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sldIdLst>
    <p:sldId id="257" r:id="rId2"/>
    <p:sldId id="304" r:id="rId3"/>
    <p:sldId id="259" r:id="rId4"/>
    <p:sldId id="311" r:id="rId5"/>
    <p:sldId id="305" r:id="rId6"/>
    <p:sldId id="364" r:id="rId7"/>
    <p:sldId id="386" r:id="rId8"/>
    <p:sldId id="388" r:id="rId9"/>
    <p:sldId id="389" r:id="rId10"/>
    <p:sldId id="365" r:id="rId11"/>
    <p:sldId id="366" r:id="rId12"/>
    <p:sldId id="38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271" r:id="rId27"/>
    <p:sldId id="272" r:id="rId28"/>
    <p:sldId id="309" r:id="rId29"/>
    <p:sldId id="383" r:id="rId30"/>
    <p:sldId id="306" r:id="rId31"/>
    <p:sldId id="307" r:id="rId32"/>
    <p:sldId id="308" r:id="rId33"/>
    <p:sldId id="273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61" r:id="rId81"/>
    <p:sldId id="362" r:id="rId82"/>
    <p:sldId id="363" r:id="rId83"/>
    <p:sldId id="275" r:id="rId84"/>
    <p:sldId id="276" r:id="rId85"/>
    <p:sldId id="292" r:id="rId86"/>
    <p:sldId id="280" r:id="rId87"/>
    <p:sldId id="281" r:id="rId88"/>
    <p:sldId id="282" r:id="rId89"/>
    <p:sldId id="283" r:id="rId90"/>
  </p:sldIdLst>
  <p:sldSz cx="9144000" cy="6858000" type="screen4x3"/>
  <p:notesSz cx="6858000" cy="9144000"/>
  <p:custDataLst>
    <p:tags r:id="rId9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ssellburgett:Desktop:NSIP:Breed%20Trend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ssellburgett:Desktop:NSIP:Breed%20Tren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ssellburgett:Desktop:NSIP:Breed%20Tren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ssellburgett:Desktop:NSIP:Breed%20Tren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ssellburgett:Desktop:NSIP:Breed%20Trend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ssellburgett:Desktop:NSIP:Breed%20Trend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ssellburgett:Desktop:NSIP:Breed%20Trend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ussellburgett:Desktop:NSIP:Breed%20Trend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Targhee</a:t>
            </a:r>
            <a:r>
              <a:rPr lang="en-US" baseline="0"/>
              <a:t> Reproduction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Targhee!$B$1</c:f>
              <c:strCache>
                <c:ptCount val="1"/>
                <c:pt idx="0">
                  <c:v>NLB (%)</c:v>
                </c:pt>
              </c:strCache>
            </c:strRef>
          </c:tx>
          <c:marker>
            <c:symbol val="none"/>
          </c:marker>
          <c:cat>
            <c:numRef>
              <c:f>Targhee!$A$2:$A$11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Targhee!$B$2:$B$11</c:f>
              <c:numCache>
                <c:formatCode>General</c:formatCode>
                <c:ptCount val="10"/>
                <c:pt idx="0">
                  <c:v>-0.4</c:v>
                </c:pt>
                <c:pt idx="1">
                  <c:v>0.7</c:v>
                </c:pt>
                <c:pt idx="2">
                  <c:v>0.9</c:v>
                </c:pt>
                <c:pt idx="3">
                  <c:v>1.1000000000000001</c:v>
                </c:pt>
                <c:pt idx="4">
                  <c:v>1.9</c:v>
                </c:pt>
                <c:pt idx="5">
                  <c:v>1.6</c:v>
                </c:pt>
                <c:pt idx="6">
                  <c:v>3.1</c:v>
                </c:pt>
                <c:pt idx="7">
                  <c:v>3.9</c:v>
                </c:pt>
                <c:pt idx="8">
                  <c:v>6.3</c:v>
                </c:pt>
                <c:pt idx="9">
                  <c:v>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81028000"/>
        <c:axId val="-1881027456"/>
      </c:lineChart>
      <c:catAx>
        <c:axId val="-188102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881027456"/>
        <c:crosses val="autoZero"/>
        <c:auto val="1"/>
        <c:lblAlgn val="ctr"/>
        <c:lblOffset val="100"/>
        <c:noMultiLvlLbl val="0"/>
      </c:catAx>
      <c:valAx>
        <c:axId val="-1881027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Lambs Born EBV</a:t>
                </a:r>
                <a:r>
                  <a:rPr lang="en-US"/>
                  <a:t>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810280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654652924481999E-2"/>
          <c:y val="4.7845382963493201E-2"/>
          <c:w val="0.92707434436549097"/>
          <c:h val="0.90516859657248705"/>
        </c:manualLayout>
      </c:layout>
      <c:scatterChart>
        <c:scatterStyle val="lineMarker"/>
        <c:varyColors val="0"/>
        <c:ser>
          <c:idx val="0"/>
          <c:order val="0"/>
          <c:tx>
            <c:v>2015</c:v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xVal>
            <c:numRef>
              <c:f>Sheet1!$B$2:$B$83</c:f>
              <c:numCache>
                <c:formatCode>0.00</c:formatCode>
                <c:ptCount val="82"/>
                <c:pt idx="0">
                  <c:v>4.07</c:v>
                </c:pt>
                <c:pt idx="1">
                  <c:v>5.97</c:v>
                </c:pt>
                <c:pt idx="2">
                  <c:v>4.45</c:v>
                </c:pt>
                <c:pt idx="3">
                  <c:v>5.0199999999999996</c:v>
                </c:pt>
                <c:pt idx="4">
                  <c:v>3.27</c:v>
                </c:pt>
                <c:pt idx="5">
                  <c:v>4.25</c:v>
                </c:pt>
                <c:pt idx="6">
                  <c:v>4.99</c:v>
                </c:pt>
                <c:pt idx="7">
                  <c:v>3.47</c:v>
                </c:pt>
                <c:pt idx="8">
                  <c:v>3.77</c:v>
                </c:pt>
                <c:pt idx="9">
                  <c:v>4.72</c:v>
                </c:pt>
                <c:pt idx="10">
                  <c:v>4.09</c:v>
                </c:pt>
                <c:pt idx="11">
                  <c:v>3.66</c:v>
                </c:pt>
                <c:pt idx="12">
                  <c:v>4.01</c:v>
                </c:pt>
                <c:pt idx="13">
                  <c:v>4.07</c:v>
                </c:pt>
                <c:pt idx="14">
                  <c:v>4.78</c:v>
                </c:pt>
                <c:pt idx="15">
                  <c:v>3.81</c:v>
                </c:pt>
                <c:pt idx="16">
                  <c:v>4.53</c:v>
                </c:pt>
                <c:pt idx="17">
                  <c:v>4.01</c:v>
                </c:pt>
                <c:pt idx="18">
                  <c:v>4.1099999999999994</c:v>
                </c:pt>
                <c:pt idx="19">
                  <c:v>5.89</c:v>
                </c:pt>
                <c:pt idx="20">
                  <c:v>4.1099999999999994</c:v>
                </c:pt>
                <c:pt idx="21">
                  <c:v>3.32</c:v>
                </c:pt>
                <c:pt idx="22">
                  <c:v>4.1399999999999997</c:v>
                </c:pt>
                <c:pt idx="23">
                  <c:v>0.91</c:v>
                </c:pt>
                <c:pt idx="24">
                  <c:v>1.9</c:v>
                </c:pt>
                <c:pt idx="25">
                  <c:v>2.95</c:v>
                </c:pt>
                <c:pt idx="26">
                  <c:v>3.11</c:v>
                </c:pt>
                <c:pt idx="27">
                  <c:v>3.82</c:v>
                </c:pt>
                <c:pt idx="28">
                  <c:v>5.1099999999999994</c:v>
                </c:pt>
                <c:pt idx="29">
                  <c:v>4.79</c:v>
                </c:pt>
                <c:pt idx="30">
                  <c:v>2.5099999999999998</c:v>
                </c:pt>
                <c:pt idx="31">
                  <c:v>3.36</c:v>
                </c:pt>
                <c:pt idx="32">
                  <c:v>3.64</c:v>
                </c:pt>
                <c:pt idx="33">
                  <c:v>4.72</c:v>
                </c:pt>
                <c:pt idx="34">
                  <c:v>5.74</c:v>
                </c:pt>
                <c:pt idx="35">
                  <c:v>5.05</c:v>
                </c:pt>
                <c:pt idx="36">
                  <c:v>5.8199999999999976</c:v>
                </c:pt>
                <c:pt idx="37">
                  <c:v>4.58</c:v>
                </c:pt>
                <c:pt idx="38">
                  <c:v>4.09</c:v>
                </c:pt>
                <c:pt idx="39">
                  <c:v>3.7</c:v>
                </c:pt>
                <c:pt idx="40">
                  <c:v>2.83</c:v>
                </c:pt>
                <c:pt idx="41">
                  <c:v>4.55</c:v>
                </c:pt>
                <c:pt idx="42">
                  <c:v>5.0199999999999996</c:v>
                </c:pt>
                <c:pt idx="43">
                  <c:v>4.5999999999999996</c:v>
                </c:pt>
                <c:pt idx="44">
                  <c:v>4.9800000000000004</c:v>
                </c:pt>
                <c:pt idx="45">
                  <c:v>4.22</c:v>
                </c:pt>
                <c:pt idx="46">
                  <c:v>3.8</c:v>
                </c:pt>
                <c:pt idx="47">
                  <c:v>3.21</c:v>
                </c:pt>
                <c:pt idx="48">
                  <c:v>6.2</c:v>
                </c:pt>
                <c:pt idx="49">
                  <c:v>5.1899999999999986</c:v>
                </c:pt>
                <c:pt idx="50">
                  <c:v>5.01</c:v>
                </c:pt>
                <c:pt idx="51">
                  <c:v>5.01</c:v>
                </c:pt>
                <c:pt idx="52">
                  <c:v>4.34</c:v>
                </c:pt>
                <c:pt idx="53">
                  <c:v>3.32</c:v>
                </c:pt>
                <c:pt idx="54">
                  <c:v>4.63</c:v>
                </c:pt>
                <c:pt idx="55">
                  <c:v>4.8</c:v>
                </c:pt>
                <c:pt idx="56">
                  <c:v>5.48</c:v>
                </c:pt>
                <c:pt idx="57">
                  <c:v>4.5199999999999996</c:v>
                </c:pt>
                <c:pt idx="58">
                  <c:v>5</c:v>
                </c:pt>
                <c:pt idx="59">
                  <c:v>2.52</c:v>
                </c:pt>
                <c:pt idx="60">
                  <c:v>2.48</c:v>
                </c:pt>
                <c:pt idx="61">
                  <c:v>3.66</c:v>
                </c:pt>
                <c:pt idx="62">
                  <c:v>4.7300000000000004</c:v>
                </c:pt>
                <c:pt idx="63">
                  <c:v>5.34</c:v>
                </c:pt>
                <c:pt idx="64">
                  <c:v>5.73</c:v>
                </c:pt>
                <c:pt idx="65">
                  <c:v>4.53</c:v>
                </c:pt>
                <c:pt idx="66">
                  <c:v>4.96</c:v>
                </c:pt>
                <c:pt idx="67">
                  <c:v>5.5</c:v>
                </c:pt>
                <c:pt idx="68">
                  <c:v>5.01</c:v>
                </c:pt>
                <c:pt idx="69">
                  <c:v>4</c:v>
                </c:pt>
                <c:pt idx="70">
                  <c:v>4.1499999999999986</c:v>
                </c:pt>
                <c:pt idx="71">
                  <c:v>4.38</c:v>
                </c:pt>
                <c:pt idx="72">
                  <c:v>3.61</c:v>
                </c:pt>
                <c:pt idx="73">
                  <c:v>4.34</c:v>
                </c:pt>
                <c:pt idx="74">
                  <c:v>4.8099999999999996</c:v>
                </c:pt>
                <c:pt idx="75">
                  <c:v>4.93</c:v>
                </c:pt>
                <c:pt idx="76">
                  <c:v>4.28</c:v>
                </c:pt>
                <c:pt idx="77">
                  <c:v>5.08</c:v>
                </c:pt>
                <c:pt idx="78">
                  <c:v>5.58</c:v>
                </c:pt>
                <c:pt idx="79">
                  <c:v>4.38</c:v>
                </c:pt>
                <c:pt idx="80">
                  <c:v>4.58</c:v>
                </c:pt>
                <c:pt idx="81">
                  <c:v>5.26</c:v>
                </c:pt>
              </c:numCache>
            </c:numRef>
          </c:xVal>
          <c:yVal>
            <c:numRef>
              <c:f>Sheet1!$E$2:$E$83</c:f>
              <c:numCache>
                <c:formatCode>0.00</c:formatCode>
                <c:ptCount val="82"/>
                <c:pt idx="0">
                  <c:v>7.9750000000000014</c:v>
                </c:pt>
                <c:pt idx="1">
                  <c:v>13.178000000000001</c:v>
                </c:pt>
                <c:pt idx="2">
                  <c:v>10.868</c:v>
                </c:pt>
                <c:pt idx="3">
                  <c:v>12.111000000000001</c:v>
                </c:pt>
                <c:pt idx="4">
                  <c:v>5.7969999999999997</c:v>
                </c:pt>
                <c:pt idx="5">
                  <c:v>9.4819999999999993</c:v>
                </c:pt>
                <c:pt idx="6">
                  <c:v>11.077</c:v>
                </c:pt>
                <c:pt idx="7">
                  <c:v>8.0190000000000001</c:v>
                </c:pt>
                <c:pt idx="8">
                  <c:v>7.8539999999999957</c:v>
                </c:pt>
                <c:pt idx="9">
                  <c:v>10.252000000000001</c:v>
                </c:pt>
                <c:pt idx="10">
                  <c:v>8.6460000000000008</c:v>
                </c:pt>
                <c:pt idx="11">
                  <c:v>7.6229999999999878</c:v>
                </c:pt>
                <c:pt idx="12">
                  <c:v>8.4370000000000012</c:v>
                </c:pt>
                <c:pt idx="13">
                  <c:v>8.6790000000000003</c:v>
                </c:pt>
                <c:pt idx="14">
                  <c:v>9.2510000000000012</c:v>
                </c:pt>
                <c:pt idx="15">
                  <c:v>7.4580000000000011</c:v>
                </c:pt>
                <c:pt idx="16">
                  <c:v>9.1300000000000008</c:v>
                </c:pt>
                <c:pt idx="17">
                  <c:v>7.7330000000000014</c:v>
                </c:pt>
                <c:pt idx="18">
                  <c:v>8.2060000000000013</c:v>
                </c:pt>
                <c:pt idx="19">
                  <c:v>10.021000000000001</c:v>
                </c:pt>
                <c:pt idx="20">
                  <c:v>8.2060000000000013</c:v>
                </c:pt>
                <c:pt idx="21">
                  <c:v>7.2380000000000004</c:v>
                </c:pt>
                <c:pt idx="22">
                  <c:v>6.71</c:v>
                </c:pt>
                <c:pt idx="23">
                  <c:v>2.9260000000000002</c:v>
                </c:pt>
                <c:pt idx="24">
                  <c:v>3.96</c:v>
                </c:pt>
                <c:pt idx="25">
                  <c:v>6.6439999999999957</c:v>
                </c:pt>
                <c:pt idx="26">
                  <c:v>5.5550000000000006</c:v>
                </c:pt>
                <c:pt idx="27">
                  <c:v>7.5130000000000008</c:v>
                </c:pt>
                <c:pt idx="28">
                  <c:v>11.022</c:v>
                </c:pt>
                <c:pt idx="29">
                  <c:v>8.91</c:v>
                </c:pt>
                <c:pt idx="30">
                  <c:v>4.6969999999999956</c:v>
                </c:pt>
                <c:pt idx="31">
                  <c:v>6.8969999999999976</c:v>
                </c:pt>
                <c:pt idx="32">
                  <c:v>6.6659999999999897</c:v>
                </c:pt>
                <c:pt idx="33">
                  <c:v>8.7560000000000002</c:v>
                </c:pt>
                <c:pt idx="34">
                  <c:v>10.989000000000001</c:v>
                </c:pt>
                <c:pt idx="35">
                  <c:v>11.484</c:v>
                </c:pt>
                <c:pt idx="36">
                  <c:v>12.111000000000001</c:v>
                </c:pt>
                <c:pt idx="37">
                  <c:v>8.7890000000000015</c:v>
                </c:pt>
                <c:pt idx="38">
                  <c:v>8.1179999999999986</c:v>
                </c:pt>
                <c:pt idx="39">
                  <c:v>7.5460000000000012</c:v>
                </c:pt>
                <c:pt idx="40">
                  <c:v>6.6659999999999897</c:v>
                </c:pt>
                <c:pt idx="41">
                  <c:v>10.01</c:v>
                </c:pt>
                <c:pt idx="42">
                  <c:v>11.374000000000001</c:v>
                </c:pt>
                <c:pt idx="43">
                  <c:v>8.8110000000000035</c:v>
                </c:pt>
                <c:pt idx="44">
                  <c:v>10.625999999999999</c:v>
                </c:pt>
                <c:pt idx="45">
                  <c:v>9.0750000000000028</c:v>
                </c:pt>
                <c:pt idx="46">
                  <c:v>7.7219999999999986</c:v>
                </c:pt>
                <c:pt idx="47">
                  <c:v>7.5900000000000007</c:v>
                </c:pt>
                <c:pt idx="48">
                  <c:v>13.486000000000001</c:v>
                </c:pt>
                <c:pt idx="49">
                  <c:v>11.715</c:v>
                </c:pt>
                <c:pt idx="50">
                  <c:v>10.395</c:v>
                </c:pt>
                <c:pt idx="51">
                  <c:v>10.538</c:v>
                </c:pt>
                <c:pt idx="52">
                  <c:v>9.3390000000000004</c:v>
                </c:pt>
                <c:pt idx="53">
                  <c:v>6.9190000000000014</c:v>
                </c:pt>
                <c:pt idx="54">
                  <c:v>10.208</c:v>
                </c:pt>
                <c:pt idx="55">
                  <c:v>10.593</c:v>
                </c:pt>
                <c:pt idx="56">
                  <c:v>12.958</c:v>
                </c:pt>
                <c:pt idx="57">
                  <c:v>10.307</c:v>
                </c:pt>
                <c:pt idx="58">
                  <c:v>10.637</c:v>
                </c:pt>
                <c:pt idx="59">
                  <c:v>6.3249999999999877</c:v>
                </c:pt>
                <c:pt idx="60">
                  <c:v>6.2370000000000001</c:v>
                </c:pt>
                <c:pt idx="61">
                  <c:v>7.6559999999999997</c:v>
                </c:pt>
                <c:pt idx="62">
                  <c:v>10.295999999999999</c:v>
                </c:pt>
                <c:pt idx="63">
                  <c:v>10.076000000000001</c:v>
                </c:pt>
                <c:pt idx="64">
                  <c:v>10.835000000000001</c:v>
                </c:pt>
                <c:pt idx="65">
                  <c:v>9.6140000000000008</c:v>
                </c:pt>
                <c:pt idx="66">
                  <c:v>9.3610000000000007</c:v>
                </c:pt>
                <c:pt idx="67">
                  <c:v>10.395</c:v>
                </c:pt>
                <c:pt idx="68">
                  <c:v>9.4710000000000001</c:v>
                </c:pt>
                <c:pt idx="69">
                  <c:v>7.8760000000000012</c:v>
                </c:pt>
                <c:pt idx="70">
                  <c:v>8.1620000000000008</c:v>
                </c:pt>
                <c:pt idx="71">
                  <c:v>8.8880000000000017</c:v>
                </c:pt>
                <c:pt idx="72">
                  <c:v>7.3919999999999986</c:v>
                </c:pt>
                <c:pt idx="73">
                  <c:v>9.4489999999999998</c:v>
                </c:pt>
                <c:pt idx="74">
                  <c:v>9.636000000000001</c:v>
                </c:pt>
                <c:pt idx="75">
                  <c:v>9.229000000000001</c:v>
                </c:pt>
                <c:pt idx="76">
                  <c:v>8.1179999999999986</c:v>
                </c:pt>
                <c:pt idx="77">
                  <c:v>10.483000000000001</c:v>
                </c:pt>
                <c:pt idx="78">
                  <c:v>11.451000000000001</c:v>
                </c:pt>
                <c:pt idx="79">
                  <c:v>9.0640000000000018</c:v>
                </c:pt>
                <c:pt idx="80">
                  <c:v>9.8450000000000006</c:v>
                </c:pt>
                <c:pt idx="81">
                  <c:v>10.119999999999999</c:v>
                </c:pt>
              </c:numCache>
            </c:numRef>
          </c:yVal>
          <c:smooth val="0"/>
        </c:ser>
        <c:ser>
          <c:idx val="1"/>
          <c:order val="1"/>
          <c:tx>
            <c:v>1989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Pt>
            <c:idx val="17"/>
            <c:marker>
              <c:symbol val="diamond"/>
              <c:size val="7"/>
            </c:marker>
            <c:bubble3D val="0"/>
          </c:dPt>
          <c:dLbls>
            <c:dLbl>
              <c:idx val="5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Sheet1!$C$87:$C$186</c:f>
              <c:numCache>
                <c:formatCode>General</c:formatCode>
                <c:ptCount val="100"/>
                <c:pt idx="0">
                  <c:v>-0.3</c:v>
                </c:pt>
                <c:pt idx="1">
                  <c:v>0</c:v>
                </c:pt>
                <c:pt idx="2">
                  <c:v>-0.7</c:v>
                </c:pt>
                <c:pt idx="3">
                  <c:v>0</c:v>
                </c:pt>
                <c:pt idx="4">
                  <c:v>0</c:v>
                </c:pt>
                <c:pt idx="5">
                  <c:v>-0.2</c:v>
                </c:pt>
                <c:pt idx="6">
                  <c:v>-0.2</c:v>
                </c:pt>
                <c:pt idx="7">
                  <c:v>0</c:v>
                </c:pt>
                <c:pt idx="8">
                  <c:v>0.5</c:v>
                </c:pt>
                <c:pt idx="9">
                  <c:v>-0.6</c:v>
                </c:pt>
                <c:pt idx="10">
                  <c:v>-0.3</c:v>
                </c:pt>
                <c:pt idx="11">
                  <c:v>-0.8</c:v>
                </c:pt>
                <c:pt idx="12">
                  <c:v>0.1</c:v>
                </c:pt>
                <c:pt idx="13">
                  <c:v>-0.6</c:v>
                </c:pt>
                <c:pt idx="14">
                  <c:v>-1.1000000000000001</c:v>
                </c:pt>
                <c:pt idx="15">
                  <c:v>-0.1</c:v>
                </c:pt>
                <c:pt idx="16">
                  <c:v>-0.4</c:v>
                </c:pt>
                <c:pt idx="17">
                  <c:v>-0.1</c:v>
                </c:pt>
                <c:pt idx="18">
                  <c:v>0.2</c:v>
                </c:pt>
                <c:pt idx="19">
                  <c:v>1.8</c:v>
                </c:pt>
                <c:pt idx="20">
                  <c:v>-0.3</c:v>
                </c:pt>
                <c:pt idx="21">
                  <c:v>-0.4</c:v>
                </c:pt>
                <c:pt idx="22">
                  <c:v>0</c:v>
                </c:pt>
                <c:pt idx="23">
                  <c:v>-0.9</c:v>
                </c:pt>
                <c:pt idx="24">
                  <c:v>-0.4</c:v>
                </c:pt>
                <c:pt idx="25">
                  <c:v>0.8</c:v>
                </c:pt>
                <c:pt idx="26">
                  <c:v>-0.2</c:v>
                </c:pt>
                <c:pt idx="27">
                  <c:v>0.9</c:v>
                </c:pt>
                <c:pt idx="28">
                  <c:v>-0.5</c:v>
                </c:pt>
                <c:pt idx="29">
                  <c:v>-1.8</c:v>
                </c:pt>
                <c:pt idx="30">
                  <c:v>1.9</c:v>
                </c:pt>
                <c:pt idx="31">
                  <c:v>0.4</c:v>
                </c:pt>
                <c:pt idx="32">
                  <c:v>0</c:v>
                </c:pt>
                <c:pt idx="33">
                  <c:v>0</c:v>
                </c:pt>
                <c:pt idx="34">
                  <c:v>1.6</c:v>
                </c:pt>
                <c:pt idx="35">
                  <c:v>-0.1</c:v>
                </c:pt>
                <c:pt idx="36">
                  <c:v>-0.6</c:v>
                </c:pt>
                <c:pt idx="37">
                  <c:v>0.2</c:v>
                </c:pt>
                <c:pt idx="38">
                  <c:v>-0.3</c:v>
                </c:pt>
                <c:pt idx="39">
                  <c:v>0.1</c:v>
                </c:pt>
                <c:pt idx="40">
                  <c:v>0.4</c:v>
                </c:pt>
                <c:pt idx="41">
                  <c:v>0</c:v>
                </c:pt>
                <c:pt idx="42">
                  <c:v>0</c:v>
                </c:pt>
                <c:pt idx="43">
                  <c:v>-0.9</c:v>
                </c:pt>
                <c:pt idx="44">
                  <c:v>0.2</c:v>
                </c:pt>
                <c:pt idx="45">
                  <c:v>0.2</c:v>
                </c:pt>
                <c:pt idx="46">
                  <c:v>0.1</c:v>
                </c:pt>
                <c:pt idx="47">
                  <c:v>0.5</c:v>
                </c:pt>
                <c:pt idx="48">
                  <c:v>1.1000000000000001</c:v>
                </c:pt>
                <c:pt idx="49">
                  <c:v>0.9</c:v>
                </c:pt>
                <c:pt idx="50">
                  <c:v>-0.5</c:v>
                </c:pt>
                <c:pt idx="51">
                  <c:v>-0.5</c:v>
                </c:pt>
                <c:pt idx="52">
                  <c:v>-0.8</c:v>
                </c:pt>
                <c:pt idx="53">
                  <c:v>-0.8</c:v>
                </c:pt>
                <c:pt idx="54">
                  <c:v>-0.2</c:v>
                </c:pt>
                <c:pt idx="55">
                  <c:v>-1.3</c:v>
                </c:pt>
                <c:pt idx="56">
                  <c:v>-1.2</c:v>
                </c:pt>
                <c:pt idx="57">
                  <c:v>-0.2</c:v>
                </c:pt>
                <c:pt idx="58">
                  <c:v>-0.3</c:v>
                </c:pt>
                <c:pt idx="59">
                  <c:v>-1.1000000000000001</c:v>
                </c:pt>
                <c:pt idx="60">
                  <c:v>0.7</c:v>
                </c:pt>
                <c:pt idx="61">
                  <c:v>-0.7</c:v>
                </c:pt>
                <c:pt idx="62">
                  <c:v>-0.7</c:v>
                </c:pt>
                <c:pt idx="63">
                  <c:v>-0.5</c:v>
                </c:pt>
                <c:pt idx="64">
                  <c:v>-0.6</c:v>
                </c:pt>
                <c:pt idx="65">
                  <c:v>-1</c:v>
                </c:pt>
                <c:pt idx="66">
                  <c:v>-1</c:v>
                </c:pt>
                <c:pt idx="67">
                  <c:v>-1.1000000000000001</c:v>
                </c:pt>
                <c:pt idx="68">
                  <c:v>-0.2</c:v>
                </c:pt>
                <c:pt idx="69">
                  <c:v>-1</c:v>
                </c:pt>
                <c:pt idx="70">
                  <c:v>-0.3</c:v>
                </c:pt>
                <c:pt idx="71">
                  <c:v>-0.9</c:v>
                </c:pt>
                <c:pt idx="72">
                  <c:v>0.5</c:v>
                </c:pt>
                <c:pt idx="73">
                  <c:v>0.6</c:v>
                </c:pt>
                <c:pt idx="74">
                  <c:v>2.5</c:v>
                </c:pt>
                <c:pt idx="75">
                  <c:v>-0.6</c:v>
                </c:pt>
                <c:pt idx="76">
                  <c:v>-0.9</c:v>
                </c:pt>
                <c:pt idx="77">
                  <c:v>0.7</c:v>
                </c:pt>
                <c:pt idx="78">
                  <c:v>0.3</c:v>
                </c:pt>
                <c:pt idx="79">
                  <c:v>-0.2</c:v>
                </c:pt>
                <c:pt idx="80">
                  <c:v>-0.2</c:v>
                </c:pt>
                <c:pt idx="81">
                  <c:v>-1.6</c:v>
                </c:pt>
                <c:pt idx="82">
                  <c:v>-0.9</c:v>
                </c:pt>
                <c:pt idx="83">
                  <c:v>-0.9</c:v>
                </c:pt>
                <c:pt idx="84">
                  <c:v>-0.5</c:v>
                </c:pt>
                <c:pt idx="85">
                  <c:v>0.9</c:v>
                </c:pt>
                <c:pt idx="86">
                  <c:v>1.2</c:v>
                </c:pt>
                <c:pt idx="87">
                  <c:v>0.6</c:v>
                </c:pt>
                <c:pt idx="88">
                  <c:v>-0.6</c:v>
                </c:pt>
                <c:pt idx="89">
                  <c:v>1.3</c:v>
                </c:pt>
                <c:pt idx="90">
                  <c:v>-1.1000000000000001</c:v>
                </c:pt>
                <c:pt idx="91">
                  <c:v>-1.3</c:v>
                </c:pt>
                <c:pt idx="92">
                  <c:v>-0.6</c:v>
                </c:pt>
                <c:pt idx="93">
                  <c:v>0</c:v>
                </c:pt>
                <c:pt idx="94">
                  <c:v>-0.2</c:v>
                </c:pt>
                <c:pt idx="95">
                  <c:v>0.3</c:v>
                </c:pt>
                <c:pt idx="96">
                  <c:v>0.4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xVal>
          <c:yVal>
            <c:numRef>
              <c:f>Sheet1!$E$87:$E$186</c:f>
              <c:numCache>
                <c:formatCode>General</c:formatCode>
                <c:ptCount val="100"/>
                <c:pt idx="0">
                  <c:v>-0.7</c:v>
                </c:pt>
                <c:pt idx="1">
                  <c:v>0</c:v>
                </c:pt>
                <c:pt idx="2">
                  <c:v>-0.6</c:v>
                </c:pt>
                <c:pt idx="3">
                  <c:v>0.6</c:v>
                </c:pt>
                <c:pt idx="4">
                  <c:v>0.8</c:v>
                </c:pt>
                <c:pt idx="5">
                  <c:v>0.7</c:v>
                </c:pt>
                <c:pt idx="6">
                  <c:v>0.2</c:v>
                </c:pt>
                <c:pt idx="7">
                  <c:v>1.1000000000000001</c:v>
                </c:pt>
                <c:pt idx="8">
                  <c:v>1.8</c:v>
                </c:pt>
                <c:pt idx="9">
                  <c:v>-1.7</c:v>
                </c:pt>
                <c:pt idx="10">
                  <c:v>-0.4</c:v>
                </c:pt>
                <c:pt idx="11">
                  <c:v>-2.4</c:v>
                </c:pt>
                <c:pt idx="12">
                  <c:v>0.1</c:v>
                </c:pt>
                <c:pt idx="13">
                  <c:v>-1.4</c:v>
                </c:pt>
                <c:pt idx="14">
                  <c:v>-2.5</c:v>
                </c:pt>
                <c:pt idx="15">
                  <c:v>-0.4</c:v>
                </c:pt>
                <c:pt idx="16">
                  <c:v>-0.7</c:v>
                </c:pt>
                <c:pt idx="17">
                  <c:v>-0.1</c:v>
                </c:pt>
                <c:pt idx="18">
                  <c:v>1.8</c:v>
                </c:pt>
                <c:pt idx="19">
                  <c:v>4</c:v>
                </c:pt>
                <c:pt idx="20">
                  <c:v>-0.8</c:v>
                </c:pt>
                <c:pt idx="21">
                  <c:v>-0.2</c:v>
                </c:pt>
                <c:pt idx="22">
                  <c:v>0.7</c:v>
                </c:pt>
                <c:pt idx="23">
                  <c:v>-1.5</c:v>
                </c:pt>
                <c:pt idx="24">
                  <c:v>0</c:v>
                </c:pt>
                <c:pt idx="25">
                  <c:v>2.5</c:v>
                </c:pt>
                <c:pt idx="26">
                  <c:v>-0.3</c:v>
                </c:pt>
                <c:pt idx="27">
                  <c:v>1.4</c:v>
                </c:pt>
                <c:pt idx="28">
                  <c:v>-1.8</c:v>
                </c:pt>
                <c:pt idx="29">
                  <c:v>-5.5</c:v>
                </c:pt>
                <c:pt idx="30">
                  <c:v>4.2</c:v>
                </c:pt>
                <c:pt idx="31">
                  <c:v>1.3</c:v>
                </c:pt>
                <c:pt idx="32">
                  <c:v>0</c:v>
                </c:pt>
                <c:pt idx="33">
                  <c:v>0</c:v>
                </c:pt>
                <c:pt idx="34">
                  <c:v>3.6</c:v>
                </c:pt>
                <c:pt idx="35">
                  <c:v>-0.1</c:v>
                </c:pt>
                <c:pt idx="36">
                  <c:v>-0.8</c:v>
                </c:pt>
                <c:pt idx="37">
                  <c:v>0.5</c:v>
                </c:pt>
                <c:pt idx="38">
                  <c:v>-0.8</c:v>
                </c:pt>
                <c:pt idx="39">
                  <c:v>0.2</c:v>
                </c:pt>
                <c:pt idx="40">
                  <c:v>0.6</c:v>
                </c:pt>
                <c:pt idx="41">
                  <c:v>0</c:v>
                </c:pt>
                <c:pt idx="42">
                  <c:v>0</c:v>
                </c:pt>
                <c:pt idx="43">
                  <c:v>-0.7</c:v>
                </c:pt>
                <c:pt idx="44">
                  <c:v>-0.8</c:v>
                </c:pt>
                <c:pt idx="45">
                  <c:v>0</c:v>
                </c:pt>
                <c:pt idx="46">
                  <c:v>0.1</c:v>
                </c:pt>
                <c:pt idx="47">
                  <c:v>0.8</c:v>
                </c:pt>
                <c:pt idx="48">
                  <c:v>1.3</c:v>
                </c:pt>
                <c:pt idx="49">
                  <c:v>0.7</c:v>
                </c:pt>
                <c:pt idx="50">
                  <c:v>0.3</c:v>
                </c:pt>
                <c:pt idx="51">
                  <c:v>-0.1</c:v>
                </c:pt>
                <c:pt idx="52">
                  <c:v>-0.6</c:v>
                </c:pt>
                <c:pt idx="53">
                  <c:v>-0.9</c:v>
                </c:pt>
                <c:pt idx="54">
                  <c:v>0.7</c:v>
                </c:pt>
                <c:pt idx="55">
                  <c:v>-1.4</c:v>
                </c:pt>
                <c:pt idx="56">
                  <c:v>-1.4</c:v>
                </c:pt>
                <c:pt idx="57">
                  <c:v>0.5</c:v>
                </c:pt>
                <c:pt idx="58">
                  <c:v>-0.1</c:v>
                </c:pt>
                <c:pt idx="59">
                  <c:v>-3.2</c:v>
                </c:pt>
                <c:pt idx="60">
                  <c:v>0.6</c:v>
                </c:pt>
                <c:pt idx="61">
                  <c:v>-0.7</c:v>
                </c:pt>
                <c:pt idx="62">
                  <c:v>-0.9</c:v>
                </c:pt>
                <c:pt idx="63">
                  <c:v>-0.9</c:v>
                </c:pt>
                <c:pt idx="64">
                  <c:v>-0.8</c:v>
                </c:pt>
                <c:pt idx="65">
                  <c:v>-1.8</c:v>
                </c:pt>
                <c:pt idx="66">
                  <c:v>-2.4</c:v>
                </c:pt>
                <c:pt idx="67">
                  <c:v>-1.9</c:v>
                </c:pt>
                <c:pt idx="68">
                  <c:v>-0.1</c:v>
                </c:pt>
                <c:pt idx="69">
                  <c:v>-1.4</c:v>
                </c:pt>
                <c:pt idx="70">
                  <c:v>1.1000000000000001</c:v>
                </c:pt>
                <c:pt idx="71">
                  <c:v>-0.6</c:v>
                </c:pt>
                <c:pt idx="72">
                  <c:v>0.7</c:v>
                </c:pt>
                <c:pt idx="73">
                  <c:v>1.3</c:v>
                </c:pt>
                <c:pt idx="74">
                  <c:v>6.2</c:v>
                </c:pt>
                <c:pt idx="75">
                  <c:v>-1.3</c:v>
                </c:pt>
                <c:pt idx="76">
                  <c:v>-2</c:v>
                </c:pt>
                <c:pt idx="77">
                  <c:v>1</c:v>
                </c:pt>
                <c:pt idx="78">
                  <c:v>0.2</c:v>
                </c:pt>
                <c:pt idx="79">
                  <c:v>-0.5</c:v>
                </c:pt>
                <c:pt idx="80">
                  <c:v>-1.1000000000000001</c:v>
                </c:pt>
                <c:pt idx="81">
                  <c:v>-3.6</c:v>
                </c:pt>
                <c:pt idx="82">
                  <c:v>-0.8</c:v>
                </c:pt>
                <c:pt idx="83">
                  <c:v>-0.8</c:v>
                </c:pt>
                <c:pt idx="84">
                  <c:v>-0.4</c:v>
                </c:pt>
                <c:pt idx="85">
                  <c:v>1.4</c:v>
                </c:pt>
                <c:pt idx="86">
                  <c:v>3.1</c:v>
                </c:pt>
                <c:pt idx="87">
                  <c:v>2.5</c:v>
                </c:pt>
                <c:pt idx="88">
                  <c:v>-0.8</c:v>
                </c:pt>
                <c:pt idx="89">
                  <c:v>3.1</c:v>
                </c:pt>
                <c:pt idx="90">
                  <c:v>-2.5</c:v>
                </c:pt>
                <c:pt idx="91">
                  <c:v>-2.1</c:v>
                </c:pt>
                <c:pt idx="92">
                  <c:v>-1.1000000000000001</c:v>
                </c:pt>
                <c:pt idx="93">
                  <c:v>0</c:v>
                </c:pt>
                <c:pt idx="94">
                  <c:v>0</c:v>
                </c:pt>
                <c:pt idx="95">
                  <c:v>-0.3</c:v>
                </c:pt>
                <c:pt idx="96">
                  <c:v>0.5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2248080"/>
        <c:axId val="-1812259504"/>
      </c:scatterChart>
      <c:valAx>
        <c:axId val="-1812248080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FFC000"/>
                </a:solidFill>
              </a:defRPr>
            </a:pPr>
            <a:endParaRPr lang="en-US"/>
          </a:p>
        </c:txPr>
        <c:crossAx val="-1812259504"/>
        <c:crosses val="autoZero"/>
        <c:crossBetween val="midCat"/>
      </c:valAx>
      <c:valAx>
        <c:axId val="-18122595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" sourceLinked="0"/>
        <c:majorTickMark val="out"/>
        <c:minorTickMark val="none"/>
        <c:tickLblPos val="nextTo"/>
        <c:spPr>
          <a:solidFill>
            <a:srgbClr val="4A7A80"/>
          </a:solidFill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tx1"/>
                </a:solidFill>
              </a:defRPr>
            </a:pPr>
            <a:endParaRPr lang="en-US"/>
          </a:p>
        </c:txPr>
        <c:crossAx val="-1812248080"/>
        <c:crosses val="autoZero"/>
        <c:crossBetween val="midCat"/>
      </c:valAx>
      <c:spPr>
        <a:solidFill>
          <a:srgbClr val="4A7A80"/>
        </a:solidFill>
      </c:spPr>
    </c:plotArea>
    <c:plotVisOnly val="1"/>
    <c:dispBlanksAs val="gap"/>
    <c:showDLblsOverMax val="0"/>
  </c:chart>
  <c:spPr>
    <a:solidFill>
      <a:schemeClr val="bg2">
        <a:lumMod val="50000"/>
        <a:lumOff val="50000"/>
      </a:schemeClr>
    </a:solidFill>
    <a:ln>
      <a:solidFill>
        <a:schemeClr val="bg2">
          <a:lumMod val="50000"/>
          <a:lumOff val="50000"/>
        </a:schemeClr>
      </a:solidFill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1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NSIP Suffolk </a:t>
            </a:r>
            <a:r>
              <a:rPr lang="en-US" dirty="0"/>
              <a:t>Post Weaning Growth Trend</a:t>
            </a:r>
          </a:p>
        </c:rich>
      </c:tx>
      <c:layout>
        <c:manualLayout>
          <c:xMode val="edge"/>
          <c:yMode val="edge"/>
          <c:x val="0.219712950146361"/>
          <c:y val="8.1507749674440896E-2"/>
        </c:manualLayout>
      </c:layout>
      <c:overlay val="0"/>
      <c:spPr>
        <a:noFill/>
        <a:ln w="5366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709455626404"/>
          <c:y val="0.200596190243886"/>
          <c:w val="0.87975504322766596"/>
          <c:h val="0.60093055076403101"/>
        </c:manualLayout>
      </c:layout>
      <c:lineChart>
        <c:grouping val="standard"/>
        <c:varyColors val="0"/>
        <c:ser>
          <c:idx val="0"/>
          <c:order val="0"/>
          <c:spPr>
            <a:ln w="26834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trendline!$A$12:$A$33</c:f>
              <c:numCache>
                <c:formatCode>General</c:formatCode>
                <c:ptCount val="2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</c:numCache>
            </c:numRef>
          </c:cat>
          <c:val>
            <c:numRef>
              <c:f>trendline!$F$12:$F$33</c:f>
              <c:numCache>
                <c:formatCode>General</c:formatCode>
                <c:ptCount val="22"/>
                <c:pt idx="0">
                  <c:v>-0.01</c:v>
                </c:pt>
                <c:pt idx="1">
                  <c:v>0.02</c:v>
                </c:pt>
                <c:pt idx="2">
                  <c:v>-0.05</c:v>
                </c:pt>
                <c:pt idx="3">
                  <c:v>-0.06</c:v>
                </c:pt>
                <c:pt idx="4">
                  <c:v>-0.01</c:v>
                </c:pt>
                <c:pt idx="5">
                  <c:v>-0.05</c:v>
                </c:pt>
                <c:pt idx="6">
                  <c:v>-0.05</c:v>
                </c:pt>
                <c:pt idx="7">
                  <c:v>-7.0000000000000007E-2</c:v>
                </c:pt>
                <c:pt idx="8">
                  <c:v>0.02</c:v>
                </c:pt>
                <c:pt idx="9">
                  <c:v>0.03</c:v>
                </c:pt>
                <c:pt idx="10">
                  <c:v>-0.06</c:v>
                </c:pt>
                <c:pt idx="11">
                  <c:v>-0.04</c:v>
                </c:pt>
                <c:pt idx="12">
                  <c:v>0.13</c:v>
                </c:pt>
                <c:pt idx="13">
                  <c:v>0.22</c:v>
                </c:pt>
                <c:pt idx="14">
                  <c:v>0.15</c:v>
                </c:pt>
                <c:pt idx="15">
                  <c:v>0.28999999999999998</c:v>
                </c:pt>
                <c:pt idx="16">
                  <c:v>0.27</c:v>
                </c:pt>
                <c:pt idx="17">
                  <c:v>0.55000000000000004</c:v>
                </c:pt>
                <c:pt idx="18">
                  <c:v>0.62</c:v>
                </c:pt>
                <c:pt idx="19">
                  <c:v>0.79</c:v>
                </c:pt>
                <c:pt idx="20">
                  <c:v>1.1399999999999999</c:v>
                </c:pt>
                <c:pt idx="21">
                  <c:v>1.64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12246992"/>
        <c:axId val="-1812254064"/>
      </c:lineChart>
      <c:catAx>
        <c:axId val="-1812246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9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 of birth</a:t>
                </a:r>
              </a:p>
            </c:rich>
          </c:tx>
          <c:layout>
            <c:manualLayout>
              <c:xMode val="edge"/>
              <c:yMode val="edge"/>
              <c:x val="0.49038461538461497"/>
              <c:y val="0.85114503816793896"/>
            </c:manualLayout>
          </c:layout>
          <c:overlay val="0"/>
          <c:spPr>
            <a:noFill/>
            <a:ln w="5366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81225406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1812254064"/>
        <c:scaling>
          <c:orientation val="minMax"/>
        </c:scaling>
        <c:delete val="0"/>
        <c:axPos val="l"/>
        <c:majorGridlines>
          <c:spPr>
            <a:ln w="670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9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Postweaning wt EPD</a:t>
                </a:r>
              </a:p>
            </c:rich>
          </c:tx>
          <c:layout>
            <c:manualLayout>
              <c:xMode val="edge"/>
              <c:yMode val="edge"/>
              <c:x val="2.4384487962059499E-3"/>
              <c:y val="0.31178857380369501"/>
            </c:manualLayout>
          </c:layout>
          <c:overlay val="0"/>
          <c:spPr>
            <a:noFill/>
            <a:ln w="5366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812246992"/>
        <c:crosses val="autoZero"/>
        <c:crossBetween val="between"/>
      </c:valAx>
      <c:spPr>
        <a:solidFill>
          <a:srgbClr val="C0C0C0"/>
        </a:solidFill>
        <a:ln w="2683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709">
      <a:solidFill>
        <a:srgbClr val="000000"/>
      </a:solidFill>
      <a:prstDash val="solid"/>
    </a:ln>
  </c:spPr>
  <c:txPr>
    <a:bodyPr/>
    <a:lstStyle/>
    <a:p>
      <a:pPr>
        <a:defRPr sz="184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Targhee Growth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Targhee!$D$1</c:f>
              <c:strCache>
                <c:ptCount val="1"/>
                <c:pt idx="0">
                  <c:v>WW (lb)</c:v>
                </c:pt>
              </c:strCache>
            </c:strRef>
          </c:tx>
          <c:marker>
            <c:symbol val="none"/>
          </c:marker>
          <c:cat>
            <c:numRef>
              <c:f>Targhee!$A$2:$A$11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Targhee!$D$2:$D$11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1.32</c:v>
                </c:pt>
                <c:pt idx="2">
                  <c:v>1.54</c:v>
                </c:pt>
                <c:pt idx="3">
                  <c:v>1.54</c:v>
                </c:pt>
                <c:pt idx="4">
                  <c:v>1.76</c:v>
                </c:pt>
                <c:pt idx="5">
                  <c:v>1.98</c:v>
                </c:pt>
                <c:pt idx="6">
                  <c:v>1.76</c:v>
                </c:pt>
                <c:pt idx="7">
                  <c:v>1.98</c:v>
                </c:pt>
                <c:pt idx="8">
                  <c:v>2.2000000000000002</c:v>
                </c:pt>
                <c:pt idx="9">
                  <c:v>2.42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Targhee!$F$1</c:f>
              <c:strCache>
                <c:ptCount val="1"/>
                <c:pt idx="0">
                  <c:v>MWW (lb)</c:v>
                </c:pt>
              </c:strCache>
            </c:strRef>
          </c:tx>
          <c:marker>
            <c:symbol val="none"/>
          </c:marker>
          <c:cat>
            <c:numRef>
              <c:f>Targhee!$A$2:$A$11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Targhee!$F$2:$F$11</c:f>
              <c:numCache>
                <c:formatCode>General</c:formatCode>
                <c:ptCount val="10"/>
                <c:pt idx="0">
                  <c:v>1.32</c:v>
                </c:pt>
                <c:pt idx="1">
                  <c:v>1.32</c:v>
                </c:pt>
                <c:pt idx="2">
                  <c:v>1.54</c:v>
                </c:pt>
                <c:pt idx="3">
                  <c:v>1.54</c:v>
                </c:pt>
                <c:pt idx="4">
                  <c:v>1.76</c:v>
                </c:pt>
                <c:pt idx="5">
                  <c:v>1.98</c:v>
                </c:pt>
                <c:pt idx="6">
                  <c:v>1.76</c:v>
                </c:pt>
                <c:pt idx="7">
                  <c:v>1.98</c:v>
                </c:pt>
                <c:pt idx="8">
                  <c:v>2.2000000000000002</c:v>
                </c:pt>
                <c:pt idx="9">
                  <c:v>2.42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2682048"/>
        <c:axId val="-1812681504"/>
      </c:lineChart>
      <c:catAx>
        <c:axId val="-18126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812681504"/>
        <c:crosses val="autoZero"/>
        <c:auto val="1"/>
        <c:lblAlgn val="ctr"/>
        <c:lblOffset val="100"/>
        <c:noMultiLvlLbl val="0"/>
      </c:catAx>
      <c:valAx>
        <c:axId val="-1812681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Weaning and Maternal Weaning Weight EBVs (lb)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126820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Targhee Wool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Targhee!$G$1</c:f>
              <c:strCache>
                <c:ptCount val="1"/>
                <c:pt idx="0">
                  <c:v>FW (%)</c:v>
                </c:pt>
              </c:strCache>
            </c:strRef>
          </c:tx>
          <c:marker>
            <c:symbol val="none"/>
          </c:marker>
          <c:cat>
            <c:numRef>
              <c:f>Targhee!$A$2:$A$11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Targhee!$G$2:$G$11</c:f>
              <c:numCache>
                <c:formatCode>General</c:formatCode>
                <c:ptCount val="10"/>
                <c:pt idx="0">
                  <c:v>3.1</c:v>
                </c:pt>
                <c:pt idx="1">
                  <c:v>3.3</c:v>
                </c:pt>
                <c:pt idx="2">
                  <c:v>4.4000000000000004</c:v>
                </c:pt>
                <c:pt idx="3">
                  <c:v>5.4</c:v>
                </c:pt>
                <c:pt idx="4">
                  <c:v>5.5</c:v>
                </c:pt>
                <c:pt idx="5">
                  <c:v>6.2</c:v>
                </c:pt>
                <c:pt idx="6">
                  <c:v>5.6</c:v>
                </c:pt>
                <c:pt idx="7">
                  <c:v>6.1</c:v>
                </c:pt>
                <c:pt idx="8">
                  <c:v>6.3</c:v>
                </c:pt>
                <c:pt idx="9">
                  <c:v>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Targhee!$J$1</c:f>
              <c:strCache>
                <c:ptCount val="1"/>
                <c:pt idx="0">
                  <c:v>FD (um)</c:v>
                </c:pt>
              </c:strCache>
            </c:strRef>
          </c:tx>
          <c:marker>
            <c:symbol val="none"/>
          </c:marker>
          <c:cat>
            <c:numRef>
              <c:f>Targhee!$A$2:$A$11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Targhee!$J$2:$J$11</c:f>
              <c:numCache>
                <c:formatCode>General</c:formatCode>
                <c:ptCount val="10"/>
                <c:pt idx="0">
                  <c:v>-0.4</c:v>
                </c:pt>
                <c:pt idx="1">
                  <c:v>-0.4</c:v>
                </c:pt>
                <c:pt idx="2">
                  <c:v>-0.4</c:v>
                </c:pt>
                <c:pt idx="3">
                  <c:v>-0.3</c:v>
                </c:pt>
                <c:pt idx="4">
                  <c:v>-0.3</c:v>
                </c:pt>
                <c:pt idx="5">
                  <c:v>-0.4</c:v>
                </c:pt>
                <c:pt idx="6">
                  <c:v>-0.4</c:v>
                </c:pt>
                <c:pt idx="7">
                  <c:v>-0.5</c:v>
                </c:pt>
                <c:pt idx="8">
                  <c:v>-0.5</c:v>
                </c:pt>
                <c:pt idx="9">
                  <c:v>-0.5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2680416"/>
        <c:axId val="-1812692928"/>
      </c:lineChart>
      <c:catAx>
        <c:axId val="-18126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812692928"/>
        <c:crosses val="autoZero"/>
        <c:auto val="1"/>
        <c:lblAlgn val="ctr"/>
        <c:lblOffset val="100"/>
        <c:noMultiLvlLbl val="0"/>
      </c:catAx>
      <c:valAx>
        <c:axId val="-1812692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Fleece Weight and Fiber Diameter</a:t>
                </a:r>
                <a:r>
                  <a:rPr lang="en-US" baseline="0"/>
                  <a:t> </a:t>
                </a:r>
                <a:r>
                  <a:rPr lang="en-US"/>
                  <a:t>EBVs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126804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Western Range Index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Targhee!$M$1</c:f>
              <c:strCache>
                <c:ptCount val="1"/>
                <c:pt idx="0">
                  <c:v>USA Range</c:v>
                </c:pt>
              </c:strCache>
            </c:strRef>
          </c:tx>
          <c:marker>
            <c:symbol val="none"/>
          </c:marker>
          <c:cat>
            <c:numRef>
              <c:f>Targhee!$A$2:$A$11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Targhee!$M$2:$M$11</c:f>
              <c:numCache>
                <c:formatCode>0.0</c:formatCode>
                <c:ptCount val="10"/>
                <c:pt idx="0">
                  <c:v>101</c:v>
                </c:pt>
                <c:pt idx="1">
                  <c:v>101.4</c:v>
                </c:pt>
                <c:pt idx="2">
                  <c:v>101.7</c:v>
                </c:pt>
                <c:pt idx="3">
                  <c:v>101.7</c:v>
                </c:pt>
                <c:pt idx="4">
                  <c:v>102.2</c:v>
                </c:pt>
                <c:pt idx="5">
                  <c:v>102.4</c:v>
                </c:pt>
                <c:pt idx="6">
                  <c:v>102.7</c:v>
                </c:pt>
                <c:pt idx="7">
                  <c:v>103</c:v>
                </c:pt>
                <c:pt idx="8">
                  <c:v>103.8</c:v>
                </c:pt>
                <c:pt idx="9">
                  <c:v>104.4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2689120"/>
        <c:axId val="-1812694016"/>
      </c:lineChart>
      <c:catAx>
        <c:axId val="-181268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812694016"/>
        <c:crosses val="autoZero"/>
        <c:auto val="1"/>
        <c:lblAlgn val="ctr"/>
        <c:lblOffset val="100"/>
        <c:noMultiLvlLbl val="0"/>
      </c:catAx>
      <c:valAx>
        <c:axId val="-181269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USA Range EBVs ($)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-18126891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Polypay Reproduction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Polypay!$B$1</c:f>
              <c:strCache>
                <c:ptCount val="1"/>
                <c:pt idx="0">
                  <c:v>NLB (%)</c:v>
                </c:pt>
              </c:strCache>
            </c:strRef>
          </c:tx>
          <c:marker>
            <c:symbol val="none"/>
          </c:marker>
          <c:cat>
            <c:numRef>
              <c:f>Polypay!$A$2:$A$11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Polypay!$B$2:$B$11</c:f>
              <c:numCache>
                <c:formatCode>0.0</c:formatCode>
                <c:ptCount val="10"/>
                <c:pt idx="0">
                  <c:v>1.9</c:v>
                </c:pt>
                <c:pt idx="1">
                  <c:v>0.3</c:v>
                </c:pt>
                <c:pt idx="2">
                  <c:v>2.5</c:v>
                </c:pt>
                <c:pt idx="3">
                  <c:v>5</c:v>
                </c:pt>
                <c:pt idx="4">
                  <c:v>6.7</c:v>
                </c:pt>
                <c:pt idx="5">
                  <c:v>7.6</c:v>
                </c:pt>
                <c:pt idx="6">
                  <c:v>6.8</c:v>
                </c:pt>
                <c:pt idx="7">
                  <c:v>8.8000000000000007</c:v>
                </c:pt>
                <c:pt idx="8">
                  <c:v>11.3</c:v>
                </c:pt>
                <c:pt idx="9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Polypay!$C$1</c:f>
              <c:strCache>
                <c:ptCount val="1"/>
                <c:pt idx="0">
                  <c:v>NLW (%)</c:v>
                </c:pt>
              </c:strCache>
            </c:strRef>
          </c:tx>
          <c:marker>
            <c:symbol val="none"/>
          </c:marker>
          <c:cat>
            <c:numRef>
              <c:f>Polypay!$A$2:$A$11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Polypay!$C$2:$C$11</c:f>
              <c:numCache>
                <c:formatCode>0.0</c:formatCode>
                <c:ptCount val="10"/>
                <c:pt idx="0">
                  <c:v>1.4</c:v>
                </c:pt>
                <c:pt idx="1">
                  <c:v>1.9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6.1</c:v>
                </c:pt>
                <c:pt idx="6">
                  <c:v>7.3</c:v>
                </c:pt>
                <c:pt idx="7">
                  <c:v>9</c:v>
                </c:pt>
                <c:pt idx="8">
                  <c:v>11.3</c:v>
                </c:pt>
                <c:pt idx="9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2684224"/>
        <c:axId val="-1812688576"/>
      </c:lineChart>
      <c:catAx>
        <c:axId val="-1812684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12688576"/>
        <c:crosses val="autoZero"/>
        <c:auto val="1"/>
        <c:lblAlgn val="ctr"/>
        <c:lblOffset val="100"/>
        <c:noMultiLvlLbl val="0"/>
      </c:catAx>
      <c:valAx>
        <c:axId val="-1812688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Lambs Born and Weaned EBVs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-1812684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Polypay Growth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Polypay!$E$1</c:f>
              <c:strCache>
                <c:ptCount val="1"/>
                <c:pt idx="0">
                  <c:v>WW (lb)</c:v>
                </c:pt>
              </c:strCache>
            </c:strRef>
          </c:tx>
          <c:marker>
            <c:symbol val="none"/>
          </c:marker>
          <c:cat>
            <c:numRef>
              <c:f>Polypay!$A$2:$A$11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Polypay!$E$2:$E$11</c:f>
              <c:numCache>
                <c:formatCode>0.0</c:formatCode>
                <c:ptCount val="10"/>
                <c:pt idx="0">
                  <c:v>1.782</c:v>
                </c:pt>
                <c:pt idx="1">
                  <c:v>1.98</c:v>
                </c:pt>
                <c:pt idx="2">
                  <c:v>2.2000000000000002</c:v>
                </c:pt>
                <c:pt idx="3">
                  <c:v>2.5299999999999998</c:v>
                </c:pt>
                <c:pt idx="4">
                  <c:v>2.4420000000000011</c:v>
                </c:pt>
                <c:pt idx="5">
                  <c:v>2.7719999999999998</c:v>
                </c:pt>
                <c:pt idx="6">
                  <c:v>2.7719999999999998</c:v>
                </c:pt>
                <c:pt idx="7">
                  <c:v>3.1240000000000001</c:v>
                </c:pt>
                <c:pt idx="8">
                  <c:v>3.234</c:v>
                </c:pt>
                <c:pt idx="9">
                  <c:v>3.6080000000000001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Polypay!$G$1</c:f>
              <c:strCache>
                <c:ptCount val="1"/>
                <c:pt idx="0">
                  <c:v>MWW (lb)</c:v>
                </c:pt>
              </c:strCache>
            </c:strRef>
          </c:tx>
          <c:marker>
            <c:symbol val="none"/>
          </c:marker>
          <c:cat>
            <c:numRef>
              <c:f>Polypay!$A$2:$A$11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Polypay!$G$2:$G$11</c:f>
              <c:numCache>
                <c:formatCode>0.0</c:formatCode>
                <c:ptCount val="10"/>
                <c:pt idx="0">
                  <c:v>1.3420000000000001</c:v>
                </c:pt>
                <c:pt idx="1">
                  <c:v>1.804</c:v>
                </c:pt>
                <c:pt idx="2">
                  <c:v>1.6060000000000001</c:v>
                </c:pt>
                <c:pt idx="3">
                  <c:v>1.9139999999999999</c:v>
                </c:pt>
                <c:pt idx="4">
                  <c:v>2.0680000000000001</c:v>
                </c:pt>
                <c:pt idx="5">
                  <c:v>2.398000000000001</c:v>
                </c:pt>
                <c:pt idx="6">
                  <c:v>2.1339999999999999</c:v>
                </c:pt>
                <c:pt idx="7">
                  <c:v>2.5960000000000001</c:v>
                </c:pt>
                <c:pt idx="8">
                  <c:v>2.86</c:v>
                </c:pt>
                <c:pt idx="9">
                  <c:v>3.0579999999999998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2692384"/>
        <c:axId val="-1812691296"/>
      </c:lineChart>
      <c:catAx>
        <c:axId val="-1812692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12691296"/>
        <c:crosses val="autoZero"/>
        <c:auto val="1"/>
        <c:lblAlgn val="ctr"/>
        <c:lblOffset val="100"/>
        <c:noMultiLvlLbl val="0"/>
      </c:catAx>
      <c:valAx>
        <c:axId val="-1812691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Weaning and Maternal Weaning Weight EBVs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-1812692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Suffolk Growth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Suffolk!$C$1</c:f>
              <c:strCache>
                <c:ptCount val="1"/>
                <c:pt idx="0">
                  <c:v>WW (lb)</c:v>
                </c:pt>
              </c:strCache>
            </c:strRef>
          </c:tx>
          <c:marker>
            <c:symbol val="none"/>
          </c:marker>
          <c:cat>
            <c:numRef>
              <c:f>Suffolk!$A$2:$A$11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Suffolk!$C$2:$C$11</c:f>
              <c:numCache>
                <c:formatCode>0.00</c:formatCode>
                <c:ptCount val="10"/>
                <c:pt idx="0">
                  <c:v>1.5840000000000001</c:v>
                </c:pt>
                <c:pt idx="1">
                  <c:v>1.87</c:v>
                </c:pt>
                <c:pt idx="2">
                  <c:v>2.464</c:v>
                </c:pt>
                <c:pt idx="3">
                  <c:v>2.266</c:v>
                </c:pt>
                <c:pt idx="4">
                  <c:v>2.5960000000000001</c:v>
                </c:pt>
                <c:pt idx="5">
                  <c:v>2.926000000000001</c:v>
                </c:pt>
                <c:pt idx="6">
                  <c:v>3.6080000000000001</c:v>
                </c:pt>
                <c:pt idx="7">
                  <c:v>3.9820000000000011</c:v>
                </c:pt>
                <c:pt idx="8">
                  <c:v>4.2460000000000004</c:v>
                </c:pt>
                <c:pt idx="9">
                  <c:v>4.5759999999999996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Suffolk!$E$1</c:f>
              <c:strCache>
                <c:ptCount val="1"/>
                <c:pt idx="0">
                  <c:v>PWW (lb)</c:v>
                </c:pt>
              </c:strCache>
            </c:strRef>
          </c:tx>
          <c:marker>
            <c:symbol val="none"/>
          </c:marker>
          <c:cat>
            <c:numRef>
              <c:f>Suffolk!$A$2:$A$11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Suffolk!$E$2:$E$11</c:f>
              <c:numCache>
                <c:formatCode>0.00</c:formatCode>
                <c:ptCount val="10"/>
                <c:pt idx="0">
                  <c:v>3.0140000000000011</c:v>
                </c:pt>
                <c:pt idx="1">
                  <c:v>3.52</c:v>
                </c:pt>
                <c:pt idx="2">
                  <c:v>4.6639999999999846</c:v>
                </c:pt>
                <c:pt idx="3">
                  <c:v>4.4660000000000002</c:v>
                </c:pt>
                <c:pt idx="4">
                  <c:v>5.1479999999999997</c:v>
                </c:pt>
                <c:pt idx="5">
                  <c:v>5.5659999999999998</c:v>
                </c:pt>
                <c:pt idx="6">
                  <c:v>6.93</c:v>
                </c:pt>
                <c:pt idx="7">
                  <c:v>7.2160000000000002</c:v>
                </c:pt>
                <c:pt idx="8">
                  <c:v>7.81</c:v>
                </c:pt>
                <c:pt idx="9">
                  <c:v>8.338000000000001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2690752"/>
        <c:axId val="-1812683136"/>
      </c:lineChart>
      <c:catAx>
        <c:axId val="-181269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12683136"/>
        <c:crosses val="autoZero"/>
        <c:auto val="1"/>
        <c:lblAlgn val="ctr"/>
        <c:lblOffset val="100"/>
        <c:noMultiLvlLbl val="0"/>
      </c:catAx>
      <c:valAx>
        <c:axId val="-1812683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Weaning and Postweaning Weight EBVs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1812690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Suffolk Carcass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Suffolk!$G$1</c:f>
              <c:strCache>
                <c:ptCount val="1"/>
                <c:pt idx="0">
                  <c:v>EMD (in)</c:v>
                </c:pt>
              </c:strCache>
            </c:strRef>
          </c:tx>
          <c:marker>
            <c:symbol val="none"/>
          </c:marker>
          <c:cat>
            <c:numRef>
              <c:f>Suffolk!$A$2:$A$11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Suffolk!$G$2:$G$11</c:f>
              <c:numCache>
                <c:formatCode>0.0000</c:formatCode>
                <c:ptCount val="10"/>
                <c:pt idx="0">
                  <c:v>-5.1181102362204698E-3</c:v>
                </c:pt>
                <c:pt idx="1">
                  <c:v>-6.6929133858267698E-3</c:v>
                </c:pt>
                <c:pt idx="2">
                  <c:v>-7.4803149606299203E-3</c:v>
                </c:pt>
                <c:pt idx="3">
                  <c:v>-3.1496062992126001E-3</c:v>
                </c:pt>
                <c:pt idx="4">
                  <c:v>-3.1496062992126001E-3</c:v>
                </c:pt>
                <c:pt idx="5">
                  <c:v>-1.9685039370078701E-3</c:v>
                </c:pt>
                <c:pt idx="6">
                  <c:v>-3.5433070866141701E-3</c:v>
                </c:pt>
                <c:pt idx="7">
                  <c:v>-1.1811023622047201E-3</c:v>
                </c:pt>
                <c:pt idx="8">
                  <c:v>8.6614173228346403E-3</c:v>
                </c:pt>
                <c:pt idx="9">
                  <c:v>1.1811023622047201E-2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Suffolk!$I$1</c:f>
              <c:strCache>
                <c:ptCount val="1"/>
                <c:pt idx="0">
                  <c:v>Fat (in)</c:v>
                </c:pt>
              </c:strCache>
            </c:strRef>
          </c:tx>
          <c:marker>
            <c:symbol val="none"/>
          </c:marker>
          <c:cat>
            <c:numRef>
              <c:f>Suffolk!$A$2:$A$11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Suffolk!$I$2:$I$11</c:f>
              <c:numCache>
                <c:formatCode>0.0000</c:formatCode>
                <c:ptCount val="10"/>
                <c:pt idx="0">
                  <c:v>-6.2992125984252002E-3</c:v>
                </c:pt>
                <c:pt idx="1">
                  <c:v>-6.6929133858267698E-3</c:v>
                </c:pt>
                <c:pt idx="2">
                  <c:v>-7.8740157480314994E-3</c:v>
                </c:pt>
                <c:pt idx="3">
                  <c:v>-7.8740157480314994E-3</c:v>
                </c:pt>
                <c:pt idx="4">
                  <c:v>-1.02362204724409E-2</c:v>
                </c:pt>
                <c:pt idx="5">
                  <c:v>-1.22047244094488E-2</c:v>
                </c:pt>
                <c:pt idx="6">
                  <c:v>-1.4960629921259801E-2</c:v>
                </c:pt>
                <c:pt idx="7">
                  <c:v>-2.16535433070866E-2</c:v>
                </c:pt>
                <c:pt idx="8">
                  <c:v>-2.4015748031496101E-2</c:v>
                </c:pt>
                <c:pt idx="9">
                  <c:v>-3.07086614173228E-2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2685312"/>
        <c:axId val="-1812695648"/>
      </c:lineChart>
      <c:catAx>
        <c:axId val="-181268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12695648"/>
        <c:crosses val="autoZero"/>
        <c:auto val="1"/>
        <c:lblAlgn val="ctr"/>
        <c:lblOffset val="100"/>
        <c:noMultiLvlLbl val="0"/>
      </c:catAx>
      <c:valAx>
        <c:axId val="-1812695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Eye Muscle and Fat Depth EBVs</a:t>
                </a:r>
              </a:p>
            </c:rich>
          </c:tx>
          <c:overlay val="0"/>
        </c:title>
        <c:numFmt formatCode="0.0000" sourceLinked="1"/>
        <c:majorTickMark val="out"/>
        <c:minorTickMark val="none"/>
        <c:tickLblPos val="nextTo"/>
        <c:crossAx val="-1812685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77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2001</a:t>
            </a:r>
          </a:p>
        </c:rich>
      </c:tx>
      <c:layout>
        <c:manualLayout>
          <c:xMode val="edge"/>
          <c:yMode val="edge"/>
          <c:x val="0.42105263157894701"/>
          <c:y val="1.97802197802198E-2"/>
        </c:manualLayout>
      </c:layout>
      <c:overlay val="0"/>
      <c:spPr>
        <a:noFill/>
        <a:ln w="1818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1052631578947399E-2"/>
          <c:y val="0.31868131868131899"/>
          <c:w val="0.96"/>
          <c:h val="0.63296703296703305"/>
        </c:manualLayout>
      </c:layout>
      <c:scatterChart>
        <c:scatterStyle val="lineMarker"/>
        <c:varyColors val="0"/>
        <c:ser>
          <c:idx val="0"/>
          <c:order val="0"/>
          <c:spPr>
            <a:ln w="20457">
              <a:noFill/>
            </a:ln>
          </c:spPr>
          <c:marker>
            <c:symbol val="diamond"/>
            <c:size val="3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Sheet1!$N$3:$N$262</c:f>
              <c:numCache>
                <c:formatCode>General</c:formatCode>
                <c:ptCount val="260"/>
                <c:pt idx="0">
                  <c:v>3.3</c:v>
                </c:pt>
                <c:pt idx="1">
                  <c:v>4.0999999999999996</c:v>
                </c:pt>
                <c:pt idx="2">
                  <c:v>3.4</c:v>
                </c:pt>
                <c:pt idx="3">
                  <c:v>3.4</c:v>
                </c:pt>
                <c:pt idx="4">
                  <c:v>3.1</c:v>
                </c:pt>
                <c:pt idx="5">
                  <c:v>3.2</c:v>
                </c:pt>
                <c:pt idx="6">
                  <c:v>3.5</c:v>
                </c:pt>
                <c:pt idx="7">
                  <c:v>3</c:v>
                </c:pt>
                <c:pt idx="8">
                  <c:v>2.4</c:v>
                </c:pt>
                <c:pt idx="9">
                  <c:v>3</c:v>
                </c:pt>
                <c:pt idx="10">
                  <c:v>3</c:v>
                </c:pt>
                <c:pt idx="11">
                  <c:v>3.1</c:v>
                </c:pt>
                <c:pt idx="12">
                  <c:v>2.9</c:v>
                </c:pt>
                <c:pt idx="13">
                  <c:v>3.1</c:v>
                </c:pt>
                <c:pt idx="14">
                  <c:v>2.8</c:v>
                </c:pt>
                <c:pt idx="15">
                  <c:v>3.2</c:v>
                </c:pt>
                <c:pt idx="16">
                  <c:v>3</c:v>
                </c:pt>
                <c:pt idx="17">
                  <c:v>3</c:v>
                </c:pt>
                <c:pt idx="18">
                  <c:v>2.6</c:v>
                </c:pt>
                <c:pt idx="19">
                  <c:v>2.7</c:v>
                </c:pt>
                <c:pt idx="20">
                  <c:v>2.5</c:v>
                </c:pt>
                <c:pt idx="21">
                  <c:v>2.5</c:v>
                </c:pt>
                <c:pt idx="22">
                  <c:v>2.7</c:v>
                </c:pt>
                <c:pt idx="23">
                  <c:v>2.8</c:v>
                </c:pt>
                <c:pt idx="24">
                  <c:v>2.7</c:v>
                </c:pt>
                <c:pt idx="25">
                  <c:v>2.8</c:v>
                </c:pt>
                <c:pt idx="26">
                  <c:v>2.8</c:v>
                </c:pt>
                <c:pt idx="27">
                  <c:v>3.2</c:v>
                </c:pt>
                <c:pt idx="28">
                  <c:v>2.8</c:v>
                </c:pt>
                <c:pt idx="29">
                  <c:v>2.4</c:v>
                </c:pt>
                <c:pt idx="30">
                  <c:v>2.8</c:v>
                </c:pt>
                <c:pt idx="31">
                  <c:v>2.5</c:v>
                </c:pt>
                <c:pt idx="32">
                  <c:v>2.5</c:v>
                </c:pt>
                <c:pt idx="33">
                  <c:v>2.6</c:v>
                </c:pt>
                <c:pt idx="34">
                  <c:v>2.5</c:v>
                </c:pt>
                <c:pt idx="35">
                  <c:v>2.7</c:v>
                </c:pt>
                <c:pt idx="36">
                  <c:v>2.2000000000000002</c:v>
                </c:pt>
                <c:pt idx="37">
                  <c:v>2.6</c:v>
                </c:pt>
                <c:pt idx="38">
                  <c:v>2.6</c:v>
                </c:pt>
                <c:pt idx="39">
                  <c:v>2.6</c:v>
                </c:pt>
                <c:pt idx="40">
                  <c:v>2.6</c:v>
                </c:pt>
                <c:pt idx="41">
                  <c:v>2.4</c:v>
                </c:pt>
                <c:pt idx="42">
                  <c:v>2.7</c:v>
                </c:pt>
                <c:pt idx="43">
                  <c:v>2.4</c:v>
                </c:pt>
                <c:pt idx="44">
                  <c:v>2.2999999999999998</c:v>
                </c:pt>
                <c:pt idx="45">
                  <c:v>2.2999999999999998</c:v>
                </c:pt>
                <c:pt idx="46">
                  <c:v>2.1</c:v>
                </c:pt>
                <c:pt idx="47">
                  <c:v>2.1</c:v>
                </c:pt>
                <c:pt idx="48">
                  <c:v>2.2000000000000002</c:v>
                </c:pt>
                <c:pt idx="49">
                  <c:v>2.2000000000000002</c:v>
                </c:pt>
                <c:pt idx="50">
                  <c:v>2.2000000000000002</c:v>
                </c:pt>
                <c:pt idx="51">
                  <c:v>2.6</c:v>
                </c:pt>
                <c:pt idx="52">
                  <c:v>2.2999999999999998</c:v>
                </c:pt>
                <c:pt idx="53">
                  <c:v>2.2000000000000002</c:v>
                </c:pt>
                <c:pt idx="54">
                  <c:v>2.2000000000000002</c:v>
                </c:pt>
                <c:pt idx="55">
                  <c:v>2.2000000000000002</c:v>
                </c:pt>
                <c:pt idx="56">
                  <c:v>2.4</c:v>
                </c:pt>
                <c:pt idx="57">
                  <c:v>2.2000000000000002</c:v>
                </c:pt>
                <c:pt idx="58">
                  <c:v>2.2000000000000002</c:v>
                </c:pt>
                <c:pt idx="59">
                  <c:v>2.2999999999999998</c:v>
                </c:pt>
                <c:pt idx="60">
                  <c:v>2.2999999999999998</c:v>
                </c:pt>
                <c:pt idx="61">
                  <c:v>2.2999999999999998</c:v>
                </c:pt>
                <c:pt idx="62">
                  <c:v>2.7</c:v>
                </c:pt>
                <c:pt idx="63">
                  <c:v>2.2000000000000002</c:v>
                </c:pt>
                <c:pt idx="64">
                  <c:v>2.4</c:v>
                </c:pt>
                <c:pt idx="65">
                  <c:v>2.2000000000000002</c:v>
                </c:pt>
                <c:pt idx="66">
                  <c:v>1.9</c:v>
                </c:pt>
                <c:pt idx="67">
                  <c:v>2</c:v>
                </c:pt>
                <c:pt idx="68">
                  <c:v>2.7</c:v>
                </c:pt>
                <c:pt idx="69">
                  <c:v>2.1</c:v>
                </c:pt>
                <c:pt idx="70">
                  <c:v>1.9</c:v>
                </c:pt>
                <c:pt idx="71">
                  <c:v>2.1</c:v>
                </c:pt>
                <c:pt idx="72">
                  <c:v>2</c:v>
                </c:pt>
                <c:pt idx="73">
                  <c:v>2.4</c:v>
                </c:pt>
                <c:pt idx="74">
                  <c:v>2.5</c:v>
                </c:pt>
                <c:pt idx="75">
                  <c:v>2</c:v>
                </c:pt>
                <c:pt idx="76">
                  <c:v>2</c:v>
                </c:pt>
                <c:pt idx="77">
                  <c:v>2.5</c:v>
                </c:pt>
                <c:pt idx="78">
                  <c:v>2.2000000000000002</c:v>
                </c:pt>
                <c:pt idx="79">
                  <c:v>1.9</c:v>
                </c:pt>
                <c:pt idx="80">
                  <c:v>3.1</c:v>
                </c:pt>
                <c:pt idx="81">
                  <c:v>2</c:v>
                </c:pt>
                <c:pt idx="82">
                  <c:v>1.7</c:v>
                </c:pt>
                <c:pt idx="83">
                  <c:v>2.1</c:v>
                </c:pt>
                <c:pt idx="84">
                  <c:v>1.5</c:v>
                </c:pt>
                <c:pt idx="85">
                  <c:v>1.8</c:v>
                </c:pt>
                <c:pt idx="86">
                  <c:v>2.2000000000000002</c:v>
                </c:pt>
                <c:pt idx="87">
                  <c:v>1.6</c:v>
                </c:pt>
                <c:pt idx="88">
                  <c:v>1.7</c:v>
                </c:pt>
                <c:pt idx="89">
                  <c:v>1.5</c:v>
                </c:pt>
                <c:pt idx="90">
                  <c:v>2.2999999999999998</c:v>
                </c:pt>
                <c:pt idx="91">
                  <c:v>1.8</c:v>
                </c:pt>
                <c:pt idx="92">
                  <c:v>2.2000000000000002</c:v>
                </c:pt>
                <c:pt idx="93">
                  <c:v>1.6</c:v>
                </c:pt>
                <c:pt idx="94">
                  <c:v>1.6</c:v>
                </c:pt>
                <c:pt idx="95">
                  <c:v>1.6</c:v>
                </c:pt>
                <c:pt idx="96">
                  <c:v>1.6</c:v>
                </c:pt>
                <c:pt idx="97">
                  <c:v>1.6</c:v>
                </c:pt>
                <c:pt idx="98">
                  <c:v>1.8</c:v>
                </c:pt>
                <c:pt idx="99">
                  <c:v>1.4</c:v>
                </c:pt>
                <c:pt idx="100">
                  <c:v>1.8</c:v>
                </c:pt>
                <c:pt idx="101">
                  <c:v>1.9</c:v>
                </c:pt>
                <c:pt idx="102">
                  <c:v>1.9</c:v>
                </c:pt>
                <c:pt idx="103">
                  <c:v>2</c:v>
                </c:pt>
                <c:pt idx="104">
                  <c:v>1.8</c:v>
                </c:pt>
                <c:pt idx="105">
                  <c:v>1.6</c:v>
                </c:pt>
                <c:pt idx="106">
                  <c:v>2.2999999999999998</c:v>
                </c:pt>
                <c:pt idx="107">
                  <c:v>1.7</c:v>
                </c:pt>
                <c:pt idx="108">
                  <c:v>1.1000000000000001</c:v>
                </c:pt>
                <c:pt idx="109">
                  <c:v>1.8</c:v>
                </c:pt>
                <c:pt idx="110">
                  <c:v>1.9</c:v>
                </c:pt>
                <c:pt idx="111">
                  <c:v>1.6</c:v>
                </c:pt>
                <c:pt idx="112">
                  <c:v>1.6</c:v>
                </c:pt>
                <c:pt idx="113">
                  <c:v>1.6</c:v>
                </c:pt>
                <c:pt idx="114">
                  <c:v>1.6</c:v>
                </c:pt>
                <c:pt idx="115">
                  <c:v>1.9</c:v>
                </c:pt>
                <c:pt idx="116">
                  <c:v>1.8</c:v>
                </c:pt>
                <c:pt idx="117">
                  <c:v>1.3</c:v>
                </c:pt>
                <c:pt idx="118">
                  <c:v>2.4</c:v>
                </c:pt>
                <c:pt idx="119">
                  <c:v>1.8</c:v>
                </c:pt>
                <c:pt idx="120">
                  <c:v>1.7</c:v>
                </c:pt>
                <c:pt idx="121">
                  <c:v>1.9</c:v>
                </c:pt>
                <c:pt idx="122">
                  <c:v>1.6</c:v>
                </c:pt>
                <c:pt idx="123">
                  <c:v>1.2</c:v>
                </c:pt>
                <c:pt idx="124">
                  <c:v>1.4</c:v>
                </c:pt>
                <c:pt idx="125">
                  <c:v>1.9</c:v>
                </c:pt>
                <c:pt idx="126">
                  <c:v>1.6</c:v>
                </c:pt>
                <c:pt idx="127">
                  <c:v>1.7</c:v>
                </c:pt>
                <c:pt idx="128">
                  <c:v>1.6</c:v>
                </c:pt>
                <c:pt idx="129">
                  <c:v>1.4</c:v>
                </c:pt>
                <c:pt idx="130">
                  <c:v>1</c:v>
                </c:pt>
                <c:pt idx="131">
                  <c:v>2.1</c:v>
                </c:pt>
                <c:pt idx="132">
                  <c:v>1.4</c:v>
                </c:pt>
                <c:pt idx="133">
                  <c:v>1.8</c:v>
                </c:pt>
                <c:pt idx="134">
                  <c:v>1.6</c:v>
                </c:pt>
                <c:pt idx="135">
                  <c:v>1.8</c:v>
                </c:pt>
                <c:pt idx="136">
                  <c:v>1.9</c:v>
                </c:pt>
                <c:pt idx="137">
                  <c:v>1.6</c:v>
                </c:pt>
                <c:pt idx="138">
                  <c:v>1.7</c:v>
                </c:pt>
                <c:pt idx="139">
                  <c:v>1.6</c:v>
                </c:pt>
                <c:pt idx="140">
                  <c:v>2</c:v>
                </c:pt>
                <c:pt idx="141">
                  <c:v>1.4</c:v>
                </c:pt>
                <c:pt idx="142">
                  <c:v>1.7</c:v>
                </c:pt>
                <c:pt idx="143">
                  <c:v>1.3</c:v>
                </c:pt>
                <c:pt idx="144">
                  <c:v>1.4</c:v>
                </c:pt>
                <c:pt idx="145">
                  <c:v>1.4</c:v>
                </c:pt>
                <c:pt idx="146">
                  <c:v>1.5</c:v>
                </c:pt>
                <c:pt idx="147">
                  <c:v>1.9</c:v>
                </c:pt>
                <c:pt idx="148">
                  <c:v>1.4</c:v>
                </c:pt>
                <c:pt idx="149">
                  <c:v>1.4</c:v>
                </c:pt>
                <c:pt idx="150">
                  <c:v>1.4</c:v>
                </c:pt>
                <c:pt idx="151">
                  <c:v>1.4</c:v>
                </c:pt>
                <c:pt idx="152">
                  <c:v>1.5</c:v>
                </c:pt>
                <c:pt idx="153">
                  <c:v>1.6</c:v>
                </c:pt>
                <c:pt idx="154">
                  <c:v>2</c:v>
                </c:pt>
                <c:pt idx="155">
                  <c:v>1.8</c:v>
                </c:pt>
                <c:pt idx="156">
                  <c:v>1.6</c:v>
                </c:pt>
                <c:pt idx="157">
                  <c:v>1.2</c:v>
                </c:pt>
                <c:pt idx="158">
                  <c:v>1.1000000000000001</c:v>
                </c:pt>
                <c:pt idx="159">
                  <c:v>1.1000000000000001</c:v>
                </c:pt>
                <c:pt idx="160">
                  <c:v>1.1000000000000001</c:v>
                </c:pt>
                <c:pt idx="161">
                  <c:v>1.7</c:v>
                </c:pt>
                <c:pt idx="162">
                  <c:v>1.6</c:v>
                </c:pt>
                <c:pt idx="163">
                  <c:v>1.6</c:v>
                </c:pt>
                <c:pt idx="164">
                  <c:v>1.8</c:v>
                </c:pt>
                <c:pt idx="165">
                  <c:v>1.3</c:v>
                </c:pt>
                <c:pt idx="166">
                  <c:v>1.1000000000000001</c:v>
                </c:pt>
                <c:pt idx="167">
                  <c:v>1.3</c:v>
                </c:pt>
                <c:pt idx="168">
                  <c:v>0.9</c:v>
                </c:pt>
                <c:pt idx="169">
                  <c:v>1.1000000000000001</c:v>
                </c:pt>
                <c:pt idx="170">
                  <c:v>1.2</c:v>
                </c:pt>
                <c:pt idx="171">
                  <c:v>1.3</c:v>
                </c:pt>
                <c:pt idx="172">
                  <c:v>1.1000000000000001</c:v>
                </c:pt>
                <c:pt idx="173">
                  <c:v>1</c:v>
                </c:pt>
                <c:pt idx="174">
                  <c:v>1.3</c:v>
                </c:pt>
                <c:pt idx="175">
                  <c:v>1.3</c:v>
                </c:pt>
                <c:pt idx="176">
                  <c:v>1.5</c:v>
                </c:pt>
                <c:pt idx="177">
                  <c:v>1.2</c:v>
                </c:pt>
                <c:pt idx="178">
                  <c:v>1.1000000000000001</c:v>
                </c:pt>
                <c:pt idx="179">
                  <c:v>1.4</c:v>
                </c:pt>
                <c:pt idx="180">
                  <c:v>1.3</c:v>
                </c:pt>
                <c:pt idx="181">
                  <c:v>1.1000000000000001</c:v>
                </c:pt>
                <c:pt idx="182">
                  <c:v>1.1000000000000001</c:v>
                </c:pt>
                <c:pt idx="183">
                  <c:v>1.3</c:v>
                </c:pt>
                <c:pt idx="184">
                  <c:v>1.6</c:v>
                </c:pt>
                <c:pt idx="185">
                  <c:v>1</c:v>
                </c:pt>
                <c:pt idx="186">
                  <c:v>1.5</c:v>
                </c:pt>
                <c:pt idx="187">
                  <c:v>1.8</c:v>
                </c:pt>
                <c:pt idx="188">
                  <c:v>1</c:v>
                </c:pt>
                <c:pt idx="189">
                  <c:v>1.2</c:v>
                </c:pt>
                <c:pt idx="190">
                  <c:v>0.9</c:v>
                </c:pt>
                <c:pt idx="191">
                  <c:v>0.9</c:v>
                </c:pt>
                <c:pt idx="192">
                  <c:v>1.4</c:v>
                </c:pt>
                <c:pt idx="193">
                  <c:v>0.9</c:v>
                </c:pt>
                <c:pt idx="194">
                  <c:v>1.1000000000000001</c:v>
                </c:pt>
                <c:pt idx="195">
                  <c:v>0.9</c:v>
                </c:pt>
                <c:pt idx="196">
                  <c:v>1.1000000000000001</c:v>
                </c:pt>
                <c:pt idx="197">
                  <c:v>1.5</c:v>
                </c:pt>
                <c:pt idx="198">
                  <c:v>1.4</c:v>
                </c:pt>
                <c:pt idx="199">
                  <c:v>1</c:v>
                </c:pt>
                <c:pt idx="200">
                  <c:v>0.9</c:v>
                </c:pt>
                <c:pt idx="201">
                  <c:v>0.6</c:v>
                </c:pt>
                <c:pt idx="202">
                  <c:v>1.6</c:v>
                </c:pt>
                <c:pt idx="203">
                  <c:v>1</c:v>
                </c:pt>
                <c:pt idx="204">
                  <c:v>1.2</c:v>
                </c:pt>
                <c:pt idx="205">
                  <c:v>1.1000000000000001</c:v>
                </c:pt>
                <c:pt idx="206">
                  <c:v>0.6</c:v>
                </c:pt>
                <c:pt idx="207">
                  <c:v>1</c:v>
                </c:pt>
                <c:pt idx="208">
                  <c:v>1.9</c:v>
                </c:pt>
                <c:pt idx="209">
                  <c:v>0.6</c:v>
                </c:pt>
                <c:pt idx="210">
                  <c:v>0.8</c:v>
                </c:pt>
                <c:pt idx="211">
                  <c:v>1.1000000000000001</c:v>
                </c:pt>
                <c:pt idx="212">
                  <c:v>1.3</c:v>
                </c:pt>
                <c:pt idx="213">
                  <c:v>1</c:v>
                </c:pt>
                <c:pt idx="214">
                  <c:v>1</c:v>
                </c:pt>
                <c:pt idx="215">
                  <c:v>1.6</c:v>
                </c:pt>
                <c:pt idx="216">
                  <c:v>0.9</c:v>
                </c:pt>
                <c:pt idx="217">
                  <c:v>0.9</c:v>
                </c:pt>
                <c:pt idx="218">
                  <c:v>1.3</c:v>
                </c:pt>
                <c:pt idx="219">
                  <c:v>1.5</c:v>
                </c:pt>
                <c:pt idx="220">
                  <c:v>1.3</c:v>
                </c:pt>
                <c:pt idx="221">
                  <c:v>0.7</c:v>
                </c:pt>
                <c:pt idx="222">
                  <c:v>0.9</c:v>
                </c:pt>
                <c:pt idx="223">
                  <c:v>0.5</c:v>
                </c:pt>
                <c:pt idx="224">
                  <c:v>0.8</c:v>
                </c:pt>
                <c:pt idx="225">
                  <c:v>1.6</c:v>
                </c:pt>
                <c:pt idx="226">
                  <c:v>0.8</c:v>
                </c:pt>
                <c:pt idx="227">
                  <c:v>1</c:v>
                </c:pt>
                <c:pt idx="228">
                  <c:v>0.5</c:v>
                </c:pt>
                <c:pt idx="229">
                  <c:v>0.7</c:v>
                </c:pt>
                <c:pt idx="230">
                  <c:v>0.9</c:v>
                </c:pt>
                <c:pt idx="231">
                  <c:v>0.9</c:v>
                </c:pt>
                <c:pt idx="232">
                  <c:v>1</c:v>
                </c:pt>
                <c:pt idx="233">
                  <c:v>0.4</c:v>
                </c:pt>
                <c:pt idx="234">
                  <c:v>1</c:v>
                </c:pt>
                <c:pt idx="235">
                  <c:v>0.9</c:v>
                </c:pt>
                <c:pt idx="236">
                  <c:v>0.1</c:v>
                </c:pt>
                <c:pt idx="237">
                  <c:v>0.5</c:v>
                </c:pt>
                <c:pt idx="238">
                  <c:v>0.1</c:v>
                </c:pt>
                <c:pt idx="239">
                  <c:v>0.6</c:v>
                </c:pt>
                <c:pt idx="240">
                  <c:v>0.7</c:v>
                </c:pt>
                <c:pt idx="241">
                  <c:v>0.1</c:v>
                </c:pt>
                <c:pt idx="242">
                  <c:v>0.3</c:v>
                </c:pt>
                <c:pt idx="243">
                  <c:v>0</c:v>
                </c:pt>
                <c:pt idx="244">
                  <c:v>0.2</c:v>
                </c:pt>
                <c:pt idx="245">
                  <c:v>0.6</c:v>
                </c:pt>
                <c:pt idx="246">
                  <c:v>0.2</c:v>
                </c:pt>
                <c:pt idx="247">
                  <c:v>0.1</c:v>
                </c:pt>
                <c:pt idx="248">
                  <c:v>0.6</c:v>
                </c:pt>
                <c:pt idx="249">
                  <c:v>0.1</c:v>
                </c:pt>
                <c:pt idx="250">
                  <c:v>0.2</c:v>
                </c:pt>
                <c:pt idx="251">
                  <c:v>0.4</c:v>
                </c:pt>
                <c:pt idx="252">
                  <c:v>0.5</c:v>
                </c:pt>
                <c:pt idx="253">
                  <c:v>-0.3</c:v>
                </c:pt>
                <c:pt idx="254">
                  <c:v>2.7</c:v>
                </c:pt>
                <c:pt idx="255">
                  <c:v>-0.4</c:v>
                </c:pt>
                <c:pt idx="256">
                  <c:v>-0.2</c:v>
                </c:pt>
                <c:pt idx="257">
                  <c:v>-1.2</c:v>
                </c:pt>
                <c:pt idx="258">
                  <c:v>-1.1000000000000001</c:v>
                </c:pt>
                <c:pt idx="259">
                  <c:v>-1.1000000000000001</c:v>
                </c:pt>
              </c:numCache>
            </c:numRef>
          </c:xVal>
          <c:yVal>
            <c:numRef>
              <c:f>Sheet1!$P$3:$P$262</c:f>
              <c:numCache>
                <c:formatCode>0.0</c:formatCode>
                <c:ptCount val="260"/>
                <c:pt idx="0">
                  <c:v>8.2000000000000011</c:v>
                </c:pt>
                <c:pt idx="1">
                  <c:v>7.7</c:v>
                </c:pt>
                <c:pt idx="2">
                  <c:v>7.1</c:v>
                </c:pt>
                <c:pt idx="3">
                  <c:v>6.8</c:v>
                </c:pt>
                <c:pt idx="4">
                  <c:v>6.4</c:v>
                </c:pt>
                <c:pt idx="5">
                  <c:v>6.3</c:v>
                </c:pt>
                <c:pt idx="6">
                  <c:v>6.1</c:v>
                </c:pt>
                <c:pt idx="7">
                  <c:v>6.1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5.9</c:v>
                </c:pt>
                <c:pt idx="12">
                  <c:v>5.9</c:v>
                </c:pt>
                <c:pt idx="13">
                  <c:v>5.8</c:v>
                </c:pt>
                <c:pt idx="14">
                  <c:v>5.7</c:v>
                </c:pt>
                <c:pt idx="15">
                  <c:v>5.7</c:v>
                </c:pt>
                <c:pt idx="16">
                  <c:v>5.7</c:v>
                </c:pt>
                <c:pt idx="17">
                  <c:v>5.6</c:v>
                </c:pt>
                <c:pt idx="18">
                  <c:v>5.6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5.5</c:v>
                </c:pt>
                <c:pt idx="23">
                  <c:v>5.4</c:v>
                </c:pt>
                <c:pt idx="24">
                  <c:v>5.3</c:v>
                </c:pt>
                <c:pt idx="25">
                  <c:v>5.3</c:v>
                </c:pt>
                <c:pt idx="26">
                  <c:v>5.3</c:v>
                </c:pt>
                <c:pt idx="27">
                  <c:v>5.3</c:v>
                </c:pt>
                <c:pt idx="28">
                  <c:v>5.3</c:v>
                </c:pt>
                <c:pt idx="29">
                  <c:v>5.3</c:v>
                </c:pt>
                <c:pt idx="30">
                  <c:v>5.2</c:v>
                </c:pt>
                <c:pt idx="31">
                  <c:v>5.2</c:v>
                </c:pt>
                <c:pt idx="32">
                  <c:v>5.2</c:v>
                </c:pt>
                <c:pt idx="33">
                  <c:v>5.2</c:v>
                </c:pt>
                <c:pt idx="34">
                  <c:v>5.2</c:v>
                </c:pt>
                <c:pt idx="35">
                  <c:v>5.0999999999999996</c:v>
                </c:pt>
                <c:pt idx="36">
                  <c:v>5.0999999999999996</c:v>
                </c:pt>
                <c:pt idx="37">
                  <c:v>5.0999999999999996</c:v>
                </c:pt>
                <c:pt idx="38">
                  <c:v>5.0999999999999996</c:v>
                </c:pt>
                <c:pt idx="39">
                  <c:v>5</c:v>
                </c:pt>
                <c:pt idx="40">
                  <c:v>4.9000000000000004</c:v>
                </c:pt>
                <c:pt idx="41">
                  <c:v>4.9000000000000004</c:v>
                </c:pt>
                <c:pt idx="42">
                  <c:v>4.9000000000000004</c:v>
                </c:pt>
                <c:pt idx="43">
                  <c:v>4.9000000000000004</c:v>
                </c:pt>
                <c:pt idx="44">
                  <c:v>4.8</c:v>
                </c:pt>
                <c:pt idx="45">
                  <c:v>4.8</c:v>
                </c:pt>
                <c:pt idx="46">
                  <c:v>4.8</c:v>
                </c:pt>
                <c:pt idx="47">
                  <c:v>4.8</c:v>
                </c:pt>
                <c:pt idx="48">
                  <c:v>4.8</c:v>
                </c:pt>
                <c:pt idx="49">
                  <c:v>4.8</c:v>
                </c:pt>
                <c:pt idx="50">
                  <c:v>4.8</c:v>
                </c:pt>
                <c:pt idx="51">
                  <c:v>4.8</c:v>
                </c:pt>
                <c:pt idx="52">
                  <c:v>4.7</c:v>
                </c:pt>
                <c:pt idx="53">
                  <c:v>4.7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4.5999999999999996</c:v>
                </c:pt>
                <c:pt idx="57">
                  <c:v>4.5999999999999996</c:v>
                </c:pt>
                <c:pt idx="58">
                  <c:v>4.5999999999999996</c:v>
                </c:pt>
                <c:pt idx="59">
                  <c:v>4.5</c:v>
                </c:pt>
                <c:pt idx="60">
                  <c:v>4.4000000000000004</c:v>
                </c:pt>
                <c:pt idx="61">
                  <c:v>4.4000000000000004</c:v>
                </c:pt>
                <c:pt idx="62">
                  <c:v>4.4000000000000004</c:v>
                </c:pt>
                <c:pt idx="63">
                  <c:v>4.4000000000000004</c:v>
                </c:pt>
                <c:pt idx="64">
                  <c:v>4.4000000000000004</c:v>
                </c:pt>
                <c:pt idx="65">
                  <c:v>4.3</c:v>
                </c:pt>
                <c:pt idx="66">
                  <c:v>4.3</c:v>
                </c:pt>
                <c:pt idx="67">
                  <c:v>4.3</c:v>
                </c:pt>
                <c:pt idx="68">
                  <c:v>4.3</c:v>
                </c:pt>
                <c:pt idx="69">
                  <c:v>4.3</c:v>
                </c:pt>
                <c:pt idx="70">
                  <c:v>4.3</c:v>
                </c:pt>
                <c:pt idx="71">
                  <c:v>4.3</c:v>
                </c:pt>
                <c:pt idx="72">
                  <c:v>4.2</c:v>
                </c:pt>
                <c:pt idx="73">
                  <c:v>4.2</c:v>
                </c:pt>
                <c:pt idx="74">
                  <c:v>4.2</c:v>
                </c:pt>
                <c:pt idx="75">
                  <c:v>4.2</c:v>
                </c:pt>
                <c:pt idx="76">
                  <c:v>4.0999999999999996</c:v>
                </c:pt>
                <c:pt idx="77">
                  <c:v>4.0999999999999996</c:v>
                </c:pt>
                <c:pt idx="78">
                  <c:v>4.0999999999999996</c:v>
                </c:pt>
                <c:pt idx="79">
                  <c:v>4.0999999999999996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3.9</c:v>
                </c:pt>
                <c:pt idx="85">
                  <c:v>3.9</c:v>
                </c:pt>
                <c:pt idx="86">
                  <c:v>3.9</c:v>
                </c:pt>
                <c:pt idx="87">
                  <c:v>3.9</c:v>
                </c:pt>
                <c:pt idx="88">
                  <c:v>3.9</c:v>
                </c:pt>
                <c:pt idx="89">
                  <c:v>3.8</c:v>
                </c:pt>
                <c:pt idx="90">
                  <c:v>3.8</c:v>
                </c:pt>
                <c:pt idx="91">
                  <c:v>3.8</c:v>
                </c:pt>
                <c:pt idx="92">
                  <c:v>3.8</c:v>
                </c:pt>
                <c:pt idx="93">
                  <c:v>3.8</c:v>
                </c:pt>
                <c:pt idx="94">
                  <c:v>3.8</c:v>
                </c:pt>
                <c:pt idx="95">
                  <c:v>3.8</c:v>
                </c:pt>
                <c:pt idx="96">
                  <c:v>3.7</c:v>
                </c:pt>
                <c:pt idx="97">
                  <c:v>3.7</c:v>
                </c:pt>
                <c:pt idx="98">
                  <c:v>3.7</c:v>
                </c:pt>
                <c:pt idx="99">
                  <c:v>3.7</c:v>
                </c:pt>
                <c:pt idx="100">
                  <c:v>3.7</c:v>
                </c:pt>
                <c:pt idx="101">
                  <c:v>3.7</c:v>
                </c:pt>
                <c:pt idx="102">
                  <c:v>3.7</c:v>
                </c:pt>
                <c:pt idx="103">
                  <c:v>3.7</c:v>
                </c:pt>
                <c:pt idx="104">
                  <c:v>3.7</c:v>
                </c:pt>
                <c:pt idx="105">
                  <c:v>3.7</c:v>
                </c:pt>
                <c:pt idx="106">
                  <c:v>3.6</c:v>
                </c:pt>
                <c:pt idx="107">
                  <c:v>3.6</c:v>
                </c:pt>
                <c:pt idx="108">
                  <c:v>3.6</c:v>
                </c:pt>
                <c:pt idx="109">
                  <c:v>3.6</c:v>
                </c:pt>
                <c:pt idx="110">
                  <c:v>3.6</c:v>
                </c:pt>
                <c:pt idx="111">
                  <c:v>3.6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3.4</c:v>
                </c:pt>
                <c:pt idx="123">
                  <c:v>3.4</c:v>
                </c:pt>
                <c:pt idx="124">
                  <c:v>3.4</c:v>
                </c:pt>
                <c:pt idx="125">
                  <c:v>3.4</c:v>
                </c:pt>
                <c:pt idx="126">
                  <c:v>3.4</c:v>
                </c:pt>
                <c:pt idx="127">
                  <c:v>3.4</c:v>
                </c:pt>
                <c:pt idx="128">
                  <c:v>3.4</c:v>
                </c:pt>
                <c:pt idx="129">
                  <c:v>3.3</c:v>
                </c:pt>
                <c:pt idx="130">
                  <c:v>3.3</c:v>
                </c:pt>
                <c:pt idx="131">
                  <c:v>3.3</c:v>
                </c:pt>
                <c:pt idx="132">
                  <c:v>3.3</c:v>
                </c:pt>
                <c:pt idx="133">
                  <c:v>3.3</c:v>
                </c:pt>
                <c:pt idx="134">
                  <c:v>3.3</c:v>
                </c:pt>
                <c:pt idx="135">
                  <c:v>3.3</c:v>
                </c:pt>
                <c:pt idx="136">
                  <c:v>3.3</c:v>
                </c:pt>
                <c:pt idx="137">
                  <c:v>3.3</c:v>
                </c:pt>
                <c:pt idx="138">
                  <c:v>3.3</c:v>
                </c:pt>
                <c:pt idx="139">
                  <c:v>3.2</c:v>
                </c:pt>
                <c:pt idx="140">
                  <c:v>3.2</c:v>
                </c:pt>
                <c:pt idx="141">
                  <c:v>3.2</c:v>
                </c:pt>
                <c:pt idx="142">
                  <c:v>3.2</c:v>
                </c:pt>
                <c:pt idx="143">
                  <c:v>3.1</c:v>
                </c:pt>
                <c:pt idx="144">
                  <c:v>3.1</c:v>
                </c:pt>
                <c:pt idx="145">
                  <c:v>3.1</c:v>
                </c:pt>
                <c:pt idx="146">
                  <c:v>3.1</c:v>
                </c:pt>
                <c:pt idx="147">
                  <c:v>3.1</c:v>
                </c:pt>
                <c:pt idx="148">
                  <c:v>3.1</c:v>
                </c:pt>
                <c:pt idx="149">
                  <c:v>3.1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2.9</c:v>
                </c:pt>
                <c:pt idx="161">
                  <c:v>2.9</c:v>
                </c:pt>
                <c:pt idx="162">
                  <c:v>2.9</c:v>
                </c:pt>
                <c:pt idx="163">
                  <c:v>2.9</c:v>
                </c:pt>
                <c:pt idx="164">
                  <c:v>2.9</c:v>
                </c:pt>
                <c:pt idx="165">
                  <c:v>2.9</c:v>
                </c:pt>
                <c:pt idx="166">
                  <c:v>2.8</c:v>
                </c:pt>
                <c:pt idx="167">
                  <c:v>2.8</c:v>
                </c:pt>
                <c:pt idx="168">
                  <c:v>2.8</c:v>
                </c:pt>
                <c:pt idx="169">
                  <c:v>2.8</c:v>
                </c:pt>
                <c:pt idx="170">
                  <c:v>2.7</c:v>
                </c:pt>
                <c:pt idx="171">
                  <c:v>2.7</c:v>
                </c:pt>
                <c:pt idx="172">
                  <c:v>2.7</c:v>
                </c:pt>
                <c:pt idx="173">
                  <c:v>2.7</c:v>
                </c:pt>
                <c:pt idx="174">
                  <c:v>2.7</c:v>
                </c:pt>
                <c:pt idx="175">
                  <c:v>2.6</c:v>
                </c:pt>
                <c:pt idx="176">
                  <c:v>2.6</c:v>
                </c:pt>
                <c:pt idx="177">
                  <c:v>2.6</c:v>
                </c:pt>
                <c:pt idx="178">
                  <c:v>2.6</c:v>
                </c:pt>
                <c:pt idx="179">
                  <c:v>2.6</c:v>
                </c:pt>
                <c:pt idx="180">
                  <c:v>2.6</c:v>
                </c:pt>
                <c:pt idx="181">
                  <c:v>2.5</c:v>
                </c:pt>
                <c:pt idx="182">
                  <c:v>2.5</c:v>
                </c:pt>
                <c:pt idx="183">
                  <c:v>2.5</c:v>
                </c:pt>
                <c:pt idx="184">
                  <c:v>2.4</c:v>
                </c:pt>
                <c:pt idx="185">
                  <c:v>2.4</c:v>
                </c:pt>
                <c:pt idx="186">
                  <c:v>2.4</c:v>
                </c:pt>
                <c:pt idx="187">
                  <c:v>2.4</c:v>
                </c:pt>
                <c:pt idx="188">
                  <c:v>2.4</c:v>
                </c:pt>
                <c:pt idx="189">
                  <c:v>2.4</c:v>
                </c:pt>
                <c:pt idx="190">
                  <c:v>2.2999999999999998</c:v>
                </c:pt>
                <c:pt idx="191">
                  <c:v>2.2999999999999998</c:v>
                </c:pt>
                <c:pt idx="192">
                  <c:v>2.2999999999999998</c:v>
                </c:pt>
                <c:pt idx="193">
                  <c:v>2.2999999999999998</c:v>
                </c:pt>
                <c:pt idx="194">
                  <c:v>2.2999999999999998</c:v>
                </c:pt>
                <c:pt idx="195">
                  <c:v>2.2999999999999998</c:v>
                </c:pt>
                <c:pt idx="196">
                  <c:v>2.2999999999999998</c:v>
                </c:pt>
                <c:pt idx="197">
                  <c:v>2.2000000000000002</c:v>
                </c:pt>
                <c:pt idx="198">
                  <c:v>2.2000000000000002</c:v>
                </c:pt>
                <c:pt idx="199">
                  <c:v>2.2000000000000002</c:v>
                </c:pt>
                <c:pt idx="200">
                  <c:v>2.2000000000000002</c:v>
                </c:pt>
                <c:pt idx="201">
                  <c:v>2.2000000000000002</c:v>
                </c:pt>
                <c:pt idx="202">
                  <c:v>2.2000000000000002</c:v>
                </c:pt>
                <c:pt idx="203">
                  <c:v>2.2000000000000002</c:v>
                </c:pt>
                <c:pt idx="204">
                  <c:v>2.1</c:v>
                </c:pt>
                <c:pt idx="205">
                  <c:v>2.1</c:v>
                </c:pt>
                <c:pt idx="206">
                  <c:v>2.1</c:v>
                </c:pt>
                <c:pt idx="207">
                  <c:v>2.1</c:v>
                </c:pt>
                <c:pt idx="208">
                  <c:v>2.1</c:v>
                </c:pt>
                <c:pt idx="209">
                  <c:v>2.1</c:v>
                </c:pt>
                <c:pt idx="210">
                  <c:v>2.1</c:v>
                </c:pt>
                <c:pt idx="211">
                  <c:v>2.1</c:v>
                </c:pt>
                <c:pt idx="212">
                  <c:v>2.1</c:v>
                </c:pt>
                <c:pt idx="213">
                  <c:v>2.1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1.9</c:v>
                </c:pt>
                <c:pt idx="220">
                  <c:v>1.9</c:v>
                </c:pt>
                <c:pt idx="221">
                  <c:v>1.9</c:v>
                </c:pt>
                <c:pt idx="222">
                  <c:v>1.9</c:v>
                </c:pt>
                <c:pt idx="223">
                  <c:v>1.9</c:v>
                </c:pt>
                <c:pt idx="224">
                  <c:v>1.8</c:v>
                </c:pt>
                <c:pt idx="225">
                  <c:v>1.8</c:v>
                </c:pt>
                <c:pt idx="226">
                  <c:v>1.8</c:v>
                </c:pt>
                <c:pt idx="227">
                  <c:v>1.7</c:v>
                </c:pt>
                <c:pt idx="228">
                  <c:v>1.7</c:v>
                </c:pt>
                <c:pt idx="229">
                  <c:v>1.6</c:v>
                </c:pt>
                <c:pt idx="230">
                  <c:v>1.6</c:v>
                </c:pt>
                <c:pt idx="231">
                  <c:v>1.6</c:v>
                </c:pt>
                <c:pt idx="232">
                  <c:v>1.6</c:v>
                </c:pt>
                <c:pt idx="233">
                  <c:v>1.5</c:v>
                </c:pt>
                <c:pt idx="234">
                  <c:v>1.4</c:v>
                </c:pt>
                <c:pt idx="235">
                  <c:v>1.3</c:v>
                </c:pt>
                <c:pt idx="236">
                  <c:v>1.2</c:v>
                </c:pt>
                <c:pt idx="237">
                  <c:v>1.1000000000000001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0.9</c:v>
                </c:pt>
                <c:pt idx="243">
                  <c:v>0.8</c:v>
                </c:pt>
                <c:pt idx="244">
                  <c:v>0.7</c:v>
                </c:pt>
                <c:pt idx="245">
                  <c:v>0.7</c:v>
                </c:pt>
                <c:pt idx="246">
                  <c:v>0.5</c:v>
                </c:pt>
                <c:pt idx="247">
                  <c:v>0.5</c:v>
                </c:pt>
                <c:pt idx="248">
                  <c:v>0.5</c:v>
                </c:pt>
                <c:pt idx="249">
                  <c:v>0.4</c:v>
                </c:pt>
                <c:pt idx="250">
                  <c:v>0.3</c:v>
                </c:pt>
                <c:pt idx="251">
                  <c:v>0.3</c:v>
                </c:pt>
                <c:pt idx="252">
                  <c:v>0.3</c:v>
                </c:pt>
                <c:pt idx="253">
                  <c:v>0.1</c:v>
                </c:pt>
                <c:pt idx="254">
                  <c:v>0</c:v>
                </c:pt>
                <c:pt idx="255">
                  <c:v>0</c:v>
                </c:pt>
                <c:pt idx="256">
                  <c:v>-1.2</c:v>
                </c:pt>
                <c:pt idx="257">
                  <c:v>-1.4</c:v>
                </c:pt>
                <c:pt idx="258">
                  <c:v>-1.6</c:v>
                </c:pt>
                <c:pt idx="259">
                  <c:v>-1.7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2254608"/>
        <c:axId val="-1812247536"/>
      </c:scatterChart>
      <c:valAx>
        <c:axId val="-181225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27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591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812247536"/>
        <c:crosses val="autoZero"/>
        <c:crossBetween val="midCat"/>
      </c:valAx>
      <c:valAx>
        <c:axId val="-1812247536"/>
        <c:scaling>
          <c:orientation val="minMax"/>
        </c:scaling>
        <c:delete val="0"/>
        <c:axPos val="l"/>
        <c:majorGridlines>
          <c:spPr>
            <a:ln w="2273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27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591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812254608"/>
        <c:crosses val="autoZero"/>
        <c:crossBetween val="midCat"/>
        <c:majorUnit val="2"/>
      </c:valAx>
      <c:spPr>
        <a:solidFill>
          <a:srgbClr val="008080"/>
        </a:solidFill>
        <a:ln w="9092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969696"/>
    </a:solidFill>
    <a:ln>
      <a:noFill/>
    </a:ln>
  </c:spPr>
  <c:txPr>
    <a:bodyPr/>
    <a:lstStyle/>
    <a:p>
      <a:pPr>
        <a:defRPr sz="57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0.31707</cdr:x>
      <cdr:y>0.04545</cdr:y>
    </cdr:from>
    <cdr:to>
      <cdr:x>0.38211</cdr:x>
      <cdr:y>0.07983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342900"/>
          <a:ext cx="609600" cy="2593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  <a:lumOff val="5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2"/>
              </a:solidFill>
            </a:rPr>
            <a:t>PWW</a:t>
          </a:r>
          <a:endParaRPr lang="en-US" sz="14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0.91057</cdr:x>
      <cdr:y>0.51515</cdr:y>
    </cdr:from>
    <cdr:to>
      <cdr:x>0.97561</cdr:x>
      <cdr:y>0.54953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534400" y="3886200"/>
          <a:ext cx="609600" cy="2593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  <a:lumOff val="5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2"/>
              </a:solidFill>
            </a:rPr>
            <a:t>WW</a:t>
          </a:r>
          <a:endParaRPr lang="en-US" sz="14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0.05691</cdr:x>
      <cdr:y>0.85354</cdr:y>
    </cdr:from>
    <cdr:to>
      <cdr:x>0.13821</cdr:x>
      <cdr:y>0.88384</cdr:y>
    </cdr:to>
    <cdr:sp macro="" textlink="">
      <cdr:nvSpPr>
        <cdr:cNvPr id="4" name="Rectangle 3"/>
        <cdr:cNvSpPr/>
      </cdr:nvSpPr>
      <cdr:spPr bwMode="auto">
        <a:xfrm xmlns:a="http://schemas.openxmlformats.org/drawingml/2006/main">
          <a:off x="533400" y="6438900"/>
          <a:ext cx="7620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solidFill>
                <a:schemeClr val="tx1"/>
              </a:solidFill>
            </a:rPr>
            <a:t>1989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0.8374</cdr:x>
      <cdr:y>0.25758</cdr:y>
    </cdr:from>
    <cdr:to>
      <cdr:x>0.93496</cdr:x>
      <cdr:y>0.29798</cdr:y>
    </cdr:to>
    <cdr:sp macro="" textlink="">
      <cdr:nvSpPr>
        <cdr:cNvPr id="5" name="Rectangle 4"/>
        <cdr:cNvSpPr/>
      </cdr:nvSpPr>
      <cdr:spPr bwMode="auto">
        <a:xfrm xmlns:a="http://schemas.openxmlformats.org/drawingml/2006/main">
          <a:off x="7848600" y="1943100"/>
          <a:ext cx="914400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solidFill>
                <a:schemeClr val="accent1">
                  <a:lumMod val="50000"/>
                </a:schemeClr>
              </a:solidFill>
            </a:rPr>
            <a:t>2015</a:t>
          </a:r>
          <a:endParaRPr lang="en-US" sz="14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BCDA-B158-EC43-AAFE-BBB31AE4A5BE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07CAA-3F19-344F-8AE9-E6A778DA1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61E18-BB94-4169-BA9C-0F1251596EAA}" type="slidenum">
              <a:rPr lang="en-US" altLang="en-US" smtClean="0"/>
              <a:pPr eaLnBrk="1" hangingPunct="1"/>
              <a:t>70</a:t>
            </a:fld>
            <a:endParaRPr lang="en-US" alt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2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63A17-FE30-4579-8515-83C7889C9BEC}" type="slidenum">
              <a:rPr lang="en-US" smtClean="0"/>
              <a:pPr/>
              <a:t>71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45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AF68-D904-4684-B6C6-8F4544690A56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1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2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FD48AF-59A1-42BE-B66B-94FC9BF68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26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7AD26C-6514-4AC0-93E6-62980A0FA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0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642DD-DA73-41DC-AEA0-446B9695F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8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0CAA-79C4-CC47-AD27-32AADA83EB4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7548-AE9E-2B46-A3C1-2B91D729C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7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ip.org/wp-content/uploads/2015/07/62-Percentiles.pdf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ip.org/wp-content/uploads/2015/07/62-Percentiles.pdf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ip.org/wp-content/uploads/2015/07/62-Percentiles.pdf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sip.org" TargetMode="External"/><Relationship Id="rId2" Type="http://schemas.openxmlformats.org/officeDocument/2006/relationships/hyperlink" Target="http://www.nsip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nsip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.xls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3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4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5.xls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6.xls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7.xls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8.xls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9.x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9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10.xls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ip.org/wp-content/uploads/2015/07/62-Percentiles.pdf" TargetMode="External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311"/>
            <a:ext cx="7772400" cy="1470025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5114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Screen Shot 2016-01-25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39699"/>
            <a:ext cx="9144000" cy="6954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2130" y="812800"/>
            <a:ext cx="71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"/>
                <a:cs typeface="Times"/>
              </a:rPr>
              <a:t>Using EBVs from NSIP</a:t>
            </a:r>
          </a:p>
          <a:p>
            <a:r>
              <a:rPr lang="en-US" sz="3200" b="1" dirty="0" smtClean="0">
                <a:solidFill>
                  <a:srgbClr val="800000"/>
                </a:solidFill>
                <a:latin typeface="Times"/>
                <a:cs typeface="Times"/>
              </a:rPr>
              <a:t>Rusty Burgett, NSIP Program Director</a:t>
            </a:r>
            <a:endParaRPr lang="en-US" sz="3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32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Quantify current production level:</a:t>
            </a:r>
          </a:p>
          <a:p>
            <a:pPr lvl="1"/>
            <a:r>
              <a:rPr lang="en-US" dirty="0" smtClean="0"/>
              <a:t>Number of lambs born/ewe</a:t>
            </a:r>
          </a:p>
          <a:p>
            <a:pPr lvl="1"/>
            <a:r>
              <a:rPr lang="en-US" dirty="0" smtClean="0"/>
              <a:t>Number of lambs weaned/ewe</a:t>
            </a:r>
          </a:p>
          <a:p>
            <a:pPr lvl="1"/>
            <a:r>
              <a:rPr lang="en-US" dirty="0" smtClean="0"/>
              <a:t>Average weaning weight of lambs</a:t>
            </a:r>
          </a:p>
          <a:p>
            <a:pPr lvl="1"/>
            <a:r>
              <a:rPr lang="en-US" dirty="0" smtClean="0"/>
              <a:t>Average post weaning growth (ADG)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Example:  </a:t>
            </a:r>
            <a:r>
              <a:rPr lang="en-US" dirty="0" err="1" smtClean="0"/>
              <a:t>Polypay</a:t>
            </a:r>
            <a:r>
              <a:rPr lang="en-US" dirty="0" smtClean="0"/>
              <a:t> flock, producing own replacements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39187"/>
              </p:ext>
            </p:extLst>
          </p:nvPr>
        </p:nvGraphicFramePr>
        <p:xfrm>
          <a:off x="6767286" y="2108201"/>
          <a:ext cx="2376714" cy="2596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88357"/>
                <a:gridCol w="1188357"/>
              </a:tblGrid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NLB</a:t>
                      </a:r>
                      <a:endParaRPr lang="en-US" sz="3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1.2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NLW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WWT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62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GFW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6.5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8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 goal for improvement of each trait</a:t>
            </a:r>
          </a:p>
          <a:p>
            <a:r>
              <a:rPr lang="en-US" dirty="0" smtClean="0"/>
              <a:t>Prioritize importance of each goal</a:t>
            </a:r>
            <a:r>
              <a:rPr lang="en-US" dirty="0"/>
              <a:t> </a:t>
            </a:r>
            <a:r>
              <a:rPr lang="en-US" dirty="0" smtClean="0"/>
              <a:t>for profit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847"/>
              </p:ext>
            </p:extLst>
          </p:nvPr>
        </p:nvGraphicFramePr>
        <p:xfrm>
          <a:off x="1440318" y="2863123"/>
          <a:ext cx="5780108" cy="27758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45027"/>
                <a:gridCol w="1445027"/>
                <a:gridCol w="1445027"/>
                <a:gridCol w="1445027"/>
              </a:tblGrid>
              <a:tr h="55517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Trait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Current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Goal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Priority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517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NLB</a:t>
                      </a:r>
                      <a:endParaRPr lang="en-US" sz="2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1.2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51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NLW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0.8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2.0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5551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WWT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68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5551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GFW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6.5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8.5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42211" y="2717983"/>
            <a:ext cx="3356429" cy="292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38839" y="2767879"/>
            <a:ext cx="3356429" cy="292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5 at 1.53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7" r="-17627"/>
          <a:stretch>
            <a:fillRect/>
          </a:stretch>
        </p:blipFill>
        <p:spPr>
          <a:xfrm>
            <a:off x="-1470344" y="0"/>
            <a:ext cx="12162064" cy="6688667"/>
          </a:xfrm>
        </p:spPr>
      </p:pic>
    </p:spTree>
    <p:extLst>
      <p:ext uri="{BB962C8B-B14F-4D97-AF65-F5344CB8AC3E}">
        <p14:creationId xmlns:p14="http://schemas.microsoft.com/office/powerpoint/2010/main" val="1156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EBVs 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Production Indexes </a:t>
            </a:r>
          </a:p>
          <a:p>
            <a:pPr lvl="1"/>
            <a:r>
              <a:rPr lang="en-US" dirty="0" smtClean="0"/>
              <a:t>Combine multiple traits into one value</a:t>
            </a:r>
          </a:p>
          <a:p>
            <a:pPr lvl="1"/>
            <a:r>
              <a:rPr lang="en-US" dirty="0" smtClean="0"/>
              <a:t>Maternal-USA Maternal</a:t>
            </a:r>
          </a:p>
          <a:p>
            <a:pPr lvl="1"/>
            <a:r>
              <a:rPr lang="en-US" dirty="0" smtClean="0"/>
              <a:t>Terminal-Carcass Plus</a:t>
            </a:r>
          </a:p>
          <a:p>
            <a:pPr lvl="1"/>
            <a:r>
              <a:rPr lang="en-US" dirty="0" smtClean="0"/>
              <a:t>Range-USA Range</a:t>
            </a:r>
          </a:p>
          <a:p>
            <a:pPr lvl="1"/>
            <a:r>
              <a:rPr lang="en-US" dirty="0" smtClean="0"/>
              <a:t>Hair-USA Hair</a:t>
            </a:r>
          </a:p>
          <a:p>
            <a:pPr lvl="1"/>
            <a:r>
              <a:rPr lang="en-US" dirty="0" smtClean="0"/>
              <a:t>Select from top 60% of the index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5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11" name="Content Placeholder 10" descr="Screen Shot 2015-07-23 at 11.10.19 P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09" b="-38509"/>
          <a:stretch>
            <a:fillRect/>
          </a:stretch>
        </p:blipFill>
        <p:spPr>
          <a:xfrm>
            <a:off x="3624" y="-689439"/>
            <a:ext cx="9140377" cy="5787582"/>
          </a:xfrm>
        </p:spPr>
      </p:pic>
      <p:sp>
        <p:nvSpPr>
          <p:cNvPr id="12" name="Rectangle 11"/>
          <p:cNvSpPr/>
          <p:nvPr/>
        </p:nvSpPr>
        <p:spPr>
          <a:xfrm>
            <a:off x="8436429" y="1070429"/>
            <a:ext cx="598714" cy="283028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3. Use EBVs 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for individual traits</a:t>
            </a:r>
          </a:p>
          <a:p>
            <a:pPr lvl="1"/>
            <a:r>
              <a:rPr lang="en-US" dirty="0" smtClean="0"/>
              <a:t>Based on priority of goals</a:t>
            </a:r>
          </a:p>
          <a:p>
            <a:r>
              <a:rPr lang="en-US" dirty="0" smtClean="0"/>
              <a:t>Priority 1.-select ram in top 10% of breed for that trait</a:t>
            </a:r>
          </a:p>
          <a:p>
            <a:r>
              <a:rPr lang="en-US" dirty="0" smtClean="0"/>
              <a:t>Priority 2.-select ram in top 20% of breed</a:t>
            </a:r>
          </a:p>
          <a:p>
            <a:r>
              <a:rPr lang="en-US" dirty="0" smtClean="0"/>
              <a:t>Priority 3.-select ram in top 25% of breed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8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3. Use EBVs 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412602"/>
              </p:ext>
            </p:extLst>
          </p:nvPr>
        </p:nvGraphicFramePr>
        <p:xfrm>
          <a:off x="-2" y="1919687"/>
          <a:ext cx="9144000" cy="2596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28800"/>
                <a:gridCol w="1828800"/>
                <a:gridCol w="1828800"/>
                <a:gridCol w="1480459"/>
                <a:gridCol w="2177141"/>
              </a:tblGrid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Trait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Current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Goal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Priority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Percentile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NLB</a:t>
                      </a:r>
                      <a:endParaRPr lang="en-US" sz="3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1.2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Top 20%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NLW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2.0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</a:t>
                      </a:r>
                      <a:r>
                        <a:rPr lang="en-US" sz="3200" baseline="0" dirty="0" smtClean="0"/>
                        <a:t> 10%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WWT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62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 25%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2" y="3117115"/>
            <a:ext cx="9144000" cy="80173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7" name="Content Placeholder 10" descr="Screen Shot 2015-07-23 at 11.1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09" b="-38509"/>
          <a:stretch>
            <a:fillRect/>
          </a:stretch>
        </p:blipFill>
        <p:spPr>
          <a:xfrm>
            <a:off x="3624" y="-689439"/>
            <a:ext cx="9140377" cy="5787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65572" y="1070429"/>
            <a:ext cx="598714" cy="283028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creen Shot 2015-07-23 at 11.26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93" b="-30493"/>
          <a:stretch>
            <a:fillRect/>
          </a:stretch>
        </p:blipFill>
        <p:spPr>
          <a:xfrm>
            <a:off x="-1" y="-671284"/>
            <a:ext cx="10178143" cy="6930570"/>
          </a:xfrm>
        </p:spPr>
      </p:pic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621712" y="3501571"/>
            <a:ext cx="598714" cy="3810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35238" y="3809999"/>
            <a:ext cx="8908762" cy="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9571" y="5152571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http://nsip.org/wp-content/uploads/2015/07/62-Percentiles.pdf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7" name="Content Placeholder 10" descr="Screen Shot 2015-07-23 at 11.1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09" b="-38509"/>
          <a:stretch>
            <a:fillRect/>
          </a:stretch>
        </p:blipFill>
        <p:spPr>
          <a:xfrm>
            <a:off x="3624" y="-689439"/>
            <a:ext cx="9140377" cy="5787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65572" y="1070429"/>
            <a:ext cx="598714" cy="283028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9211" y="544286"/>
            <a:ext cx="31024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Top 10% have 24.3 or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Genetic Selection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produce more lamb and wool from a smaller national flock</a:t>
            </a:r>
          </a:p>
          <a:p>
            <a:pPr lvl="1"/>
            <a:r>
              <a:rPr lang="en-US" dirty="0" smtClean="0"/>
              <a:t>Productivity Improvement </a:t>
            </a:r>
          </a:p>
          <a:p>
            <a:pPr lvl="2"/>
            <a:r>
              <a:rPr lang="en-US" dirty="0" smtClean="0"/>
              <a:t>Wider adoption of Quantitative Genetic Selection</a:t>
            </a:r>
          </a:p>
          <a:p>
            <a:pPr lvl="1"/>
            <a:r>
              <a:rPr lang="en-US" dirty="0"/>
              <a:t>U.S. Sheep Industry Roadmap</a:t>
            </a:r>
          </a:p>
          <a:p>
            <a:pPr lvl="1"/>
            <a:endParaRPr lang="en-US" dirty="0"/>
          </a:p>
          <a:p>
            <a:r>
              <a:rPr lang="en-US" dirty="0" smtClean="0"/>
              <a:t>Genetics are the foundation to build upon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52835"/>
              </p:ext>
            </p:extLst>
          </p:nvPr>
        </p:nvGraphicFramePr>
        <p:xfrm>
          <a:off x="144523" y="1817916"/>
          <a:ext cx="9144000" cy="2596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28800"/>
                <a:gridCol w="1828800"/>
                <a:gridCol w="1828800"/>
                <a:gridCol w="1480459"/>
                <a:gridCol w="2177141"/>
              </a:tblGrid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Trait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Current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Goal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Priority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Percentile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NLB</a:t>
                      </a:r>
                      <a:endParaRPr lang="en-US" sz="3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1.2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Top 20%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NLW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2.0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</a:t>
                      </a:r>
                      <a:r>
                        <a:rPr lang="en-US" sz="3200" baseline="0" dirty="0" smtClean="0"/>
                        <a:t> 10%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WWT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62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 25%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3. Use EBVs 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44523" y="2463972"/>
            <a:ext cx="8999477" cy="80173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creen Shot 2015-07-23 at 11.26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93" b="-30493"/>
          <a:stretch>
            <a:fillRect/>
          </a:stretch>
        </p:blipFill>
        <p:spPr>
          <a:xfrm>
            <a:off x="-1" y="-671284"/>
            <a:ext cx="10178143" cy="6930570"/>
          </a:xfrm>
        </p:spPr>
      </p:pic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113281" y="3936999"/>
            <a:ext cx="598714" cy="3810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35238" y="4281714"/>
            <a:ext cx="8908762" cy="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9571" y="5152571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http://nsip.org/wp-content/uploads/2015/07/62-Percentiles.pdf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7" name="Content Placeholder 10" descr="Screen Shot 2015-07-23 at 11.1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09" b="-38509"/>
          <a:stretch>
            <a:fillRect/>
          </a:stretch>
        </p:blipFill>
        <p:spPr>
          <a:xfrm>
            <a:off x="3624" y="-689439"/>
            <a:ext cx="9140377" cy="5787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48072" y="1070429"/>
            <a:ext cx="598714" cy="283028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3. Use EBVs 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44523" y="3768493"/>
            <a:ext cx="8999477" cy="80173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119803"/>
              </p:ext>
            </p:extLst>
          </p:nvPr>
        </p:nvGraphicFramePr>
        <p:xfrm>
          <a:off x="144523" y="1817916"/>
          <a:ext cx="9144000" cy="2596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28800"/>
                <a:gridCol w="1828800"/>
                <a:gridCol w="1828800"/>
                <a:gridCol w="1480459"/>
                <a:gridCol w="2177141"/>
              </a:tblGrid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Trait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Current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Goal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Priority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Percentile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NLB</a:t>
                      </a:r>
                      <a:endParaRPr lang="en-US" sz="3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1.2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Top 20%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NLW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2.0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</a:t>
                      </a:r>
                      <a:r>
                        <a:rPr lang="en-US" sz="3200" baseline="0" dirty="0" smtClean="0"/>
                        <a:t> 10%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WWT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62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 25%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3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creen Shot 2015-07-23 at 11.26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93" b="-30493"/>
          <a:stretch>
            <a:fillRect/>
          </a:stretch>
        </p:blipFill>
        <p:spPr>
          <a:xfrm>
            <a:off x="-1" y="-671284"/>
            <a:ext cx="10178143" cy="6930570"/>
          </a:xfrm>
        </p:spPr>
      </p:pic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943307" y="4172857"/>
            <a:ext cx="598714" cy="3810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35238" y="4517572"/>
            <a:ext cx="8908762" cy="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9571" y="5152571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http://nsip.org/wp-content/uploads/2015/07/62-Percentiles.pdf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7" name="Content Placeholder 10" descr="Screen Shot 2015-07-23 at 11.1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09" b="-38509"/>
          <a:stretch>
            <a:fillRect/>
          </a:stretch>
        </p:blipFill>
        <p:spPr>
          <a:xfrm>
            <a:off x="3624" y="-689439"/>
            <a:ext cx="9140377" cy="5787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81929" y="1070429"/>
            <a:ext cx="598714" cy="283028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EBVs 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Prioritizing selection pressure on individual traits will expedite genetic progress</a:t>
            </a:r>
          </a:p>
          <a:p>
            <a:endParaRPr lang="en-US" dirty="0"/>
          </a:p>
          <a:p>
            <a:r>
              <a:rPr lang="en-US" dirty="0" smtClean="0"/>
              <a:t>Priority should be placed on economically </a:t>
            </a:r>
            <a:r>
              <a:rPr lang="en-US" dirty="0"/>
              <a:t>i</a:t>
            </a:r>
            <a:r>
              <a:rPr lang="en-US" dirty="0" smtClean="0"/>
              <a:t>mportant traits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2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“Common Sense Traits”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appraisal of ram for:</a:t>
            </a:r>
          </a:p>
          <a:p>
            <a:pPr lvl="1"/>
            <a:r>
              <a:rPr lang="en-US" dirty="0" smtClean="0"/>
              <a:t>Sound feet and legs, free of foot rot</a:t>
            </a:r>
          </a:p>
          <a:p>
            <a:pPr lvl="1"/>
            <a:r>
              <a:rPr lang="en-US" dirty="0" smtClean="0"/>
              <a:t>Correct mouth structure</a:t>
            </a:r>
          </a:p>
          <a:p>
            <a:pPr lvl="1"/>
            <a:r>
              <a:rPr lang="en-US" dirty="0" smtClean="0"/>
              <a:t>Breeding soundness exam</a:t>
            </a:r>
          </a:p>
          <a:p>
            <a:pPr lvl="1"/>
            <a:r>
              <a:rPr lang="en-US" dirty="0" smtClean="0"/>
              <a:t>Health status</a:t>
            </a:r>
            <a:r>
              <a:rPr lang="en-US" dirty="0"/>
              <a:t> </a:t>
            </a:r>
            <a:r>
              <a:rPr lang="en-US" dirty="0" smtClean="0"/>
              <a:t>and susceptibility</a:t>
            </a:r>
          </a:p>
          <a:p>
            <a:pPr lvl="2"/>
            <a:r>
              <a:rPr lang="en-US" dirty="0" err="1" smtClean="0"/>
              <a:t>Scrapie</a:t>
            </a:r>
            <a:endParaRPr lang="en-US" dirty="0" smtClean="0"/>
          </a:p>
          <a:p>
            <a:pPr lvl="2"/>
            <a:r>
              <a:rPr lang="en-US" dirty="0" smtClean="0"/>
              <a:t>OPP</a:t>
            </a:r>
          </a:p>
          <a:p>
            <a:pPr lvl="2"/>
            <a:r>
              <a:rPr lang="en-US" dirty="0" smtClean="0"/>
              <a:t>Spider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2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</a:t>
            </a:r>
            <a:r>
              <a:rPr lang="en-US" smtClean="0"/>
              <a:t>a </a:t>
            </a:r>
            <a:r>
              <a:rPr lang="en-US"/>
              <a:t>S</a:t>
            </a:r>
            <a:r>
              <a:rPr lang="en-US" smtClean="0"/>
              <a:t>ilver </a:t>
            </a:r>
            <a:r>
              <a:rPr lang="en-US" dirty="0"/>
              <a:t>B</a:t>
            </a:r>
            <a:r>
              <a:rPr lang="en-US" smtClean="0"/>
              <a:t>ullet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replace good management</a:t>
            </a:r>
          </a:p>
          <a:p>
            <a:pPr lvl="1"/>
            <a:r>
              <a:rPr lang="en-US" dirty="0" smtClean="0"/>
              <a:t>Breeding Program</a:t>
            </a:r>
          </a:p>
          <a:p>
            <a:pPr lvl="2"/>
            <a:r>
              <a:rPr lang="en-US" dirty="0" smtClean="0"/>
              <a:t>Including cross breeding!</a:t>
            </a:r>
          </a:p>
          <a:p>
            <a:pPr lvl="1"/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Marketing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Paid for in part by the American Sheep Industry</a:t>
            </a:r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www.nsip.org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info@nsip.org</a:t>
            </a:r>
            <a:r>
              <a:rPr lang="en-US" dirty="0" smtClean="0"/>
              <a:t> phone:515-708-8850</a:t>
            </a:r>
          </a:p>
          <a:p>
            <a:r>
              <a:rPr lang="en-US" dirty="0" smtClean="0"/>
              <a:t>Facebook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7" name="Picture 6" descr="logo-lets-grow cop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50" y="274638"/>
            <a:ext cx="2547050" cy="19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a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Profit is determined by pounds of lamb(wool) sold per ewe.</a:t>
            </a:r>
          </a:p>
          <a:p>
            <a:pPr lvl="1"/>
            <a:r>
              <a:rPr lang="en-US" dirty="0" smtClean="0"/>
              <a:t>Number of lambs born</a:t>
            </a:r>
          </a:p>
          <a:p>
            <a:pPr lvl="1"/>
            <a:r>
              <a:rPr lang="en-US" dirty="0" smtClean="0"/>
              <a:t>Number of lambs weaned</a:t>
            </a:r>
          </a:p>
          <a:p>
            <a:pPr lvl="1"/>
            <a:r>
              <a:rPr lang="en-US" dirty="0" smtClean="0"/>
              <a:t>Birth, weaning and post weaning weight of lambs</a:t>
            </a:r>
          </a:p>
          <a:p>
            <a:pPr lvl="1"/>
            <a:r>
              <a:rPr lang="en-US" dirty="0" smtClean="0"/>
              <a:t>Wool yield and quality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1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744289"/>
              </p:ext>
            </p:extLst>
          </p:nvPr>
        </p:nvGraphicFramePr>
        <p:xfrm>
          <a:off x="457200" y="1101762"/>
          <a:ext cx="3987573" cy="214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230240"/>
              </p:ext>
            </p:extLst>
          </p:nvPr>
        </p:nvGraphicFramePr>
        <p:xfrm>
          <a:off x="457200" y="3323959"/>
          <a:ext cx="3987573" cy="203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772765"/>
              </p:ext>
            </p:extLst>
          </p:nvPr>
        </p:nvGraphicFramePr>
        <p:xfrm>
          <a:off x="4444773" y="1120436"/>
          <a:ext cx="4699227" cy="214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006815"/>
              </p:ext>
            </p:extLst>
          </p:nvPr>
        </p:nvGraphicFramePr>
        <p:xfrm>
          <a:off x="4444773" y="3323959"/>
          <a:ext cx="4699227" cy="203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33624"/>
              </p:ext>
            </p:extLst>
          </p:nvPr>
        </p:nvGraphicFramePr>
        <p:xfrm>
          <a:off x="457200" y="1231278"/>
          <a:ext cx="8058836" cy="220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113968"/>
              </p:ext>
            </p:extLst>
          </p:nvPr>
        </p:nvGraphicFramePr>
        <p:xfrm>
          <a:off x="457200" y="3421996"/>
          <a:ext cx="8058836" cy="206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9599" y="274638"/>
            <a:ext cx="1896533" cy="956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14 extra lambs/100 ewes lambing!</a:t>
            </a:r>
            <a:endParaRPr lang="en-US" dirty="0"/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7078133" y="1231278"/>
            <a:ext cx="829733" cy="699122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47467" y="5490135"/>
            <a:ext cx="18965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1.75 pounds heavier @ 60 days=201 more </a:t>
            </a:r>
            <a:r>
              <a:rPr lang="en-US" dirty="0" err="1" smtClean="0"/>
              <a:t>lbs</a:t>
            </a:r>
            <a:r>
              <a:rPr lang="en-US" dirty="0" smtClean="0"/>
              <a:t> of lamb!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078133" y="4148667"/>
            <a:ext cx="1117602" cy="1281617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138727"/>
              </p:ext>
            </p:extLst>
          </p:nvPr>
        </p:nvGraphicFramePr>
        <p:xfrm>
          <a:off x="0" y="1655019"/>
          <a:ext cx="4844503" cy="321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772484"/>
              </p:ext>
            </p:extLst>
          </p:nvPr>
        </p:nvGraphicFramePr>
        <p:xfrm>
          <a:off x="4841515" y="1655018"/>
          <a:ext cx="4302485" cy="321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method is designed to: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risks associated with ram selection</a:t>
            </a:r>
          </a:p>
          <a:p>
            <a:pPr lvl="1"/>
            <a:r>
              <a:rPr lang="en-US" dirty="0" smtClean="0"/>
              <a:t>Expedite genetic progress</a:t>
            </a:r>
          </a:p>
          <a:p>
            <a:pPr lvl="1"/>
            <a:r>
              <a:rPr lang="en-US" dirty="0" smtClean="0"/>
              <a:t>Increase productivity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www.nsip.org</a:t>
            </a:r>
            <a:r>
              <a:rPr lang="en-US" dirty="0" smtClean="0"/>
              <a:t> for more information including percentile and elite sire reports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2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>
                <a:solidFill>
                  <a:srgbClr val="66FF33"/>
                </a:solidFill>
              </a:rPr>
              <a:t>Where we’ve been, where we are, &amp;</a:t>
            </a:r>
            <a:br>
              <a:rPr lang="en-US" altLang="en-US" b="1">
                <a:solidFill>
                  <a:srgbClr val="66FF33"/>
                </a:solidFill>
              </a:rPr>
            </a:br>
            <a:r>
              <a:rPr lang="en-US" altLang="en-US" sz="4800" b="1" i="1">
                <a:solidFill>
                  <a:srgbClr val="FFFF00"/>
                </a:solidFill>
              </a:rPr>
              <a:t>where we are going!</a:t>
            </a:r>
            <a:endParaRPr lang="en-US" altLang="en-US" sz="4800" i="1">
              <a:solidFill>
                <a:srgbClr val="FFFF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5105400"/>
            <a:ext cx="39624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9600" b="1" dirty="0">
                <a:solidFill>
                  <a:schemeClr val="accent1"/>
                </a:solidFill>
              </a:rPr>
              <a:t>NSIP</a:t>
            </a:r>
            <a:endParaRPr lang="en-US" altLang="en-US" sz="6000" dirty="0">
              <a:solidFill>
                <a:schemeClr val="accent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800600" y="2511858"/>
            <a:ext cx="3809999" cy="230832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0" dirty="0">
                <a:solidFill>
                  <a:schemeClr val="bg1"/>
                </a:solidFill>
                <a:latin typeface="+mj-lt"/>
              </a:rPr>
              <a:t>CULHAM</a:t>
            </a:r>
          </a:p>
          <a:p>
            <a:pPr algn="ctr"/>
            <a:r>
              <a:rPr lang="en-US" altLang="en-US" sz="4800" b="1" i="0" dirty="0">
                <a:solidFill>
                  <a:schemeClr val="bg1"/>
                </a:solidFill>
                <a:latin typeface="+mj-lt"/>
              </a:rPr>
              <a:t> &amp;</a:t>
            </a:r>
          </a:p>
          <a:p>
            <a:pPr algn="ctr"/>
            <a:r>
              <a:rPr lang="en-US" altLang="en-US" sz="4800" b="1" i="0" dirty="0">
                <a:solidFill>
                  <a:schemeClr val="bg1"/>
                </a:solidFill>
                <a:latin typeface="+mj-lt"/>
              </a:rPr>
              <a:t> STEVENS</a:t>
            </a:r>
            <a:endParaRPr lang="en-US" altLang="en-US" sz="4000" i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68690"/>
            <a:ext cx="3014608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1029"/>
          <p:cNvSpPr txBox="1">
            <a:spLocks noChangeArrowheads="1"/>
          </p:cNvSpPr>
          <p:nvPr/>
        </p:nvSpPr>
        <p:spPr bwMode="auto">
          <a:xfrm>
            <a:off x="838200" y="1219200"/>
            <a:ext cx="4114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8000">
                <a:solidFill>
                  <a:srgbClr val="FFFF00"/>
                </a:solidFill>
              </a:rPr>
              <a:t>Where we’ve been…</a:t>
            </a:r>
          </a:p>
        </p:txBody>
      </p:sp>
      <p:pic>
        <p:nvPicPr>
          <p:cNvPr id="44039" name="Picture 1031" descr="c:\Program Files\Common Files\Microsoft Shared\Clipart\cagcat50\bd0491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4591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2644" y="5410199"/>
            <a:ext cx="4291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Culham</a:t>
            </a:r>
            <a:r>
              <a:rPr lang="en-US" sz="3200" dirty="0" smtClean="0"/>
              <a:t> &amp; Stevens</a:t>
            </a:r>
          </a:p>
          <a:p>
            <a:pPr algn="ctr"/>
            <a:r>
              <a:rPr lang="en-US" sz="3200" dirty="0" smtClean="0"/>
              <a:t>Webberville, 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117404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en-US" sz="5400" b="1">
                <a:solidFill>
                  <a:srgbClr val="FFFF00"/>
                </a:solidFill>
              </a:rPr>
              <a:t>1987 CROSSROADS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011680"/>
            <a:ext cx="3810000" cy="32766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9900"/>
              </a:buClr>
            </a:pPr>
            <a:r>
              <a:rPr lang="en-US" altLang="en-US" sz="4800" b="1" dirty="0">
                <a:solidFill>
                  <a:srgbClr val="FF9933"/>
                </a:solidFill>
              </a:rPr>
              <a:t>Spider Gene</a:t>
            </a:r>
            <a:endParaRPr lang="en-US" altLang="en-US" sz="4800" b="1" dirty="0">
              <a:solidFill>
                <a:srgbClr val="FF9900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altLang="en-US" sz="4800" b="1" dirty="0">
                <a:solidFill>
                  <a:schemeClr val="accent1"/>
                </a:solidFill>
              </a:rPr>
              <a:t>Tax laws change</a:t>
            </a:r>
            <a:endParaRPr lang="en-US" altLang="en-US" sz="4000" b="1" dirty="0">
              <a:solidFill>
                <a:srgbClr val="66FF33"/>
              </a:solidFill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43000" y="1524000"/>
            <a:ext cx="3505200" cy="49530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7176" name="Picture 8" descr="C:\EasyPhoto\Photo\Spider.jpg"/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2590800" cy="403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7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EasyPhoto\Photo\Dispersa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8800"/>
            <a:ext cx="7773987" cy="5738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altLang="en-US" sz="5400" b="1" u="sng"/>
              <a:t>Previous mistakes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20000" cy="4114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600" dirty="0">
                <a:solidFill>
                  <a:schemeClr val="hlink"/>
                </a:solidFill>
              </a:rPr>
              <a:t>Abandoned performance for</a:t>
            </a:r>
            <a:r>
              <a:rPr lang="en-US" altLang="en-US" sz="3600" dirty="0">
                <a:solidFill>
                  <a:srgbClr val="FF9900"/>
                </a:solidFill>
              </a:rPr>
              <a:t> </a:t>
            </a:r>
            <a:r>
              <a:rPr lang="en-US" altLang="en-US" sz="3600" b="1" i="1" dirty="0">
                <a:solidFill>
                  <a:srgbClr val="FF0066"/>
                </a:solidFill>
              </a:rPr>
              <a:t>“Pretty” </a:t>
            </a:r>
          </a:p>
          <a:p>
            <a:pPr algn="ctr">
              <a:lnSpc>
                <a:spcPct val="90000"/>
              </a:lnSpc>
            </a:pPr>
            <a:r>
              <a:rPr lang="en-US" altLang="en-US" sz="3600" dirty="0"/>
              <a:t>Made excuses for sheep</a:t>
            </a:r>
          </a:p>
          <a:p>
            <a:pPr algn="ctr">
              <a:lnSpc>
                <a:spcPct val="90000"/>
              </a:lnSpc>
            </a:pPr>
            <a:r>
              <a:rPr lang="en-US" altLang="en-US" sz="3600" dirty="0">
                <a:solidFill>
                  <a:schemeClr val="hlink"/>
                </a:solidFill>
              </a:rPr>
              <a:t>“Worked for sheep, </a:t>
            </a:r>
            <a:r>
              <a:rPr lang="en-US" altLang="en-US" sz="3600" i="1" dirty="0">
                <a:solidFill>
                  <a:srgbClr val="66FF33"/>
                </a:solidFill>
              </a:rPr>
              <a:t>rather than sheep working for me”</a:t>
            </a:r>
          </a:p>
          <a:p>
            <a:pPr algn="ctr">
              <a:lnSpc>
                <a:spcPct val="90000"/>
              </a:lnSpc>
            </a:pPr>
            <a:r>
              <a:rPr lang="en-US" altLang="en-US" sz="3600" i="1" dirty="0" smtClean="0">
                <a:solidFill>
                  <a:schemeClr val="tx2"/>
                </a:solidFill>
              </a:rPr>
              <a:t>Selected </a:t>
            </a:r>
            <a:r>
              <a:rPr lang="en-US" altLang="en-US" sz="3600" i="1" dirty="0">
                <a:solidFill>
                  <a:schemeClr val="tx2"/>
                </a:solidFill>
              </a:rPr>
              <a:t>for the wrong things</a:t>
            </a:r>
          </a:p>
        </p:txBody>
      </p:sp>
    </p:spTree>
    <p:extLst>
      <p:ext uri="{BB962C8B-B14F-4D97-AF65-F5344CB8AC3E}">
        <p14:creationId xmlns:p14="http://schemas.microsoft.com/office/powerpoint/2010/main" val="24024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524000"/>
          </a:xfrm>
        </p:spPr>
        <p:txBody>
          <a:bodyPr/>
          <a:lstStyle/>
          <a:p>
            <a:pPr algn="l"/>
            <a:r>
              <a:rPr lang="en-US" altLang="en-US" sz="6000" i="1" u="sng">
                <a:solidFill>
                  <a:srgbClr val="66FF33"/>
                </a:solidFill>
              </a:rPr>
              <a:t>Where to boss?</a:t>
            </a:r>
            <a:endParaRPr lang="en-US" altLang="en-US" sz="6000" i="1">
              <a:solidFill>
                <a:srgbClr val="66FF33"/>
              </a:solidFill>
            </a:endParaRPr>
          </a:p>
        </p:txBody>
      </p:sp>
      <p:pic>
        <p:nvPicPr>
          <p:cNvPr id="11267" name="Picture 3" descr="C:\EasyPhoto\Photo\Ewes lo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91400" cy="2341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>
                <a:solidFill>
                  <a:schemeClr val="hlink"/>
                </a:solidFill>
              </a:rPr>
              <a:t>Rebuilt flock with bloodlines free from </a:t>
            </a:r>
            <a:r>
              <a:rPr lang="en-US" altLang="en-US" sz="4000" i="1">
                <a:solidFill>
                  <a:schemeClr val="hlink"/>
                </a:solidFill>
              </a:rPr>
              <a:t>“spider”</a:t>
            </a:r>
            <a:r>
              <a:rPr lang="en-US" altLang="en-US" sz="4000">
                <a:solidFill>
                  <a:schemeClr val="hlink"/>
                </a:solidFill>
              </a:rPr>
              <a:t> gene</a:t>
            </a:r>
          </a:p>
          <a:p>
            <a:pPr>
              <a:lnSpc>
                <a:spcPct val="90000"/>
              </a:lnSpc>
            </a:pPr>
            <a:r>
              <a:rPr lang="en-US" altLang="en-US" sz="4000">
                <a:solidFill>
                  <a:srgbClr val="FFFF00"/>
                </a:solidFill>
              </a:rPr>
              <a:t>New labor agreement</a:t>
            </a:r>
          </a:p>
        </p:txBody>
      </p:sp>
    </p:spTree>
    <p:extLst>
      <p:ext uri="{BB962C8B-B14F-4D97-AF65-F5344CB8AC3E}">
        <p14:creationId xmlns:p14="http://schemas.microsoft.com/office/powerpoint/2010/main" val="23909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Ram?</a:t>
            </a:r>
            <a:endParaRPr lang="en-US" dirty="0"/>
          </a:p>
        </p:txBody>
      </p:sp>
      <p:pic>
        <p:nvPicPr>
          <p:cNvPr id="7" name="Content Placeholder 6" descr="good lam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29" r="-27729"/>
          <a:stretch>
            <a:fillRect/>
          </a:stretch>
        </p:blipFill>
        <p:spPr>
          <a:xfrm>
            <a:off x="-1488876" y="1230361"/>
            <a:ext cx="7415543" cy="4525963"/>
          </a:xfrm>
        </p:spPr>
      </p:pic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3" name="Picture 2" descr="thumb_10190_1024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8" y="1230361"/>
            <a:ext cx="49836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8800" b="1" i="1">
                <a:solidFill>
                  <a:srgbClr val="66FF33"/>
                </a:solidFill>
                <a:latin typeface="Arial Rounded MT Bold" pitchFamily="34" charset="0"/>
              </a:rPr>
              <a:t>HOW ?</a:t>
            </a:r>
            <a:endParaRPr lang="en-US" altLang="en-US" sz="7200" b="1" i="1">
              <a:solidFill>
                <a:srgbClr val="66FF33"/>
              </a:solidFill>
            </a:endParaRPr>
          </a:p>
        </p:txBody>
      </p:sp>
      <p:pic>
        <p:nvPicPr>
          <p:cNvPr id="14340" name="Picture 4" descr="C:\EasyPhoto\Photo\Ewes on 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848225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solidFill>
                  <a:srgbClr val="66FF33"/>
                </a:solidFill>
              </a:rPr>
              <a:t>1989 enrolled in</a:t>
            </a:r>
            <a:endParaRPr lang="en-US" altLang="en-US" sz="4000">
              <a:solidFill>
                <a:srgbClr val="66FF33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52800" y="4968875"/>
            <a:ext cx="2898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i="0"/>
              <a:t>NSIP</a:t>
            </a:r>
            <a:endParaRPr lang="en-US" altLang="en-US" sz="3600" b="1" i="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743200" y="1905000"/>
            <a:ext cx="3962400" cy="31242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16390" name="Picture 6" descr="C:\website\nsipsm.gif"/>
          <p:cNvPicPr>
            <a:picLocks noChangeAspect="1" noChangeArrowheads="1"/>
          </p:cNvPicPr>
          <p:nvPr/>
        </p:nvPicPr>
        <p:blipFill>
          <a:blip r:embed="rId2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057400" cy="16764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986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EasyPhoto\Photo\Genetic Eval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585640" y="4191000"/>
            <a:ext cx="3933031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Data Shock!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93" y="5075237"/>
            <a:ext cx="52308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914400" y="914400"/>
            <a:ext cx="7315200" cy="35814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949575" y="1133475"/>
            <a:ext cx="2995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000" b="1" i="0">
                <a:solidFill>
                  <a:srgbClr val="000000"/>
                </a:solidFill>
                <a:latin typeface="MS Sans Serif"/>
              </a:rPr>
              <a:t>1995 Suffolk Sire Summary</a:t>
            </a:r>
            <a:endParaRPr lang="en-US" altLang="en-US" i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 flipV="1">
            <a:off x="3286125" y="1647825"/>
            <a:ext cx="23304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 i="0">
                <a:solidFill>
                  <a:srgbClr val="000000"/>
                </a:solidFill>
                <a:latin typeface="MS Sans Serif"/>
              </a:rPr>
              <a:t>.</a:t>
            </a:r>
            <a:endParaRPr lang="en-US" altLang="en-US" i="0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671638" y="1662113"/>
            <a:ext cx="1587" cy="2166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646238" y="382905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549400" y="3752850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0</a:t>
            </a:r>
            <a:endParaRPr lang="en-US" altLang="en-US" i="0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1646238" y="33909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1549400" y="3319463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5</a:t>
            </a:r>
            <a:endParaRPr lang="en-US" altLang="en-US" i="0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1646238" y="2962275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1463675" y="2886075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10</a:t>
            </a:r>
            <a:endParaRPr lang="en-US" altLang="en-US" i="0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1646238" y="2524125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463675" y="2452688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15</a:t>
            </a:r>
            <a:endParaRPr lang="en-US" altLang="en-US" i="0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1646238" y="20955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1463675" y="2019300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20</a:t>
            </a:r>
            <a:endParaRPr lang="en-US" altLang="en-US" i="0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1646238" y="165735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1463675" y="1585913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25</a:t>
            </a:r>
            <a:endParaRPr lang="en-US" altLang="en-US" i="0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1671638" y="3829050"/>
            <a:ext cx="6275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167005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1865313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206057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2255838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245110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265747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2852738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>
            <a:off x="304800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>
            <a:off x="3243263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343852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>
            <a:off x="3633788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>
            <a:off x="382905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>
            <a:off x="402272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2" name="Line 32"/>
          <p:cNvSpPr>
            <a:spLocks noChangeShapeType="1"/>
          </p:cNvSpPr>
          <p:nvPr/>
        </p:nvSpPr>
        <p:spPr bwMode="auto">
          <a:xfrm>
            <a:off x="4217988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3" name="Line 33"/>
          <p:cNvSpPr>
            <a:spLocks noChangeShapeType="1"/>
          </p:cNvSpPr>
          <p:nvPr/>
        </p:nvSpPr>
        <p:spPr bwMode="auto">
          <a:xfrm>
            <a:off x="441325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>
            <a:off x="4608513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>
            <a:off x="480377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6" name="Line 36"/>
          <p:cNvSpPr>
            <a:spLocks noChangeShapeType="1"/>
          </p:cNvSpPr>
          <p:nvPr/>
        </p:nvSpPr>
        <p:spPr bwMode="auto">
          <a:xfrm>
            <a:off x="501015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7" name="Line 37"/>
          <p:cNvSpPr>
            <a:spLocks noChangeShapeType="1"/>
          </p:cNvSpPr>
          <p:nvPr/>
        </p:nvSpPr>
        <p:spPr bwMode="auto">
          <a:xfrm>
            <a:off x="5205413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8" name="Line 38"/>
          <p:cNvSpPr>
            <a:spLocks noChangeShapeType="1"/>
          </p:cNvSpPr>
          <p:nvPr/>
        </p:nvSpPr>
        <p:spPr bwMode="auto">
          <a:xfrm>
            <a:off x="540067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9" name="Line 39"/>
          <p:cNvSpPr>
            <a:spLocks noChangeShapeType="1"/>
          </p:cNvSpPr>
          <p:nvPr/>
        </p:nvSpPr>
        <p:spPr bwMode="auto">
          <a:xfrm>
            <a:off x="5595938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0" name="Line 40"/>
          <p:cNvSpPr>
            <a:spLocks noChangeShapeType="1"/>
          </p:cNvSpPr>
          <p:nvPr/>
        </p:nvSpPr>
        <p:spPr bwMode="auto">
          <a:xfrm>
            <a:off x="579120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1" name="Line 41"/>
          <p:cNvSpPr>
            <a:spLocks noChangeShapeType="1"/>
          </p:cNvSpPr>
          <p:nvPr/>
        </p:nvSpPr>
        <p:spPr bwMode="auto">
          <a:xfrm>
            <a:off x="5986463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2" name="Line 42"/>
          <p:cNvSpPr>
            <a:spLocks noChangeShapeType="1"/>
          </p:cNvSpPr>
          <p:nvPr/>
        </p:nvSpPr>
        <p:spPr bwMode="auto">
          <a:xfrm>
            <a:off x="618172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3" name="Line 43"/>
          <p:cNvSpPr>
            <a:spLocks noChangeShapeType="1"/>
          </p:cNvSpPr>
          <p:nvPr/>
        </p:nvSpPr>
        <p:spPr bwMode="auto">
          <a:xfrm>
            <a:off x="6376988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657225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>
            <a:off x="676592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6" name="Line 46"/>
          <p:cNvSpPr>
            <a:spLocks noChangeShapeType="1"/>
          </p:cNvSpPr>
          <p:nvPr/>
        </p:nvSpPr>
        <p:spPr bwMode="auto">
          <a:xfrm>
            <a:off x="6961188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7" name="Line 47"/>
          <p:cNvSpPr>
            <a:spLocks noChangeShapeType="1"/>
          </p:cNvSpPr>
          <p:nvPr/>
        </p:nvSpPr>
        <p:spPr bwMode="auto">
          <a:xfrm>
            <a:off x="716915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8" name="Line 48"/>
          <p:cNvSpPr>
            <a:spLocks noChangeShapeType="1"/>
          </p:cNvSpPr>
          <p:nvPr/>
        </p:nvSpPr>
        <p:spPr bwMode="auto">
          <a:xfrm>
            <a:off x="7364413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9" name="Line 49"/>
          <p:cNvSpPr>
            <a:spLocks noChangeShapeType="1"/>
          </p:cNvSpPr>
          <p:nvPr/>
        </p:nvSpPr>
        <p:spPr bwMode="auto">
          <a:xfrm>
            <a:off x="7559675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0" name="Line 50"/>
          <p:cNvSpPr>
            <a:spLocks noChangeShapeType="1"/>
          </p:cNvSpPr>
          <p:nvPr/>
        </p:nvSpPr>
        <p:spPr bwMode="auto">
          <a:xfrm>
            <a:off x="7753350" y="38100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1" name="Line 51"/>
          <p:cNvSpPr>
            <a:spLocks noChangeShapeType="1"/>
          </p:cNvSpPr>
          <p:nvPr/>
        </p:nvSpPr>
        <p:spPr bwMode="auto">
          <a:xfrm>
            <a:off x="7948613" y="38100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2" name="Rectangle 52"/>
          <p:cNvSpPr>
            <a:spLocks noChangeArrowheads="1"/>
          </p:cNvSpPr>
          <p:nvPr/>
        </p:nvSpPr>
        <p:spPr bwMode="auto">
          <a:xfrm>
            <a:off x="1898650" y="3857625"/>
            <a:ext cx="106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-7</a:t>
            </a:r>
            <a:endParaRPr lang="en-US" altLang="en-US" i="0"/>
          </a:p>
        </p:txBody>
      </p:sp>
      <p:sp>
        <p:nvSpPr>
          <p:cNvPr id="81973" name="Rectangle 53"/>
          <p:cNvSpPr>
            <a:spLocks noChangeArrowheads="1"/>
          </p:cNvSpPr>
          <p:nvPr/>
        </p:nvSpPr>
        <p:spPr bwMode="auto">
          <a:xfrm>
            <a:off x="2290763" y="3857625"/>
            <a:ext cx="1063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-6</a:t>
            </a:r>
            <a:endParaRPr lang="en-US" altLang="en-US" i="0"/>
          </a:p>
        </p:txBody>
      </p:sp>
      <p:sp>
        <p:nvSpPr>
          <p:cNvPr id="81974" name="Rectangle 54"/>
          <p:cNvSpPr>
            <a:spLocks noChangeArrowheads="1"/>
          </p:cNvSpPr>
          <p:nvPr/>
        </p:nvSpPr>
        <p:spPr bwMode="auto">
          <a:xfrm>
            <a:off x="2682875" y="3857625"/>
            <a:ext cx="106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-5</a:t>
            </a:r>
            <a:endParaRPr lang="en-US" altLang="en-US" i="0"/>
          </a:p>
        </p:txBody>
      </p:sp>
      <p:sp>
        <p:nvSpPr>
          <p:cNvPr id="81975" name="Rectangle 55"/>
          <p:cNvSpPr>
            <a:spLocks noChangeArrowheads="1"/>
          </p:cNvSpPr>
          <p:nvPr/>
        </p:nvSpPr>
        <p:spPr bwMode="auto">
          <a:xfrm>
            <a:off x="3074988" y="3857625"/>
            <a:ext cx="1063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-4</a:t>
            </a:r>
            <a:endParaRPr lang="en-US" altLang="en-US" i="0"/>
          </a:p>
        </p:txBody>
      </p:sp>
      <p:sp>
        <p:nvSpPr>
          <p:cNvPr id="81976" name="Rectangle 56"/>
          <p:cNvSpPr>
            <a:spLocks noChangeArrowheads="1"/>
          </p:cNvSpPr>
          <p:nvPr/>
        </p:nvSpPr>
        <p:spPr bwMode="auto">
          <a:xfrm>
            <a:off x="3467100" y="3857625"/>
            <a:ext cx="106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-3</a:t>
            </a:r>
            <a:endParaRPr lang="en-US" altLang="en-US" i="0"/>
          </a:p>
        </p:txBody>
      </p:sp>
      <p:sp>
        <p:nvSpPr>
          <p:cNvPr id="81977" name="Rectangle 57"/>
          <p:cNvSpPr>
            <a:spLocks noChangeArrowheads="1"/>
          </p:cNvSpPr>
          <p:nvPr/>
        </p:nvSpPr>
        <p:spPr bwMode="auto">
          <a:xfrm>
            <a:off x="3859213" y="3857625"/>
            <a:ext cx="1063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-2</a:t>
            </a:r>
            <a:endParaRPr lang="en-US" altLang="en-US" i="0"/>
          </a:p>
        </p:txBody>
      </p: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251325" y="3857625"/>
            <a:ext cx="106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-1</a:t>
            </a:r>
            <a:endParaRPr lang="en-US" altLang="en-US" i="0"/>
          </a:p>
        </p:txBody>
      </p:sp>
      <p:sp>
        <p:nvSpPr>
          <p:cNvPr id="81979" name="Rectangle 59"/>
          <p:cNvSpPr>
            <a:spLocks noChangeArrowheads="1"/>
          </p:cNvSpPr>
          <p:nvPr/>
        </p:nvSpPr>
        <p:spPr bwMode="auto">
          <a:xfrm>
            <a:off x="4668838" y="385762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0</a:t>
            </a:r>
            <a:endParaRPr lang="en-US" altLang="en-US" i="0"/>
          </a:p>
        </p:txBody>
      </p:sp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5060950" y="385762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1</a:t>
            </a:r>
            <a:endParaRPr lang="en-US" altLang="en-US" i="0"/>
          </a:p>
        </p:txBody>
      </p:sp>
      <p:sp>
        <p:nvSpPr>
          <p:cNvPr id="81981" name="Rectangle 61"/>
          <p:cNvSpPr>
            <a:spLocks noChangeArrowheads="1"/>
          </p:cNvSpPr>
          <p:nvPr/>
        </p:nvSpPr>
        <p:spPr bwMode="auto">
          <a:xfrm>
            <a:off x="5453063" y="385762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2</a:t>
            </a:r>
            <a:endParaRPr lang="en-US" altLang="en-US" i="0"/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5845175" y="385762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3</a:t>
            </a:r>
            <a:endParaRPr lang="en-US" altLang="en-US" i="0"/>
          </a:p>
        </p:txBody>
      </p:sp>
      <p:sp>
        <p:nvSpPr>
          <p:cNvPr id="81983" name="Rectangle 63"/>
          <p:cNvSpPr>
            <a:spLocks noChangeArrowheads="1"/>
          </p:cNvSpPr>
          <p:nvPr/>
        </p:nvSpPr>
        <p:spPr bwMode="auto">
          <a:xfrm>
            <a:off x="6237288" y="385762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4</a:t>
            </a:r>
            <a:endParaRPr lang="en-US" altLang="en-US" i="0"/>
          </a:p>
        </p:txBody>
      </p:sp>
      <p:sp>
        <p:nvSpPr>
          <p:cNvPr id="81984" name="Rectangle 64"/>
          <p:cNvSpPr>
            <a:spLocks noChangeArrowheads="1"/>
          </p:cNvSpPr>
          <p:nvPr/>
        </p:nvSpPr>
        <p:spPr bwMode="auto">
          <a:xfrm>
            <a:off x="6629400" y="385762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5</a:t>
            </a:r>
            <a:endParaRPr lang="en-US" altLang="en-US" i="0"/>
          </a:p>
        </p:txBody>
      </p:sp>
      <p:sp>
        <p:nvSpPr>
          <p:cNvPr id="81985" name="Rectangle 65"/>
          <p:cNvSpPr>
            <a:spLocks noChangeArrowheads="1"/>
          </p:cNvSpPr>
          <p:nvPr/>
        </p:nvSpPr>
        <p:spPr bwMode="auto">
          <a:xfrm>
            <a:off x="7021513" y="385762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6</a:t>
            </a:r>
            <a:endParaRPr lang="en-US" altLang="en-US" i="0"/>
          </a:p>
        </p:txBody>
      </p:sp>
      <p:sp>
        <p:nvSpPr>
          <p:cNvPr id="81986" name="Rectangle 66"/>
          <p:cNvSpPr>
            <a:spLocks noChangeArrowheads="1"/>
          </p:cNvSpPr>
          <p:nvPr/>
        </p:nvSpPr>
        <p:spPr bwMode="auto">
          <a:xfrm>
            <a:off x="7413625" y="385762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7</a:t>
            </a:r>
            <a:endParaRPr lang="en-US" altLang="en-US" i="0"/>
          </a:p>
        </p:txBody>
      </p:sp>
      <p:sp>
        <p:nvSpPr>
          <p:cNvPr id="81987" name="Rectangle 67"/>
          <p:cNvSpPr>
            <a:spLocks noChangeArrowheads="1"/>
          </p:cNvSpPr>
          <p:nvPr/>
        </p:nvSpPr>
        <p:spPr bwMode="auto">
          <a:xfrm>
            <a:off x="7751763" y="3857625"/>
            <a:ext cx="95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8.</a:t>
            </a:r>
            <a:endParaRPr lang="en-US" altLang="en-US" i="0"/>
          </a:p>
        </p:txBody>
      </p:sp>
      <p:sp>
        <p:nvSpPr>
          <p:cNvPr id="81988" name="Rectangle 68"/>
          <p:cNvSpPr>
            <a:spLocks noChangeArrowheads="1"/>
          </p:cNvSpPr>
          <p:nvPr/>
        </p:nvSpPr>
        <p:spPr bwMode="auto">
          <a:xfrm>
            <a:off x="1131888" y="1906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N</a:t>
            </a:r>
            <a:endParaRPr lang="en-US" altLang="en-US" i="0"/>
          </a:p>
        </p:txBody>
      </p:sp>
      <p:sp>
        <p:nvSpPr>
          <p:cNvPr id="81989" name="Rectangle 69"/>
          <p:cNvSpPr>
            <a:spLocks noChangeArrowheads="1"/>
          </p:cNvSpPr>
          <p:nvPr/>
        </p:nvSpPr>
        <p:spPr bwMode="auto">
          <a:xfrm>
            <a:off x="1144588" y="2058988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o</a:t>
            </a:r>
            <a:endParaRPr lang="en-US" altLang="en-US" i="0"/>
          </a:p>
        </p:txBody>
      </p:sp>
      <p:sp>
        <p:nvSpPr>
          <p:cNvPr id="81990" name="Rectangle 70"/>
          <p:cNvSpPr>
            <a:spLocks noChangeArrowheads="1"/>
          </p:cNvSpPr>
          <p:nvPr/>
        </p:nvSpPr>
        <p:spPr bwMode="auto">
          <a:xfrm>
            <a:off x="1174750" y="221138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.</a:t>
            </a:r>
            <a:endParaRPr lang="en-US" altLang="en-US" i="0"/>
          </a:p>
        </p:txBody>
      </p:sp>
      <p:sp>
        <p:nvSpPr>
          <p:cNvPr id="81991" name="Rectangle 71"/>
          <p:cNvSpPr>
            <a:spLocks noChangeArrowheads="1"/>
          </p:cNvSpPr>
          <p:nvPr/>
        </p:nvSpPr>
        <p:spPr bwMode="auto">
          <a:xfrm>
            <a:off x="1144588" y="2363788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o</a:t>
            </a:r>
            <a:endParaRPr lang="en-US" altLang="en-US" i="0"/>
          </a:p>
        </p:txBody>
      </p:sp>
      <p:sp>
        <p:nvSpPr>
          <p:cNvPr id="81992" name="Rectangle 72"/>
          <p:cNvSpPr>
            <a:spLocks noChangeArrowheads="1"/>
          </p:cNvSpPr>
          <p:nvPr/>
        </p:nvSpPr>
        <p:spPr bwMode="auto">
          <a:xfrm>
            <a:off x="1174750" y="2516188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f</a:t>
            </a:r>
            <a:endParaRPr lang="en-US" altLang="en-US" i="0"/>
          </a:p>
        </p:txBody>
      </p:sp>
      <p:sp>
        <p:nvSpPr>
          <p:cNvPr id="81993" name="Rectangle 73"/>
          <p:cNvSpPr>
            <a:spLocks noChangeArrowheads="1"/>
          </p:cNvSpPr>
          <p:nvPr/>
        </p:nvSpPr>
        <p:spPr bwMode="auto">
          <a:xfrm>
            <a:off x="1174750" y="266858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 </a:t>
            </a:r>
            <a:endParaRPr lang="en-US" altLang="en-US" i="0"/>
          </a:p>
        </p:txBody>
      </p:sp>
      <p:sp>
        <p:nvSpPr>
          <p:cNvPr id="81994" name="Rectangle 74"/>
          <p:cNvSpPr>
            <a:spLocks noChangeArrowheads="1"/>
          </p:cNvSpPr>
          <p:nvPr/>
        </p:nvSpPr>
        <p:spPr bwMode="auto">
          <a:xfrm>
            <a:off x="1138238" y="28209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S</a:t>
            </a:r>
            <a:endParaRPr lang="en-US" altLang="en-US" i="0"/>
          </a:p>
        </p:txBody>
      </p:sp>
      <p:sp>
        <p:nvSpPr>
          <p:cNvPr id="81995" name="Rectangle 75"/>
          <p:cNvSpPr>
            <a:spLocks noChangeArrowheads="1"/>
          </p:cNvSpPr>
          <p:nvPr/>
        </p:nvSpPr>
        <p:spPr bwMode="auto">
          <a:xfrm>
            <a:off x="1174750" y="2973388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i</a:t>
            </a:r>
            <a:endParaRPr lang="en-US" altLang="en-US" i="0"/>
          </a:p>
        </p:txBody>
      </p:sp>
      <p:sp>
        <p:nvSpPr>
          <p:cNvPr id="81996" name="Rectangle 76"/>
          <p:cNvSpPr>
            <a:spLocks noChangeArrowheads="1"/>
          </p:cNvSpPr>
          <p:nvPr/>
        </p:nvSpPr>
        <p:spPr bwMode="auto">
          <a:xfrm>
            <a:off x="1168400" y="3125788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r</a:t>
            </a:r>
            <a:endParaRPr lang="en-US" altLang="en-US" i="0"/>
          </a:p>
        </p:txBody>
      </p:sp>
      <p:sp>
        <p:nvSpPr>
          <p:cNvPr id="81997" name="Rectangle 77"/>
          <p:cNvSpPr>
            <a:spLocks noChangeArrowheads="1"/>
          </p:cNvSpPr>
          <p:nvPr/>
        </p:nvSpPr>
        <p:spPr bwMode="auto">
          <a:xfrm>
            <a:off x="1144588" y="3278188"/>
            <a:ext cx="57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e</a:t>
            </a:r>
            <a:endParaRPr lang="en-US" altLang="en-US" i="0"/>
          </a:p>
        </p:txBody>
      </p:sp>
      <p:sp>
        <p:nvSpPr>
          <p:cNvPr id="81998" name="Rectangle 78"/>
          <p:cNvSpPr>
            <a:spLocks noChangeArrowheads="1"/>
          </p:cNvSpPr>
          <p:nvPr/>
        </p:nvSpPr>
        <p:spPr bwMode="auto">
          <a:xfrm>
            <a:off x="1149350" y="3430588"/>
            <a:ext cx="49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s</a:t>
            </a:r>
            <a:endParaRPr lang="en-US" altLang="en-US" i="0"/>
          </a:p>
        </p:txBody>
      </p:sp>
      <p:sp>
        <p:nvSpPr>
          <p:cNvPr id="81999" name="Rectangle 79"/>
          <p:cNvSpPr>
            <a:spLocks noChangeArrowheads="1"/>
          </p:cNvSpPr>
          <p:nvPr/>
        </p:nvSpPr>
        <p:spPr bwMode="auto">
          <a:xfrm>
            <a:off x="4029075" y="4057650"/>
            <a:ext cx="1165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 i="0">
                <a:solidFill>
                  <a:srgbClr val="000000"/>
                </a:solidFill>
                <a:latin typeface="MS Sans Serif"/>
              </a:rPr>
              <a:t>120 day wt. EPD (lbs.)</a:t>
            </a:r>
            <a:endParaRPr lang="en-US" altLang="en-US" i="0"/>
          </a:p>
        </p:txBody>
      </p:sp>
      <p:sp>
        <p:nvSpPr>
          <p:cNvPr id="82000" name="Rectangle 80"/>
          <p:cNvSpPr>
            <a:spLocks noChangeArrowheads="1"/>
          </p:cNvSpPr>
          <p:nvPr/>
        </p:nvSpPr>
        <p:spPr bwMode="auto">
          <a:xfrm>
            <a:off x="1728788" y="3743325"/>
            <a:ext cx="79375" cy="857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1" name="Rectangle 81"/>
          <p:cNvSpPr>
            <a:spLocks noChangeArrowheads="1"/>
          </p:cNvSpPr>
          <p:nvPr/>
        </p:nvSpPr>
        <p:spPr bwMode="auto">
          <a:xfrm>
            <a:off x="1728788" y="3743325"/>
            <a:ext cx="79375" cy="857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2" name="Rectangle 82"/>
          <p:cNvSpPr>
            <a:spLocks noChangeArrowheads="1"/>
          </p:cNvSpPr>
          <p:nvPr/>
        </p:nvSpPr>
        <p:spPr bwMode="auto">
          <a:xfrm>
            <a:off x="1924050" y="3829050"/>
            <a:ext cx="80963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3" name="Rectangle 83"/>
          <p:cNvSpPr>
            <a:spLocks noChangeArrowheads="1"/>
          </p:cNvSpPr>
          <p:nvPr/>
        </p:nvSpPr>
        <p:spPr bwMode="auto">
          <a:xfrm>
            <a:off x="1924050" y="3829050"/>
            <a:ext cx="80963" cy="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4" name="Rectangle 84"/>
          <p:cNvSpPr>
            <a:spLocks noChangeArrowheads="1"/>
          </p:cNvSpPr>
          <p:nvPr/>
        </p:nvSpPr>
        <p:spPr bwMode="auto">
          <a:xfrm>
            <a:off x="2120900" y="3829050"/>
            <a:ext cx="79375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5" name="Rectangle 85"/>
          <p:cNvSpPr>
            <a:spLocks noChangeArrowheads="1"/>
          </p:cNvSpPr>
          <p:nvPr/>
        </p:nvSpPr>
        <p:spPr bwMode="auto">
          <a:xfrm>
            <a:off x="2120900" y="3829050"/>
            <a:ext cx="79375" cy="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6" name="Rectangle 86"/>
          <p:cNvSpPr>
            <a:spLocks noChangeArrowheads="1"/>
          </p:cNvSpPr>
          <p:nvPr/>
        </p:nvSpPr>
        <p:spPr bwMode="auto">
          <a:xfrm>
            <a:off x="2317750" y="3829050"/>
            <a:ext cx="79375" cy="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7" name="Rectangle 87"/>
          <p:cNvSpPr>
            <a:spLocks noChangeArrowheads="1"/>
          </p:cNvSpPr>
          <p:nvPr/>
        </p:nvSpPr>
        <p:spPr bwMode="auto">
          <a:xfrm>
            <a:off x="2317750" y="3829050"/>
            <a:ext cx="79375" cy="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8" name="Rectangle 88"/>
          <p:cNvSpPr>
            <a:spLocks noChangeArrowheads="1"/>
          </p:cNvSpPr>
          <p:nvPr/>
        </p:nvSpPr>
        <p:spPr bwMode="auto">
          <a:xfrm>
            <a:off x="2513013" y="3656013"/>
            <a:ext cx="79375" cy="1730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9" name="Rectangle 89"/>
          <p:cNvSpPr>
            <a:spLocks noChangeArrowheads="1"/>
          </p:cNvSpPr>
          <p:nvPr/>
        </p:nvSpPr>
        <p:spPr bwMode="auto">
          <a:xfrm>
            <a:off x="2513013" y="3656013"/>
            <a:ext cx="79375" cy="1730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0" name="Rectangle 90"/>
          <p:cNvSpPr>
            <a:spLocks noChangeArrowheads="1"/>
          </p:cNvSpPr>
          <p:nvPr/>
        </p:nvSpPr>
        <p:spPr bwMode="auto">
          <a:xfrm>
            <a:off x="2709863" y="3743325"/>
            <a:ext cx="79375" cy="857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1" name="Rectangle 91"/>
          <p:cNvSpPr>
            <a:spLocks noChangeArrowheads="1"/>
          </p:cNvSpPr>
          <p:nvPr/>
        </p:nvSpPr>
        <p:spPr bwMode="auto">
          <a:xfrm>
            <a:off x="2709863" y="3743325"/>
            <a:ext cx="79375" cy="857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2" name="Rectangle 92"/>
          <p:cNvSpPr>
            <a:spLocks noChangeArrowheads="1"/>
          </p:cNvSpPr>
          <p:nvPr/>
        </p:nvSpPr>
        <p:spPr bwMode="auto">
          <a:xfrm>
            <a:off x="2905125" y="3308350"/>
            <a:ext cx="80963" cy="520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3" name="Rectangle 93"/>
          <p:cNvSpPr>
            <a:spLocks noChangeArrowheads="1"/>
          </p:cNvSpPr>
          <p:nvPr/>
        </p:nvSpPr>
        <p:spPr bwMode="auto">
          <a:xfrm>
            <a:off x="2905125" y="3308350"/>
            <a:ext cx="80963" cy="520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4" name="Rectangle 94"/>
          <p:cNvSpPr>
            <a:spLocks noChangeArrowheads="1"/>
          </p:cNvSpPr>
          <p:nvPr/>
        </p:nvSpPr>
        <p:spPr bwMode="auto">
          <a:xfrm>
            <a:off x="3101975" y="3395663"/>
            <a:ext cx="79375" cy="4333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5" name="Rectangle 95"/>
          <p:cNvSpPr>
            <a:spLocks noChangeArrowheads="1"/>
          </p:cNvSpPr>
          <p:nvPr/>
        </p:nvSpPr>
        <p:spPr bwMode="auto">
          <a:xfrm>
            <a:off x="3101975" y="3395663"/>
            <a:ext cx="79375" cy="4333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6" name="Rectangle 96"/>
          <p:cNvSpPr>
            <a:spLocks noChangeArrowheads="1"/>
          </p:cNvSpPr>
          <p:nvPr/>
        </p:nvSpPr>
        <p:spPr bwMode="auto">
          <a:xfrm>
            <a:off x="3298825" y="3222625"/>
            <a:ext cx="79375" cy="606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7" name="Rectangle 97"/>
          <p:cNvSpPr>
            <a:spLocks noChangeArrowheads="1"/>
          </p:cNvSpPr>
          <p:nvPr/>
        </p:nvSpPr>
        <p:spPr bwMode="auto">
          <a:xfrm>
            <a:off x="3298825" y="3222625"/>
            <a:ext cx="79375" cy="6064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8" name="Rectangle 98"/>
          <p:cNvSpPr>
            <a:spLocks noChangeArrowheads="1"/>
          </p:cNvSpPr>
          <p:nvPr/>
        </p:nvSpPr>
        <p:spPr bwMode="auto">
          <a:xfrm>
            <a:off x="3494088" y="3482975"/>
            <a:ext cx="79375" cy="3460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9" name="Rectangle 99"/>
          <p:cNvSpPr>
            <a:spLocks noChangeArrowheads="1"/>
          </p:cNvSpPr>
          <p:nvPr/>
        </p:nvSpPr>
        <p:spPr bwMode="auto">
          <a:xfrm>
            <a:off x="3494088" y="3482975"/>
            <a:ext cx="79375" cy="3460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0" name="Rectangle 100"/>
          <p:cNvSpPr>
            <a:spLocks noChangeArrowheads="1"/>
          </p:cNvSpPr>
          <p:nvPr/>
        </p:nvSpPr>
        <p:spPr bwMode="auto">
          <a:xfrm>
            <a:off x="3689350" y="3049588"/>
            <a:ext cx="80963" cy="779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1" name="Rectangle 101"/>
          <p:cNvSpPr>
            <a:spLocks noChangeArrowheads="1"/>
          </p:cNvSpPr>
          <p:nvPr/>
        </p:nvSpPr>
        <p:spPr bwMode="auto">
          <a:xfrm>
            <a:off x="3689350" y="3049588"/>
            <a:ext cx="80963" cy="77946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2" name="Rectangle 102"/>
          <p:cNvSpPr>
            <a:spLocks noChangeArrowheads="1"/>
          </p:cNvSpPr>
          <p:nvPr/>
        </p:nvSpPr>
        <p:spPr bwMode="auto">
          <a:xfrm>
            <a:off x="3886200" y="2528888"/>
            <a:ext cx="79375" cy="13001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" name="Rectangle 103"/>
          <p:cNvSpPr>
            <a:spLocks noChangeArrowheads="1"/>
          </p:cNvSpPr>
          <p:nvPr/>
        </p:nvSpPr>
        <p:spPr bwMode="auto">
          <a:xfrm>
            <a:off x="3886200" y="2528888"/>
            <a:ext cx="79375" cy="130016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4" name="Rectangle 104"/>
          <p:cNvSpPr>
            <a:spLocks noChangeArrowheads="1"/>
          </p:cNvSpPr>
          <p:nvPr/>
        </p:nvSpPr>
        <p:spPr bwMode="auto">
          <a:xfrm>
            <a:off x="4083050" y="3049588"/>
            <a:ext cx="79375" cy="779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5" name="Rectangle 105"/>
          <p:cNvSpPr>
            <a:spLocks noChangeArrowheads="1"/>
          </p:cNvSpPr>
          <p:nvPr/>
        </p:nvSpPr>
        <p:spPr bwMode="auto">
          <a:xfrm>
            <a:off x="4083050" y="3049588"/>
            <a:ext cx="79375" cy="77946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6" name="Rectangle 106"/>
          <p:cNvSpPr>
            <a:spLocks noChangeArrowheads="1"/>
          </p:cNvSpPr>
          <p:nvPr/>
        </p:nvSpPr>
        <p:spPr bwMode="auto">
          <a:xfrm>
            <a:off x="4278313" y="2876550"/>
            <a:ext cx="79375" cy="9525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7" name="Rectangle 107"/>
          <p:cNvSpPr>
            <a:spLocks noChangeArrowheads="1"/>
          </p:cNvSpPr>
          <p:nvPr/>
        </p:nvSpPr>
        <p:spPr bwMode="auto">
          <a:xfrm>
            <a:off x="4278313" y="2876550"/>
            <a:ext cx="79375" cy="9525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8" name="Rectangle 108"/>
          <p:cNvSpPr>
            <a:spLocks noChangeArrowheads="1"/>
          </p:cNvSpPr>
          <p:nvPr/>
        </p:nvSpPr>
        <p:spPr bwMode="auto">
          <a:xfrm>
            <a:off x="4475163" y="2876550"/>
            <a:ext cx="79375" cy="9525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9" name="Rectangle 109"/>
          <p:cNvSpPr>
            <a:spLocks noChangeArrowheads="1"/>
          </p:cNvSpPr>
          <p:nvPr/>
        </p:nvSpPr>
        <p:spPr bwMode="auto">
          <a:xfrm>
            <a:off x="4475163" y="2876550"/>
            <a:ext cx="79375" cy="9525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0" name="Rectangle 110"/>
          <p:cNvSpPr>
            <a:spLocks noChangeArrowheads="1"/>
          </p:cNvSpPr>
          <p:nvPr/>
        </p:nvSpPr>
        <p:spPr bwMode="auto">
          <a:xfrm>
            <a:off x="4670425" y="2528888"/>
            <a:ext cx="80963" cy="13001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1" name="Rectangle 111"/>
          <p:cNvSpPr>
            <a:spLocks noChangeArrowheads="1"/>
          </p:cNvSpPr>
          <p:nvPr/>
        </p:nvSpPr>
        <p:spPr bwMode="auto">
          <a:xfrm>
            <a:off x="4670425" y="2528888"/>
            <a:ext cx="80963" cy="130016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2" name="Rectangle 112"/>
          <p:cNvSpPr>
            <a:spLocks noChangeArrowheads="1"/>
          </p:cNvSpPr>
          <p:nvPr/>
        </p:nvSpPr>
        <p:spPr bwMode="auto">
          <a:xfrm>
            <a:off x="4867275" y="1922463"/>
            <a:ext cx="79375" cy="19065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3" name="Rectangle 113"/>
          <p:cNvSpPr>
            <a:spLocks noChangeArrowheads="1"/>
          </p:cNvSpPr>
          <p:nvPr/>
        </p:nvSpPr>
        <p:spPr bwMode="auto">
          <a:xfrm>
            <a:off x="4867275" y="1922463"/>
            <a:ext cx="79375" cy="19065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4" name="Rectangle 114"/>
          <p:cNvSpPr>
            <a:spLocks noChangeArrowheads="1"/>
          </p:cNvSpPr>
          <p:nvPr/>
        </p:nvSpPr>
        <p:spPr bwMode="auto">
          <a:xfrm>
            <a:off x="5062538" y="3049588"/>
            <a:ext cx="79375" cy="779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5" name="Rectangle 115"/>
          <p:cNvSpPr>
            <a:spLocks noChangeArrowheads="1"/>
          </p:cNvSpPr>
          <p:nvPr/>
        </p:nvSpPr>
        <p:spPr bwMode="auto">
          <a:xfrm>
            <a:off x="5062538" y="3049588"/>
            <a:ext cx="79375" cy="77946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6" name="Rectangle 116"/>
          <p:cNvSpPr>
            <a:spLocks noChangeArrowheads="1"/>
          </p:cNvSpPr>
          <p:nvPr/>
        </p:nvSpPr>
        <p:spPr bwMode="auto">
          <a:xfrm>
            <a:off x="5259388" y="3135313"/>
            <a:ext cx="79375" cy="6937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7" name="Rectangle 117"/>
          <p:cNvSpPr>
            <a:spLocks noChangeArrowheads="1"/>
          </p:cNvSpPr>
          <p:nvPr/>
        </p:nvSpPr>
        <p:spPr bwMode="auto">
          <a:xfrm>
            <a:off x="5259388" y="3135313"/>
            <a:ext cx="79375" cy="693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8" name="Rectangle 118"/>
          <p:cNvSpPr>
            <a:spLocks noChangeArrowheads="1"/>
          </p:cNvSpPr>
          <p:nvPr/>
        </p:nvSpPr>
        <p:spPr bwMode="auto">
          <a:xfrm>
            <a:off x="5456238" y="2701925"/>
            <a:ext cx="79375" cy="11271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9" name="Rectangle 119"/>
          <p:cNvSpPr>
            <a:spLocks noChangeArrowheads="1"/>
          </p:cNvSpPr>
          <p:nvPr/>
        </p:nvSpPr>
        <p:spPr bwMode="auto">
          <a:xfrm>
            <a:off x="5456238" y="2701925"/>
            <a:ext cx="79375" cy="11271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0" name="Rectangle 120"/>
          <p:cNvSpPr>
            <a:spLocks noChangeArrowheads="1"/>
          </p:cNvSpPr>
          <p:nvPr/>
        </p:nvSpPr>
        <p:spPr bwMode="auto">
          <a:xfrm>
            <a:off x="5651500" y="3222625"/>
            <a:ext cx="79375" cy="606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1" name="Rectangle 121"/>
          <p:cNvSpPr>
            <a:spLocks noChangeArrowheads="1"/>
          </p:cNvSpPr>
          <p:nvPr/>
        </p:nvSpPr>
        <p:spPr bwMode="auto">
          <a:xfrm>
            <a:off x="5651500" y="3222625"/>
            <a:ext cx="79375" cy="6064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2" name="Rectangle 122"/>
          <p:cNvSpPr>
            <a:spLocks noChangeArrowheads="1"/>
          </p:cNvSpPr>
          <p:nvPr/>
        </p:nvSpPr>
        <p:spPr bwMode="auto">
          <a:xfrm>
            <a:off x="5848350" y="3222625"/>
            <a:ext cx="79375" cy="606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3" name="Rectangle 123"/>
          <p:cNvSpPr>
            <a:spLocks noChangeArrowheads="1"/>
          </p:cNvSpPr>
          <p:nvPr/>
        </p:nvSpPr>
        <p:spPr bwMode="auto">
          <a:xfrm>
            <a:off x="5848350" y="3222625"/>
            <a:ext cx="79375" cy="6064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4" name="Rectangle 124"/>
          <p:cNvSpPr>
            <a:spLocks noChangeArrowheads="1"/>
          </p:cNvSpPr>
          <p:nvPr/>
        </p:nvSpPr>
        <p:spPr bwMode="auto">
          <a:xfrm>
            <a:off x="6043613" y="3482975"/>
            <a:ext cx="79375" cy="3460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5" name="Rectangle 125"/>
          <p:cNvSpPr>
            <a:spLocks noChangeArrowheads="1"/>
          </p:cNvSpPr>
          <p:nvPr/>
        </p:nvSpPr>
        <p:spPr bwMode="auto">
          <a:xfrm>
            <a:off x="6043613" y="3482975"/>
            <a:ext cx="79375" cy="3460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6" name="Rectangle 126"/>
          <p:cNvSpPr>
            <a:spLocks noChangeArrowheads="1"/>
          </p:cNvSpPr>
          <p:nvPr/>
        </p:nvSpPr>
        <p:spPr bwMode="auto">
          <a:xfrm>
            <a:off x="6240463" y="2962275"/>
            <a:ext cx="79375" cy="8667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7" name="Rectangle 127"/>
          <p:cNvSpPr>
            <a:spLocks noChangeArrowheads="1"/>
          </p:cNvSpPr>
          <p:nvPr/>
        </p:nvSpPr>
        <p:spPr bwMode="auto">
          <a:xfrm>
            <a:off x="6240463" y="2962275"/>
            <a:ext cx="79375" cy="8667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8" name="Rectangle 128"/>
          <p:cNvSpPr>
            <a:spLocks noChangeArrowheads="1"/>
          </p:cNvSpPr>
          <p:nvPr/>
        </p:nvSpPr>
        <p:spPr bwMode="auto">
          <a:xfrm>
            <a:off x="6437313" y="3482975"/>
            <a:ext cx="79375" cy="3460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9" name="Rectangle 129"/>
          <p:cNvSpPr>
            <a:spLocks noChangeArrowheads="1"/>
          </p:cNvSpPr>
          <p:nvPr/>
        </p:nvSpPr>
        <p:spPr bwMode="auto">
          <a:xfrm>
            <a:off x="6437313" y="3482975"/>
            <a:ext cx="79375" cy="3460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0" name="Rectangle 130"/>
          <p:cNvSpPr>
            <a:spLocks noChangeArrowheads="1"/>
          </p:cNvSpPr>
          <p:nvPr/>
        </p:nvSpPr>
        <p:spPr bwMode="auto">
          <a:xfrm>
            <a:off x="6632575" y="3395663"/>
            <a:ext cx="79375" cy="4333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1" name="Rectangle 131"/>
          <p:cNvSpPr>
            <a:spLocks noChangeArrowheads="1"/>
          </p:cNvSpPr>
          <p:nvPr/>
        </p:nvSpPr>
        <p:spPr bwMode="auto">
          <a:xfrm>
            <a:off x="6632575" y="3395663"/>
            <a:ext cx="79375" cy="4333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2" name="Rectangle 132"/>
          <p:cNvSpPr>
            <a:spLocks noChangeArrowheads="1"/>
          </p:cNvSpPr>
          <p:nvPr/>
        </p:nvSpPr>
        <p:spPr bwMode="auto">
          <a:xfrm>
            <a:off x="6827838" y="3656013"/>
            <a:ext cx="79375" cy="1730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3" name="Rectangle 133"/>
          <p:cNvSpPr>
            <a:spLocks noChangeArrowheads="1"/>
          </p:cNvSpPr>
          <p:nvPr/>
        </p:nvSpPr>
        <p:spPr bwMode="auto">
          <a:xfrm>
            <a:off x="6827838" y="3656013"/>
            <a:ext cx="79375" cy="1730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4" name="Rectangle 134"/>
          <p:cNvSpPr>
            <a:spLocks noChangeArrowheads="1"/>
          </p:cNvSpPr>
          <p:nvPr/>
        </p:nvSpPr>
        <p:spPr bwMode="auto">
          <a:xfrm>
            <a:off x="7024688" y="3656013"/>
            <a:ext cx="79375" cy="1730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5" name="Rectangle 135"/>
          <p:cNvSpPr>
            <a:spLocks noChangeArrowheads="1"/>
          </p:cNvSpPr>
          <p:nvPr/>
        </p:nvSpPr>
        <p:spPr bwMode="auto">
          <a:xfrm>
            <a:off x="7024688" y="3656013"/>
            <a:ext cx="79375" cy="1730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6" name="Rectangle 136"/>
          <p:cNvSpPr>
            <a:spLocks noChangeArrowheads="1"/>
          </p:cNvSpPr>
          <p:nvPr/>
        </p:nvSpPr>
        <p:spPr bwMode="auto">
          <a:xfrm>
            <a:off x="7221538" y="3656013"/>
            <a:ext cx="79375" cy="1730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7" name="Rectangle 137"/>
          <p:cNvSpPr>
            <a:spLocks noChangeArrowheads="1"/>
          </p:cNvSpPr>
          <p:nvPr/>
        </p:nvSpPr>
        <p:spPr bwMode="auto">
          <a:xfrm>
            <a:off x="7221538" y="3656013"/>
            <a:ext cx="79375" cy="1730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8" name="Rectangle 138"/>
          <p:cNvSpPr>
            <a:spLocks noChangeArrowheads="1"/>
          </p:cNvSpPr>
          <p:nvPr/>
        </p:nvSpPr>
        <p:spPr bwMode="auto">
          <a:xfrm>
            <a:off x="7416800" y="3656013"/>
            <a:ext cx="79375" cy="1730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9" name="Rectangle 139"/>
          <p:cNvSpPr>
            <a:spLocks noChangeArrowheads="1"/>
          </p:cNvSpPr>
          <p:nvPr/>
        </p:nvSpPr>
        <p:spPr bwMode="auto">
          <a:xfrm>
            <a:off x="7416800" y="3656013"/>
            <a:ext cx="79375" cy="1730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0" name="Rectangle 140"/>
          <p:cNvSpPr>
            <a:spLocks noChangeArrowheads="1"/>
          </p:cNvSpPr>
          <p:nvPr/>
        </p:nvSpPr>
        <p:spPr bwMode="auto">
          <a:xfrm>
            <a:off x="7612063" y="3568700"/>
            <a:ext cx="80962" cy="260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1" name="Rectangle 141"/>
          <p:cNvSpPr>
            <a:spLocks noChangeArrowheads="1"/>
          </p:cNvSpPr>
          <p:nvPr/>
        </p:nvSpPr>
        <p:spPr bwMode="auto">
          <a:xfrm>
            <a:off x="7612063" y="3568700"/>
            <a:ext cx="80962" cy="2603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2" name="Rectangle 142"/>
          <p:cNvSpPr>
            <a:spLocks noChangeArrowheads="1"/>
          </p:cNvSpPr>
          <p:nvPr/>
        </p:nvSpPr>
        <p:spPr bwMode="auto">
          <a:xfrm>
            <a:off x="7808913" y="3656013"/>
            <a:ext cx="79375" cy="1730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3" name="Rectangle 143"/>
          <p:cNvSpPr>
            <a:spLocks noChangeArrowheads="1"/>
          </p:cNvSpPr>
          <p:nvPr/>
        </p:nvSpPr>
        <p:spPr bwMode="auto">
          <a:xfrm>
            <a:off x="7808913" y="3656013"/>
            <a:ext cx="79375" cy="1730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4" name="Rectangle 144"/>
          <p:cNvSpPr>
            <a:spLocks noChangeArrowheads="1"/>
          </p:cNvSpPr>
          <p:nvPr/>
        </p:nvSpPr>
        <p:spPr bwMode="auto">
          <a:xfrm>
            <a:off x="1060450" y="1104900"/>
            <a:ext cx="7010400" cy="31432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5" name="Rectangle 14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b="1" i="1"/>
              <a:t>“The Bell Curve”</a:t>
            </a:r>
            <a:endParaRPr lang="en-US" altLang="en-US" i="1"/>
          </a:p>
        </p:txBody>
      </p:sp>
      <p:sp>
        <p:nvSpPr>
          <p:cNvPr id="82066" name="Rectangle 146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8077200" cy="1295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dirty="0">
                <a:solidFill>
                  <a:schemeClr val="tx2"/>
                </a:solidFill>
              </a:rPr>
              <a:t>EPD</a:t>
            </a:r>
            <a:r>
              <a:rPr lang="en-US" altLang="en-US" sz="5400" dirty="0">
                <a:solidFill>
                  <a:schemeClr val="tx2"/>
                </a:solidFill>
              </a:rPr>
              <a:t> </a:t>
            </a:r>
            <a:r>
              <a:rPr lang="en-US" altLang="en-US" sz="4000" dirty="0">
                <a:solidFill>
                  <a:schemeClr val="tx2"/>
                </a:solidFill>
              </a:rPr>
              <a:t>=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66FF33"/>
                </a:solidFill>
              </a:rPr>
              <a:t>Expected Progeny Difference</a:t>
            </a:r>
            <a:endParaRPr lang="en-US" altLang="en-US" sz="2800" dirty="0">
              <a:solidFill>
                <a:srgbClr val="66FF33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0899" y="5856624"/>
            <a:ext cx="725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EBV = Expected Breeding Value = EPD 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2362200"/>
          </a:xfrm>
        </p:spPr>
        <p:txBody>
          <a:bodyPr/>
          <a:lstStyle/>
          <a:p>
            <a:r>
              <a:rPr lang="en-US" altLang="en-US" sz="9000" b="1">
                <a:solidFill>
                  <a:srgbClr val="66FF33"/>
                </a:solidFill>
              </a:rPr>
              <a:t>“EPDs”</a:t>
            </a:r>
            <a:endParaRPr lang="en-US" altLang="en-US">
              <a:solidFill>
                <a:srgbClr val="66FF33"/>
              </a:solidFill>
            </a:endParaRP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924800" cy="3505200"/>
          </a:xfrm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Express expected performance of offspring compared to breed average</a:t>
            </a:r>
            <a:endParaRPr lang="en-US" altLang="en-US" sz="2800" dirty="0"/>
          </a:p>
          <a:p>
            <a:r>
              <a:rPr lang="en-US" altLang="en-US" sz="2800" u="sng" dirty="0">
                <a:solidFill>
                  <a:schemeClr val="hlink"/>
                </a:solidFill>
              </a:rPr>
              <a:t>EPDs</a:t>
            </a:r>
            <a:r>
              <a:rPr lang="en-US" altLang="en-US" sz="2800" dirty="0">
                <a:solidFill>
                  <a:schemeClr val="hlink"/>
                </a:solidFill>
              </a:rPr>
              <a:t> are </a:t>
            </a:r>
            <a:r>
              <a:rPr lang="en-US" altLang="en-US" sz="2800" dirty="0" smtClean="0">
                <a:solidFill>
                  <a:schemeClr val="hlink"/>
                </a:solidFill>
              </a:rPr>
              <a:t>expressed </a:t>
            </a:r>
            <a:r>
              <a:rPr lang="en-US" altLang="en-US" sz="2800" dirty="0">
                <a:solidFill>
                  <a:schemeClr val="hlink"/>
                </a:solidFill>
              </a:rPr>
              <a:t>as a deviation </a:t>
            </a:r>
            <a:r>
              <a:rPr lang="en-US" altLang="en-US" sz="2800" i="1" u="sng" dirty="0">
                <a:solidFill>
                  <a:schemeClr val="hlink"/>
                </a:solidFill>
              </a:rPr>
              <a:t>from the breed average</a:t>
            </a:r>
            <a:endParaRPr lang="en-US" altLang="en-US" sz="2800" i="1" u="sng" dirty="0"/>
          </a:p>
          <a:p>
            <a:r>
              <a:rPr lang="en-US" altLang="en-US" sz="2800" u="sng" dirty="0"/>
              <a:t>FEPDs</a:t>
            </a:r>
            <a:r>
              <a:rPr lang="en-US" altLang="en-US" sz="2800" dirty="0"/>
              <a:t> are </a:t>
            </a:r>
            <a:r>
              <a:rPr lang="en-US" altLang="en-US" sz="2800" dirty="0" smtClean="0"/>
              <a:t>expressed </a:t>
            </a:r>
            <a:r>
              <a:rPr lang="en-US" altLang="en-US" sz="2800" dirty="0"/>
              <a:t>as a deviation </a:t>
            </a:r>
            <a:r>
              <a:rPr lang="en-US" altLang="en-US" sz="2800" i="1" u="sng" dirty="0"/>
              <a:t>from the flock average</a:t>
            </a:r>
          </a:p>
          <a:p>
            <a:r>
              <a:rPr lang="en-US" altLang="en-US" sz="2800" i="1" dirty="0">
                <a:solidFill>
                  <a:srgbClr val="00FF00"/>
                </a:solidFill>
              </a:rPr>
              <a:t>Expressed in same unit as measured</a:t>
            </a:r>
            <a:endParaRPr lang="en-US" alt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1554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21052"/>
              </p:ext>
            </p:extLst>
          </p:nvPr>
        </p:nvGraphicFramePr>
        <p:xfrm>
          <a:off x="457200" y="381000"/>
          <a:ext cx="8278813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4" imgW="8580017" imgH="5036745" progId="Excel.Sheet.8">
                  <p:embed/>
                </p:oleObj>
              </mc:Choice>
              <mc:Fallback>
                <p:oleObj name="Worksheet" r:id="rId4" imgW="8580017" imgH="503674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278813" cy="5172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381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13320" y="1447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accent5">
                    <a:lumMod val="75000"/>
                  </a:schemeClr>
                </a:solidFill>
              </a:rPr>
              <a:t>1473</a:t>
            </a:r>
            <a:endParaRPr lang="en-US" sz="1800" i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:\EasyPhoto\Photo\Dark ram.jpg"/>
          <p:cNvPicPr>
            <a:picLocks noChangeAspect="1" noChangeArrowheads="1"/>
          </p:cNvPicPr>
          <p:nvPr/>
        </p:nvPicPr>
        <p:blipFill>
          <a:blip r:embed="rId2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648200" cy="3411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0" y="668338"/>
            <a:ext cx="3505200" cy="3200400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en-US" altLang="en-US" sz="3200" b="1" dirty="0">
                <a:solidFill>
                  <a:schemeClr val="folHlink"/>
                </a:solidFill>
              </a:rPr>
              <a:t>IN THE DARK</a:t>
            </a:r>
            <a:br>
              <a:rPr lang="en-US" altLang="en-US" sz="3200" b="1" dirty="0">
                <a:solidFill>
                  <a:schemeClr val="folHlink"/>
                </a:solidFill>
              </a:rPr>
            </a:br>
            <a:r>
              <a:rPr lang="en-US" altLang="en-US" sz="3200" b="1" dirty="0">
                <a:solidFill>
                  <a:schemeClr val="folHlink"/>
                </a:solidFill>
              </a:rPr>
              <a:t>when selecting outside sires </a:t>
            </a:r>
            <a:r>
              <a:rPr lang="en-US" altLang="en-US" sz="3200" b="1" dirty="0" smtClean="0">
                <a:solidFill>
                  <a:schemeClr val="folHlink"/>
                </a:solidFill>
              </a:rPr>
              <a:t>without EPDs</a:t>
            </a:r>
            <a:r>
              <a:rPr lang="en-US" altLang="en-US" sz="3200" b="1" dirty="0">
                <a:solidFill>
                  <a:schemeClr val="folHlink"/>
                </a:solidFill>
              </a:rPr>
              <a:t/>
            </a:r>
            <a:br>
              <a:rPr lang="en-US" altLang="en-US" sz="3200" b="1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458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Rams purchased could not be compared to ours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Few breeders on NSIP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FF00"/>
                </a:solidFill>
              </a:rPr>
              <a:t>New sires </a:t>
            </a:r>
            <a:r>
              <a:rPr lang="en-US" altLang="en-US" dirty="0" smtClean="0">
                <a:solidFill>
                  <a:srgbClr val="00FF00"/>
                </a:solidFill>
              </a:rPr>
              <a:t>were </a:t>
            </a:r>
            <a:r>
              <a:rPr lang="en-US" altLang="en-US" dirty="0">
                <a:solidFill>
                  <a:srgbClr val="00FF00"/>
                </a:solidFill>
              </a:rPr>
              <a:t>near “0” for most traits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7848600" y="1028700"/>
            <a:ext cx="685800" cy="1600200"/>
          </a:xfrm>
          <a:prstGeom prst="moon">
            <a:avLst>
              <a:gd name="adj" fmla="val 50000"/>
            </a:avLst>
          </a:prstGeom>
          <a:solidFill>
            <a:schemeClr val="accent4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b="1" i="1">
                <a:solidFill>
                  <a:srgbClr val="FFFF00"/>
                </a:solidFill>
                <a:latin typeface="Arial" charset="0"/>
              </a:rPr>
              <a:t>S-p-i-n-n-i-n-g</a:t>
            </a:r>
            <a:r>
              <a:rPr lang="en-US" altLang="en-US" sz="4000" b="1">
                <a:solidFill>
                  <a:srgbClr val="FFFF00"/>
                </a:solidFill>
              </a:rPr>
              <a:t> our wheels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1676400"/>
          </a:xfrm>
        </p:spPr>
        <p:txBody>
          <a:bodyPr/>
          <a:lstStyle/>
          <a:p>
            <a:r>
              <a:rPr lang="en-US" altLang="en-US" dirty="0">
                <a:solidFill>
                  <a:srgbClr val="66FF33"/>
                </a:solidFill>
              </a:rPr>
              <a:t>Selection only on dam side by culling &amp; replacement ewe selection</a:t>
            </a:r>
          </a:p>
          <a:p>
            <a:r>
              <a:rPr lang="en-US" altLang="en-US" i="1" dirty="0">
                <a:solidFill>
                  <a:srgbClr val="FF6600"/>
                </a:solidFill>
              </a:rPr>
              <a:t>No progress!</a:t>
            </a: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1065213" y="1066800"/>
          <a:ext cx="7088187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4" imgW="7086961" imgH="3715112" progId="Excel.Chart.8">
                  <p:embed/>
                </p:oleObj>
              </mc:Choice>
              <mc:Fallback>
                <p:oleObj name="Chart" r:id="rId4" imgW="7086961" imgH="37151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066800"/>
                        <a:ext cx="7088187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03360" y="3117281"/>
            <a:ext cx="1537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Genetic trend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solidFill>
                  <a:srgbClr val="66FF33"/>
                </a:solidFill>
              </a:rPr>
              <a:t>Leap of faith</a:t>
            </a:r>
            <a:endParaRPr lang="en-US" altLang="en-US">
              <a:solidFill>
                <a:srgbClr val="66FF33"/>
              </a:solidFill>
            </a:endParaRPr>
          </a:p>
        </p:txBody>
      </p:sp>
      <p:graphicFrame>
        <p:nvGraphicFramePr>
          <p:cNvPr id="27652" name="Object 1028"/>
          <p:cNvGraphicFramePr>
            <a:graphicFrameLocks noChangeAspect="1"/>
          </p:cNvGraphicFramePr>
          <p:nvPr/>
        </p:nvGraphicFramePr>
        <p:xfrm>
          <a:off x="381000" y="762000"/>
          <a:ext cx="8305800" cy="529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4" imgW="8420642" imgH="5077307" progId="Excel.Sheet.8">
                  <p:embed/>
                </p:oleObj>
              </mc:Choice>
              <mc:Fallback>
                <p:oleObj name="Worksheet" r:id="rId4" imgW="8420642" imgH="50773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8305800" cy="529113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3048000" y="5943600"/>
            <a:ext cx="353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 u="sng">
                <a:solidFill>
                  <a:srgbClr val="99FF66"/>
                </a:solidFill>
              </a:rPr>
              <a:t>Use the data!</a:t>
            </a:r>
            <a:endParaRPr lang="en-US" altLang="en-US" u="sng">
              <a:solidFill>
                <a:srgbClr val="99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r>
              <a:rPr lang="en-US" altLang="en-US" b="1">
                <a:solidFill>
                  <a:srgbClr val="66FF33"/>
                </a:solidFill>
              </a:rPr>
              <a:t>Faith rewarded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194236"/>
              </p:ext>
            </p:extLst>
          </p:nvPr>
        </p:nvGraphicFramePr>
        <p:xfrm>
          <a:off x="304800" y="1571625"/>
          <a:ext cx="8610600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hart" r:id="rId4" imgW="7086961" imgH="3715112" progId="Excel.Chart.8">
                  <p:embed/>
                </p:oleObj>
              </mc:Choice>
              <mc:Fallback>
                <p:oleObj name="Chart" r:id="rId4" imgW="7086961" imgH="37151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71625"/>
                        <a:ext cx="8610600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0" y="4419600"/>
            <a:ext cx="487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Started EPD  Sire selection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6210300" y="4038600"/>
            <a:ext cx="1143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32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Breeding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EBVs are tools that:</a:t>
            </a:r>
          </a:p>
          <a:p>
            <a:pPr lvl="1"/>
            <a:r>
              <a:rPr lang="en-US" dirty="0" smtClean="0"/>
              <a:t>Minimize guesswork of ram selection</a:t>
            </a:r>
          </a:p>
          <a:p>
            <a:pPr lvl="1"/>
            <a:r>
              <a:rPr lang="en-US" dirty="0" smtClean="0"/>
              <a:t>Assign number values to genetic merit </a:t>
            </a:r>
          </a:p>
          <a:p>
            <a:pPr lvl="1"/>
            <a:r>
              <a:rPr lang="en-US" dirty="0" smtClean="0"/>
              <a:t>Allows for quick, easy comparison</a:t>
            </a:r>
          </a:p>
          <a:p>
            <a:pPr lvl="1"/>
            <a:r>
              <a:rPr lang="en-US" dirty="0" smtClean="0"/>
              <a:t>More powerful than actual performance data, adjusted means...</a:t>
            </a:r>
          </a:p>
          <a:p>
            <a:pPr lvl="1"/>
            <a:r>
              <a:rPr lang="en-US" dirty="0" smtClean="0"/>
              <a:t>Focused on economically important traits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548-AE9E-2B46-A3C1-2B91D729C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1"/>
                </a:solidFill>
              </a:rPr>
              <a:t>Genetic trend changes</a:t>
            </a:r>
          </a:p>
        </p:txBody>
      </p:sp>
      <p:graphicFrame>
        <p:nvGraphicFramePr>
          <p:cNvPr id="132099" name="Object 1027"/>
          <p:cNvGraphicFramePr>
            <a:graphicFrameLocks noChangeAspect="1"/>
          </p:cNvGraphicFramePr>
          <p:nvPr/>
        </p:nvGraphicFramePr>
        <p:xfrm>
          <a:off x="188913" y="1905000"/>
          <a:ext cx="8726487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hart" r:id="rId4" imgW="7086961" imgH="3715112" progId="Excel.Chart.8">
                  <p:embed/>
                </p:oleObj>
              </mc:Choice>
              <mc:Fallback>
                <p:oleObj name="Chart" r:id="rId4" imgW="7086961" imgH="37151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905000"/>
                        <a:ext cx="8726487" cy="457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2" name="Text Box 1030"/>
          <p:cNvSpPr txBox="1">
            <a:spLocks noChangeArrowheads="1"/>
          </p:cNvSpPr>
          <p:nvPr/>
        </p:nvSpPr>
        <p:spPr bwMode="auto">
          <a:xfrm>
            <a:off x="1371600" y="2413000"/>
            <a:ext cx="2908300" cy="609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i="0">
                <a:solidFill>
                  <a:srgbClr val="FF0000"/>
                </a:solidFill>
                <a:latin typeface="Times New Roman" pitchFamily="18" charset="0"/>
              </a:rPr>
              <a:t>Red - before EPD sire selection</a:t>
            </a:r>
          </a:p>
          <a:p>
            <a:r>
              <a:rPr lang="en-US" altLang="en-US" sz="1600" b="1" i="0">
                <a:solidFill>
                  <a:schemeClr val="bg1"/>
                </a:solidFill>
                <a:latin typeface="Times New Roman" pitchFamily="18" charset="0"/>
              </a:rPr>
              <a:t>Blue - after EPD sire selection</a:t>
            </a:r>
            <a:endParaRPr lang="en-US" altLang="en-US" b="1" i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2286000"/>
          </a:xfrm>
        </p:spPr>
        <p:txBody>
          <a:bodyPr/>
          <a:lstStyle/>
          <a:p>
            <a:r>
              <a:rPr lang="en-US" altLang="en-US" sz="2800">
                <a:solidFill>
                  <a:schemeClr val="hlink"/>
                </a:solidFill>
              </a:rPr>
              <a:t>Enough </a:t>
            </a:r>
            <a:r>
              <a:rPr lang="en-US" altLang="en-US" sz="2800" u="sng">
                <a:solidFill>
                  <a:schemeClr val="hlink"/>
                </a:solidFill>
              </a:rPr>
              <a:t>genetic links </a:t>
            </a:r>
            <a:r>
              <a:rPr lang="en-US" altLang="en-US" sz="2800" i="1" u="sng">
                <a:solidFill>
                  <a:schemeClr val="hlink"/>
                </a:solidFill>
              </a:rPr>
              <a:t>between</a:t>
            </a:r>
            <a:r>
              <a:rPr lang="en-US" altLang="en-US" sz="2800" u="sng">
                <a:solidFill>
                  <a:schemeClr val="hlink"/>
                </a:solidFill>
              </a:rPr>
              <a:t> </a:t>
            </a:r>
            <a:r>
              <a:rPr lang="en-US" altLang="en-US" sz="2800" i="1" u="sng">
                <a:solidFill>
                  <a:schemeClr val="hlink"/>
                </a:solidFill>
              </a:rPr>
              <a:t>flocks</a:t>
            </a:r>
            <a:r>
              <a:rPr lang="en-US" altLang="en-US" sz="2800">
                <a:solidFill>
                  <a:schemeClr val="hlink"/>
                </a:solidFill>
              </a:rPr>
              <a:t> to compare individuals in different ones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Provides </a:t>
            </a:r>
            <a:r>
              <a:rPr lang="en-US" altLang="en-US" sz="2800" u="sng">
                <a:solidFill>
                  <a:srgbClr val="FFFF00"/>
                </a:solidFill>
              </a:rPr>
              <a:t>ability to directly compare animals raised in different flocks</a:t>
            </a:r>
          </a:p>
          <a:p>
            <a:endParaRPr lang="en-US" altLang="en-US" sz="2800">
              <a:solidFill>
                <a:schemeClr val="hlink"/>
              </a:solidFill>
            </a:endParaRPr>
          </a:p>
        </p:txBody>
      </p:sp>
      <p:pic>
        <p:nvPicPr>
          <p:cNvPr id="30725" name="Picture 5" descr="C:\EasyPhoto\Photo\1995 sire summary.jpg"/>
          <p:cNvPicPr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4953000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81000" y="0"/>
            <a:ext cx="3733800" cy="4572000"/>
          </a:xfrm>
          <a:prstGeom prst="irregularSeal1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 i="0">
                <a:solidFill>
                  <a:srgbClr val="FF0066"/>
                </a:solidFill>
              </a:rPr>
              <a:t>1996 </a:t>
            </a:r>
          </a:p>
          <a:p>
            <a:pPr algn="ctr"/>
            <a:r>
              <a:rPr lang="en-US" altLang="en-US" sz="4400" b="1" i="0">
                <a:solidFill>
                  <a:srgbClr val="FF0066"/>
                </a:solidFill>
              </a:rPr>
              <a:t>across </a:t>
            </a:r>
          </a:p>
          <a:p>
            <a:pPr algn="ctr"/>
            <a:r>
              <a:rPr lang="en-US" altLang="en-US" sz="4400" b="1" i="0">
                <a:solidFill>
                  <a:srgbClr val="FF0066"/>
                </a:solidFill>
              </a:rPr>
              <a:t>flock</a:t>
            </a:r>
          </a:p>
        </p:txBody>
      </p:sp>
    </p:spTree>
    <p:extLst>
      <p:ext uri="{BB962C8B-B14F-4D97-AF65-F5344CB8AC3E}">
        <p14:creationId xmlns:p14="http://schemas.microsoft.com/office/powerpoint/2010/main" val="7579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b="1" u="sng">
                <a:solidFill>
                  <a:srgbClr val="66FF33"/>
                </a:solidFill>
              </a:rPr>
              <a:t>1996 - more challenges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543800" cy="24384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hlink"/>
                </a:solidFill>
              </a:rPr>
              <a:t>6 of 7 sires of our 1996 </a:t>
            </a:r>
            <a:r>
              <a:rPr lang="en-US" altLang="en-US" sz="2800" dirty="0" err="1">
                <a:solidFill>
                  <a:schemeClr val="hlink"/>
                </a:solidFill>
              </a:rPr>
              <a:t>lambcrop</a:t>
            </a:r>
            <a:r>
              <a:rPr lang="en-US" altLang="en-US" sz="2800" dirty="0">
                <a:solidFill>
                  <a:schemeClr val="hlink"/>
                </a:solidFill>
              </a:rPr>
              <a:t> tested “QQ” at Codon 171</a:t>
            </a:r>
          </a:p>
          <a:p>
            <a:r>
              <a:rPr lang="en-US" altLang="en-US" sz="2400" dirty="0">
                <a:solidFill>
                  <a:schemeClr val="tx2"/>
                </a:solidFill>
              </a:rPr>
              <a:t>Transferred embryos from our top “QR” ewe bred to “RR” ram with no EPDs</a:t>
            </a:r>
          </a:p>
          <a:p>
            <a:r>
              <a:rPr lang="en-US" altLang="en-US" sz="2800" dirty="0"/>
              <a:t>Produced stud ram to use in 1997</a:t>
            </a:r>
          </a:p>
        </p:txBody>
      </p:sp>
      <p:pic>
        <p:nvPicPr>
          <p:cNvPr id="56324" name="Picture 4" descr="C:\EasyPhoto\Photo\P80.jpg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590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962400" y="3657600"/>
            <a:ext cx="457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i="0">
                <a:solidFill>
                  <a:srgbClr val="FF0066"/>
                </a:solidFill>
              </a:rPr>
              <a:t>Culham &amp; Stevens ET</a:t>
            </a:r>
          </a:p>
          <a:p>
            <a:pPr algn="ctr"/>
            <a:r>
              <a:rPr lang="en-US" altLang="en-US" sz="4400" b="1" i="0">
                <a:solidFill>
                  <a:srgbClr val="FF0066"/>
                </a:solidFill>
              </a:rPr>
              <a:t>“P-80”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960471" y="4857509"/>
            <a:ext cx="472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i="0" dirty="0" smtClean="0">
                <a:solidFill>
                  <a:srgbClr val="66FF33"/>
                </a:solidFill>
              </a:rPr>
              <a:t>PWW EPD </a:t>
            </a:r>
            <a:r>
              <a:rPr lang="en-US" altLang="en-US" sz="2800" b="1" i="0" dirty="0">
                <a:solidFill>
                  <a:srgbClr val="66FF33"/>
                </a:solidFill>
              </a:rPr>
              <a:t>+3.5</a:t>
            </a:r>
          </a:p>
          <a:p>
            <a:pPr algn="ctr"/>
            <a:r>
              <a:rPr lang="en-US" altLang="en-US" b="1" i="0" dirty="0">
                <a:solidFill>
                  <a:srgbClr val="66FF33"/>
                </a:solidFill>
              </a:rPr>
              <a:t>“RR” at Codon 171</a:t>
            </a:r>
            <a:endParaRPr lang="en-US" altLang="en-US" i="0" dirty="0">
              <a:solidFill>
                <a:srgbClr val="66FF33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962400" y="3581400"/>
            <a:ext cx="4724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 b="1" i="0" dirty="0">
              <a:solidFill>
                <a:srgbClr val="FF0066"/>
              </a:solidFill>
            </a:endParaRPr>
          </a:p>
          <a:p>
            <a:pPr algn="ctr"/>
            <a:r>
              <a:rPr lang="en-US" altLang="en-US" sz="2800" b="1" i="0" dirty="0" err="1">
                <a:solidFill>
                  <a:srgbClr val="FF0066"/>
                </a:solidFill>
              </a:rPr>
              <a:t>Culham</a:t>
            </a:r>
            <a:r>
              <a:rPr lang="en-US" altLang="en-US" sz="2800" b="1" i="0" dirty="0">
                <a:solidFill>
                  <a:srgbClr val="FF0066"/>
                </a:solidFill>
              </a:rPr>
              <a:t> &amp; Stevens ET</a:t>
            </a:r>
          </a:p>
          <a:p>
            <a:pPr algn="ctr"/>
            <a:r>
              <a:rPr lang="en-US" altLang="en-US" sz="4400" b="1" i="0" dirty="0">
                <a:solidFill>
                  <a:srgbClr val="FF0066"/>
                </a:solidFill>
              </a:rPr>
              <a:t>“P-80”</a:t>
            </a:r>
          </a:p>
          <a:p>
            <a:pPr algn="ct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66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0" y="609600"/>
          <a:ext cx="9144000" cy="517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hart" r:id="rId4" imgW="7086961" imgH="3715112" progId="Excel.Chart.8">
                  <p:embed/>
                </p:oleObj>
              </mc:Choice>
              <mc:Fallback>
                <p:oleObj name="Chart" r:id="rId4" imgW="7086961" imgH="37151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9144000" cy="517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6689725" y="1992313"/>
            <a:ext cx="17145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Times New Roman" pitchFamily="18" charset="0"/>
              </a:rPr>
              <a:t>Had to add “R” gene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 flipH="1">
            <a:off x="6629400" y="22860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53266"/>
              </p:ext>
            </p:extLst>
          </p:nvPr>
        </p:nvGraphicFramePr>
        <p:xfrm>
          <a:off x="0" y="333375"/>
          <a:ext cx="898525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Worksheet" r:id="rId4" imgW="3771830" imgH="2537376" progId="Excel.Sheet.8">
                  <p:embed/>
                </p:oleObj>
              </mc:Choice>
              <mc:Fallback>
                <p:oleObj name="Worksheet" r:id="rId4" imgW="3771830" imgH="25373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75"/>
                        <a:ext cx="8985250" cy="65246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9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66FF33"/>
                </a:solidFill>
              </a:rPr>
              <a:t>Moving the population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0" y="1371600"/>
          <a:ext cx="91440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hart" r:id="rId4" imgW="7344091" imgH="3572237" progId="Excel.Chart.8">
                  <p:embed/>
                </p:oleObj>
              </mc:Choice>
              <mc:Fallback>
                <p:oleObj name="Chart" r:id="rId4" imgW="7344091" imgH="357223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6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50043"/>
              </p:ext>
            </p:extLst>
          </p:nvPr>
        </p:nvGraphicFramePr>
        <p:xfrm>
          <a:off x="0" y="0"/>
          <a:ext cx="5559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Worksheet" r:id="rId4" imgW="8450661" imgH="5920831" progId="Excel.Sheet.8">
                  <p:embed/>
                </p:oleObj>
              </mc:Choice>
              <mc:Fallback>
                <p:oleObj name="Worksheet" r:id="rId4" imgW="8450661" imgH="592083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59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715000" y="1600200"/>
            <a:ext cx="243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b="1" i="0"/>
              <a:t>Then</a:t>
            </a:r>
            <a:endParaRPr lang="en-US" altLang="en-US" sz="6000" i="0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6019800" y="2590800"/>
            <a:ext cx="1066800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685800" y="5638800"/>
            <a:ext cx="2362200" cy="0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0" y="3733800"/>
            <a:ext cx="3581400" cy="3124200"/>
          </a:xfrm>
          <a:prstGeom prst="star16">
            <a:avLst>
              <a:gd name="adj" fmla="val 32236"/>
            </a:avLst>
          </a:prstGeom>
          <a:solidFill>
            <a:schemeClr val="tx2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 i="0">
                <a:solidFill>
                  <a:srgbClr val="FF0066"/>
                </a:solidFill>
              </a:rPr>
              <a:t>NOW</a:t>
            </a: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33400" y="5715000"/>
            <a:ext cx="33528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465307"/>
              </p:ext>
            </p:extLst>
          </p:nvPr>
        </p:nvGraphicFramePr>
        <p:xfrm>
          <a:off x="3937000" y="3556000"/>
          <a:ext cx="5156200" cy="330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18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600200"/>
            <a:ext cx="3352800" cy="3124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/>
              <a:t>Breed the best to the best to achieve the best results</a:t>
            </a:r>
          </a:p>
        </p:txBody>
      </p:sp>
      <p:pic>
        <p:nvPicPr>
          <p:cNvPr id="116739" name="Picture 3" descr="D:\PFiles\MSOffice\Clipart\standard\stddir1\bd00029_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14400"/>
            <a:ext cx="3657600" cy="2590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0" name="Picture 4" descr="D:\PFiles\MSOffice\Clipart\standard\stddir1\bd00030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2895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608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b="1" u="sng">
                <a:solidFill>
                  <a:srgbClr val="66FF33"/>
                </a:solidFill>
              </a:rPr>
              <a:t>STACKING pedigrees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93725" y="3554413"/>
            <a:ext cx="11064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+10.1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676400" y="23701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+4.5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76400" y="47323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+8.8</a:t>
            </a:r>
            <a:endParaRPr lang="en-US" altLang="en-US" i="0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V="1">
            <a:off x="1447800" y="2819400"/>
            <a:ext cx="381000" cy="762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1524000" y="4038600"/>
            <a:ext cx="381000" cy="685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590800" y="16843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 dirty="0">
                <a:solidFill>
                  <a:schemeClr val="hlink"/>
                </a:solidFill>
              </a:rPr>
              <a:t>+2.2</a:t>
            </a:r>
            <a:endParaRPr lang="en-US" altLang="en-US" i="0" dirty="0">
              <a:solidFill>
                <a:schemeClr val="accent2"/>
              </a:solidFill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590800" y="30559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+6.2</a:t>
            </a:r>
            <a:endParaRPr lang="en-US" altLang="en-US" i="0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2438400" y="2133600"/>
            <a:ext cx="533400" cy="381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2362200" y="2743200"/>
            <a:ext cx="6858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574925" y="4164013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+5.3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2574925" y="5459413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+5.8</a:t>
            </a: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2438400" y="4648200"/>
            <a:ext cx="5334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2438400" y="5029200"/>
            <a:ext cx="533400" cy="457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3946525" y="1192213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+5.9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962400" y="2065338"/>
            <a:ext cx="803275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-1.6</a:t>
            </a: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3352800" y="1447800"/>
            <a:ext cx="609600" cy="457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3352800" y="1905000"/>
            <a:ext cx="533400" cy="381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3962400" y="27511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+3.2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3962400" y="33607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+5.6</a:t>
            </a:r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V="1">
            <a:off x="3352800" y="2895600"/>
            <a:ext cx="609600" cy="381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3352800" y="3352800"/>
            <a:ext cx="609600" cy="228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3962400" y="40465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+3.5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3962400" y="47323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+3.1</a:t>
            </a: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V="1">
            <a:off x="3276600" y="4267200"/>
            <a:ext cx="609600" cy="152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>
            <a:off x="3276600" y="4419600"/>
            <a:ext cx="609600" cy="533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3962400" y="54181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+2.8</a:t>
            </a:r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3962400" y="60277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+2.2</a:t>
            </a:r>
            <a:endParaRPr lang="en-US" altLang="en-US" i="0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 flipV="1">
            <a:off x="3352800" y="5638800"/>
            <a:ext cx="609600" cy="76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>
            <a:off x="3352800" y="5715000"/>
            <a:ext cx="533400" cy="457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5089525" y="887413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+2.9</a:t>
            </a:r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 flipV="1">
            <a:off x="4724400" y="1066800"/>
            <a:ext cx="381000" cy="381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5105400" y="1836738"/>
            <a:ext cx="803275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-1.4</a:t>
            </a:r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 flipV="1">
            <a:off x="4648200" y="1981200"/>
            <a:ext cx="457200" cy="228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5105400" y="2522538"/>
            <a:ext cx="803275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-1.0</a:t>
            </a:r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4648200" y="2743200"/>
            <a:ext cx="457200" cy="228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5181600" y="3817938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+2.7</a:t>
            </a:r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 flipV="1">
            <a:off x="4648200" y="3962400"/>
            <a:ext cx="6096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5241925" y="5230813"/>
            <a:ext cx="90328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+2.0</a:t>
            </a:r>
          </a:p>
        </p:txBody>
      </p:sp>
      <p:sp>
        <p:nvSpPr>
          <p:cNvPr id="63538" name="Line 50"/>
          <p:cNvSpPr>
            <a:spLocks noChangeShapeType="1"/>
          </p:cNvSpPr>
          <p:nvPr/>
        </p:nvSpPr>
        <p:spPr bwMode="auto">
          <a:xfrm flipV="1">
            <a:off x="4724400" y="5410200"/>
            <a:ext cx="533400" cy="152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5241925" y="5840413"/>
            <a:ext cx="803275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hlink"/>
                </a:solidFill>
              </a:rPr>
              <a:t>-0.5</a:t>
            </a:r>
          </a:p>
        </p:txBody>
      </p:sp>
      <p:sp>
        <p:nvSpPr>
          <p:cNvPr id="63540" name="Line 52"/>
          <p:cNvSpPr>
            <a:spLocks noChangeShapeType="1"/>
          </p:cNvSpPr>
          <p:nvPr/>
        </p:nvSpPr>
        <p:spPr bwMode="auto">
          <a:xfrm flipV="1">
            <a:off x="4648200" y="6019800"/>
            <a:ext cx="609600" cy="228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2605377" y="1460500"/>
            <a:ext cx="914400" cy="914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66FF33"/>
                </a:solidFill>
              </a:rPr>
              <a:t>Decrease generation interval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Breed ewe lambs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hlink"/>
                </a:solidFill>
              </a:rPr>
              <a:t>Use young stud rams</a:t>
            </a:r>
          </a:p>
          <a:p>
            <a:pPr algn="ctr">
              <a:lnSpc>
                <a:spcPct val="90000"/>
              </a:lnSpc>
            </a:pPr>
            <a:endParaRPr lang="en-US" altLang="en-US">
              <a:solidFill>
                <a:schemeClr val="hlink"/>
              </a:solidFill>
            </a:endParaRPr>
          </a:p>
        </p:txBody>
      </p:sp>
      <p:pic>
        <p:nvPicPr>
          <p:cNvPr id="67588" name="Picture 4" descr="C:\EasyPhoto\Photo\YR Ewes that lambed.jpg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3733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4" descr="targhe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788" b="-86788"/>
          <a:stretch>
            <a:fillRect/>
          </a:stretch>
        </p:blipFill>
        <p:spPr>
          <a:xfrm>
            <a:off x="-67723" y="-327525"/>
            <a:ext cx="11463856" cy="69145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EBVs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-67723" y="2963336"/>
            <a:ext cx="10278523" cy="215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6" descr="Screen Shot 2015-11-20 at 9.23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55" b="-60955"/>
          <a:stretch>
            <a:fillRect/>
          </a:stretch>
        </p:blipFill>
        <p:spPr>
          <a:xfrm>
            <a:off x="804036" y="1653817"/>
            <a:ext cx="8593950" cy="47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1066800"/>
            <a:ext cx="4419600" cy="4800600"/>
          </a:xfrm>
        </p:spPr>
        <p:txBody>
          <a:bodyPr/>
          <a:lstStyle/>
          <a:p>
            <a:pPr algn="l"/>
            <a:r>
              <a:rPr lang="en-US" altLang="en-US" sz="6000" b="1">
                <a:solidFill>
                  <a:srgbClr val="66FF33"/>
                </a:solidFill>
              </a:rPr>
              <a:t>1999 RAM LAMB</a:t>
            </a:r>
            <a:r>
              <a:rPr lang="en-US" altLang="en-US" sz="5400" b="1">
                <a:solidFill>
                  <a:srgbClr val="66FF33"/>
                </a:solidFill>
              </a:rPr>
              <a:t/>
            </a:r>
            <a:br>
              <a:rPr lang="en-US" altLang="en-US" sz="5400" b="1">
                <a:solidFill>
                  <a:srgbClr val="66FF33"/>
                </a:solidFill>
              </a:rPr>
            </a:br>
            <a:r>
              <a:rPr lang="en-US" altLang="en-US" sz="3600" b="1">
                <a:solidFill>
                  <a:srgbClr val="FFFF00"/>
                </a:solidFill>
              </a:rPr>
              <a:t>from</a:t>
            </a:r>
            <a:r>
              <a:rPr lang="en-US" altLang="en-US" sz="3600">
                <a:solidFill>
                  <a:srgbClr val="FFFF00"/>
                </a:solidFill>
              </a:rPr>
              <a:t/>
            </a:r>
            <a:br>
              <a:rPr lang="en-US" altLang="en-US" sz="3600">
                <a:solidFill>
                  <a:srgbClr val="FFFF00"/>
                </a:solidFill>
              </a:rPr>
            </a:br>
            <a:r>
              <a:rPr lang="en-US" altLang="en-US" sz="4800">
                <a:solidFill>
                  <a:srgbClr val="FFFF00"/>
                </a:solidFill>
              </a:rPr>
              <a:t>1998 born sire &amp; 1998 born dam</a:t>
            </a:r>
          </a:p>
        </p:txBody>
      </p:sp>
      <p:pic>
        <p:nvPicPr>
          <p:cNvPr id="84995" name="Picture 3" descr="C:\EasyPhoto\Photo\Y70.jp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270250" cy="487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66FF33"/>
                </a:solidFill>
              </a:rPr>
              <a:t>Where we are going…</a:t>
            </a:r>
            <a:endParaRPr lang="en-US" altLang="en-US">
              <a:solidFill>
                <a:srgbClr val="66FF33"/>
              </a:solidFill>
            </a:endParaRPr>
          </a:p>
        </p:txBody>
      </p:sp>
      <p:pic>
        <p:nvPicPr>
          <p:cNvPr id="71683" name="Picture 3" descr="C:\EasyPhoto\Photo\Moving on.jpg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153400" cy="45720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09600" y="5653088"/>
            <a:ext cx="9274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/>
              <a:t>We have a direction in mind!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572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66FF33"/>
                </a:solidFill>
              </a:rPr>
              <a:t>PREDICTABLE PERFORMANCE</a:t>
            </a:r>
            <a:endParaRPr lang="en-US" altLang="en-US" b="1">
              <a:solidFill>
                <a:srgbClr val="66FF33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93673"/>
            <a:ext cx="9144000" cy="20574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2"/>
                </a:solidFill>
              </a:rPr>
              <a:t>(Sire EPD + Dam EPD)/2 = Offspring EPD</a:t>
            </a:r>
          </a:p>
          <a:p>
            <a:r>
              <a:rPr lang="en-US" altLang="en-US" sz="2800" dirty="0"/>
              <a:t>Sire selection is </a:t>
            </a:r>
            <a:r>
              <a:rPr lang="en-US" altLang="en-US" sz="2800" dirty="0" smtClean="0"/>
              <a:t>critical</a:t>
            </a:r>
          </a:p>
          <a:p>
            <a:r>
              <a:rPr lang="en-US" altLang="en-US" sz="2800" dirty="0" smtClean="0"/>
              <a:t>What would the offspring be if you selected ram with no breeding value?</a:t>
            </a:r>
            <a:endParaRPr lang="en-US" altLang="en-US" sz="2800" dirty="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1301"/>
              </p:ext>
            </p:extLst>
          </p:nvPr>
        </p:nvGraphicFramePr>
        <p:xfrm>
          <a:off x="838200" y="1066800"/>
          <a:ext cx="7620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Worksheet" r:id="rId4" imgW="8906372" imgH="5972537" progId="Excel.Sheet.8">
                  <p:embed/>
                </p:oleObj>
              </mc:Choice>
              <mc:Fallback>
                <p:oleObj name="Worksheet" r:id="rId4" imgW="8906372" imgH="59725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7620000" cy="35814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46264" y="357744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0</a:t>
            </a:r>
            <a:endParaRPr lang="en-US" sz="1400" i="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781800" y="3200400"/>
            <a:ext cx="838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958686" y="289411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1.8</a:t>
            </a: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36155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Culham</a:t>
            </a:r>
            <a:r>
              <a:rPr lang="en-US" dirty="0" smtClean="0"/>
              <a:t> &amp; Stevens 5BR155</a:t>
            </a:r>
            <a:endParaRPr lang="en-US" dirty="0"/>
          </a:p>
        </p:txBody>
      </p:sp>
      <p:pic>
        <p:nvPicPr>
          <p:cNvPr id="150530" name="Picture 2" descr="C:\Users\User\Documents\Old Computer\My Pictures\Display Board\5BR155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689329"/>
            <a:ext cx="6943725" cy="49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828800"/>
            <a:ext cx="1005403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971800"/>
          </a:xfrm>
        </p:spPr>
        <p:txBody>
          <a:bodyPr/>
          <a:lstStyle/>
          <a:p>
            <a:r>
              <a:rPr lang="en-US" dirty="0" smtClean="0"/>
              <a:t>Sired World’s Fastest Growing Sheep in 2008 for Michigan State University</a:t>
            </a:r>
            <a:endParaRPr lang="en-US" dirty="0"/>
          </a:p>
        </p:txBody>
      </p:sp>
      <p:pic>
        <p:nvPicPr>
          <p:cNvPr id="4" name="Picture 2" descr="C:\Users\User\Documents\Old Computer\My Pictures\Display Board\5BR155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14" y="3657600"/>
            <a:ext cx="308525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038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Breed trait leading sire for Weaning weight and post weaning weight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1394"/>
            <a:ext cx="3505200" cy="1034005"/>
          </a:xfrm>
        </p:spPr>
        <p:txBody>
          <a:bodyPr/>
          <a:lstStyle/>
          <a:p>
            <a:pPr algn="ctr"/>
            <a:r>
              <a:rPr lang="en-US" sz="2400" dirty="0" err="1" smtClean="0"/>
              <a:t>Culham</a:t>
            </a:r>
            <a:r>
              <a:rPr lang="en-US" sz="2400" dirty="0" smtClean="0"/>
              <a:t> &amp; Stevens 5BR155 sired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</p:spPr>
        <p:txBody>
          <a:bodyPr/>
          <a:lstStyle/>
          <a:p>
            <a:pPr algn="ctr"/>
            <a:r>
              <a:rPr lang="en-US" sz="4400" dirty="0" smtClean="0"/>
              <a:t>“</a:t>
            </a:r>
            <a:r>
              <a:rPr lang="en-US" sz="4400" dirty="0" err="1" smtClean="0"/>
              <a:t>Sparty</a:t>
            </a:r>
            <a:r>
              <a:rPr lang="en-US" sz="4400" dirty="0" smtClean="0"/>
              <a:t>” MSU 9170</a:t>
            </a:r>
          </a:p>
          <a:p>
            <a:pPr algn="ctr"/>
            <a:r>
              <a:rPr lang="en-US" sz="2400" dirty="0" smtClean="0"/>
              <a:t>June 2015 Suffolk trait leading proven sire for Carcass Plus Index</a:t>
            </a:r>
            <a:endParaRPr lang="en-US" sz="2400" dirty="0"/>
          </a:p>
        </p:txBody>
      </p:sp>
      <p:pic>
        <p:nvPicPr>
          <p:cNvPr id="152578" name="Picture 2" descr="C:\Users\User\Documents\Old Computer\My Pictures\917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876800" cy="60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228600"/>
            <a:ext cx="24384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selling ram 2010 Center of the Nation 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162050"/>
          </a:xfrm>
        </p:spPr>
        <p:txBody>
          <a:bodyPr/>
          <a:lstStyle/>
          <a:p>
            <a:pPr algn="ctr"/>
            <a:r>
              <a:rPr lang="en-US" dirty="0" err="1" smtClean="0"/>
              <a:t>Culham</a:t>
            </a:r>
            <a:r>
              <a:rPr lang="en-US" dirty="0" smtClean="0"/>
              <a:t> &amp; Stevens 5BR155 can be found in the pedigree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812800"/>
            <a:ext cx="5111750" cy="5207000"/>
          </a:xfrm>
        </p:spPr>
        <p:txBody>
          <a:bodyPr/>
          <a:lstStyle/>
          <a:p>
            <a:r>
              <a:rPr lang="en-US" sz="2800" dirty="0" smtClean="0"/>
              <a:t>The top 12 elite proven </a:t>
            </a:r>
            <a:r>
              <a:rPr lang="en-US" sz="2800" dirty="0" err="1" smtClean="0"/>
              <a:t>suffolk</a:t>
            </a:r>
            <a:r>
              <a:rPr lang="en-US" sz="2800" dirty="0" smtClean="0"/>
              <a:t> sires for Carcass Plus Index.</a:t>
            </a:r>
          </a:p>
          <a:p>
            <a:r>
              <a:rPr lang="en-US" sz="2800" dirty="0" smtClean="0"/>
              <a:t>All 32 elite young </a:t>
            </a:r>
            <a:r>
              <a:rPr lang="en-US" sz="2800" dirty="0" err="1" smtClean="0"/>
              <a:t>suffolk</a:t>
            </a:r>
            <a:r>
              <a:rPr lang="en-US" sz="2800" dirty="0" smtClean="0"/>
              <a:t> sires listed for Carcass Plus Index.</a:t>
            </a:r>
          </a:p>
          <a:p>
            <a:r>
              <a:rPr lang="en-US" sz="2800" dirty="0" smtClean="0"/>
              <a:t>The top 21 proven sires for post weaning weight</a:t>
            </a:r>
          </a:p>
          <a:p>
            <a:r>
              <a:rPr lang="en-US" sz="2800" dirty="0" smtClean="0"/>
              <a:t>Top 26 proven sires for weaning weight</a:t>
            </a:r>
            <a:endParaRPr lang="en-US" sz="28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" y="3571875"/>
            <a:ext cx="2095500" cy="3286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pic>
        <p:nvPicPr>
          <p:cNvPr id="6" name="Picture 2" descr="C:\Users\User\Documents\Old Computer\My Pictures\Display Board\5BR155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8415"/>
            <a:ext cx="2405062" cy="17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8458200" cy="508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 dirty="0" smtClean="0"/>
              <a:t>Post weaning </a:t>
            </a:r>
            <a:r>
              <a:rPr lang="en-US" sz="4000" dirty="0"/>
              <a:t>g</a:t>
            </a:r>
            <a:r>
              <a:rPr lang="en-US" sz="4000" dirty="0" smtClean="0"/>
              <a:t>rowth trend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27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078914"/>
              </p:ext>
            </p:extLst>
          </p:nvPr>
        </p:nvGraphicFramePr>
        <p:xfrm>
          <a:off x="-114300" y="152400"/>
          <a:ext cx="9372600" cy="6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4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68" y="381000"/>
            <a:ext cx="7756263" cy="1054250"/>
          </a:xfrm>
        </p:spPr>
        <p:txBody>
          <a:bodyPr/>
          <a:lstStyle/>
          <a:p>
            <a:r>
              <a:rPr lang="en-US" dirty="0" smtClean="0"/>
              <a:t>Selecting by visual appraisal = no change</a:t>
            </a:r>
            <a:endParaRPr lang="en-US" dirty="0"/>
          </a:p>
        </p:txBody>
      </p:sp>
      <p:pic>
        <p:nvPicPr>
          <p:cNvPr id="7170" name="Picture 2" descr="C:\Users\User\Pictures\041115175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514600"/>
            <a:ext cx="5562600" cy="41719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 for Ram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NSIP Ram Buying Guide</a:t>
            </a:r>
            <a:endParaRPr lang="en-US" dirty="0"/>
          </a:p>
          <a:p>
            <a:r>
              <a:rPr lang="en-US" dirty="0" smtClean="0"/>
              <a:t>3-step tool to select rams for productivity</a:t>
            </a:r>
          </a:p>
          <a:p>
            <a:pPr lvl="1"/>
            <a:r>
              <a:rPr lang="en-US" dirty="0" smtClean="0"/>
              <a:t>Fine-tuned for each flock</a:t>
            </a:r>
          </a:p>
          <a:p>
            <a:pPr lvl="1"/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Purebred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8" name="Picture 7" descr="Screen Shot 2016-01-25 at 1.45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25" y="3104850"/>
            <a:ext cx="3308286" cy="25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632272"/>
              </p:ext>
            </p:extLst>
          </p:nvPr>
        </p:nvGraphicFramePr>
        <p:xfrm>
          <a:off x="251691" y="296862"/>
          <a:ext cx="8813800" cy="651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127209" y="3055203"/>
            <a:ext cx="1447800" cy="83099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1</a:t>
            </a:r>
            <a:r>
              <a:rPr lang="en-US" altLang="en-US" sz="1600" b="1" baseline="30000" dirty="0"/>
              <a:t>st</a:t>
            </a:r>
            <a:r>
              <a:rPr lang="en-US" altLang="en-US" sz="1600" b="1" dirty="0"/>
              <a:t> across flock EPD run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4843172" y="3886200"/>
            <a:ext cx="7937" cy="6096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73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noFill/>
        </p:spPr>
        <p:txBody>
          <a:bodyPr/>
          <a:lstStyle/>
          <a:p>
            <a:pPr eaLnBrk="1" hangingPunct="1"/>
            <a:r>
              <a:rPr lang="en-US" sz="4000" dirty="0" smtClean="0">
                <a:latin typeface="Arial Black" pitchFamily="34" charset="0"/>
              </a:rPr>
              <a:t>NSIP </a:t>
            </a:r>
            <a:r>
              <a:rPr lang="en-US" sz="4000" dirty="0" err="1" smtClean="0">
                <a:latin typeface="Arial Black" pitchFamily="34" charset="0"/>
              </a:rPr>
              <a:t>Postweaning</a:t>
            </a:r>
            <a:r>
              <a:rPr lang="en-US" sz="4000" dirty="0" smtClean="0">
                <a:latin typeface="Arial Black" pitchFamily="34" charset="0"/>
              </a:rPr>
              <a:t> WT EPD </a:t>
            </a:r>
            <a:r>
              <a:rPr lang="en-US" sz="2800" dirty="0" smtClean="0">
                <a:latin typeface="Arial Black" pitchFamily="34" charset="0"/>
              </a:rPr>
              <a:t>Distributions for Suffolk Sires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63187611"/>
              </p:ext>
            </p:extLst>
          </p:nvPr>
        </p:nvGraphicFramePr>
        <p:xfrm>
          <a:off x="533400" y="1600200"/>
          <a:ext cx="82296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Chart" r:id="rId4" imgW="8229600" imgH="4521200" progId="MSGraph.Chart.8">
                  <p:embed followColorScheme="full"/>
                </p:oleObj>
              </mc:Choice>
              <mc:Fallback>
                <p:oleObj name="Chart" r:id="rId4" imgW="8229600" imgH="4521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229600" cy="452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457200" y="6096000"/>
            <a:ext cx="8229600" cy="53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</a:rPr>
              <a:t>“The Bell Curve”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2209800"/>
            <a:ext cx="2667000" cy="37338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6400" y="2382982"/>
            <a:ext cx="3009900" cy="35814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5" y="742950"/>
            <a:ext cx="8957636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3731565"/>
            <a:ext cx="312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Opportunity Lost!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421" y="124690"/>
            <a:ext cx="405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unselected 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1" y="754316"/>
            <a:ext cx="8919731" cy="534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5257800" y="37822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2017" y="4209723"/>
            <a:ext cx="65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3.62 LBS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0214" y="152400"/>
            <a:ext cx="512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AVG Suffolk NSIP Sires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41355" y="4299034"/>
            <a:ext cx="312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Opportunity Lost!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772343"/>
            <a:ext cx="8839200" cy="531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0214" y="152400"/>
            <a:ext cx="512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AVG Suffolk NSIP Sires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690255"/>
            <a:ext cx="1620957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accent5">
                    <a:lumMod val="25000"/>
                  </a:schemeClr>
                </a:solidFill>
              </a:rPr>
              <a:t>$21,000.</a:t>
            </a:r>
            <a:endParaRPr lang="en-US" b="1" i="0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981200" y="2151920"/>
            <a:ext cx="228600" cy="1658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6" idx="3"/>
          </p:cNvCxnSpPr>
          <p:nvPr/>
        </p:nvCxnSpPr>
        <p:spPr bwMode="auto">
          <a:xfrm>
            <a:off x="3830757" y="1921088"/>
            <a:ext cx="1884243" cy="2308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98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772343"/>
            <a:ext cx="8839200" cy="531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19800" y="1676400"/>
            <a:ext cx="2895600" cy="1524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$</a:t>
            </a:r>
            <a:r>
              <a:rPr lang="en-US" sz="2800" b="1" dirty="0" smtClean="0"/>
              <a:t>259,710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00214" y="152400"/>
            <a:ext cx="512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AVG Suffolk NSIP 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" y="754348"/>
            <a:ext cx="8919623" cy="534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6046" y="226364"/>
            <a:ext cx="566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highly selected NSIP 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" y="722378"/>
            <a:ext cx="9026236" cy="54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>
            <a:off x="5029200" y="3657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2416" y="405123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9.50 LBS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6046" y="226364"/>
            <a:ext cx="566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highly selected NSIP 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2" y="723900"/>
            <a:ext cx="900037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6046" y="226364"/>
            <a:ext cx="566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highly selected NSIP sires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3309" y="988367"/>
            <a:ext cx="1620957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$50,000.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574513" y="1106016"/>
            <a:ext cx="942134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057400" y="1450032"/>
            <a:ext cx="919801" cy="18265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04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2" y="723900"/>
            <a:ext cx="900037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990600"/>
            <a:ext cx="2819400" cy="1600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$</a:t>
            </a:r>
            <a:r>
              <a:rPr lang="en-US" sz="2800" b="1" dirty="0" smtClean="0"/>
              <a:t>418,550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6046" y="226364"/>
            <a:ext cx="566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highly selected NSIP 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5 at 2.00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98" r="-12498"/>
          <a:stretch>
            <a:fillRect/>
          </a:stretch>
        </p:blipFill>
        <p:spPr>
          <a:xfrm>
            <a:off x="-862188" y="812797"/>
            <a:ext cx="11022808" cy="6062120"/>
          </a:xfrm>
        </p:spPr>
      </p:pic>
      <p:sp>
        <p:nvSpPr>
          <p:cNvPr id="6" name="TextBox 5"/>
          <p:cNvSpPr txBox="1"/>
          <p:nvPr/>
        </p:nvSpPr>
        <p:spPr>
          <a:xfrm>
            <a:off x="2912512" y="135464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www.NSIP.org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66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7" y="723900"/>
            <a:ext cx="900037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990600"/>
            <a:ext cx="3048000" cy="16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$</a:t>
            </a:r>
            <a:r>
              <a:rPr lang="en-US" sz="2800" b="1" dirty="0" smtClean="0"/>
              <a:t>678,260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98796" y="226364"/>
            <a:ext cx="549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Premium over unselected  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19800"/>
            <a:ext cx="7772400" cy="838200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2819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5400" b="1">
                <a:solidFill>
                  <a:schemeClr val="accent1"/>
                </a:solidFill>
              </a:rPr>
              <a:t>NSIP allows us to: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</a:rPr>
              <a:t>know where we have been,</a:t>
            </a:r>
          </a:p>
          <a:p>
            <a:pPr>
              <a:lnSpc>
                <a:spcPct val="90000"/>
              </a:lnSpc>
            </a:pPr>
            <a:r>
              <a:rPr lang="en-US" altLang="en-US" sz="3600" b="1"/>
              <a:t>where we are,</a:t>
            </a:r>
            <a:r>
              <a:rPr lang="en-US" altLang="en-US" sz="3600" b="1">
                <a:solidFill>
                  <a:srgbClr val="FF99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4000" b="1" i="1">
                <a:solidFill>
                  <a:srgbClr val="00FF00"/>
                </a:solidFill>
              </a:rPr>
              <a:t>&amp; where we are going!</a:t>
            </a:r>
            <a:endParaRPr lang="en-US" altLang="en-US" sz="4000" i="1">
              <a:solidFill>
                <a:srgbClr val="00FF00"/>
              </a:solidFill>
            </a:endParaRPr>
          </a:p>
        </p:txBody>
      </p:sp>
      <p:pic>
        <p:nvPicPr>
          <p:cNvPr id="75780" name="Picture 4" descr="C:\EasyPhoto\Photo\The End.jpg"/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781800" y="62230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 i="0">
                <a:solidFill>
                  <a:schemeClr val="bg1"/>
                </a:solidFill>
                <a:latin typeface="Bauhaus 93" pitchFamily="8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2405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01012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686800" cy="33825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68" y="304800"/>
            <a:ext cx="7756263" cy="105425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Questions?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4906579"/>
            <a:ext cx="3657600" cy="167640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800" b="1" dirty="0" smtClean="0"/>
              <a:t>Alan Culham</a:t>
            </a:r>
          </a:p>
          <a:p>
            <a:pPr algn="ctr">
              <a:buNone/>
            </a:pPr>
            <a:r>
              <a:rPr lang="en-US" sz="2800" b="1" dirty="0" smtClean="0"/>
              <a:t>alan@sheepusa.org</a:t>
            </a:r>
          </a:p>
          <a:p>
            <a:pPr algn="ctr">
              <a:buNone/>
            </a:pPr>
            <a:r>
              <a:rPr lang="en-US" sz="2800" b="1" dirty="0" smtClean="0"/>
              <a:t>517/896-7378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02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2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2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4" descr="targh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788" b="-86788"/>
          <a:stretch>
            <a:fillRect/>
          </a:stretch>
        </p:blipFill>
        <p:spPr>
          <a:xfrm>
            <a:off x="-67723" y="-581520"/>
            <a:ext cx="11463856" cy="6914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628573" y="1600200"/>
            <a:ext cx="598714" cy="283028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7" name="Content Placeholder 10" descr="Screen Shot 2015-07-23 at 11.1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09" b="-38509"/>
          <a:stretch>
            <a:fillRect/>
          </a:stretch>
        </p:blipFill>
        <p:spPr>
          <a:xfrm>
            <a:off x="3624" y="-689439"/>
            <a:ext cx="9140377" cy="5787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48072" y="1070429"/>
            <a:ext cx="598714" cy="283028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3. Use EBVs in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44523" y="3768493"/>
            <a:ext cx="8999477" cy="80173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92485"/>
              </p:ext>
            </p:extLst>
          </p:nvPr>
        </p:nvGraphicFramePr>
        <p:xfrm>
          <a:off x="144523" y="1817916"/>
          <a:ext cx="9144000" cy="2596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28800"/>
                <a:gridCol w="1828800"/>
                <a:gridCol w="1828800"/>
                <a:gridCol w="1480459"/>
                <a:gridCol w="2177141"/>
              </a:tblGrid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Trait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Current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Goal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Priority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Percentile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NLB</a:t>
                      </a:r>
                      <a:endParaRPr lang="en-US" sz="3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1.2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Top 20%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NLW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2.0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</a:t>
                      </a:r>
                      <a:r>
                        <a:rPr lang="en-US" sz="3200" baseline="0" dirty="0" smtClean="0"/>
                        <a:t> 10%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6490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WWT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62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68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 25%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4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creen Shot 2015-07-23 at 11.26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93" b="-30493"/>
          <a:stretch>
            <a:fillRect/>
          </a:stretch>
        </p:blipFill>
        <p:spPr>
          <a:xfrm>
            <a:off x="-1" y="-671284"/>
            <a:ext cx="10178143" cy="6930570"/>
          </a:xfrm>
        </p:spPr>
      </p:pic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928395" y="3892247"/>
            <a:ext cx="598714" cy="3810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35238" y="4236962"/>
            <a:ext cx="8908762" cy="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9571" y="5152571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http://nsip.org/wp-content/uploads/2015/07/62-Percentiles.pdf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5238" y="5297923"/>
            <a:ext cx="6985188" cy="1583734"/>
            <a:chOff x="235238" y="5297923"/>
            <a:chExt cx="6985188" cy="1583734"/>
          </a:xfrm>
        </p:grpSpPr>
        <p:pic>
          <p:nvPicPr>
            <p:cNvPr id="5" name="Picture 4" descr="NSIP_logo_CMY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38" y="5297923"/>
              <a:ext cx="941324" cy="1546387"/>
            </a:xfrm>
            <a:prstGeom prst="rect">
              <a:avLst/>
            </a:prstGeom>
          </p:spPr>
        </p:pic>
        <p:pic>
          <p:nvPicPr>
            <p:cNvPr id="6" name="Picture 5" descr="Header-Fin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93" y="5756324"/>
              <a:ext cx="4923333" cy="1125333"/>
            </a:xfrm>
            <a:prstGeom prst="rect">
              <a:avLst/>
            </a:prstGeom>
          </p:spPr>
        </p:pic>
      </p:grpSp>
      <p:pic>
        <p:nvPicPr>
          <p:cNvPr id="7" name="Content Placeholder 10" descr="Screen Shot 2015-07-23 at 11.1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09" b="-38509"/>
          <a:stretch>
            <a:fillRect/>
          </a:stretch>
        </p:blipFill>
        <p:spPr>
          <a:xfrm>
            <a:off x="3624" y="-689439"/>
            <a:ext cx="9140377" cy="5787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81929" y="1070429"/>
            <a:ext cx="598714" cy="283028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5 at 2.03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2" r="-4302"/>
          <a:stretch>
            <a:fillRect/>
          </a:stretch>
        </p:blipFill>
        <p:spPr>
          <a:xfrm>
            <a:off x="-1038700" y="173040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28393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033.3.3.11"/>
  <p:tag name="PPTVERSION" val="14"/>
  <p:tag name="TPOS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1429</Words>
  <Application>Microsoft Office PowerPoint</Application>
  <PresentationFormat>On-screen Show (4:3)</PresentationFormat>
  <Paragraphs>432</Paragraphs>
  <Slides>89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Arial</vt:lpstr>
      <vt:lpstr>Arial Black</vt:lpstr>
      <vt:lpstr>Arial Rounded MT Bold</vt:lpstr>
      <vt:lpstr>Bauhaus 93</vt:lpstr>
      <vt:lpstr>Calibri</vt:lpstr>
      <vt:lpstr>Impact</vt:lpstr>
      <vt:lpstr>MS Sans Serif</vt:lpstr>
      <vt:lpstr>Times</vt:lpstr>
      <vt:lpstr>Times New Roman</vt:lpstr>
      <vt:lpstr>Office Theme</vt:lpstr>
      <vt:lpstr>Worksheet</vt:lpstr>
      <vt:lpstr>Chart</vt:lpstr>
      <vt:lpstr>PowerPoint Presentation</vt:lpstr>
      <vt:lpstr>Importance of Genetic Selection</vt:lpstr>
      <vt:lpstr>Value of a Ram</vt:lpstr>
      <vt:lpstr>Which Ram?</vt:lpstr>
      <vt:lpstr>Estimated Breeding Values</vt:lpstr>
      <vt:lpstr>Interpreting EBVs </vt:lpstr>
      <vt:lpstr>New Tool for Ram Selection</vt:lpstr>
      <vt:lpstr>PowerPoint Presentation</vt:lpstr>
      <vt:lpstr>PowerPoint Presentation</vt:lpstr>
      <vt:lpstr>Analyze Production</vt:lpstr>
      <vt:lpstr>Set Goals</vt:lpstr>
      <vt:lpstr>PowerPoint Presentation</vt:lpstr>
      <vt:lpstr>Use EBVs in Selection</vt:lpstr>
      <vt:lpstr>PowerPoint Presentation</vt:lpstr>
      <vt:lpstr>Step 3. Use EBVs in Selection</vt:lpstr>
      <vt:lpstr>Step 3. Use EBVs in Selection</vt:lpstr>
      <vt:lpstr>PowerPoint Presentation</vt:lpstr>
      <vt:lpstr>PowerPoint Presentation</vt:lpstr>
      <vt:lpstr>PowerPoint Presentation</vt:lpstr>
      <vt:lpstr>Step 3. Use EBVs in Selection</vt:lpstr>
      <vt:lpstr>PowerPoint Presentation</vt:lpstr>
      <vt:lpstr>PowerPoint Presentation</vt:lpstr>
      <vt:lpstr>Step 3. Use EBVs in Selection</vt:lpstr>
      <vt:lpstr>PowerPoint Presentation</vt:lpstr>
      <vt:lpstr>PowerPoint Presentation</vt:lpstr>
      <vt:lpstr>Use EBVs in Selection</vt:lpstr>
      <vt:lpstr>“Common Sense Traits”</vt:lpstr>
      <vt:lpstr>Not a Silver Bullet</vt:lpstr>
      <vt:lpstr>Thank you!</vt:lpstr>
      <vt:lpstr>Does it Work?</vt:lpstr>
      <vt:lpstr>Genetic Progress</vt:lpstr>
      <vt:lpstr>Genetic Progress</vt:lpstr>
      <vt:lpstr>Conclusion</vt:lpstr>
      <vt:lpstr>Where we’ve been, where we are, &amp; where we are going!</vt:lpstr>
      <vt:lpstr>PowerPoint Presentation</vt:lpstr>
      <vt:lpstr>1987 CROSSROADS</vt:lpstr>
      <vt:lpstr>PowerPoint Presentation</vt:lpstr>
      <vt:lpstr>Previous mistakes</vt:lpstr>
      <vt:lpstr>Where to boss?</vt:lpstr>
      <vt:lpstr>HOW ?</vt:lpstr>
      <vt:lpstr>1989 enrolled in</vt:lpstr>
      <vt:lpstr>PowerPoint Presentation</vt:lpstr>
      <vt:lpstr>“The Bell Curve”</vt:lpstr>
      <vt:lpstr>“EPDs”</vt:lpstr>
      <vt:lpstr>PowerPoint Presentation</vt:lpstr>
      <vt:lpstr>IN THE DARK when selecting outside sires without EPDs </vt:lpstr>
      <vt:lpstr>S-p-i-n-n-i-n-g our wheels</vt:lpstr>
      <vt:lpstr>Leap of faith</vt:lpstr>
      <vt:lpstr>Faith rewarded</vt:lpstr>
      <vt:lpstr>Genetic trend changes</vt:lpstr>
      <vt:lpstr>PowerPoint Presentation</vt:lpstr>
      <vt:lpstr>1996 - more challenges</vt:lpstr>
      <vt:lpstr>PowerPoint Presentation</vt:lpstr>
      <vt:lpstr>PowerPoint Presentation</vt:lpstr>
      <vt:lpstr>Moving the population</vt:lpstr>
      <vt:lpstr>PowerPoint Presentation</vt:lpstr>
      <vt:lpstr>Breed the best to the best to achieve the best results</vt:lpstr>
      <vt:lpstr>STACKING pedigrees</vt:lpstr>
      <vt:lpstr>Decrease generation interval</vt:lpstr>
      <vt:lpstr>1999 RAM LAMB from 1998 born sire &amp; 1998 born dam</vt:lpstr>
      <vt:lpstr>Where we are going…</vt:lpstr>
      <vt:lpstr>PREDICTABLE PERFORMANCE</vt:lpstr>
      <vt:lpstr>Culham &amp; Stevens 5BR155</vt:lpstr>
      <vt:lpstr>Sired World’s Fastest Growing Sheep in 2008 for Michigan State University</vt:lpstr>
      <vt:lpstr>Culham &amp; Stevens 5BR155 sired</vt:lpstr>
      <vt:lpstr>Culham &amp; Stevens 5BR155 can be found in the pedigree of:</vt:lpstr>
      <vt:lpstr>Post weaning growth trend</vt:lpstr>
      <vt:lpstr>PowerPoint Presentation</vt:lpstr>
      <vt:lpstr>Selecting by visual appraisal = no change</vt:lpstr>
      <vt:lpstr>PowerPoint Presentation</vt:lpstr>
      <vt:lpstr>NSIP Postweaning WT EPD Distributions for Suffolk Sires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Questions?</vt:lpstr>
      <vt:lpstr>PowerPoint Presentation</vt:lpstr>
      <vt:lpstr>PowerPoint Presentation</vt:lpstr>
      <vt:lpstr>PowerPoint Presentation</vt:lpstr>
      <vt:lpstr>PowerPoint Presentation</vt:lpstr>
      <vt:lpstr>Step 3. Use EBVs in Selection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EBVs to Improve Your Flock: How and what numbers do I use?</dc:title>
  <dc:creator>Russell Burgett</dc:creator>
  <cp:lastModifiedBy>Marlon Knights</cp:lastModifiedBy>
  <cp:revision>55</cp:revision>
  <dcterms:created xsi:type="dcterms:W3CDTF">2015-07-23T15:53:10Z</dcterms:created>
  <dcterms:modified xsi:type="dcterms:W3CDTF">2018-03-29T03:46:56Z</dcterms:modified>
</cp:coreProperties>
</file>