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02" r:id="rId3"/>
    <p:sldId id="304" r:id="rId4"/>
    <p:sldId id="257" r:id="rId5"/>
    <p:sldId id="258" r:id="rId6"/>
    <p:sldId id="305" r:id="rId7"/>
    <p:sldId id="317" r:id="rId8"/>
    <p:sldId id="259" r:id="rId9"/>
    <p:sldId id="265" r:id="rId10"/>
    <p:sldId id="284" r:id="rId11"/>
    <p:sldId id="267" r:id="rId12"/>
    <p:sldId id="266" r:id="rId13"/>
    <p:sldId id="260" r:id="rId14"/>
    <p:sldId id="283" r:id="rId15"/>
    <p:sldId id="315" r:id="rId16"/>
    <p:sldId id="268" r:id="rId17"/>
    <p:sldId id="273" r:id="rId18"/>
    <p:sldId id="296" r:id="rId19"/>
    <p:sldId id="295" r:id="rId20"/>
    <p:sldId id="308" r:id="rId21"/>
    <p:sldId id="272" r:id="rId22"/>
    <p:sldId id="300" r:id="rId23"/>
    <p:sldId id="299" r:id="rId24"/>
    <p:sldId id="274" r:id="rId25"/>
    <p:sldId id="314" r:id="rId26"/>
    <p:sldId id="320" r:id="rId27"/>
    <p:sldId id="261" r:id="rId28"/>
    <p:sldId id="318" r:id="rId29"/>
    <p:sldId id="282" r:id="rId30"/>
    <p:sldId id="301" r:id="rId31"/>
    <p:sldId id="276" r:id="rId32"/>
    <p:sldId id="307" r:id="rId33"/>
    <p:sldId id="277" r:id="rId34"/>
    <p:sldId id="262" r:id="rId35"/>
    <p:sldId id="278" r:id="rId36"/>
    <p:sldId id="288" r:id="rId37"/>
    <p:sldId id="310" r:id="rId38"/>
    <p:sldId id="293" r:id="rId39"/>
    <p:sldId id="312" r:id="rId40"/>
    <p:sldId id="309" r:id="rId41"/>
    <p:sldId id="319" r:id="rId42"/>
    <p:sldId id="289" r:id="rId43"/>
    <p:sldId id="313" r:id="rId44"/>
    <p:sldId id="311" r:id="rId45"/>
    <p:sldId id="291" r:id="rId46"/>
    <p:sldId id="303" r:id="rId47"/>
    <p:sldId id="298" r:id="rId48"/>
    <p:sldId id="264" r:id="rId49"/>
    <p:sldId id="28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3C878-589C-4925-812D-F06763649980}" type="datetimeFigureOut">
              <a:rPr lang="en-US" smtClean="0"/>
              <a:t>12/2/2024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15545-0E0C-47FA-A186-4573096362EE}" type="slidenum">
              <a:rPr lang="en-US" smtClean="0"/>
              <a:t>‹#›</a:t>
            </a:fld>
            <a:endParaRPr lang="en-US"/>
          </a:p>
        </p:txBody>
      </p:sp>
    </p:spTree>
    <p:extLst>
      <p:ext uri="{BB962C8B-B14F-4D97-AF65-F5344CB8AC3E}">
        <p14:creationId xmlns:p14="http://schemas.microsoft.com/office/powerpoint/2010/main" val="293347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DD6FE0-F638-4C57-A345-A385A87A625D}"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D6FE0-F638-4C57-A345-A385A87A625D}"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D6FE0-F638-4C57-A345-A385A87A625D}"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D6FE0-F638-4C57-A345-A385A87A625D}"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DD6FE0-F638-4C57-A345-A385A87A625D}"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DD6FE0-F638-4C57-A345-A385A87A625D}"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DD6FE0-F638-4C57-A345-A385A87A625D}"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DD6FE0-F638-4C57-A345-A385A87A625D}"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D6FE0-F638-4C57-A345-A385A87A625D}"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DD6FE0-F638-4C57-A345-A385A87A625D}"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DD6FE0-F638-4C57-A345-A385A87A625D}"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27F57D-E01C-48FD-8725-3ED871946BB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4000"/>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D6FE0-F638-4C57-A345-A385A87A625D}"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7F57D-E01C-48FD-8725-3ED871946BB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hyperlink" Target="https://www.vetiver.org/"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At7XQSw6ixY"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direct.com/journal/south-african-journal-of-botany/vol/86/suppl/C" TargetMode="External"/><Relationship Id="rId2" Type="http://schemas.openxmlformats.org/officeDocument/2006/relationships/hyperlink" Target="https://www.sciencedirect.com/journal/south-african-journal-of-botany" TargetMode="External"/><Relationship Id="rId1" Type="http://schemas.openxmlformats.org/officeDocument/2006/relationships/slideLayout" Target="../slideLayouts/slideLayout2.xml"/><Relationship Id="rId4" Type="http://schemas.openxmlformats.org/officeDocument/2006/relationships/hyperlink" Target="https://www.tvnwi.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vetiver.or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1752600"/>
          </a:xfrm>
        </p:spPr>
        <p:txBody>
          <a:bodyPr>
            <a:normAutofit fontScale="90000"/>
          </a:bodyPr>
          <a:lstStyle/>
          <a:p>
            <a:r>
              <a:rPr lang="en-US" dirty="0"/>
              <a:t>Vetiver Grass for the Virgin Islands</a:t>
            </a:r>
            <a:br>
              <a:rPr lang="en-US" dirty="0"/>
            </a:br>
            <a:endParaRPr lang="en-US" dirty="0"/>
          </a:p>
        </p:txBody>
      </p:sp>
      <p:sp>
        <p:nvSpPr>
          <p:cNvPr id="3" name="Subtitle 2"/>
          <p:cNvSpPr>
            <a:spLocks noGrp="1"/>
          </p:cNvSpPr>
          <p:nvPr>
            <p:ph type="subTitle" idx="1"/>
          </p:nvPr>
        </p:nvSpPr>
        <p:spPr>
          <a:xfrm>
            <a:off x="1371600" y="2362200"/>
            <a:ext cx="6400800" cy="3276600"/>
          </a:xfrm>
        </p:spPr>
        <p:txBody>
          <a:bodyPr/>
          <a:lstStyle/>
          <a:p>
            <a:r>
              <a:rPr lang="en-US" sz="2800" dirty="0">
                <a:solidFill>
                  <a:schemeClr val="tx1"/>
                </a:solidFill>
              </a:rPr>
              <a:t>Supported by a grant from Southern SARE EDS 24-069 and</a:t>
            </a:r>
          </a:p>
          <a:p>
            <a:r>
              <a:rPr lang="en-US" sz="2800" dirty="0">
                <a:solidFill>
                  <a:schemeClr val="tx1"/>
                </a:solidFill>
              </a:rPr>
              <a:t>A Climate Smart Hub Grant</a:t>
            </a:r>
          </a:p>
          <a:p>
            <a:r>
              <a:rPr lang="en-US" dirty="0">
                <a:solidFill>
                  <a:schemeClr val="tx1"/>
                </a:solidFill>
              </a:rPr>
              <a:t>Laura Martin</a:t>
            </a:r>
          </a:p>
          <a:p>
            <a:r>
              <a:rPr lang="en-US" dirty="0">
                <a:solidFill>
                  <a:schemeClr val="tx1"/>
                </a:solidFill>
              </a:rPr>
              <a:t>June 2024</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677F2-E042-7D82-7476-A86B7407D210}"/>
              </a:ext>
            </a:extLst>
          </p:cNvPr>
          <p:cNvSpPr>
            <a:spLocks noGrp="1"/>
          </p:cNvSpPr>
          <p:nvPr>
            <p:ph type="title"/>
          </p:nvPr>
        </p:nvSpPr>
        <p:spPr/>
        <p:txBody>
          <a:bodyPr/>
          <a:lstStyle/>
          <a:p>
            <a:r>
              <a:rPr lang="en-US" dirty="0"/>
              <a:t>Vetiver Grass - Planting</a:t>
            </a:r>
          </a:p>
        </p:txBody>
      </p:sp>
      <p:sp>
        <p:nvSpPr>
          <p:cNvPr id="5" name="Content Placeholder 4">
            <a:extLst>
              <a:ext uri="{FF2B5EF4-FFF2-40B4-BE49-F238E27FC236}">
                <a16:creationId xmlns:a16="http://schemas.microsoft.com/office/drawing/2014/main" id="{6CAF576D-60B5-11CA-79FF-4CF3A945C7AC}"/>
              </a:ext>
            </a:extLst>
          </p:cNvPr>
          <p:cNvSpPr>
            <a:spLocks noGrp="1"/>
          </p:cNvSpPr>
          <p:nvPr>
            <p:ph sz="half" idx="1"/>
          </p:nvPr>
        </p:nvSpPr>
        <p:spPr/>
        <p:txBody>
          <a:bodyPr>
            <a:normAutofit lnSpcReduction="10000"/>
          </a:bodyPr>
          <a:lstStyle/>
          <a:p>
            <a:r>
              <a:rPr lang="en-US" dirty="0"/>
              <a:t>Prepare slips – cut to 6-12 inches</a:t>
            </a:r>
          </a:p>
          <a:p>
            <a:r>
              <a:rPr lang="en-US" dirty="0"/>
              <a:t>Plant in furrows or holes along the contour</a:t>
            </a:r>
          </a:p>
          <a:p>
            <a:r>
              <a:rPr lang="en-US" dirty="0"/>
              <a:t>Apply manure (200 </a:t>
            </a:r>
            <a:r>
              <a:rPr lang="en-US" dirty="0" err="1"/>
              <a:t>lbs</a:t>
            </a:r>
            <a:r>
              <a:rPr lang="en-US" dirty="0"/>
              <a:t>) or fertilizer (20lbs) per 300 feet</a:t>
            </a:r>
          </a:p>
          <a:p>
            <a:r>
              <a:rPr lang="en-US" dirty="0"/>
              <a:t>Plant 6-9 inches apart</a:t>
            </a:r>
          </a:p>
          <a:p>
            <a:r>
              <a:rPr lang="en-US" dirty="0"/>
              <a:t>Water and weed initially (3)</a:t>
            </a:r>
          </a:p>
        </p:txBody>
      </p:sp>
      <p:pic>
        <p:nvPicPr>
          <p:cNvPr id="8" name="Content Placeholder 7" descr="A picture containing grass, outdoor, field, grassy&#10;&#10;Description automatically generated">
            <a:extLst>
              <a:ext uri="{FF2B5EF4-FFF2-40B4-BE49-F238E27FC236}">
                <a16:creationId xmlns:a16="http://schemas.microsoft.com/office/drawing/2014/main" id="{1EECD2F6-CADC-449E-7B6C-B068CC8BC5E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84172" y="2740963"/>
            <a:ext cx="3366655" cy="2244436"/>
          </a:xfrm>
        </p:spPr>
      </p:pic>
      <p:pic>
        <p:nvPicPr>
          <p:cNvPr id="3" name="Picture 2">
            <a:extLst>
              <a:ext uri="{FF2B5EF4-FFF2-40B4-BE49-F238E27FC236}">
                <a16:creationId xmlns:a16="http://schemas.microsoft.com/office/drawing/2014/main" id="{EF6E5962-37F9-538B-B752-9834555F7717}"/>
              </a:ext>
            </a:extLst>
          </p:cNvPr>
          <p:cNvPicPr>
            <a:picLocks noChangeAspect="1"/>
          </p:cNvPicPr>
          <p:nvPr/>
        </p:nvPicPr>
        <p:blipFill>
          <a:blip r:embed="rId3"/>
          <a:stretch>
            <a:fillRect/>
          </a:stretch>
        </p:blipFill>
        <p:spPr>
          <a:xfrm>
            <a:off x="5302419" y="5006276"/>
            <a:ext cx="2999492" cy="304826"/>
          </a:xfrm>
          <a:prstGeom prst="rect">
            <a:avLst/>
          </a:prstGeom>
        </p:spPr>
      </p:pic>
    </p:spTree>
    <p:extLst>
      <p:ext uri="{BB962C8B-B14F-4D97-AF65-F5344CB8AC3E}">
        <p14:creationId xmlns:p14="http://schemas.microsoft.com/office/powerpoint/2010/main" val="63459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a:t>
            </a:r>
          </a:p>
        </p:txBody>
      </p:sp>
      <p:sp>
        <p:nvSpPr>
          <p:cNvPr id="3" name="Content Placeholder 2"/>
          <p:cNvSpPr>
            <a:spLocks noGrp="1"/>
          </p:cNvSpPr>
          <p:nvPr>
            <p:ph sz="half" idx="1"/>
          </p:nvPr>
        </p:nvSpPr>
        <p:spPr>
          <a:xfrm>
            <a:off x="533400" y="1676400"/>
            <a:ext cx="4038600" cy="4525963"/>
          </a:xfrm>
        </p:spPr>
        <p:txBody>
          <a:bodyPr>
            <a:normAutofit fontScale="85000" lnSpcReduction="20000"/>
          </a:bodyPr>
          <a:lstStyle/>
          <a:p>
            <a:r>
              <a:rPr lang="en-US" dirty="0"/>
              <a:t>Older plants will tolerate weeds except vines that may cover it.</a:t>
            </a:r>
          </a:p>
          <a:p>
            <a:r>
              <a:rPr lang="en-US" dirty="0"/>
              <a:t>When the plant is 2-3 feet high prune it to 10 to 12 inches.</a:t>
            </a:r>
          </a:p>
          <a:p>
            <a:r>
              <a:rPr lang="en-US" dirty="0"/>
              <a:t>Use the </a:t>
            </a:r>
            <a:r>
              <a:rPr lang="en-US" dirty="0" err="1"/>
              <a:t>prunings</a:t>
            </a:r>
            <a:r>
              <a:rPr lang="en-US" dirty="0"/>
              <a:t> for mulch.</a:t>
            </a:r>
          </a:p>
          <a:p>
            <a:r>
              <a:rPr lang="en-US" dirty="0"/>
              <a:t>To propagate:</a:t>
            </a:r>
          </a:p>
          <a:p>
            <a:pPr lvl="1"/>
            <a:r>
              <a:rPr lang="en-US" dirty="0"/>
              <a:t>Take slips from the lower edge of the bunch</a:t>
            </a:r>
          </a:p>
          <a:p>
            <a:pPr lvl="1"/>
            <a:r>
              <a:rPr lang="en-US" dirty="0"/>
              <a:t>Soak for 24 </a:t>
            </a:r>
            <a:r>
              <a:rPr lang="en-US" dirty="0" err="1"/>
              <a:t>hrs</a:t>
            </a:r>
            <a:endParaRPr lang="en-US" dirty="0"/>
          </a:p>
          <a:p>
            <a:pPr lvl="1"/>
            <a:r>
              <a:rPr lang="en-US" dirty="0"/>
              <a:t>Plant or pot</a:t>
            </a:r>
          </a:p>
          <a:p>
            <a:r>
              <a:rPr lang="en-US" dirty="0"/>
              <a:t>Cut back yearly – remove dried shoots</a:t>
            </a:r>
          </a:p>
        </p:txBody>
      </p:sp>
      <p:pic>
        <p:nvPicPr>
          <p:cNvPr id="7" name="Content Placeholder 6" descr="vetiver-manage.jpg"/>
          <p:cNvPicPr>
            <a:picLocks noGrp="1" noChangeAspect="1"/>
          </p:cNvPicPr>
          <p:nvPr>
            <p:ph sz="half" idx="2"/>
          </p:nvPr>
        </p:nvPicPr>
        <p:blipFill>
          <a:blip r:embed="rId2" cstate="print"/>
          <a:stretch>
            <a:fillRect/>
          </a:stretch>
        </p:blipFill>
        <p:spPr>
          <a:xfrm rot="5400000">
            <a:off x="4648200" y="2348706"/>
            <a:ext cx="4038600" cy="30289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Pests</a:t>
            </a:r>
          </a:p>
        </p:txBody>
      </p:sp>
      <p:sp>
        <p:nvSpPr>
          <p:cNvPr id="3" name="Content Placeholder 2"/>
          <p:cNvSpPr>
            <a:spLocks noGrp="1"/>
          </p:cNvSpPr>
          <p:nvPr>
            <p:ph idx="1"/>
          </p:nvPr>
        </p:nvSpPr>
        <p:spPr/>
        <p:txBody>
          <a:bodyPr/>
          <a:lstStyle/>
          <a:p>
            <a:r>
              <a:rPr lang="en-US" dirty="0"/>
              <a:t>Very few pests</a:t>
            </a:r>
          </a:p>
          <a:p>
            <a:r>
              <a:rPr lang="en-US" dirty="0"/>
              <a:t>Termites and ants in the roots</a:t>
            </a:r>
          </a:p>
          <a:p>
            <a:r>
              <a:rPr lang="en-US" dirty="0"/>
              <a:t>Stem borer but only mild reduction of the crop</a:t>
            </a:r>
          </a:p>
          <a:p>
            <a:r>
              <a:rPr lang="en-US" dirty="0"/>
              <a:t>Appears to be repellant to other pests</a:t>
            </a:r>
          </a:p>
          <a:p>
            <a:r>
              <a:rPr lang="en-US" dirty="0"/>
              <a:t>Possibly may be a trap crop for </a:t>
            </a:r>
            <a:r>
              <a:rPr lang="en-US" i="1" dirty="0" err="1"/>
              <a:t>Chilo</a:t>
            </a:r>
            <a:r>
              <a:rPr lang="en-US" i="1" dirty="0"/>
              <a:t> </a:t>
            </a:r>
            <a:r>
              <a:rPr lang="en-US" i="1" dirty="0" err="1"/>
              <a:t>partellus</a:t>
            </a:r>
            <a:r>
              <a:rPr lang="en-US" i="1" dirty="0"/>
              <a:t> – maize stem borer</a:t>
            </a:r>
          </a:p>
          <a:p>
            <a:endParaRPr lang="en-US" i="1" dirty="0"/>
          </a:p>
          <a:p>
            <a:pPr>
              <a:buNone/>
            </a:pPr>
            <a:endParaRPr lang="en-US"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a:t>Vetiver</a:t>
            </a:r>
            <a:r>
              <a:rPr lang="en-US" dirty="0"/>
              <a:t> system</a:t>
            </a:r>
          </a:p>
        </p:txBody>
      </p:sp>
      <p:sp>
        <p:nvSpPr>
          <p:cNvPr id="3" name="Content Placeholder 2"/>
          <p:cNvSpPr>
            <a:spLocks noGrp="1"/>
          </p:cNvSpPr>
          <p:nvPr>
            <p:ph idx="1"/>
          </p:nvPr>
        </p:nvSpPr>
        <p:spPr>
          <a:xfrm>
            <a:off x="457200" y="990600"/>
            <a:ext cx="8229600" cy="5715000"/>
          </a:xfrm>
        </p:spPr>
        <p:txBody>
          <a:bodyPr>
            <a:normAutofit fontScale="92500" lnSpcReduction="10000"/>
          </a:bodyPr>
          <a:lstStyle/>
          <a:p>
            <a:pPr>
              <a:spcBef>
                <a:spcPts val="0"/>
              </a:spcBef>
            </a:pPr>
            <a:r>
              <a:rPr lang="en-US" sz="2000" dirty="0"/>
              <a:t>Promoted by Vetiver Network International</a:t>
            </a:r>
          </a:p>
          <a:p>
            <a:pPr>
              <a:spcBef>
                <a:spcPts val="0"/>
              </a:spcBef>
            </a:pPr>
            <a:r>
              <a:rPr lang="en-US" sz="2000" dirty="0"/>
              <a:t>Used in 100 countries</a:t>
            </a:r>
          </a:p>
          <a:p>
            <a:pPr>
              <a:spcBef>
                <a:spcPts val="0"/>
              </a:spcBef>
            </a:pPr>
            <a:r>
              <a:rPr lang="en-US" sz="2000" dirty="0"/>
              <a:t>Agriculture  </a:t>
            </a:r>
          </a:p>
          <a:p>
            <a:pPr lvl="1">
              <a:spcBef>
                <a:spcPts val="0"/>
              </a:spcBef>
            </a:pPr>
            <a:r>
              <a:rPr lang="en-US" sz="1400" dirty="0"/>
              <a:t>Erosion control</a:t>
            </a:r>
          </a:p>
          <a:p>
            <a:pPr lvl="1">
              <a:spcBef>
                <a:spcPts val="0"/>
              </a:spcBef>
            </a:pPr>
            <a:r>
              <a:rPr lang="en-US" sz="1400" dirty="0"/>
              <a:t>Water conservation</a:t>
            </a:r>
          </a:p>
          <a:p>
            <a:pPr lvl="1">
              <a:spcBef>
                <a:spcPts val="0"/>
              </a:spcBef>
            </a:pPr>
            <a:r>
              <a:rPr lang="en-US" sz="1400" dirty="0"/>
              <a:t>Mulch</a:t>
            </a:r>
          </a:p>
          <a:p>
            <a:pPr lvl="1">
              <a:spcBef>
                <a:spcPts val="0"/>
              </a:spcBef>
            </a:pPr>
            <a:r>
              <a:rPr lang="en-US" sz="1400" dirty="0"/>
              <a:t>Forage</a:t>
            </a:r>
          </a:p>
          <a:p>
            <a:pPr lvl="1">
              <a:spcBef>
                <a:spcPts val="0"/>
              </a:spcBef>
            </a:pPr>
            <a:r>
              <a:rPr lang="en-US" sz="1400" dirty="0"/>
              <a:t>Pest control</a:t>
            </a:r>
          </a:p>
          <a:p>
            <a:pPr lvl="1">
              <a:spcBef>
                <a:spcPts val="0"/>
              </a:spcBef>
            </a:pPr>
            <a:r>
              <a:rPr lang="en-US" sz="1400" dirty="0"/>
              <a:t>Soil fertility</a:t>
            </a:r>
          </a:p>
          <a:p>
            <a:pPr>
              <a:spcBef>
                <a:spcPts val="0"/>
              </a:spcBef>
            </a:pPr>
            <a:r>
              <a:rPr lang="en-US" sz="1400" dirty="0"/>
              <a:t> </a:t>
            </a:r>
            <a:r>
              <a:rPr lang="en-US" sz="2400" dirty="0"/>
              <a:t>Engineering</a:t>
            </a:r>
          </a:p>
          <a:p>
            <a:pPr lvl="1">
              <a:spcBef>
                <a:spcPts val="0"/>
              </a:spcBef>
            </a:pPr>
            <a:r>
              <a:rPr lang="en-US" sz="1400" dirty="0"/>
              <a:t>Slope stabilization</a:t>
            </a:r>
          </a:p>
          <a:p>
            <a:pPr lvl="1">
              <a:spcBef>
                <a:spcPts val="0"/>
              </a:spcBef>
            </a:pPr>
            <a:r>
              <a:rPr lang="en-US" sz="1400" dirty="0"/>
              <a:t>Roads</a:t>
            </a:r>
          </a:p>
          <a:p>
            <a:pPr lvl="1">
              <a:spcBef>
                <a:spcPts val="0"/>
              </a:spcBef>
            </a:pPr>
            <a:r>
              <a:rPr lang="en-US" sz="1400" dirty="0"/>
              <a:t>Dams and ponds</a:t>
            </a:r>
          </a:p>
          <a:p>
            <a:pPr lvl="1">
              <a:spcBef>
                <a:spcPts val="0"/>
              </a:spcBef>
            </a:pPr>
            <a:r>
              <a:rPr lang="en-US" sz="1400" dirty="0"/>
              <a:t>Drains, Guts, and Gullies</a:t>
            </a:r>
          </a:p>
          <a:p>
            <a:pPr>
              <a:spcBef>
                <a:spcPts val="0"/>
              </a:spcBef>
            </a:pPr>
            <a:r>
              <a:rPr lang="en-US" sz="2000" dirty="0"/>
              <a:t>Disaster Mitigation</a:t>
            </a:r>
          </a:p>
          <a:p>
            <a:pPr lvl="1"/>
            <a:r>
              <a:rPr lang="en-US" sz="1400" dirty="0"/>
              <a:t>Landslide Prevention</a:t>
            </a:r>
          </a:p>
          <a:p>
            <a:pPr lvl="1"/>
            <a:r>
              <a:rPr lang="en-US" sz="1400" dirty="0"/>
              <a:t>Land Rehabilitation – </a:t>
            </a:r>
            <a:r>
              <a:rPr lang="en-US" sz="1400" dirty="0" err="1"/>
              <a:t>phytoremediation</a:t>
            </a:r>
            <a:endParaRPr lang="en-US" sz="1400" dirty="0"/>
          </a:p>
          <a:p>
            <a:pPr lvl="1"/>
            <a:r>
              <a:rPr lang="en-US" sz="1400" dirty="0"/>
              <a:t>Water Rehabilitation</a:t>
            </a:r>
          </a:p>
          <a:p>
            <a:pPr lvl="1"/>
            <a:r>
              <a:rPr lang="en-US" sz="1400" dirty="0"/>
              <a:t>Watershed Protection</a:t>
            </a:r>
          </a:p>
          <a:p>
            <a:pPr lvl="1"/>
            <a:r>
              <a:rPr lang="en-US" sz="1400" dirty="0"/>
              <a:t>Coastal Protection</a:t>
            </a:r>
          </a:p>
          <a:p>
            <a:r>
              <a:rPr lang="en-US" sz="2000" dirty="0"/>
              <a:t>Other</a:t>
            </a:r>
          </a:p>
          <a:p>
            <a:pPr lvl="1"/>
            <a:r>
              <a:rPr lang="en-US" sz="1600" dirty="0"/>
              <a:t>Oil</a:t>
            </a:r>
          </a:p>
          <a:p>
            <a:pPr lvl="1"/>
            <a:r>
              <a:rPr lang="en-US" sz="1600" dirty="0"/>
              <a:t>Roofing</a:t>
            </a:r>
          </a:p>
          <a:p>
            <a:pPr lvl="1"/>
            <a:r>
              <a:rPr lang="en-US" sz="1600" dirty="0"/>
              <a:t>Crafts</a:t>
            </a:r>
          </a:p>
          <a:p>
            <a:endParaRPr lang="en-US" sz="2000" dirty="0"/>
          </a:p>
          <a:p>
            <a:endParaRPr lang="en-US" sz="1800" dirty="0"/>
          </a:p>
          <a:p>
            <a:pPr>
              <a:spcBef>
                <a:spcPts val="0"/>
              </a:spcBef>
            </a:pPr>
            <a:endParaRPr lang="en-US" dirty="0"/>
          </a:p>
          <a:p>
            <a:pPr lvl="1"/>
            <a:endParaRPr lang="en-US" dirty="0"/>
          </a:p>
          <a:p>
            <a:pPr lvl="1"/>
            <a:endParaRPr lang="en-US"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268F-609F-442D-65CA-74A0D19001F5}"/>
              </a:ext>
            </a:extLst>
          </p:cNvPr>
          <p:cNvSpPr>
            <a:spLocks noGrp="1"/>
          </p:cNvSpPr>
          <p:nvPr>
            <p:ph type="title"/>
          </p:nvPr>
        </p:nvSpPr>
        <p:spPr/>
        <p:txBody>
          <a:bodyPr/>
          <a:lstStyle/>
          <a:p>
            <a:r>
              <a:rPr lang="en-US" dirty="0"/>
              <a:t>Vetiver in the Virgin Islands</a:t>
            </a:r>
          </a:p>
        </p:txBody>
      </p:sp>
      <p:sp>
        <p:nvSpPr>
          <p:cNvPr id="3" name="Content Placeholder 2">
            <a:extLst>
              <a:ext uri="{FF2B5EF4-FFF2-40B4-BE49-F238E27FC236}">
                <a16:creationId xmlns:a16="http://schemas.microsoft.com/office/drawing/2014/main" id="{4F905458-A63B-2CCE-B258-2247667E4BDE}"/>
              </a:ext>
            </a:extLst>
          </p:cNvPr>
          <p:cNvSpPr>
            <a:spLocks noGrp="1"/>
          </p:cNvSpPr>
          <p:nvPr>
            <p:ph idx="1"/>
          </p:nvPr>
        </p:nvSpPr>
        <p:spPr/>
        <p:txBody>
          <a:bodyPr>
            <a:normAutofit/>
          </a:bodyPr>
          <a:lstStyle/>
          <a:p>
            <a:r>
              <a:rPr lang="en-US" dirty="0"/>
              <a:t>Agriculture</a:t>
            </a:r>
          </a:p>
          <a:p>
            <a:pPr lvl="1"/>
            <a:r>
              <a:rPr lang="en-US" dirty="0"/>
              <a:t>Erosion control</a:t>
            </a:r>
          </a:p>
          <a:p>
            <a:pPr lvl="1"/>
            <a:r>
              <a:rPr lang="en-US" dirty="0"/>
              <a:t>Water conservation</a:t>
            </a:r>
          </a:p>
          <a:p>
            <a:pPr lvl="1"/>
            <a:r>
              <a:rPr lang="en-US" dirty="0"/>
              <a:t>Mulch</a:t>
            </a:r>
          </a:p>
          <a:p>
            <a:pPr lvl="1"/>
            <a:r>
              <a:rPr lang="en-US" dirty="0"/>
              <a:t>Forage</a:t>
            </a:r>
          </a:p>
          <a:p>
            <a:pPr lvl="1"/>
            <a:r>
              <a:rPr lang="en-US" dirty="0"/>
              <a:t>Pest control</a:t>
            </a:r>
          </a:p>
          <a:p>
            <a:pPr lvl="1"/>
            <a:r>
              <a:rPr lang="en-US" dirty="0"/>
              <a:t>Soil fertility </a:t>
            </a:r>
          </a:p>
          <a:p>
            <a:endParaRPr lang="en-US" dirty="0"/>
          </a:p>
        </p:txBody>
      </p:sp>
    </p:spTree>
    <p:extLst>
      <p:ext uri="{BB962C8B-B14F-4D97-AF65-F5344CB8AC3E}">
        <p14:creationId xmlns:p14="http://schemas.microsoft.com/office/powerpoint/2010/main" val="382482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01CE9-A75E-DBC9-31FD-288CAC9AEF42}"/>
              </a:ext>
            </a:extLst>
          </p:cNvPr>
          <p:cNvSpPr>
            <a:spLocks noGrp="1"/>
          </p:cNvSpPr>
          <p:nvPr>
            <p:ph type="title"/>
          </p:nvPr>
        </p:nvSpPr>
        <p:spPr>
          <a:xfrm>
            <a:off x="457200" y="274638"/>
            <a:ext cx="8229600" cy="792162"/>
          </a:xfrm>
        </p:spPr>
        <p:txBody>
          <a:bodyPr/>
          <a:lstStyle/>
          <a:p>
            <a:r>
              <a:rPr lang="en-US" dirty="0"/>
              <a:t>Uses on a Farm</a:t>
            </a:r>
          </a:p>
        </p:txBody>
      </p:sp>
      <p:sp>
        <p:nvSpPr>
          <p:cNvPr id="6" name="Content Placeholder 5">
            <a:extLst>
              <a:ext uri="{FF2B5EF4-FFF2-40B4-BE49-F238E27FC236}">
                <a16:creationId xmlns:a16="http://schemas.microsoft.com/office/drawing/2014/main" id="{4FA733D7-F068-8C05-AFAE-54CB1EB8C44B}"/>
              </a:ext>
            </a:extLst>
          </p:cNvPr>
          <p:cNvSpPr>
            <a:spLocks noGrp="1"/>
          </p:cNvSpPr>
          <p:nvPr>
            <p:ph sz="half" idx="4294967295"/>
          </p:nvPr>
        </p:nvSpPr>
        <p:spPr>
          <a:xfrm>
            <a:off x="5105400" y="1143000"/>
            <a:ext cx="4038600" cy="4835525"/>
          </a:xfrm>
        </p:spPr>
        <p:txBody>
          <a:bodyPr/>
          <a:lstStyle/>
          <a:p>
            <a:r>
              <a:rPr lang="en-US" dirty="0"/>
              <a:t>Crop management</a:t>
            </a:r>
          </a:p>
          <a:p>
            <a:endParaRPr lang="en-US" dirty="0"/>
          </a:p>
          <a:p>
            <a:endParaRPr lang="en-US" dirty="0"/>
          </a:p>
          <a:p>
            <a:endParaRPr lang="en-US" dirty="0"/>
          </a:p>
          <a:p>
            <a:endParaRPr lang="en-US" sz="1200" dirty="0"/>
          </a:p>
          <a:p>
            <a:r>
              <a:rPr lang="en-US" dirty="0"/>
              <a:t>Remediation</a:t>
            </a:r>
          </a:p>
        </p:txBody>
      </p:sp>
      <p:sp>
        <p:nvSpPr>
          <p:cNvPr id="7" name="Content Placeholder 6">
            <a:extLst>
              <a:ext uri="{FF2B5EF4-FFF2-40B4-BE49-F238E27FC236}">
                <a16:creationId xmlns:a16="http://schemas.microsoft.com/office/drawing/2014/main" id="{66DD15C4-8761-8E4E-DB0E-3DE8FDCB4640}"/>
              </a:ext>
            </a:extLst>
          </p:cNvPr>
          <p:cNvSpPr>
            <a:spLocks noGrp="1"/>
          </p:cNvSpPr>
          <p:nvPr>
            <p:ph sz="half" idx="4294967295"/>
          </p:nvPr>
        </p:nvSpPr>
        <p:spPr>
          <a:xfrm>
            <a:off x="971550" y="1143000"/>
            <a:ext cx="4038600" cy="5026025"/>
          </a:xfrm>
        </p:spPr>
        <p:txBody>
          <a:bodyPr/>
          <a:lstStyle/>
          <a:p>
            <a:r>
              <a:rPr lang="en-US" dirty="0"/>
              <a:t>Boundaries</a:t>
            </a:r>
          </a:p>
          <a:p>
            <a:endParaRPr lang="en-US" dirty="0"/>
          </a:p>
          <a:p>
            <a:endParaRPr lang="en-US" dirty="0"/>
          </a:p>
          <a:p>
            <a:endParaRPr lang="en-US" dirty="0"/>
          </a:p>
          <a:p>
            <a:r>
              <a:rPr lang="en-US" dirty="0"/>
              <a:t>Erosion control</a:t>
            </a:r>
          </a:p>
          <a:p>
            <a:endParaRPr lang="en-US" dirty="0"/>
          </a:p>
          <a:p>
            <a:endParaRPr lang="en-US" dirty="0"/>
          </a:p>
        </p:txBody>
      </p:sp>
      <p:pic>
        <p:nvPicPr>
          <p:cNvPr id="1030" name="Picture 6">
            <a:extLst>
              <a:ext uri="{FF2B5EF4-FFF2-40B4-BE49-F238E27FC236}">
                <a16:creationId xmlns:a16="http://schemas.microsoft.com/office/drawing/2014/main" id="{306C05B8-7723-ACDF-658A-7954DCD06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9545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F4B0DC3-79F1-4AB3-9F82-B0AC04770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135" y="1744099"/>
            <a:ext cx="28575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C3DACE-C624-0EF9-E5F6-03D8B659C048}"/>
              </a:ext>
            </a:extLst>
          </p:cNvPr>
          <p:cNvPicPr>
            <a:picLocks noChangeAspect="1"/>
          </p:cNvPicPr>
          <p:nvPr/>
        </p:nvPicPr>
        <p:blipFill>
          <a:blip r:embed="rId4"/>
          <a:stretch>
            <a:fillRect/>
          </a:stretch>
        </p:blipFill>
        <p:spPr>
          <a:xfrm>
            <a:off x="1371600" y="4599177"/>
            <a:ext cx="2392200" cy="1795272"/>
          </a:xfrm>
          <a:prstGeom prst="rect">
            <a:avLst/>
          </a:prstGeom>
        </p:spPr>
      </p:pic>
      <p:pic>
        <p:nvPicPr>
          <p:cNvPr id="1034" name="Picture 10">
            <a:extLst>
              <a:ext uri="{FF2B5EF4-FFF2-40B4-BE49-F238E27FC236}">
                <a16:creationId xmlns:a16="http://schemas.microsoft.com/office/drawing/2014/main" id="{3398F339-EBBF-EC90-4EF5-C7E460392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932" y="4314825"/>
            <a:ext cx="2857500" cy="1400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AA46A-A8E5-1E42-028E-A17C5070822A}"/>
              </a:ext>
            </a:extLst>
          </p:cNvPr>
          <p:cNvSpPr txBox="1"/>
          <p:nvPr/>
        </p:nvSpPr>
        <p:spPr>
          <a:xfrm>
            <a:off x="1050516" y="3125224"/>
            <a:ext cx="2988084" cy="261610"/>
          </a:xfrm>
          <a:prstGeom prst="rect">
            <a:avLst/>
          </a:prstGeom>
          <a:noFill/>
        </p:spPr>
        <p:txBody>
          <a:bodyPr wrap="square" rtlCol="0">
            <a:spAutoFit/>
          </a:bodyPr>
          <a:lstStyle/>
          <a:p>
            <a:pPr algn="l"/>
            <a:r>
              <a:rPr lang="en-US" sz="1100" b="0" i="0" u="none" strike="noStrike" dirty="0">
                <a:solidFill>
                  <a:srgbClr val="000000"/>
                </a:solidFill>
                <a:effectLst/>
                <a:latin typeface="Myriad Pro"/>
                <a:hlinkClick r:id="rId6"/>
              </a:rPr>
              <a:t>Vetiver Network International</a:t>
            </a:r>
          </a:p>
        </p:txBody>
      </p:sp>
      <p:pic>
        <p:nvPicPr>
          <p:cNvPr id="13" name="Picture 12">
            <a:extLst>
              <a:ext uri="{FF2B5EF4-FFF2-40B4-BE49-F238E27FC236}">
                <a16:creationId xmlns:a16="http://schemas.microsoft.com/office/drawing/2014/main" id="{F60EDB7C-97E8-89ED-DF9C-414ACEE3EB53}"/>
              </a:ext>
            </a:extLst>
          </p:cNvPr>
          <p:cNvPicPr>
            <a:picLocks noChangeAspect="1"/>
          </p:cNvPicPr>
          <p:nvPr/>
        </p:nvPicPr>
        <p:blipFill>
          <a:blip r:embed="rId7"/>
          <a:stretch>
            <a:fillRect/>
          </a:stretch>
        </p:blipFill>
        <p:spPr>
          <a:xfrm>
            <a:off x="5628002" y="3490873"/>
            <a:ext cx="2993395" cy="304826"/>
          </a:xfrm>
          <a:prstGeom prst="rect">
            <a:avLst/>
          </a:prstGeom>
        </p:spPr>
      </p:pic>
      <p:pic>
        <p:nvPicPr>
          <p:cNvPr id="14" name="Picture 13">
            <a:extLst>
              <a:ext uri="{FF2B5EF4-FFF2-40B4-BE49-F238E27FC236}">
                <a16:creationId xmlns:a16="http://schemas.microsoft.com/office/drawing/2014/main" id="{E30C62C0-6F75-13A2-064F-B37F9D6D995E}"/>
              </a:ext>
            </a:extLst>
          </p:cNvPr>
          <p:cNvPicPr>
            <a:picLocks noChangeAspect="1"/>
          </p:cNvPicPr>
          <p:nvPr/>
        </p:nvPicPr>
        <p:blipFill>
          <a:blip r:embed="rId7"/>
          <a:stretch>
            <a:fillRect/>
          </a:stretch>
        </p:blipFill>
        <p:spPr>
          <a:xfrm>
            <a:off x="5720137" y="5731386"/>
            <a:ext cx="2993395" cy="304826"/>
          </a:xfrm>
          <a:prstGeom prst="rect">
            <a:avLst/>
          </a:prstGeom>
        </p:spPr>
      </p:pic>
    </p:spTree>
    <p:extLst>
      <p:ext uri="{BB962C8B-B14F-4D97-AF65-F5344CB8AC3E}">
        <p14:creationId xmlns:p14="http://schemas.microsoft.com/office/powerpoint/2010/main" val="387656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Erosion Control and </a:t>
            </a:r>
            <a:r>
              <a:rPr lang="en-US" dirty="0" err="1"/>
              <a:t>Bioterracing</a:t>
            </a:r>
            <a:endParaRPr lang="en-US" dirty="0"/>
          </a:p>
        </p:txBody>
      </p:sp>
      <p:sp>
        <p:nvSpPr>
          <p:cNvPr id="4" name="Content Placeholder 3"/>
          <p:cNvSpPr>
            <a:spLocks noGrp="1"/>
          </p:cNvSpPr>
          <p:nvPr>
            <p:ph sz="half" idx="1"/>
          </p:nvPr>
        </p:nvSpPr>
        <p:spPr>
          <a:xfrm>
            <a:off x="457200" y="1066800"/>
            <a:ext cx="4038600" cy="4800600"/>
          </a:xfrm>
        </p:spPr>
        <p:txBody>
          <a:bodyPr>
            <a:normAutofit fontScale="55000" lnSpcReduction="20000"/>
          </a:bodyPr>
          <a:lstStyle/>
          <a:p>
            <a:r>
              <a:rPr lang="en-US" dirty="0"/>
              <a:t>Planted as a hedge along a contour line, forms a filter barrier this </a:t>
            </a:r>
          </a:p>
          <a:p>
            <a:pPr lvl="1"/>
            <a:r>
              <a:rPr lang="en-US" dirty="0"/>
              <a:t>slows down the flow of rainfall runoff water so that the erosive velocity of water is halted, and </a:t>
            </a:r>
          </a:p>
          <a:p>
            <a:pPr lvl="1"/>
            <a:r>
              <a:rPr lang="en-US" dirty="0"/>
              <a:t>traps sediment carried by the runoff on the upslope side of the hedge. </a:t>
            </a:r>
          </a:p>
          <a:p>
            <a:r>
              <a:rPr lang="en-US" dirty="0"/>
              <a:t>The sediment depositions increase and the slope gradient becomes less,</a:t>
            </a:r>
          </a:p>
          <a:p>
            <a:pPr lvl="1"/>
            <a:r>
              <a:rPr lang="en-US" dirty="0"/>
              <a:t> further slowing the velocity of run off </a:t>
            </a:r>
          </a:p>
          <a:p>
            <a:pPr lvl="1"/>
            <a:r>
              <a:rPr lang="en-US" dirty="0" err="1"/>
              <a:t>Vetiver</a:t>
            </a:r>
            <a:r>
              <a:rPr lang="en-US" dirty="0"/>
              <a:t> continues to grow and maintains effectiveness as these natural terrace risers gain height.</a:t>
            </a:r>
          </a:p>
          <a:p>
            <a:r>
              <a:rPr lang="en-US" dirty="0"/>
              <a:t> Able to reduce soil erosion by up to 90% </a:t>
            </a:r>
          </a:p>
          <a:p>
            <a:r>
              <a:rPr lang="en-US" dirty="0"/>
              <a:t>Reported soil loss reductions of over 100tons/ha have been reported (CIAT, Colombia) </a:t>
            </a:r>
          </a:p>
          <a:p>
            <a:r>
              <a:rPr lang="en-US" b="0" i="0" dirty="0">
                <a:solidFill>
                  <a:srgbClr val="000000"/>
                </a:solidFill>
                <a:effectLst/>
                <a:latin typeface="Lato" panose="020F0502020204030203" pitchFamily="34" charset="0"/>
              </a:rPr>
              <a:t>Also acts as a windbreak,</a:t>
            </a:r>
            <a:endParaRPr lang="en-US" dirty="0"/>
          </a:p>
          <a:p>
            <a:r>
              <a:rPr lang="en-US" dirty="0"/>
              <a:t>Picture of erosion control in Zimbabwe</a:t>
            </a:r>
          </a:p>
        </p:txBody>
      </p:sp>
      <p:pic>
        <p:nvPicPr>
          <p:cNvPr id="6" name="Content Placeholder 5" descr="vetiver erosion control.jpg"/>
          <p:cNvPicPr>
            <a:picLocks noGrp="1" noChangeAspect="1"/>
          </p:cNvPicPr>
          <p:nvPr>
            <p:ph sz="half" idx="2"/>
          </p:nvPr>
        </p:nvPicPr>
        <p:blipFill>
          <a:blip r:embed="rId2" cstate="print"/>
          <a:stretch>
            <a:fillRect/>
          </a:stretch>
        </p:blipFill>
        <p:spPr>
          <a:xfrm>
            <a:off x="4419600" y="1143000"/>
            <a:ext cx="4495800" cy="4495800"/>
          </a:xfrm>
        </p:spPr>
      </p:pic>
      <p:pic>
        <p:nvPicPr>
          <p:cNvPr id="7" name="Picture 6">
            <a:extLst>
              <a:ext uri="{FF2B5EF4-FFF2-40B4-BE49-F238E27FC236}">
                <a16:creationId xmlns:a16="http://schemas.microsoft.com/office/drawing/2014/main" id="{37F55F3F-C2C6-CE04-86CD-DF8FCA5FDF1C}"/>
              </a:ext>
            </a:extLst>
          </p:cNvPr>
          <p:cNvPicPr>
            <a:picLocks noChangeAspect="1"/>
          </p:cNvPicPr>
          <p:nvPr/>
        </p:nvPicPr>
        <p:blipFill>
          <a:blip r:embed="rId3"/>
          <a:stretch>
            <a:fillRect/>
          </a:stretch>
        </p:blipFill>
        <p:spPr>
          <a:xfrm>
            <a:off x="4648202" y="5638800"/>
            <a:ext cx="2993395" cy="30482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Control</a:t>
            </a:r>
          </a:p>
        </p:txBody>
      </p:sp>
      <p:pic>
        <p:nvPicPr>
          <p:cNvPr id="5" name="Content Placeholder 4" descr="vetiverhedge2.jpg"/>
          <p:cNvPicPr>
            <a:picLocks noGrp="1" noChangeAspect="1"/>
          </p:cNvPicPr>
          <p:nvPr>
            <p:ph sz="half" idx="1"/>
          </p:nvPr>
        </p:nvPicPr>
        <p:blipFill>
          <a:blip r:embed="rId2" cstate="print"/>
          <a:stretch>
            <a:fillRect/>
          </a:stretch>
        </p:blipFill>
        <p:spPr>
          <a:xfrm>
            <a:off x="5410200" y="3810000"/>
            <a:ext cx="2895600" cy="2171700"/>
          </a:xfrm>
        </p:spPr>
      </p:pic>
      <p:pic>
        <p:nvPicPr>
          <p:cNvPr id="6" name="Content Placeholder 7" descr="view419.jpg">
            <a:extLst>
              <a:ext uri="{FF2B5EF4-FFF2-40B4-BE49-F238E27FC236}">
                <a16:creationId xmlns:a16="http://schemas.microsoft.com/office/drawing/2014/main" id="{1D63233B-CB1C-870A-B40F-B67E55D8538E}"/>
              </a:ext>
            </a:extLst>
          </p:cNvPr>
          <p:cNvPicPr>
            <a:picLocks noChangeAspect="1"/>
          </p:cNvPicPr>
          <p:nvPr/>
        </p:nvPicPr>
        <p:blipFill>
          <a:blip r:embed="rId3" cstate="print"/>
          <a:stretch>
            <a:fillRect/>
          </a:stretch>
        </p:blipFill>
        <p:spPr>
          <a:xfrm>
            <a:off x="685800" y="1219200"/>
            <a:ext cx="3429000" cy="2571750"/>
          </a:xfrm>
          <a:prstGeom prst="rect">
            <a:avLst/>
          </a:prstGeom>
        </p:spPr>
      </p:pic>
      <p:pic>
        <p:nvPicPr>
          <p:cNvPr id="8" name="Content Placeholder 6" descr="vetiver slope.jpg"/>
          <p:cNvPicPr>
            <a:picLocks noGrp="1" noChangeAspect="1"/>
          </p:cNvPicPr>
          <p:nvPr>
            <p:ph sz="half" idx="2"/>
          </p:nvPr>
        </p:nvPicPr>
        <p:blipFill>
          <a:blip r:embed="rId4" cstate="print"/>
          <a:stretch>
            <a:fillRect/>
          </a:stretch>
        </p:blipFill>
        <p:spPr>
          <a:xfrm rot="5400000">
            <a:off x="4764882" y="1331118"/>
            <a:ext cx="2357436" cy="2286000"/>
          </a:xfrm>
        </p:spPr>
      </p:pic>
      <p:pic>
        <p:nvPicPr>
          <p:cNvPr id="9" name="Picture 8" descr="vetiver-hrlower.jpg"/>
          <p:cNvPicPr>
            <a:picLocks noChangeAspect="1"/>
          </p:cNvPicPr>
          <p:nvPr/>
        </p:nvPicPr>
        <p:blipFill>
          <a:blip r:embed="rId5" cstate="print"/>
          <a:stretch>
            <a:fillRect/>
          </a:stretch>
        </p:blipFill>
        <p:spPr>
          <a:xfrm rot="10800000">
            <a:off x="1219200" y="4191000"/>
            <a:ext cx="3073400" cy="2305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Erosion Control and </a:t>
            </a:r>
            <a:r>
              <a:rPr lang="en-US" dirty="0" err="1"/>
              <a:t>Bioterracing</a:t>
            </a:r>
            <a:endParaRPr lang="en-US" dirty="0"/>
          </a:p>
        </p:txBody>
      </p:sp>
      <p:sp>
        <p:nvSpPr>
          <p:cNvPr id="10" name="Content Placeholder 9"/>
          <p:cNvSpPr>
            <a:spLocks noGrp="1"/>
          </p:cNvSpPr>
          <p:nvPr>
            <p:ph sz="half" idx="4294967295"/>
          </p:nvPr>
        </p:nvSpPr>
        <p:spPr>
          <a:xfrm>
            <a:off x="5029200" y="990600"/>
            <a:ext cx="4114800" cy="5638800"/>
          </a:xfrm>
        </p:spPr>
        <p:txBody>
          <a:bodyPr/>
          <a:lstStyle/>
          <a:p>
            <a:r>
              <a:rPr lang="en-US" dirty="0"/>
              <a:t>Filled behind hedgerow 8 inches</a:t>
            </a:r>
          </a:p>
        </p:txBody>
      </p:sp>
      <p:pic>
        <p:nvPicPr>
          <p:cNvPr id="6" name="Picture 5" descr="vetiver hr2.jpg"/>
          <p:cNvPicPr>
            <a:picLocks noChangeAspect="1"/>
          </p:cNvPicPr>
          <p:nvPr/>
        </p:nvPicPr>
        <p:blipFill>
          <a:blip r:embed="rId2" cstate="print"/>
          <a:stretch>
            <a:fillRect/>
          </a:stretch>
        </p:blipFill>
        <p:spPr>
          <a:xfrm>
            <a:off x="457200" y="1295400"/>
            <a:ext cx="3251200" cy="2438400"/>
          </a:xfrm>
          <a:prstGeom prst="rect">
            <a:avLst/>
          </a:prstGeom>
        </p:spPr>
      </p:pic>
      <p:pic>
        <p:nvPicPr>
          <p:cNvPr id="8" name="Picture 7" descr="vetiver-hr1-1.jpg"/>
          <p:cNvPicPr>
            <a:picLocks noChangeAspect="1"/>
          </p:cNvPicPr>
          <p:nvPr/>
        </p:nvPicPr>
        <p:blipFill>
          <a:blip r:embed="rId3" cstate="print"/>
          <a:stretch>
            <a:fillRect/>
          </a:stretch>
        </p:blipFill>
        <p:spPr>
          <a:xfrm>
            <a:off x="609600" y="3962400"/>
            <a:ext cx="3200400" cy="2400300"/>
          </a:xfrm>
          <a:prstGeom prst="rect">
            <a:avLst/>
          </a:prstGeom>
        </p:spPr>
      </p:pic>
      <p:sp>
        <p:nvSpPr>
          <p:cNvPr id="20482" name="AutoShape 2" descr="https://apis.mail.aol.com/ws/v3/mailboxes/@.id==VjN-wLd-lT6fBlFmpaWGMYpo625WgSu7gTE3LvBbyN0mbawAni1Dxmz84Dg2fZkK7KML/messages/@.id==AExvIrkQCpWzZnuCIQV-QGnffq4/content/parts/@.id==2/thumbnail?appid=AolMailNorr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vetiver2024.jpg"/>
          <p:cNvPicPr>
            <a:picLocks noChangeAspect="1"/>
          </p:cNvPicPr>
          <p:nvPr/>
        </p:nvPicPr>
        <p:blipFill>
          <a:blip r:embed="rId4" cstate="print"/>
          <a:stretch>
            <a:fillRect/>
          </a:stretch>
        </p:blipFill>
        <p:spPr>
          <a:xfrm rot="5400000">
            <a:off x="4241271" y="2540529"/>
            <a:ext cx="4474634" cy="33559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Erosion Control and </a:t>
            </a:r>
            <a:r>
              <a:rPr lang="en-US" dirty="0" err="1"/>
              <a:t>Bioterracing</a:t>
            </a:r>
            <a:endParaRPr lang="en-US" dirty="0"/>
          </a:p>
        </p:txBody>
      </p:sp>
      <p:pic>
        <p:nvPicPr>
          <p:cNvPr id="6" name="Content Placeholder 4" descr="vetiver hedge.jpg">
            <a:extLst>
              <a:ext uri="{FF2B5EF4-FFF2-40B4-BE49-F238E27FC236}">
                <a16:creationId xmlns:a16="http://schemas.microsoft.com/office/drawing/2014/main" id="{3FAB6D74-08A5-2498-CB29-247BB5DEE382}"/>
              </a:ext>
            </a:extLst>
          </p:cNvPr>
          <p:cNvPicPr>
            <a:picLocks noChangeAspect="1"/>
          </p:cNvPicPr>
          <p:nvPr/>
        </p:nvPicPr>
        <p:blipFill>
          <a:blip r:embed="rId2" cstate="print"/>
          <a:stretch>
            <a:fillRect/>
          </a:stretch>
        </p:blipFill>
        <p:spPr>
          <a:xfrm rot="5400000">
            <a:off x="76200" y="2286000"/>
            <a:ext cx="4267200" cy="3200400"/>
          </a:xfrm>
          <a:prstGeom prst="rect">
            <a:avLst/>
          </a:prstGeom>
        </p:spPr>
      </p:pic>
      <p:pic>
        <p:nvPicPr>
          <p:cNvPr id="7" name="Picture 6" descr="vetiverhedge3.jpg"/>
          <p:cNvPicPr>
            <a:picLocks noChangeAspect="1"/>
          </p:cNvPicPr>
          <p:nvPr/>
        </p:nvPicPr>
        <p:blipFill>
          <a:blip r:embed="rId3" cstate="print"/>
          <a:stretch>
            <a:fillRect/>
          </a:stretch>
        </p:blipFill>
        <p:spPr>
          <a:xfrm>
            <a:off x="4267200" y="2133600"/>
            <a:ext cx="4368800" cy="3276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AD2D-31CE-6A7E-5E28-076C5B54EF50}"/>
              </a:ext>
            </a:extLst>
          </p:cNvPr>
          <p:cNvSpPr>
            <a:spLocks noGrp="1"/>
          </p:cNvSpPr>
          <p:nvPr>
            <p:ph type="title"/>
          </p:nvPr>
        </p:nvSpPr>
        <p:spPr>
          <a:xfrm>
            <a:off x="457200" y="274638"/>
            <a:ext cx="8229600" cy="1020762"/>
          </a:xfrm>
        </p:spPr>
        <p:txBody>
          <a:bodyPr/>
          <a:lstStyle/>
          <a:p>
            <a:r>
              <a:rPr lang="en-US"/>
              <a:t>Vetiver Grass</a:t>
            </a:r>
            <a:endParaRPr lang="en-US" dirty="0"/>
          </a:p>
        </p:txBody>
      </p:sp>
      <p:sp>
        <p:nvSpPr>
          <p:cNvPr id="3" name="Content Placeholder 2">
            <a:extLst>
              <a:ext uri="{FF2B5EF4-FFF2-40B4-BE49-F238E27FC236}">
                <a16:creationId xmlns:a16="http://schemas.microsoft.com/office/drawing/2014/main" id="{90C82056-9F93-036A-F415-57BC24D1A5F8}"/>
              </a:ext>
            </a:extLst>
          </p:cNvPr>
          <p:cNvSpPr>
            <a:spLocks noGrp="1"/>
          </p:cNvSpPr>
          <p:nvPr>
            <p:ph idx="1"/>
          </p:nvPr>
        </p:nvSpPr>
        <p:spPr/>
        <p:txBody>
          <a:bodyPr>
            <a:normAutofit lnSpcReduction="10000"/>
          </a:bodyPr>
          <a:lstStyle/>
          <a:p>
            <a:r>
              <a:rPr lang="en-US" dirty="0"/>
              <a:t>Three stages in the project</a:t>
            </a:r>
          </a:p>
          <a:p>
            <a:pPr lvl="1"/>
            <a:r>
              <a:rPr lang="en-US" dirty="0"/>
              <a:t>General information presentation</a:t>
            </a:r>
          </a:p>
          <a:p>
            <a:pPr lvl="1"/>
            <a:r>
              <a:rPr lang="en-US" dirty="0"/>
              <a:t>Hands on workshop to learn and practice vetiver maintenance, propagation, and planting. Vetiver slips will be given to the participants. (20-40 slips)</a:t>
            </a:r>
          </a:p>
          <a:p>
            <a:pPr lvl="1"/>
            <a:r>
              <a:rPr lang="en-US" dirty="0"/>
              <a:t>Develop Vetiver Nursery both St Thomas and St Croix (</a:t>
            </a:r>
            <a:r>
              <a:rPr lang="en-US" dirty="0" err="1"/>
              <a:t>Guayacon</a:t>
            </a:r>
            <a:r>
              <a:rPr lang="en-US" dirty="0"/>
              <a:t> Farm) </a:t>
            </a:r>
          </a:p>
          <a:p>
            <a:pPr lvl="1"/>
            <a:r>
              <a:rPr lang="en-US" dirty="0"/>
              <a:t>Evaluation – Phone call to review the planting and any problems. Farm visit to see if the plantings have been successful </a:t>
            </a:r>
          </a:p>
        </p:txBody>
      </p:sp>
    </p:spTree>
    <p:extLst>
      <p:ext uri="{BB962C8B-B14F-4D97-AF65-F5344CB8AC3E}">
        <p14:creationId xmlns:p14="http://schemas.microsoft.com/office/powerpoint/2010/main" val="135875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hn Greenfield | Vetiver Indonesia">
            <a:extLst>
              <a:ext uri="{FF2B5EF4-FFF2-40B4-BE49-F238E27FC236}">
                <a16:creationId xmlns:a16="http://schemas.microsoft.com/office/drawing/2014/main" id="{C1CC50F2-085A-7232-1EDD-8C0A54E59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628650"/>
            <a:ext cx="809625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A73CF2-6617-E6BF-E3B7-80D7911DCBCC}"/>
              </a:ext>
            </a:extLst>
          </p:cNvPr>
          <p:cNvPicPr>
            <a:picLocks noChangeAspect="1"/>
          </p:cNvPicPr>
          <p:nvPr/>
        </p:nvPicPr>
        <p:blipFill>
          <a:blip r:embed="rId3"/>
          <a:stretch>
            <a:fillRect/>
          </a:stretch>
        </p:blipFill>
        <p:spPr>
          <a:xfrm>
            <a:off x="3983602" y="6190496"/>
            <a:ext cx="2993395" cy="304826"/>
          </a:xfrm>
          <a:prstGeom prst="rect">
            <a:avLst/>
          </a:prstGeom>
        </p:spPr>
      </p:pic>
    </p:spTree>
    <p:extLst>
      <p:ext uri="{BB962C8B-B14F-4D97-AF65-F5344CB8AC3E}">
        <p14:creationId xmlns:p14="http://schemas.microsoft.com/office/powerpoint/2010/main" val="3688111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Water conservation</a:t>
            </a:r>
            <a:br>
              <a:rPr lang="en-US" dirty="0"/>
            </a:br>
            <a:endParaRPr lang="en-US" dirty="0"/>
          </a:p>
        </p:txBody>
      </p:sp>
      <p:sp>
        <p:nvSpPr>
          <p:cNvPr id="11" name="Content Placeholder 10"/>
          <p:cNvSpPr>
            <a:spLocks noGrp="1"/>
          </p:cNvSpPr>
          <p:nvPr>
            <p:ph idx="1"/>
          </p:nvPr>
        </p:nvSpPr>
        <p:spPr/>
        <p:txBody>
          <a:bodyPr>
            <a:normAutofit fontScale="85000" lnSpcReduction="10000"/>
          </a:bodyPr>
          <a:lstStyle/>
          <a:p>
            <a:r>
              <a:rPr lang="en-US" dirty="0"/>
              <a:t>Vetiver hedgerows will:</a:t>
            </a:r>
          </a:p>
          <a:p>
            <a:pPr lvl="1"/>
            <a:r>
              <a:rPr lang="en-US" dirty="0"/>
              <a:t>Reduce water runoff by as much as 70% particularly in extreme rainfall events</a:t>
            </a:r>
          </a:p>
          <a:p>
            <a:pPr lvl="1"/>
            <a:r>
              <a:rPr lang="en-US" dirty="0"/>
              <a:t>Improve water infiltration, and </a:t>
            </a:r>
          </a:p>
          <a:p>
            <a:pPr lvl="1"/>
            <a:r>
              <a:rPr lang="en-US" dirty="0"/>
              <a:t>increase soil moisture enhancement</a:t>
            </a:r>
          </a:p>
          <a:p>
            <a:r>
              <a:rPr lang="en-US" dirty="0"/>
              <a:t>Vetiver hedgerows generally planted on the contour and every 6 feet of vertical distance. </a:t>
            </a:r>
          </a:p>
          <a:p>
            <a:r>
              <a:rPr lang="en-US" dirty="0"/>
              <a:t>The runoff is slowed and spread over a larger area. </a:t>
            </a:r>
          </a:p>
          <a:p>
            <a:r>
              <a:rPr lang="en-US" dirty="0"/>
              <a:t>Experimental works in India with vetiver grass showed significant increase of soil moisture and crop yields (10)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b3474402.smushcdn.com/3474402/wp-content/uploads/2021/11/25-4.png?lossy=2&amp;strip=1&amp;webp=1"/>
          <p:cNvPicPr>
            <a:picLocks noChangeAspect="1" noChangeArrowheads="1"/>
          </p:cNvPicPr>
          <p:nvPr/>
        </p:nvPicPr>
        <p:blipFill>
          <a:blip r:embed="rId2" cstate="print"/>
          <a:srcRect/>
          <a:stretch>
            <a:fillRect/>
          </a:stretch>
        </p:blipFill>
        <p:spPr bwMode="auto">
          <a:xfrm>
            <a:off x="762000" y="1676400"/>
            <a:ext cx="7077075" cy="4400551"/>
          </a:xfrm>
          <a:prstGeom prst="rect">
            <a:avLst/>
          </a:prstGeom>
          <a:noFill/>
        </p:spPr>
      </p:pic>
      <p:sp>
        <p:nvSpPr>
          <p:cNvPr id="2" name="Title 1">
            <a:extLst>
              <a:ext uri="{FF2B5EF4-FFF2-40B4-BE49-F238E27FC236}">
                <a16:creationId xmlns:a16="http://schemas.microsoft.com/office/drawing/2014/main" id="{5BDD8347-0B55-44DB-F4F7-A92988D23793}"/>
              </a:ext>
            </a:extLst>
          </p:cNvPr>
          <p:cNvSpPr>
            <a:spLocks noGrp="1"/>
          </p:cNvSpPr>
          <p:nvPr>
            <p:ph type="title"/>
          </p:nvPr>
        </p:nvSpPr>
        <p:spPr>
          <a:xfrm>
            <a:off x="457200" y="274638"/>
            <a:ext cx="8229600" cy="944562"/>
          </a:xfrm>
        </p:spPr>
        <p:txBody>
          <a:bodyPr/>
          <a:lstStyle/>
          <a:p>
            <a:r>
              <a:rPr lang="en-US" dirty="0"/>
              <a:t>Water Conservation</a:t>
            </a:r>
          </a:p>
        </p:txBody>
      </p:sp>
      <p:pic>
        <p:nvPicPr>
          <p:cNvPr id="5" name="Picture 4">
            <a:extLst>
              <a:ext uri="{FF2B5EF4-FFF2-40B4-BE49-F238E27FC236}">
                <a16:creationId xmlns:a16="http://schemas.microsoft.com/office/drawing/2014/main" id="{F45C1D1A-B86B-3F5D-4670-67AE115E2F8B}"/>
              </a:ext>
            </a:extLst>
          </p:cNvPr>
          <p:cNvPicPr>
            <a:picLocks noChangeAspect="1"/>
          </p:cNvPicPr>
          <p:nvPr/>
        </p:nvPicPr>
        <p:blipFill>
          <a:blip r:embed="rId3"/>
          <a:stretch>
            <a:fillRect/>
          </a:stretch>
        </p:blipFill>
        <p:spPr>
          <a:xfrm>
            <a:off x="2971800" y="6076951"/>
            <a:ext cx="2999492" cy="30482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Water Conservation</a:t>
            </a:r>
          </a:p>
        </p:txBody>
      </p:sp>
      <p:pic>
        <p:nvPicPr>
          <p:cNvPr id="1026" name="Picture 2" descr="https://b3474402.smushcdn.com/3474402/wp-content/uploads/2021/11/25-6.png?lossy=2&amp;strip=1&amp;webp=1"/>
          <p:cNvPicPr>
            <a:picLocks noChangeAspect="1" noChangeArrowheads="1"/>
          </p:cNvPicPr>
          <p:nvPr/>
        </p:nvPicPr>
        <p:blipFill>
          <a:blip r:embed="rId2" cstate="print"/>
          <a:srcRect/>
          <a:stretch>
            <a:fillRect/>
          </a:stretch>
        </p:blipFill>
        <p:spPr bwMode="auto">
          <a:xfrm>
            <a:off x="914399" y="1828800"/>
            <a:ext cx="7523999" cy="4191000"/>
          </a:xfrm>
          <a:prstGeom prst="rect">
            <a:avLst/>
          </a:prstGeom>
          <a:noFill/>
        </p:spPr>
      </p:pic>
      <p:pic>
        <p:nvPicPr>
          <p:cNvPr id="2" name="Picture 1">
            <a:extLst>
              <a:ext uri="{FF2B5EF4-FFF2-40B4-BE49-F238E27FC236}">
                <a16:creationId xmlns:a16="http://schemas.microsoft.com/office/drawing/2014/main" id="{B14D18BD-CFD8-950D-0C87-BF90A1314F16}"/>
              </a:ext>
            </a:extLst>
          </p:cNvPr>
          <p:cNvPicPr>
            <a:picLocks noChangeAspect="1"/>
          </p:cNvPicPr>
          <p:nvPr/>
        </p:nvPicPr>
        <p:blipFill>
          <a:blip r:embed="rId3"/>
          <a:stretch>
            <a:fillRect/>
          </a:stretch>
        </p:blipFill>
        <p:spPr>
          <a:xfrm>
            <a:off x="3072254" y="6019800"/>
            <a:ext cx="2999492" cy="30482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Mulch, Forage</a:t>
            </a:r>
            <a:br>
              <a:rPr lang="en-US" dirty="0"/>
            </a:br>
            <a:endParaRPr lang="en-US" dirty="0"/>
          </a:p>
        </p:txBody>
      </p:sp>
      <p:sp>
        <p:nvSpPr>
          <p:cNvPr id="5" name="Content Placeholder 4"/>
          <p:cNvSpPr>
            <a:spLocks noGrp="1"/>
          </p:cNvSpPr>
          <p:nvPr>
            <p:ph sz="half" idx="1"/>
          </p:nvPr>
        </p:nvSpPr>
        <p:spPr>
          <a:xfrm>
            <a:off x="457200" y="1600200"/>
            <a:ext cx="4038600" cy="4876800"/>
          </a:xfrm>
        </p:spPr>
        <p:txBody>
          <a:bodyPr>
            <a:normAutofit fontScale="77500" lnSpcReduction="20000"/>
          </a:bodyPr>
          <a:lstStyle/>
          <a:p>
            <a:r>
              <a:rPr lang="en-US" b="0" i="0" dirty="0">
                <a:solidFill>
                  <a:srgbClr val="000000"/>
                </a:solidFill>
                <a:effectLst/>
              </a:rPr>
              <a:t>Vetiver grass when used as a mulch further reduces soil loss from erosion and increases soil moisture. The mulch reduces soil temperature by as much as 15⁰C under extreme heat conditions; mulch degradation improves soil organic matter, enhancing soil micro flora and fauna activity, recycles soil nutrients, and reduces weed growth.</a:t>
            </a:r>
          </a:p>
          <a:p>
            <a:r>
              <a:rPr lang="en-US" i="0" dirty="0">
                <a:effectLst/>
              </a:rPr>
              <a:t>Vetiver Hay is easily sun dried in a few hours, and produces up to 32  dry-tons per acre  </a:t>
            </a:r>
          </a:p>
          <a:p>
            <a:r>
              <a:rPr lang="en-US" dirty="0"/>
              <a:t>As it decomposes adds SOC</a:t>
            </a:r>
          </a:p>
        </p:txBody>
      </p:sp>
      <p:pic>
        <p:nvPicPr>
          <p:cNvPr id="6" name="Content Placeholder 5" descr="vetiver mulch.jpg"/>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407" t="-1" r="32786" b="-1"/>
          <a:stretch/>
        </p:blipFill>
        <p:spPr>
          <a:xfrm rot="5400000">
            <a:off x="5348287" y="1509714"/>
            <a:ext cx="2514600" cy="3152774"/>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13D964-100B-50EA-24B8-48051703C57B}"/>
              </a:ext>
            </a:extLst>
          </p:cNvPr>
          <p:cNvSpPr>
            <a:spLocks noGrp="1"/>
          </p:cNvSpPr>
          <p:nvPr>
            <p:ph type="title"/>
          </p:nvPr>
        </p:nvSpPr>
        <p:spPr/>
        <p:txBody>
          <a:bodyPr/>
          <a:lstStyle/>
          <a:p>
            <a:r>
              <a:rPr lang="en-US" dirty="0"/>
              <a:t>Pest control,</a:t>
            </a:r>
          </a:p>
        </p:txBody>
      </p:sp>
      <p:sp>
        <p:nvSpPr>
          <p:cNvPr id="6" name="Content Placeholder 5">
            <a:extLst>
              <a:ext uri="{FF2B5EF4-FFF2-40B4-BE49-F238E27FC236}">
                <a16:creationId xmlns:a16="http://schemas.microsoft.com/office/drawing/2014/main" id="{C94A8B2A-CDC3-83A1-5DC2-1BDAA2216995}"/>
              </a:ext>
            </a:extLst>
          </p:cNvPr>
          <p:cNvSpPr>
            <a:spLocks noGrp="1"/>
          </p:cNvSpPr>
          <p:nvPr>
            <p:ph idx="1"/>
          </p:nvPr>
        </p:nvSpPr>
        <p:spPr/>
        <p:txBody>
          <a:bodyPr>
            <a:normAutofit/>
          </a:bodyPr>
          <a:lstStyle/>
          <a:p>
            <a:r>
              <a:rPr lang="en-US" dirty="0"/>
              <a:t>Nonhost for nematodes – roots repellant to southern root knot, </a:t>
            </a:r>
            <a:r>
              <a:rPr lang="en-US" b="0" i="0" dirty="0">
                <a:solidFill>
                  <a:srgbClr val="212121"/>
                </a:solidFill>
                <a:effectLst/>
              </a:rPr>
              <a:t>Meloidogyne incognita</a:t>
            </a:r>
          </a:p>
          <a:p>
            <a:r>
              <a:rPr lang="en-US" dirty="0">
                <a:solidFill>
                  <a:srgbClr val="212121"/>
                </a:solidFill>
              </a:rPr>
              <a:t>Dead-end trap plant for stem borer, </a:t>
            </a:r>
            <a:r>
              <a:rPr lang="en-US" b="0" i="0" dirty="0">
                <a:solidFill>
                  <a:srgbClr val="212121"/>
                </a:solidFill>
                <a:effectLst/>
              </a:rPr>
              <a:t>Chilo </a:t>
            </a:r>
            <a:r>
              <a:rPr lang="en-US" b="0" i="0" dirty="0" err="1">
                <a:solidFill>
                  <a:srgbClr val="212121"/>
                </a:solidFill>
                <a:effectLst/>
              </a:rPr>
              <a:t>suppressalis</a:t>
            </a:r>
            <a:endParaRPr lang="en-US" b="0" i="0" dirty="0">
              <a:solidFill>
                <a:srgbClr val="212121"/>
              </a:solidFill>
              <a:effectLst/>
            </a:endParaRPr>
          </a:p>
          <a:p>
            <a:r>
              <a:rPr lang="en-US" b="0" i="0" dirty="0">
                <a:solidFill>
                  <a:srgbClr val="000000"/>
                </a:solidFill>
                <a:effectLst/>
              </a:rPr>
              <a:t>Vetiver grass is a habitat for beneficial parasitoid wasps</a:t>
            </a:r>
            <a:endParaRPr lang="en-US" b="0" i="0" dirty="0">
              <a:solidFill>
                <a:srgbClr val="212121"/>
              </a:solidFill>
              <a:effectLst/>
            </a:endParaRPr>
          </a:p>
          <a:p>
            <a:endParaRPr lang="en-US" dirty="0"/>
          </a:p>
        </p:txBody>
      </p:sp>
    </p:spTree>
    <p:extLst>
      <p:ext uri="{BB962C8B-B14F-4D97-AF65-F5344CB8AC3E}">
        <p14:creationId xmlns:p14="http://schemas.microsoft.com/office/powerpoint/2010/main" val="274858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5F829-24A8-1C91-3F39-77C2F31F59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7FEF9-6B2A-C40A-9355-ED40FA3C798D}"/>
              </a:ext>
            </a:extLst>
          </p:cNvPr>
          <p:cNvSpPr>
            <a:spLocks noGrp="1"/>
          </p:cNvSpPr>
          <p:nvPr>
            <p:ph type="title"/>
          </p:nvPr>
        </p:nvSpPr>
        <p:spPr/>
        <p:txBody>
          <a:bodyPr/>
          <a:lstStyle/>
          <a:p>
            <a:r>
              <a:rPr lang="en-US" dirty="0"/>
              <a:t>Vetiver in the Virgin Islands</a:t>
            </a:r>
          </a:p>
        </p:txBody>
      </p:sp>
      <p:sp>
        <p:nvSpPr>
          <p:cNvPr id="3" name="Content Placeholder 2">
            <a:extLst>
              <a:ext uri="{FF2B5EF4-FFF2-40B4-BE49-F238E27FC236}">
                <a16:creationId xmlns:a16="http://schemas.microsoft.com/office/drawing/2014/main" id="{C16FFCC6-4BA9-EB0D-E94D-BF097C199463}"/>
              </a:ext>
            </a:extLst>
          </p:cNvPr>
          <p:cNvSpPr>
            <a:spLocks noGrp="1"/>
          </p:cNvSpPr>
          <p:nvPr>
            <p:ph idx="1"/>
          </p:nvPr>
        </p:nvSpPr>
        <p:spPr/>
        <p:txBody>
          <a:bodyPr>
            <a:normAutofit/>
          </a:bodyPr>
          <a:lstStyle/>
          <a:p>
            <a:r>
              <a:rPr lang="en-US" dirty="0"/>
              <a:t>Engineering</a:t>
            </a:r>
          </a:p>
          <a:p>
            <a:r>
              <a:rPr lang="en-US" dirty="0"/>
              <a:t>Slope stabilization</a:t>
            </a:r>
          </a:p>
          <a:p>
            <a:pPr lvl="1"/>
            <a:r>
              <a:rPr lang="en-US" dirty="0"/>
              <a:t>Roads</a:t>
            </a:r>
          </a:p>
          <a:p>
            <a:pPr lvl="1"/>
            <a:r>
              <a:rPr lang="en-US" dirty="0"/>
              <a:t>Dams and ponds</a:t>
            </a:r>
          </a:p>
          <a:p>
            <a:pPr lvl="1"/>
            <a:r>
              <a:rPr lang="en-US" dirty="0"/>
              <a:t>Drains, Guts, and Gullies</a:t>
            </a:r>
          </a:p>
          <a:p>
            <a:pPr marL="457200" lvl="1" indent="0">
              <a:buNone/>
            </a:pPr>
            <a:r>
              <a:rPr lang="en-US" dirty="0"/>
              <a:t> </a:t>
            </a:r>
          </a:p>
          <a:p>
            <a:endParaRPr lang="en-US" dirty="0"/>
          </a:p>
        </p:txBody>
      </p:sp>
    </p:spTree>
    <p:extLst>
      <p:ext uri="{BB962C8B-B14F-4D97-AF65-F5344CB8AC3E}">
        <p14:creationId xmlns:p14="http://schemas.microsoft.com/office/powerpoint/2010/main" val="1917499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br>
              <a:rPr lang="en-US" dirty="0"/>
            </a:br>
            <a:r>
              <a:rPr lang="en-US" dirty="0"/>
              <a:t>Slope stabilization</a:t>
            </a:r>
            <a:br>
              <a:rPr lang="en-US" dirty="0"/>
            </a:br>
            <a:endParaRPr lang="en-US" dirty="0"/>
          </a:p>
        </p:txBody>
      </p:sp>
      <p:sp>
        <p:nvSpPr>
          <p:cNvPr id="3" name="Content Placeholder 2"/>
          <p:cNvSpPr>
            <a:spLocks noGrp="1"/>
          </p:cNvSpPr>
          <p:nvPr>
            <p:ph idx="1"/>
          </p:nvPr>
        </p:nvSpPr>
        <p:spPr>
          <a:xfrm>
            <a:off x="197950" y="873278"/>
            <a:ext cx="4572000" cy="563562"/>
          </a:xfrm>
        </p:spPr>
        <p:txBody>
          <a:bodyPr/>
          <a:lstStyle/>
          <a:p>
            <a:pPr lvl="1"/>
            <a:r>
              <a:rPr lang="en-US" dirty="0"/>
              <a:t>Drains, Guts, and Gullies</a:t>
            </a:r>
          </a:p>
          <a:p>
            <a:endParaRPr lang="en-US" dirty="0"/>
          </a:p>
        </p:txBody>
      </p:sp>
      <p:pic>
        <p:nvPicPr>
          <p:cNvPr id="4" name="Picture 3" descr="vetiver gully.png"/>
          <p:cNvPicPr>
            <a:picLocks noChangeAspect="1"/>
          </p:cNvPicPr>
          <p:nvPr/>
        </p:nvPicPr>
        <p:blipFill>
          <a:blip r:embed="rId2" cstate="print"/>
          <a:stretch>
            <a:fillRect/>
          </a:stretch>
        </p:blipFill>
        <p:spPr>
          <a:xfrm>
            <a:off x="205918" y="4194525"/>
            <a:ext cx="8480882" cy="2415703"/>
          </a:xfrm>
          <a:prstGeom prst="rect">
            <a:avLst/>
          </a:prstGeom>
        </p:spPr>
      </p:pic>
      <p:pic>
        <p:nvPicPr>
          <p:cNvPr id="5" name="Picture 4">
            <a:extLst>
              <a:ext uri="{FF2B5EF4-FFF2-40B4-BE49-F238E27FC236}">
                <a16:creationId xmlns:a16="http://schemas.microsoft.com/office/drawing/2014/main" id="{7E57D57A-E42C-B1C3-5B8C-4DACCC1C7226}"/>
              </a:ext>
            </a:extLst>
          </p:cNvPr>
          <p:cNvPicPr>
            <a:picLocks noChangeAspect="1"/>
          </p:cNvPicPr>
          <p:nvPr/>
        </p:nvPicPr>
        <p:blipFill>
          <a:blip r:embed="rId3"/>
          <a:stretch>
            <a:fillRect/>
          </a:stretch>
        </p:blipFill>
        <p:spPr>
          <a:xfrm>
            <a:off x="2209800" y="5808080"/>
            <a:ext cx="2999492" cy="304826"/>
          </a:xfrm>
          <a:prstGeom prst="rect">
            <a:avLst/>
          </a:prstGeom>
        </p:spPr>
      </p:pic>
      <p:pic>
        <p:nvPicPr>
          <p:cNvPr id="1026" name="Picture 2" descr="No photo description available.">
            <a:extLst>
              <a:ext uri="{FF2B5EF4-FFF2-40B4-BE49-F238E27FC236}">
                <a16:creationId xmlns:a16="http://schemas.microsoft.com/office/drawing/2014/main" id="{6DE1198F-8DA7-1B65-2ED8-DB49D9631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51907"/>
            <a:ext cx="3093550" cy="2320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677034-3DE4-5451-8176-A59288EE2210}"/>
              </a:ext>
            </a:extLst>
          </p:cNvPr>
          <p:cNvSpPr txBox="1"/>
          <p:nvPr/>
        </p:nvSpPr>
        <p:spPr>
          <a:xfrm>
            <a:off x="380999" y="3787041"/>
            <a:ext cx="3093550" cy="400110"/>
          </a:xfrm>
          <a:prstGeom prst="rect">
            <a:avLst/>
          </a:prstGeom>
          <a:noFill/>
        </p:spPr>
        <p:txBody>
          <a:bodyPr wrap="square" rtlCol="0">
            <a:spAutoFit/>
          </a:bodyPr>
          <a:lstStyle/>
          <a:p>
            <a:pPr algn="l"/>
            <a:r>
              <a:rPr lang="en-US" sz="1000" b="0" i="0" dirty="0">
                <a:solidFill>
                  <a:srgbClr val="080809"/>
                </a:solidFill>
                <a:effectLst/>
                <a:latin typeface="Segoe UI Historic" panose="020B0502040204020203" pitchFamily="34" charset="0"/>
              </a:rPr>
              <a:t>2,100 plants in total. Vetiver system Puerto Rico. </a:t>
            </a:r>
            <a:r>
              <a:rPr lang="en-US" sz="1000" dirty="0"/>
              <a:t>Samuel Hernandez</a:t>
            </a:r>
          </a:p>
        </p:txBody>
      </p:sp>
      <p:pic>
        <p:nvPicPr>
          <p:cNvPr id="1030" name="Picture 6">
            <a:extLst>
              <a:ext uri="{FF2B5EF4-FFF2-40B4-BE49-F238E27FC236}">
                <a16:creationId xmlns:a16="http://schemas.microsoft.com/office/drawing/2014/main" id="{420746FF-5453-5AB5-7DF1-55AC84462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534" y="907144"/>
            <a:ext cx="2283734" cy="30449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F51322-2956-1C33-694C-58B73E3F266A}"/>
              </a:ext>
            </a:extLst>
          </p:cNvPr>
          <p:cNvSpPr txBox="1"/>
          <p:nvPr/>
        </p:nvSpPr>
        <p:spPr>
          <a:xfrm>
            <a:off x="4953000" y="3970426"/>
            <a:ext cx="1676400" cy="246221"/>
          </a:xfrm>
          <a:prstGeom prst="rect">
            <a:avLst/>
          </a:prstGeom>
          <a:noFill/>
        </p:spPr>
        <p:txBody>
          <a:bodyPr wrap="square" rtlCol="0">
            <a:spAutoFit/>
          </a:bodyPr>
          <a:lstStyle/>
          <a:p>
            <a:r>
              <a:rPr lang="en-US" sz="1000" b="0" i="0" dirty="0" err="1">
                <a:solidFill>
                  <a:srgbClr val="080809"/>
                </a:solidFill>
                <a:effectLst/>
                <a:latin typeface="Segoe UI Historic" panose="020B0502040204020203" pitchFamily="34" charset="0"/>
              </a:rPr>
              <a:t>Bioseed</a:t>
            </a:r>
            <a:r>
              <a:rPr lang="en-US" sz="1000" b="0" i="0" dirty="0">
                <a:solidFill>
                  <a:srgbClr val="080809"/>
                </a:solidFill>
                <a:effectLst/>
                <a:latin typeface="Segoe UI Historic" panose="020B0502040204020203" pitchFamily="34" charset="0"/>
              </a:rPr>
              <a:t> Puerto Rico Inc</a:t>
            </a:r>
            <a:endParaRPr lang="en-US" sz="1000" dirty="0"/>
          </a:p>
        </p:txBody>
      </p:sp>
      <p:sp>
        <p:nvSpPr>
          <p:cNvPr id="10" name="TextBox 9">
            <a:extLst>
              <a:ext uri="{FF2B5EF4-FFF2-40B4-BE49-F238E27FC236}">
                <a16:creationId xmlns:a16="http://schemas.microsoft.com/office/drawing/2014/main" id="{985BEA66-8DA7-7821-98DC-072CD46F52C4}"/>
              </a:ext>
            </a:extLst>
          </p:cNvPr>
          <p:cNvSpPr txBox="1"/>
          <p:nvPr/>
        </p:nvSpPr>
        <p:spPr>
          <a:xfrm>
            <a:off x="1143000" y="6583362"/>
            <a:ext cx="1828800" cy="246221"/>
          </a:xfrm>
          <a:prstGeom prst="rect">
            <a:avLst/>
          </a:prstGeom>
          <a:noFill/>
        </p:spPr>
        <p:txBody>
          <a:bodyPr wrap="square" rtlCol="0">
            <a:spAutoFit/>
          </a:bodyPr>
          <a:lstStyle/>
          <a:p>
            <a:r>
              <a:rPr lang="en-US" sz="1000" dirty="0"/>
              <a:t>Vetiver International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768D-8A69-C802-D705-BAF9996F4E19}"/>
              </a:ext>
            </a:extLst>
          </p:cNvPr>
          <p:cNvSpPr>
            <a:spLocks noGrp="1"/>
          </p:cNvSpPr>
          <p:nvPr>
            <p:ph type="title"/>
          </p:nvPr>
        </p:nvSpPr>
        <p:spPr>
          <a:xfrm>
            <a:off x="457200" y="311272"/>
            <a:ext cx="8229600" cy="731838"/>
          </a:xfrm>
        </p:spPr>
        <p:txBody>
          <a:bodyPr>
            <a:normAutofit fontScale="90000"/>
          </a:bodyPr>
          <a:lstStyle/>
          <a:p>
            <a:r>
              <a:rPr lang="en-US" dirty="0"/>
              <a:t>Roads</a:t>
            </a:r>
          </a:p>
        </p:txBody>
      </p:sp>
      <p:sp>
        <p:nvSpPr>
          <p:cNvPr id="6" name="Content Placeholder 5">
            <a:extLst>
              <a:ext uri="{FF2B5EF4-FFF2-40B4-BE49-F238E27FC236}">
                <a16:creationId xmlns:a16="http://schemas.microsoft.com/office/drawing/2014/main" id="{F6C52B41-F48F-EA0D-F22B-1014C8BF1027}"/>
              </a:ext>
            </a:extLst>
          </p:cNvPr>
          <p:cNvSpPr>
            <a:spLocks noGrp="1"/>
          </p:cNvSpPr>
          <p:nvPr>
            <p:ph sz="half" idx="2"/>
          </p:nvPr>
        </p:nvSpPr>
        <p:spPr/>
        <p:txBody>
          <a:bodyPr/>
          <a:lstStyle/>
          <a:p>
            <a:endParaRPr lang="en-US" dirty="0"/>
          </a:p>
          <a:p>
            <a:endParaRPr lang="en-US" sz="1400" dirty="0"/>
          </a:p>
        </p:txBody>
      </p:sp>
      <p:pic>
        <p:nvPicPr>
          <p:cNvPr id="4" name="Picture 3" descr="A muddy area with trees and plants&#10;&#10;Description automatically generated">
            <a:extLst>
              <a:ext uri="{FF2B5EF4-FFF2-40B4-BE49-F238E27FC236}">
                <a16:creationId xmlns:a16="http://schemas.microsoft.com/office/drawing/2014/main" id="{C8AB2E67-85C0-24AE-26CC-3CF22BA74729}"/>
              </a:ext>
            </a:extLst>
          </p:cNvPr>
          <p:cNvPicPr>
            <a:picLocks noChangeAspect="1"/>
          </p:cNvPicPr>
          <p:nvPr/>
        </p:nvPicPr>
        <p:blipFill>
          <a:blip r:embed="rId2"/>
          <a:stretch>
            <a:fillRect/>
          </a:stretch>
        </p:blipFill>
        <p:spPr>
          <a:xfrm>
            <a:off x="504825" y="1094241"/>
            <a:ext cx="3638550" cy="4851400"/>
          </a:xfrm>
          <a:prstGeom prst="rect">
            <a:avLst/>
          </a:prstGeom>
        </p:spPr>
      </p:pic>
      <p:sp>
        <p:nvSpPr>
          <p:cNvPr id="8" name="TextBox 7">
            <a:extLst>
              <a:ext uri="{FF2B5EF4-FFF2-40B4-BE49-F238E27FC236}">
                <a16:creationId xmlns:a16="http://schemas.microsoft.com/office/drawing/2014/main" id="{BD071CF8-3E3D-05CC-6631-1947025819D1}"/>
              </a:ext>
            </a:extLst>
          </p:cNvPr>
          <p:cNvSpPr txBox="1"/>
          <p:nvPr/>
        </p:nvSpPr>
        <p:spPr>
          <a:xfrm>
            <a:off x="504825" y="5945641"/>
            <a:ext cx="3638550" cy="523220"/>
          </a:xfrm>
          <a:prstGeom prst="rect">
            <a:avLst/>
          </a:prstGeom>
          <a:noFill/>
        </p:spPr>
        <p:txBody>
          <a:bodyPr wrap="square" rtlCol="0">
            <a:spAutoFit/>
          </a:bodyPr>
          <a:lstStyle/>
          <a:p>
            <a:r>
              <a:rPr lang="en-US" sz="1400" dirty="0"/>
              <a:t>Picture by Cristina </a:t>
            </a:r>
            <a:r>
              <a:rPr lang="en-US" sz="1400" dirty="0" err="1"/>
              <a:t>Chanes</a:t>
            </a:r>
            <a:r>
              <a:rPr lang="en-US" sz="1400" dirty="0"/>
              <a:t> Nov 2024 Recent rains on St Thomas</a:t>
            </a:r>
          </a:p>
        </p:txBody>
      </p:sp>
      <p:pic>
        <p:nvPicPr>
          <p:cNvPr id="9" name="Picture 8">
            <a:extLst>
              <a:ext uri="{FF2B5EF4-FFF2-40B4-BE49-F238E27FC236}">
                <a16:creationId xmlns:a16="http://schemas.microsoft.com/office/drawing/2014/main" id="{E2CCD2D4-4E44-B1C4-DA0F-CF2569BD0025}"/>
              </a:ext>
            </a:extLst>
          </p:cNvPr>
          <p:cNvPicPr>
            <a:picLocks noChangeAspect="1"/>
          </p:cNvPicPr>
          <p:nvPr/>
        </p:nvPicPr>
        <p:blipFill>
          <a:blip r:embed="rId3"/>
          <a:stretch>
            <a:fillRect/>
          </a:stretch>
        </p:blipFill>
        <p:spPr>
          <a:xfrm>
            <a:off x="4552335" y="946836"/>
            <a:ext cx="3491186" cy="2573105"/>
          </a:xfrm>
          <a:prstGeom prst="rect">
            <a:avLst/>
          </a:prstGeom>
        </p:spPr>
      </p:pic>
      <p:pic>
        <p:nvPicPr>
          <p:cNvPr id="13" name="Content Placeholder 12" descr="A view of a dirt hill from a window of a car&#10;&#10;Description automatically generated">
            <a:extLst>
              <a:ext uri="{FF2B5EF4-FFF2-40B4-BE49-F238E27FC236}">
                <a16:creationId xmlns:a16="http://schemas.microsoft.com/office/drawing/2014/main" id="{ECF2533A-179E-F4B3-79DC-B3B8CFA00D8B}"/>
              </a:ext>
            </a:extLst>
          </p:cNvPr>
          <p:cNvPicPr>
            <a:picLocks noGrp="1" noChangeAspect="1"/>
          </p:cNvPicPr>
          <p:nvPr>
            <p:ph sz="half" idx="1"/>
          </p:nvPr>
        </p:nvPicPr>
        <p:blipFill>
          <a:blip r:embed="rId4"/>
          <a:stretch>
            <a:fillRect/>
          </a:stretch>
        </p:blipFill>
        <p:spPr>
          <a:xfrm>
            <a:off x="4552335" y="3282078"/>
            <a:ext cx="3491186" cy="3291689"/>
          </a:xfrm>
        </p:spPr>
      </p:pic>
    </p:spTree>
    <p:extLst>
      <p:ext uri="{BB962C8B-B14F-4D97-AF65-F5344CB8AC3E}">
        <p14:creationId xmlns:p14="http://schemas.microsoft.com/office/powerpoint/2010/main" val="3920124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C6EA-EA38-E775-B973-858E3A1A98A6}"/>
              </a:ext>
            </a:extLst>
          </p:cNvPr>
          <p:cNvSpPr>
            <a:spLocks noGrp="1"/>
          </p:cNvSpPr>
          <p:nvPr>
            <p:ph type="title"/>
          </p:nvPr>
        </p:nvSpPr>
        <p:spPr/>
        <p:txBody>
          <a:bodyPr/>
          <a:lstStyle/>
          <a:p>
            <a:r>
              <a:rPr lang="en-US" dirty="0"/>
              <a:t>Roads</a:t>
            </a:r>
          </a:p>
        </p:txBody>
      </p:sp>
      <p:sp>
        <p:nvSpPr>
          <p:cNvPr id="3" name="Content Placeholder 2">
            <a:extLst>
              <a:ext uri="{FF2B5EF4-FFF2-40B4-BE49-F238E27FC236}">
                <a16:creationId xmlns:a16="http://schemas.microsoft.com/office/drawing/2014/main" id="{93718CA5-FDF1-FE7E-779D-49B0217CD110}"/>
              </a:ext>
            </a:extLst>
          </p:cNvPr>
          <p:cNvSpPr>
            <a:spLocks noGrp="1"/>
          </p:cNvSpPr>
          <p:nvPr>
            <p:ph sz="half" idx="4294967295"/>
          </p:nvPr>
        </p:nvSpPr>
        <p:spPr>
          <a:xfrm>
            <a:off x="0" y="1066800"/>
            <a:ext cx="4038600" cy="5638800"/>
          </a:xfrm>
        </p:spPr>
        <p:txBody>
          <a:bodyPr/>
          <a:lstStyle/>
          <a:p>
            <a:r>
              <a:rPr lang="en-US" dirty="0"/>
              <a:t>Used to protect roads from the effects of water runoff</a:t>
            </a:r>
          </a:p>
        </p:txBody>
      </p:sp>
      <p:pic>
        <p:nvPicPr>
          <p:cNvPr id="6" name="Content Placeholder 5" descr="A picture containing tree, outdoor, plant&#10;&#10;Description automatically generated">
            <a:extLst>
              <a:ext uri="{FF2B5EF4-FFF2-40B4-BE49-F238E27FC236}">
                <a16:creationId xmlns:a16="http://schemas.microsoft.com/office/drawing/2014/main" id="{3CD47ADF-303A-B958-EB94-41BBD5AB6D91}"/>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rot="5400000">
            <a:off x="4346517" y="2282768"/>
            <a:ext cx="4854575" cy="3641839"/>
          </a:xfrm>
        </p:spPr>
      </p:pic>
      <p:pic>
        <p:nvPicPr>
          <p:cNvPr id="5" name="Picture 4" descr="vetiver-road flood.jpg"/>
          <p:cNvPicPr>
            <a:picLocks noChangeAspect="1"/>
          </p:cNvPicPr>
          <p:nvPr/>
        </p:nvPicPr>
        <p:blipFill>
          <a:blip r:embed="rId3" cstate="print"/>
          <a:stretch>
            <a:fillRect/>
          </a:stretch>
        </p:blipFill>
        <p:spPr>
          <a:xfrm>
            <a:off x="381000" y="3200400"/>
            <a:ext cx="4267200" cy="3200400"/>
          </a:xfrm>
          <a:prstGeom prst="rect">
            <a:avLst/>
          </a:prstGeom>
        </p:spPr>
      </p:pic>
      <p:sp>
        <p:nvSpPr>
          <p:cNvPr id="11266" name="AutoShape 2" descr="Damir Ali Vetiver growing along the roadside in the village of Paramin (Credit: Damir Al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mir Ali Vetiver growing along the roadside in the village of Paramin (Credit: Damir Al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6973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FC106A54-18FA-C356-7476-408F8822E951}"/>
              </a:ext>
            </a:extLst>
          </p:cNvPr>
          <p:cNvSpPr>
            <a:spLocks noChangeAspect="1" noChangeArrowheads="1"/>
          </p:cNvSpPr>
          <p:nvPr/>
        </p:nvSpPr>
        <p:spPr bwMode="auto">
          <a:xfrm>
            <a:off x="2590800" y="1447800"/>
            <a:ext cx="4876800" cy="4876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BECD2FA4-5F91-164D-6867-5C08C49A3A1C}"/>
              </a:ext>
            </a:extLst>
          </p:cNvPr>
          <p:cNvPicPr>
            <a:picLocks noChangeAspect="1"/>
          </p:cNvPicPr>
          <p:nvPr/>
        </p:nvPicPr>
        <p:blipFill>
          <a:blip r:embed="rId2"/>
          <a:stretch>
            <a:fillRect/>
          </a:stretch>
        </p:blipFill>
        <p:spPr>
          <a:xfrm>
            <a:off x="2584938" y="2057400"/>
            <a:ext cx="3314700" cy="4419600"/>
          </a:xfrm>
          <a:prstGeom prst="rect">
            <a:avLst/>
          </a:prstGeom>
        </p:spPr>
      </p:pic>
      <p:sp>
        <p:nvSpPr>
          <p:cNvPr id="9" name="Title 8">
            <a:extLst>
              <a:ext uri="{FF2B5EF4-FFF2-40B4-BE49-F238E27FC236}">
                <a16:creationId xmlns:a16="http://schemas.microsoft.com/office/drawing/2014/main" id="{9F72774E-1F67-27B4-0EA8-832122D3E137}"/>
              </a:ext>
            </a:extLst>
          </p:cNvPr>
          <p:cNvSpPr>
            <a:spLocks noGrp="1"/>
          </p:cNvSpPr>
          <p:nvPr>
            <p:ph type="title"/>
          </p:nvPr>
        </p:nvSpPr>
        <p:spPr/>
        <p:txBody>
          <a:bodyPr/>
          <a:lstStyle/>
          <a:p>
            <a:r>
              <a:rPr lang="en-US" dirty="0"/>
              <a:t>Vetiver Grass</a:t>
            </a:r>
          </a:p>
        </p:txBody>
      </p:sp>
    </p:spTree>
    <p:extLst>
      <p:ext uri="{BB962C8B-B14F-4D97-AF65-F5344CB8AC3E}">
        <p14:creationId xmlns:p14="http://schemas.microsoft.com/office/powerpoint/2010/main" val="2503362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Damir Ali Vetiver growing along the roadside in the village of Paramin (Credit: Damir Al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https://ichef.bbci.co.uk/images/ic/1024xn/p0j441st.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vetiver trinidad.jpg"/>
          <p:cNvPicPr>
            <a:picLocks noChangeAspect="1"/>
          </p:cNvPicPr>
          <p:nvPr/>
        </p:nvPicPr>
        <p:blipFill>
          <a:blip r:embed="rId2" cstate="print"/>
          <a:stretch>
            <a:fillRect/>
          </a:stretch>
        </p:blipFill>
        <p:spPr>
          <a:xfrm rot="5400000">
            <a:off x="4178300" y="1917700"/>
            <a:ext cx="4368800" cy="3276600"/>
          </a:xfrm>
          <a:prstGeom prst="rect">
            <a:avLst/>
          </a:prstGeom>
        </p:spPr>
      </p:pic>
      <p:pic>
        <p:nvPicPr>
          <p:cNvPr id="6" name="Picture 5" descr="vetiver road4.jpg"/>
          <p:cNvPicPr>
            <a:picLocks noChangeAspect="1"/>
          </p:cNvPicPr>
          <p:nvPr/>
        </p:nvPicPr>
        <p:blipFill>
          <a:blip r:embed="rId3" cstate="print"/>
          <a:stretch>
            <a:fillRect/>
          </a:stretch>
        </p:blipFill>
        <p:spPr>
          <a:xfrm>
            <a:off x="702280" y="1222958"/>
            <a:ext cx="3314700" cy="2651760"/>
          </a:xfrm>
          <a:prstGeom prst="rect">
            <a:avLst/>
          </a:prstGeom>
        </p:spPr>
      </p:pic>
      <p:sp>
        <p:nvSpPr>
          <p:cNvPr id="7" name="Title 6"/>
          <p:cNvSpPr>
            <a:spLocks noGrp="1"/>
          </p:cNvSpPr>
          <p:nvPr>
            <p:ph type="title"/>
          </p:nvPr>
        </p:nvSpPr>
        <p:spPr>
          <a:xfrm>
            <a:off x="457200" y="274638"/>
            <a:ext cx="8229600" cy="792162"/>
          </a:xfrm>
        </p:spPr>
        <p:txBody>
          <a:bodyPr/>
          <a:lstStyle/>
          <a:p>
            <a:r>
              <a:rPr lang="en-US" dirty="0"/>
              <a:t>Roads</a:t>
            </a:r>
          </a:p>
        </p:txBody>
      </p:sp>
      <p:pic>
        <p:nvPicPr>
          <p:cNvPr id="8" name="Picture 2" descr="https://b3474402.smushcdn.com/3474402/wp-content/uploads/2021/11/34-1.png?lossy=2&amp;strip=1&amp;webp=1"/>
          <p:cNvPicPr>
            <a:picLocks noChangeAspect="1" noChangeArrowheads="1"/>
          </p:cNvPicPr>
          <p:nvPr/>
        </p:nvPicPr>
        <p:blipFill>
          <a:blip r:embed="rId4" cstate="print"/>
          <a:srcRect/>
          <a:stretch>
            <a:fillRect/>
          </a:stretch>
        </p:blipFill>
        <p:spPr bwMode="auto">
          <a:xfrm>
            <a:off x="609599" y="4114800"/>
            <a:ext cx="3500063" cy="2128740"/>
          </a:xfrm>
          <a:prstGeom prst="rect">
            <a:avLst/>
          </a:prstGeom>
          <a:noFill/>
        </p:spPr>
      </p:pic>
      <p:pic>
        <p:nvPicPr>
          <p:cNvPr id="2" name="Picture 1">
            <a:extLst>
              <a:ext uri="{FF2B5EF4-FFF2-40B4-BE49-F238E27FC236}">
                <a16:creationId xmlns:a16="http://schemas.microsoft.com/office/drawing/2014/main" id="{98C57FCB-DC91-9835-B070-1AC05B29078D}"/>
              </a:ext>
            </a:extLst>
          </p:cNvPr>
          <p:cNvPicPr>
            <a:picLocks noChangeAspect="1"/>
          </p:cNvPicPr>
          <p:nvPr/>
        </p:nvPicPr>
        <p:blipFill>
          <a:blip r:embed="rId5"/>
          <a:stretch>
            <a:fillRect/>
          </a:stretch>
        </p:blipFill>
        <p:spPr>
          <a:xfrm>
            <a:off x="1295400" y="6411180"/>
            <a:ext cx="2999492" cy="30482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Roads</a:t>
            </a:r>
            <a:br>
              <a:rPr lang="en-US" dirty="0"/>
            </a:br>
            <a:endParaRPr lang="en-US" dirty="0"/>
          </a:p>
        </p:txBody>
      </p:sp>
      <p:pic>
        <p:nvPicPr>
          <p:cNvPr id="9" name="Content Placeholder 8" descr="vetiver-road2.jpg"/>
          <p:cNvPicPr>
            <a:picLocks noGrp="1" noChangeAspect="1"/>
          </p:cNvPicPr>
          <p:nvPr>
            <p:ph sz="half" idx="4294967295"/>
          </p:nvPr>
        </p:nvPicPr>
        <p:blipFill>
          <a:blip r:embed="rId2" cstate="print"/>
          <a:stretch>
            <a:fillRect/>
          </a:stretch>
        </p:blipFill>
        <p:spPr>
          <a:xfrm rot="5400000">
            <a:off x="2422525" y="1539875"/>
            <a:ext cx="3176587" cy="2382838"/>
          </a:xfrm>
        </p:spPr>
      </p:pic>
      <p:pic>
        <p:nvPicPr>
          <p:cNvPr id="7" name="Picture 6" descr="vetiver-road.jpg"/>
          <p:cNvPicPr>
            <a:picLocks noChangeAspect="1"/>
          </p:cNvPicPr>
          <p:nvPr/>
        </p:nvPicPr>
        <p:blipFill>
          <a:blip r:embed="rId3" cstate="print"/>
          <a:stretch>
            <a:fillRect/>
          </a:stretch>
        </p:blipFill>
        <p:spPr>
          <a:xfrm rot="5400000">
            <a:off x="-215900" y="3467100"/>
            <a:ext cx="3556000" cy="2667000"/>
          </a:xfrm>
          <a:prstGeom prst="rect">
            <a:avLst/>
          </a:prstGeom>
        </p:spPr>
      </p:pic>
      <p:pic>
        <p:nvPicPr>
          <p:cNvPr id="10" name="Picture 9" descr="vetiver-road3.jpg"/>
          <p:cNvPicPr>
            <a:picLocks noChangeAspect="1"/>
          </p:cNvPicPr>
          <p:nvPr/>
        </p:nvPicPr>
        <p:blipFill>
          <a:blip r:embed="rId4" cstate="print"/>
          <a:stretch>
            <a:fillRect/>
          </a:stretch>
        </p:blipFill>
        <p:spPr>
          <a:xfrm rot="5400000">
            <a:off x="4951420" y="3113141"/>
            <a:ext cx="4279839" cy="320987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6941-7202-659F-2403-DFD14F83427B}"/>
              </a:ext>
            </a:extLst>
          </p:cNvPr>
          <p:cNvSpPr>
            <a:spLocks noGrp="1"/>
          </p:cNvSpPr>
          <p:nvPr>
            <p:ph type="title"/>
          </p:nvPr>
        </p:nvSpPr>
        <p:spPr/>
        <p:txBody>
          <a:bodyPr/>
          <a:lstStyle/>
          <a:p>
            <a:r>
              <a:rPr lang="en-US" dirty="0"/>
              <a:t>Ponds and Dams</a:t>
            </a:r>
          </a:p>
        </p:txBody>
      </p:sp>
      <p:sp>
        <p:nvSpPr>
          <p:cNvPr id="3" name="Content Placeholder 2">
            <a:extLst>
              <a:ext uri="{FF2B5EF4-FFF2-40B4-BE49-F238E27FC236}">
                <a16:creationId xmlns:a16="http://schemas.microsoft.com/office/drawing/2014/main" id="{447ECCD2-5837-7CDB-614F-8B7278086CBD}"/>
              </a:ext>
            </a:extLst>
          </p:cNvPr>
          <p:cNvSpPr>
            <a:spLocks noGrp="1"/>
          </p:cNvSpPr>
          <p:nvPr>
            <p:ph sz="half" idx="1"/>
          </p:nvPr>
        </p:nvSpPr>
        <p:spPr/>
        <p:txBody>
          <a:bodyPr/>
          <a:lstStyle/>
          <a:p>
            <a:r>
              <a:rPr lang="en-US" dirty="0"/>
              <a:t>Pond banks are affected by erosion and sedimentation decreasing capacity</a:t>
            </a:r>
          </a:p>
          <a:p>
            <a:r>
              <a:rPr lang="en-US" dirty="0"/>
              <a:t>Banks and spillways overflow</a:t>
            </a:r>
          </a:p>
          <a:p>
            <a:r>
              <a:rPr lang="en-US" dirty="0"/>
              <a:t>Contamination from run-off</a:t>
            </a:r>
          </a:p>
        </p:txBody>
      </p:sp>
      <p:sp>
        <p:nvSpPr>
          <p:cNvPr id="5" name="Content Placeholder 4">
            <a:extLst>
              <a:ext uri="{FF2B5EF4-FFF2-40B4-BE49-F238E27FC236}">
                <a16:creationId xmlns:a16="http://schemas.microsoft.com/office/drawing/2014/main" id="{4344CE44-7C4B-0588-A2D4-D1FFFB353F15}"/>
              </a:ext>
            </a:extLst>
          </p:cNvPr>
          <p:cNvSpPr>
            <a:spLocks noGrp="1"/>
          </p:cNvSpPr>
          <p:nvPr>
            <p:ph sz="half" idx="2"/>
          </p:nvPr>
        </p:nvSpPr>
        <p:spPr/>
        <p:txBody>
          <a:bodyPr/>
          <a:lstStyle/>
          <a:p>
            <a:pPr marL="0" indent="0">
              <a:buNone/>
            </a:pPr>
            <a:endParaRPr lang="en-US" dirty="0"/>
          </a:p>
        </p:txBody>
      </p:sp>
      <p:pic>
        <p:nvPicPr>
          <p:cNvPr id="4" name="Picture 3" descr="A pond surrounded by trees">
            <a:extLst>
              <a:ext uri="{FF2B5EF4-FFF2-40B4-BE49-F238E27FC236}">
                <a16:creationId xmlns:a16="http://schemas.microsoft.com/office/drawing/2014/main" id="{1DCB48D8-B746-9699-1F25-4944878E1943}"/>
              </a:ext>
            </a:extLst>
          </p:cNvPr>
          <p:cNvPicPr>
            <a:picLocks noChangeAspect="1"/>
          </p:cNvPicPr>
          <p:nvPr/>
        </p:nvPicPr>
        <p:blipFill>
          <a:blip r:embed="rId2"/>
          <a:stretch>
            <a:fillRect/>
          </a:stretch>
        </p:blipFill>
        <p:spPr>
          <a:xfrm>
            <a:off x="4724400" y="1752600"/>
            <a:ext cx="3962400" cy="2971800"/>
          </a:xfrm>
          <a:prstGeom prst="rect">
            <a:avLst/>
          </a:prstGeom>
        </p:spPr>
      </p:pic>
    </p:spTree>
    <p:extLst>
      <p:ext uri="{BB962C8B-B14F-4D97-AF65-F5344CB8AC3E}">
        <p14:creationId xmlns:p14="http://schemas.microsoft.com/office/powerpoint/2010/main" val="2256561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Dams and ponds</a:t>
            </a:r>
            <a:br>
              <a:rPr lang="en-US" dirty="0"/>
            </a:br>
            <a:endParaRPr lang="en-US" dirty="0"/>
          </a:p>
        </p:txBody>
      </p:sp>
      <p:pic>
        <p:nvPicPr>
          <p:cNvPr id="11266" name="Picture 2" descr="https://b3474402.smushcdn.com/3474402/wp-content/uploads/2021/11/39-5.jpg?lossy=2&amp;strip=1&amp;webp=1"/>
          <p:cNvPicPr>
            <a:picLocks noChangeAspect="1" noChangeArrowheads="1"/>
          </p:cNvPicPr>
          <p:nvPr/>
        </p:nvPicPr>
        <p:blipFill>
          <a:blip r:embed="rId2" cstate="print"/>
          <a:srcRect/>
          <a:stretch>
            <a:fillRect/>
          </a:stretch>
        </p:blipFill>
        <p:spPr bwMode="auto">
          <a:xfrm>
            <a:off x="762000" y="1905000"/>
            <a:ext cx="6197599" cy="4648200"/>
          </a:xfrm>
          <a:prstGeom prst="rect">
            <a:avLst/>
          </a:prstGeom>
          <a:noFill/>
        </p:spPr>
      </p:pic>
      <p:pic>
        <p:nvPicPr>
          <p:cNvPr id="3" name="Picture 2">
            <a:extLst>
              <a:ext uri="{FF2B5EF4-FFF2-40B4-BE49-F238E27FC236}">
                <a16:creationId xmlns:a16="http://schemas.microsoft.com/office/drawing/2014/main" id="{5A857D41-EDFD-1DCC-494C-B3945DF14078}"/>
              </a:ext>
            </a:extLst>
          </p:cNvPr>
          <p:cNvPicPr>
            <a:picLocks noChangeAspect="1"/>
          </p:cNvPicPr>
          <p:nvPr/>
        </p:nvPicPr>
        <p:blipFill>
          <a:blip r:embed="rId3"/>
          <a:stretch>
            <a:fillRect/>
          </a:stretch>
        </p:blipFill>
        <p:spPr>
          <a:xfrm>
            <a:off x="2361053" y="6553174"/>
            <a:ext cx="2999492" cy="30482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br>
              <a:rPr lang="en-US" dirty="0"/>
            </a:br>
            <a:r>
              <a:rPr lang="en-US" dirty="0"/>
              <a:t>Vetiver in the Virgin Islands</a:t>
            </a:r>
            <a:br>
              <a:rPr lang="en-US" dirty="0"/>
            </a:br>
            <a:r>
              <a:rPr lang="en-US" dirty="0"/>
              <a:t>Disaster Mitigation</a:t>
            </a:r>
            <a:br>
              <a:rPr lang="en-US" dirty="0"/>
            </a:br>
            <a:endParaRPr lang="en-US" dirty="0"/>
          </a:p>
        </p:txBody>
      </p:sp>
      <p:sp>
        <p:nvSpPr>
          <p:cNvPr id="3" name="Content Placeholder 2"/>
          <p:cNvSpPr>
            <a:spLocks noGrp="1"/>
          </p:cNvSpPr>
          <p:nvPr>
            <p:ph idx="1"/>
          </p:nvPr>
        </p:nvSpPr>
        <p:spPr/>
        <p:txBody>
          <a:bodyPr/>
          <a:lstStyle/>
          <a:p>
            <a:endParaRPr lang="en-US" dirty="0"/>
          </a:p>
          <a:p>
            <a:r>
              <a:rPr lang="en-US" dirty="0"/>
              <a:t>Landslide Prevention</a:t>
            </a:r>
          </a:p>
          <a:p>
            <a:r>
              <a:rPr lang="en-US" dirty="0"/>
              <a:t>Land Rehabilitation</a:t>
            </a:r>
          </a:p>
          <a:p>
            <a:r>
              <a:rPr lang="en-US" dirty="0"/>
              <a:t>Watershed Protection</a:t>
            </a:r>
          </a:p>
          <a:p>
            <a:r>
              <a:rPr lang="en-US" dirty="0"/>
              <a:t>Coastal Protection</a:t>
            </a:r>
          </a:p>
          <a:p>
            <a:endParaRPr lang="en-US" dirty="0"/>
          </a:p>
        </p:txBody>
      </p:sp>
      <p:pic>
        <p:nvPicPr>
          <p:cNvPr id="4" name="Picture 3" descr="vetiver-wall.jpg"/>
          <p:cNvPicPr>
            <a:picLocks noChangeAspect="1"/>
          </p:cNvPicPr>
          <p:nvPr/>
        </p:nvPicPr>
        <p:blipFill>
          <a:blip r:embed="rId2" cstate="print"/>
          <a:stretch>
            <a:fillRect/>
          </a:stretch>
        </p:blipFill>
        <p:spPr>
          <a:xfrm rot="5400000">
            <a:off x="4369160" y="2496486"/>
            <a:ext cx="4670716" cy="350303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p:spPr>
        <p:txBody>
          <a:bodyPr>
            <a:normAutofit fontScale="90000"/>
          </a:bodyPr>
          <a:lstStyle/>
          <a:p>
            <a:r>
              <a:rPr lang="en-US"/>
              <a:t>Flood-Storm Water Control</a:t>
            </a:r>
            <a:endParaRPr lang="en-US" dirty="0"/>
          </a:p>
        </p:txBody>
      </p:sp>
      <p:pic>
        <p:nvPicPr>
          <p:cNvPr id="10" name="Content Placeholder 9" descr="VetfloodT1.jpg"/>
          <p:cNvPicPr>
            <a:picLocks noGrp="1" noChangeAspect="1"/>
          </p:cNvPicPr>
          <p:nvPr>
            <p:ph sz="half" idx="4294967295"/>
          </p:nvPr>
        </p:nvPicPr>
        <p:blipFill>
          <a:blip r:embed="rId2" cstate="print"/>
          <a:stretch>
            <a:fillRect/>
          </a:stretch>
        </p:blipFill>
        <p:spPr>
          <a:xfrm rot="5400000">
            <a:off x="381000" y="1371600"/>
            <a:ext cx="3048000" cy="2286000"/>
          </a:xfrm>
        </p:spPr>
      </p:pic>
      <p:pic>
        <p:nvPicPr>
          <p:cNvPr id="6" name="Content Placeholder 4" descr="VetT1 flood.jpg"/>
          <p:cNvPicPr>
            <a:picLocks noChangeAspect="1"/>
          </p:cNvPicPr>
          <p:nvPr/>
        </p:nvPicPr>
        <p:blipFill>
          <a:blip r:embed="rId3" cstate="print"/>
          <a:stretch>
            <a:fillRect/>
          </a:stretch>
        </p:blipFill>
        <p:spPr>
          <a:xfrm>
            <a:off x="3827206" y="1028700"/>
            <a:ext cx="3200400" cy="2400300"/>
          </a:xfrm>
          <a:prstGeom prst="rect">
            <a:avLst/>
          </a:prstGeom>
        </p:spPr>
      </p:pic>
      <p:pic>
        <p:nvPicPr>
          <p:cNvPr id="8" name="Content Placeholder 5" descr="vetT1.jpg"/>
          <p:cNvPicPr>
            <a:picLocks noChangeAspect="1"/>
          </p:cNvPicPr>
          <p:nvPr/>
        </p:nvPicPr>
        <p:blipFill>
          <a:blip r:embed="rId4" cstate="print"/>
          <a:stretch>
            <a:fillRect/>
          </a:stretch>
        </p:blipFill>
        <p:spPr>
          <a:xfrm>
            <a:off x="628446" y="4471885"/>
            <a:ext cx="2844800" cy="2133600"/>
          </a:xfrm>
          <a:prstGeom prst="rect">
            <a:avLst/>
          </a:prstGeom>
        </p:spPr>
      </p:pic>
      <p:pic>
        <p:nvPicPr>
          <p:cNvPr id="3" name="Picture 2" descr="A grass and trees in a forest&#10;&#10;Description automatically generated">
            <a:extLst>
              <a:ext uri="{FF2B5EF4-FFF2-40B4-BE49-F238E27FC236}">
                <a16:creationId xmlns:a16="http://schemas.microsoft.com/office/drawing/2014/main" id="{B83EB205-745B-E08B-0C45-088474124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581400"/>
            <a:ext cx="3962400" cy="2971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855F-CFE4-40D5-A398-80504478AEFB}"/>
              </a:ext>
            </a:extLst>
          </p:cNvPr>
          <p:cNvSpPr>
            <a:spLocks noGrp="1"/>
          </p:cNvSpPr>
          <p:nvPr>
            <p:ph type="title"/>
          </p:nvPr>
        </p:nvSpPr>
        <p:spPr>
          <a:xfrm>
            <a:off x="457200" y="274638"/>
            <a:ext cx="8229600" cy="792162"/>
          </a:xfrm>
        </p:spPr>
        <p:txBody>
          <a:bodyPr/>
          <a:lstStyle/>
          <a:p>
            <a:r>
              <a:rPr lang="en-US" dirty="0"/>
              <a:t>Land and Water Rehabilitation</a:t>
            </a:r>
          </a:p>
        </p:txBody>
      </p:sp>
      <p:sp>
        <p:nvSpPr>
          <p:cNvPr id="3" name="Content Placeholder 2">
            <a:extLst>
              <a:ext uri="{FF2B5EF4-FFF2-40B4-BE49-F238E27FC236}">
                <a16:creationId xmlns:a16="http://schemas.microsoft.com/office/drawing/2014/main" id="{EAA1D167-72FC-B051-85E8-70C51C4EDA55}"/>
              </a:ext>
            </a:extLst>
          </p:cNvPr>
          <p:cNvSpPr>
            <a:spLocks noGrp="1"/>
          </p:cNvSpPr>
          <p:nvPr>
            <p:ph idx="1"/>
          </p:nvPr>
        </p:nvSpPr>
        <p:spPr>
          <a:xfrm>
            <a:off x="457200" y="1066800"/>
            <a:ext cx="8229600" cy="5059363"/>
          </a:xfrm>
        </p:spPr>
        <p:txBody>
          <a:bodyPr>
            <a:normAutofit fontScale="62500" lnSpcReduction="20000"/>
          </a:bodyPr>
          <a:lstStyle/>
          <a:p>
            <a:r>
              <a:rPr lang="en-US" b="1" i="0" dirty="0">
                <a:solidFill>
                  <a:srgbClr val="333333"/>
                </a:solidFill>
                <a:effectLst/>
              </a:rPr>
              <a:t>Phytoremediation</a:t>
            </a:r>
            <a:r>
              <a:rPr lang="en-US" b="0" i="0" dirty="0">
                <a:solidFill>
                  <a:srgbClr val="333333"/>
                </a:solidFill>
                <a:effectLst/>
              </a:rPr>
              <a:t> basically refers to the use of plants and associated soil microbes to reduce the concentrations or toxic effects of contaminants in the environment</a:t>
            </a:r>
            <a:r>
              <a:rPr lang="en-US" b="0" i="0" dirty="0">
                <a:solidFill>
                  <a:srgbClr val="333333"/>
                </a:solidFill>
                <a:effectLst/>
                <a:latin typeface="Lucida Grande"/>
              </a:rPr>
              <a:t>. </a:t>
            </a:r>
          </a:p>
          <a:p>
            <a:r>
              <a:rPr lang="en-US" b="0" i="0" dirty="0">
                <a:effectLst/>
                <a:latin typeface="Google Sans"/>
              </a:rPr>
              <a:t>Vetiver's roots absorb heavy metals from soil and water, and the plant produces chelators and organic acids to bind with the toxic metal ions. The metal and chelator complex is then sequestered by the plant's cells, inactivating the metal ions</a:t>
            </a:r>
            <a:r>
              <a:rPr lang="en-US" b="0" i="0" dirty="0">
                <a:solidFill>
                  <a:srgbClr val="545D7E"/>
                </a:solidFill>
                <a:effectLst/>
                <a:latin typeface="Google Sans"/>
              </a:rPr>
              <a:t>. </a:t>
            </a:r>
            <a:r>
              <a:rPr lang="en-US" b="1" i="0" dirty="0">
                <a:solidFill>
                  <a:srgbClr val="403635"/>
                </a:solidFill>
                <a:effectLst/>
                <a:latin typeface="MiloWeb"/>
              </a:rPr>
              <a:t>Phytodegradation</a:t>
            </a:r>
            <a:endParaRPr lang="en-US" dirty="0"/>
          </a:p>
          <a:p>
            <a:r>
              <a:rPr lang="en-US" dirty="0"/>
              <a:t>3 year study on reducing nitrogen and phosphorous runoff on sloping cropland in China with Vetiver Grass Hedgerows(VGH)(14)</a:t>
            </a:r>
          </a:p>
          <a:p>
            <a:r>
              <a:rPr lang="en-US" b="0" i="0" dirty="0">
                <a:solidFill>
                  <a:srgbClr val="212121"/>
                </a:solidFill>
                <a:effectLst/>
                <a:latin typeface="BlinkMacSystemFont"/>
              </a:rPr>
              <a:t>5 fertilization treatments studied</a:t>
            </a:r>
          </a:p>
          <a:p>
            <a:pPr lvl="1"/>
            <a:r>
              <a:rPr lang="en-US" b="0" i="0" dirty="0">
                <a:solidFill>
                  <a:srgbClr val="212121"/>
                </a:solidFill>
                <a:effectLst/>
                <a:latin typeface="BlinkMacSystemFont"/>
              </a:rPr>
              <a:t>VGH plus organic fertilizer </a:t>
            </a:r>
          </a:p>
          <a:p>
            <a:pPr lvl="1"/>
            <a:r>
              <a:rPr lang="en-US" b="0" i="0" dirty="0">
                <a:solidFill>
                  <a:srgbClr val="212121"/>
                </a:solidFill>
                <a:effectLst/>
                <a:latin typeface="BlinkMacSystemFont"/>
              </a:rPr>
              <a:t>VGH plus inorganic fertilizer </a:t>
            </a:r>
          </a:p>
          <a:p>
            <a:pPr lvl="1"/>
            <a:r>
              <a:rPr lang="en-US" b="0" i="0" dirty="0">
                <a:solidFill>
                  <a:srgbClr val="212121"/>
                </a:solidFill>
                <a:effectLst/>
                <a:latin typeface="BlinkMacSystemFont"/>
              </a:rPr>
              <a:t>either organic or inorganic fertilizer without VGH, and </a:t>
            </a:r>
          </a:p>
          <a:p>
            <a:pPr lvl="1"/>
            <a:r>
              <a:rPr lang="en-US" b="0" i="0" dirty="0">
                <a:solidFill>
                  <a:srgbClr val="212121"/>
                </a:solidFill>
                <a:effectLst/>
                <a:latin typeface="BlinkMacSystemFont"/>
              </a:rPr>
              <a:t>no VGH or fertilizer (Control).</a:t>
            </a:r>
            <a:endParaRPr lang="en-US" dirty="0"/>
          </a:p>
          <a:p>
            <a:r>
              <a:rPr lang="en-US" dirty="0"/>
              <a:t>Runoff pollutants were significantly reduced with the VGH 98% inorganic and 94% organic fertilizers</a:t>
            </a:r>
          </a:p>
          <a:p>
            <a:r>
              <a:rPr lang="en-US" dirty="0"/>
              <a:t>Crop yields were increased</a:t>
            </a:r>
          </a:p>
        </p:txBody>
      </p:sp>
      <p:sp>
        <p:nvSpPr>
          <p:cNvPr id="4" name="Rectangle 1">
            <a:extLst>
              <a:ext uri="{FF2B5EF4-FFF2-40B4-BE49-F238E27FC236}">
                <a16:creationId xmlns:a16="http://schemas.microsoft.com/office/drawing/2014/main" id="{F6280AEF-7B42-495A-E4CE-63A343886F3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Roboto Mono Web"/>
              </a:rPr>
              <a:t>Otunola BO, Aghoghovwia MP, Thwala M, Gómez-Arias A, Jordaan R, Hernandez JC, Ololade OO. Improving capacity for phytoremediation of Vetiver grass and Indian mustard in heavy metal (Al and Mn) contaminated water through the application of clay minerals. Environ Sci Pollut Res Int. 2023 Apr;30(18):53577-53588. doi: 10.1007/s11356-023-26083-5. Epub 2023 Mar 2. PMID: 36859642; PMCID: PMC10119195.</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7938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0CB7-A030-6F04-4700-46357B7314F7}"/>
              </a:ext>
            </a:extLst>
          </p:cNvPr>
          <p:cNvSpPr>
            <a:spLocks noGrp="1"/>
          </p:cNvSpPr>
          <p:nvPr>
            <p:ph type="title"/>
          </p:nvPr>
        </p:nvSpPr>
        <p:spPr/>
        <p:txBody>
          <a:bodyPr/>
          <a:lstStyle/>
          <a:p>
            <a:r>
              <a:rPr lang="en-US" dirty="0"/>
              <a:t>Land and Water Rehabilitation</a:t>
            </a:r>
          </a:p>
        </p:txBody>
      </p:sp>
      <p:sp>
        <p:nvSpPr>
          <p:cNvPr id="3" name="Content Placeholder 2">
            <a:extLst>
              <a:ext uri="{FF2B5EF4-FFF2-40B4-BE49-F238E27FC236}">
                <a16:creationId xmlns:a16="http://schemas.microsoft.com/office/drawing/2014/main" id="{F1983526-0C4A-9F54-6E3E-E24F5CBB0711}"/>
              </a:ext>
            </a:extLst>
          </p:cNvPr>
          <p:cNvSpPr>
            <a:spLocks noGrp="1"/>
          </p:cNvSpPr>
          <p:nvPr>
            <p:ph idx="1"/>
          </p:nvPr>
        </p:nvSpPr>
        <p:spPr/>
        <p:txBody>
          <a:bodyPr/>
          <a:lstStyle/>
          <a:p>
            <a:r>
              <a:rPr lang="en-US" b="0" i="0" dirty="0">
                <a:solidFill>
                  <a:srgbClr val="000000"/>
                </a:solidFill>
                <a:effectLst/>
                <a:latin typeface="Roboto" panose="02000000000000000000" pitchFamily="2" charset="0"/>
              </a:rPr>
              <a:t>In Antigua and Barbuda, Vetiver grass is being used to ameliorate and rehabilitate the Cooks Landfill, which borders one of the country’s largest mangrove swamps. </a:t>
            </a:r>
            <a:endParaRPr lang="en-US" dirty="0"/>
          </a:p>
        </p:txBody>
      </p:sp>
      <p:pic>
        <p:nvPicPr>
          <p:cNvPr id="1026" name="Picture 2" descr="Map of Cooke Land Fill, Antigua and Barbuda">
            <a:extLst>
              <a:ext uri="{FF2B5EF4-FFF2-40B4-BE49-F238E27FC236}">
                <a16:creationId xmlns:a16="http://schemas.microsoft.com/office/drawing/2014/main" id="{DFF05335-B5A0-40D2-DD13-39B55CE51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685116"/>
            <a:ext cx="4876800" cy="2535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5C44BF-00FB-7719-2710-69067BE986F9}"/>
              </a:ext>
            </a:extLst>
          </p:cNvPr>
          <p:cNvSpPr txBox="1"/>
          <p:nvPr/>
        </p:nvSpPr>
        <p:spPr>
          <a:xfrm>
            <a:off x="1447800" y="6211094"/>
            <a:ext cx="1143000" cy="276999"/>
          </a:xfrm>
          <a:prstGeom prst="rect">
            <a:avLst/>
          </a:prstGeom>
          <a:noFill/>
        </p:spPr>
        <p:txBody>
          <a:bodyPr wrap="square" rtlCol="0">
            <a:spAutoFit/>
          </a:bodyPr>
          <a:lstStyle/>
          <a:p>
            <a:r>
              <a:rPr lang="en-US" sz="1200" dirty="0"/>
              <a:t>Google Maps</a:t>
            </a:r>
          </a:p>
        </p:txBody>
      </p:sp>
    </p:spTree>
    <p:extLst>
      <p:ext uri="{BB962C8B-B14F-4D97-AF65-F5344CB8AC3E}">
        <p14:creationId xmlns:p14="http://schemas.microsoft.com/office/powerpoint/2010/main" val="4115471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Land and Water Rehabilitation</a:t>
            </a:r>
          </a:p>
        </p:txBody>
      </p:sp>
      <p:sp>
        <p:nvSpPr>
          <p:cNvPr id="7" name="Content Placeholder 6"/>
          <p:cNvSpPr>
            <a:spLocks noGrp="1"/>
          </p:cNvSpPr>
          <p:nvPr>
            <p:ph sz="half" idx="4294967295"/>
          </p:nvPr>
        </p:nvSpPr>
        <p:spPr>
          <a:xfrm>
            <a:off x="0" y="1143000"/>
            <a:ext cx="4038600" cy="4983163"/>
          </a:xfrm>
        </p:spPr>
        <p:txBody>
          <a:bodyPr>
            <a:normAutofit/>
          </a:bodyPr>
          <a:lstStyle/>
          <a:p>
            <a:r>
              <a:rPr lang="en-US" sz="2000" dirty="0"/>
              <a:t>May also be used to treat water:</a:t>
            </a:r>
          </a:p>
          <a:p>
            <a:r>
              <a:rPr lang="en-US" sz="2000" dirty="0"/>
              <a:t>Agricultural chemicals – N, P, Pesticides</a:t>
            </a:r>
          </a:p>
          <a:p>
            <a:r>
              <a:rPr lang="en-US" sz="2000" dirty="0"/>
              <a:t>Effluent – fish, animals, human – reduces </a:t>
            </a:r>
            <a:r>
              <a:rPr lang="en-US" sz="2000" dirty="0" err="1"/>
              <a:t>coliforms</a:t>
            </a:r>
            <a:endParaRPr lang="en-US" sz="2000" dirty="0"/>
          </a:p>
          <a:p>
            <a:r>
              <a:rPr lang="en-US" sz="2000" dirty="0"/>
              <a:t>Industrial heavy metals</a:t>
            </a:r>
          </a:p>
        </p:txBody>
      </p:sp>
      <p:pic>
        <p:nvPicPr>
          <p:cNvPr id="1028" name="Picture 4" descr="https://b3474402.smushcdn.com/3474402/wp-content/uploads/2021/11/45-3-1024x683.jpg?lossy=2&amp;strip=1&amp;webp=1"/>
          <p:cNvPicPr>
            <a:picLocks noChangeAspect="1" noChangeArrowheads="1"/>
          </p:cNvPicPr>
          <p:nvPr/>
        </p:nvPicPr>
        <p:blipFill>
          <a:blip r:embed="rId2" cstate="print"/>
          <a:srcRect/>
          <a:stretch>
            <a:fillRect/>
          </a:stretch>
        </p:blipFill>
        <p:spPr bwMode="auto">
          <a:xfrm>
            <a:off x="5181600" y="4038600"/>
            <a:ext cx="3429000" cy="2287117"/>
          </a:xfrm>
          <a:prstGeom prst="rect">
            <a:avLst/>
          </a:prstGeom>
          <a:noFill/>
        </p:spPr>
      </p:pic>
      <p:pic>
        <p:nvPicPr>
          <p:cNvPr id="1030" name="Picture 6" descr="https://b3474402.smushcdn.com/3474402/wp-content/uploads/2021/11/47-2.png?lossy=2&amp;strip=1&amp;webp=1"/>
          <p:cNvPicPr>
            <a:picLocks noChangeAspect="1" noChangeArrowheads="1"/>
          </p:cNvPicPr>
          <p:nvPr/>
        </p:nvPicPr>
        <p:blipFill>
          <a:blip r:embed="rId3" cstate="print"/>
          <a:srcRect/>
          <a:stretch>
            <a:fillRect/>
          </a:stretch>
        </p:blipFill>
        <p:spPr bwMode="auto">
          <a:xfrm>
            <a:off x="5105400" y="1219200"/>
            <a:ext cx="3033513" cy="2286000"/>
          </a:xfrm>
          <a:prstGeom prst="rect">
            <a:avLst/>
          </a:prstGeom>
          <a:noFill/>
        </p:spPr>
      </p:pic>
      <p:pic>
        <p:nvPicPr>
          <p:cNvPr id="1032" name="Picture 8" descr="https://b3474402.smushcdn.com/3474402/wp-content/uploads/2021/11/46-2.png?lossy=2&amp;strip=1&amp;webp=1"/>
          <p:cNvPicPr>
            <a:picLocks noChangeAspect="1" noChangeArrowheads="1"/>
          </p:cNvPicPr>
          <p:nvPr/>
        </p:nvPicPr>
        <p:blipFill>
          <a:blip r:embed="rId4" cstate="print"/>
          <a:srcRect/>
          <a:stretch>
            <a:fillRect/>
          </a:stretch>
        </p:blipFill>
        <p:spPr bwMode="auto">
          <a:xfrm>
            <a:off x="685800" y="3810000"/>
            <a:ext cx="3612298" cy="2705100"/>
          </a:xfrm>
          <a:prstGeom prst="rect">
            <a:avLst/>
          </a:prstGeom>
          <a:noFill/>
        </p:spPr>
      </p:pic>
      <p:pic>
        <p:nvPicPr>
          <p:cNvPr id="3" name="Picture 2">
            <a:extLst>
              <a:ext uri="{FF2B5EF4-FFF2-40B4-BE49-F238E27FC236}">
                <a16:creationId xmlns:a16="http://schemas.microsoft.com/office/drawing/2014/main" id="{F89D3CD7-3E33-32A9-14FD-94C301C48F00}"/>
              </a:ext>
            </a:extLst>
          </p:cNvPr>
          <p:cNvPicPr>
            <a:picLocks noChangeAspect="1"/>
          </p:cNvPicPr>
          <p:nvPr/>
        </p:nvPicPr>
        <p:blipFill>
          <a:blip r:embed="rId5"/>
          <a:stretch>
            <a:fillRect/>
          </a:stretch>
        </p:blipFill>
        <p:spPr>
          <a:xfrm>
            <a:off x="5120632" y="6400800"/>
            <a:ext cx="2999492" cy="30482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F7CE-8A9D-31AC-092F-A0FE657B53A2}"/>
              </a:ext>
            </a:extLst>
          </p:cNvPr>
          <p:cNvSpPr>
            <a:spLocks noGrp="1"/>
          </p:cNvSpPr>
          <p:nvPr>
            <p:ph type="title"/>
          </p:nvPr>
        </p:nvSpPr>
        <p:spPr/>
        <p:txBody>
          <a:bodyPr/>
          <a:lstStyle/>
          <a:p>
            <a:r>
              <a:rPr lang="en-US" dirty="0"/>
              <a:t>Water remediation</a:t>
            </a:r>
          </a:p>
        </p:txBody>
      </p:sp>
      <p:pic>
        <p:nvPicPr>
          <p:cNvPr id="2050" name="Picture 2" descr="No photo description available.">
            <a:extLst>
              <a:ext uri="{FF2B5EF4-FFF2-40B4-BE49-F238E27FC236}">
                <a16:creationId xmlns:a16="http://schemas.microsoft.com/office/drawing/2014/main" id="{FC4218D4-F0D8-2CAE-AD78-3139EBF2DE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33" t="23333"/>
          <a:stretch/>
        </p:blipFill>
        <p:spPr bwMode="auto">
          <a:xfrm>
            <a:off x="457199" y="2249632"/>
            <a:ext cx="3897795" cy="40749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6B615043-8669-338B-5138-0CCC7D0E3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133600"/>
            <a:ext cx="341376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5CA4C90-9919-6C05-A9EC-5FA8CFC26B35}"/>
              </a:ext>
            </a:extLst>
          </p:cNvPr>
          <p:cNvPicPr>
            <a:picLocks noChangeAspect="1"/>
          </p:cNvPicPr>
          <p:nvPr/>
        </p:nvPicPr>
        <p:blipFill>
          <a:blip r:embed="rId4"/>
          <a:stretch>
            <a:fillRect/>
          </a:stretch>
        </p:blipFill>
        <p:spPr>
          <a:xfrm>
            <a:off x="1384620" y="6434203"/>
            <a:ext cx="2999492" cy="304826"/>
          </a:xfrm>
          <a:prstGeom prst="rect">
            <a:avLst/>
          </a:prstGeom>
        </p:spPr>
      </p:pic>
    </p:spTree>
    <p:extLst>
      <p:ext uri="{BB962C8B-B14F-4D97-AF65-F5344CB8AC3E}">
        <p14:creationId xmlns:p14="http://schemas.microsoft.com/office/powerpoint/2010/main" val="212568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idx="1"/>
          </p:nvPr>
        </p:nvSpPr>
        <p:spPr/>
        <p:txBody>
          <a:bodyPr>
            <a:normAutofit lnSpcReduction="10000"/>
          </a:bodyPr>
          <a:lstStyle/>
          <a:p>
            <a:r>
              <a:rPr lang="en-US" i="1" dirty="0" err="1"/>
              <a:t>Chrysopogon</a:t>
            </a:r>
            <a:r>
              <a:rPr lang="en-US" i="1" dirty="0"/>
              <a:t> </a:t>
            </a:r>
            <a:r>
              <a:rPr lang="en-US" i="1" dirty="0" err="1"/>
              <a:t>zizanioides</a:t>
            </a:r>
            <a:r>
              <a:rPr lang="en-US" dirty="0"/>
              <a:t> (L.) </a:t>
            </a:r>
            <a:r>
              <a:rPr lang="en-US" dirty="0" err="1"/>
              <a:t>Roberty</a:t>
            </a:r>
            <a:r>
              <a:rPr lang="en-US" dirty="0"/>
              <a:t> (1)</a:t>
            </a:r>
          </a:p>
          <a:p>
            <a:r>
              <a:rPr lang="en-US" dirty="0"/>
              <a:t>Family: </a:t>
            </a:r>
            <a:r>
              <a:rPr lang="en-US" dirty="0" err="1"/>
              <a:t>Poaceae</a:t>
            </a:r>
            <a:endParaRPr lang="en-US" dirty="0"/>
          </a:p>
          <a:p>
            <a:r>
              <a:rPr lang="en-US" dirty="0"/>
              <a:t>Cultivar: Sunshine</a:t>
            </a:r>
          </a:p>
          <a:p>
            <a:r>
              <a:rPr lang="en-US" dirty="0"/>
              <a:t>Common Local Names</a:t>
            </a:r>
          </a:p>
          <a:p>
            <a:r>
              <a:rPr lang="en-US" dirty="0"/>
              <a:t>Jamaica: </a:t>
            </a:r>
            <a:r>
              <a:rPr lang="en-US" dirty="0" err="1"/>
              <a:t>khus</a:t>
            </a:r>
            <a:r>
              <a:rPr lang="en-US" dirty="0"/>
              <a:t> </a:t>
            </a:r>
            <a:r>
              <a:rPr lang="en-US" dirty="0" err="1"/>
              <a:t>khus</a:t>
            </a:r>
            <a:endParaRPr lang="en-US" dirty="0"/>
          </a:p>
          <a:p>
            <a:r>
              <a:rPr lang="en-US" dirty="0"/>
              <a:t>Puerto Rico: </a:t>
            </a:r>
            <a:r>
              <a:rPr lang="en-US" dirty="0" err="1"/>
              <a:t>pachuli</a:t>
            </a:r>
            <a:endParaRPr lang="en-US" dirty="0"/>
          </a:p>
          <a:p>
            <a:r>
              <a:rPr lang="en-US" dirty="0"/>
              <a:t>Haiti: </a:t>
            </a:r>
            <a:r>
              <a:rPr lang="en-US" dirty="0" err="1"/>
              <a:t>herbe</a:t>
            </a:r>
            <a:r>
              <a:rPr lang="en-US" dirty="0"/>
              <a:t> </a:t>
            </a:r>
            <a:r>
              <a:rPr lang="en-US" dirty="0" err="1"/>
              <a:t>vetivert</a:t>
            </a:r>
            <a:endParaRPr lang="en-US" dirty="0"/>
          </a:p>
          <a:p>
            <a:r>
              <a:rPr lang="en-US" dirty="0"/>
              <a:t>India: </a:t>
            </a:r>
            <a:r>
              <a:rPr lang="en-US" dirty="0" err="1"/>
              <a:t>khas</a:t>
            </a:r>
            <a:r>
              <a:rPr lang="en-US" dirty="0"/>
              <a:t> </a:t>
            </a:r>
            <a:r>
              <a:rPr lang="en-US" dirty="0" err="1"/>
              <a:t>khas</a:t>
            </a:r>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tiver grass morphology, characteristics. ">
            <a:extLst>
              <a:ext uri="{FF2B5EF4-FFF2-40B4-BE49-F238E27FC236}">
                <a16:creationId xmlns:a16="http://schemas.microsoft.com/office/drawing/2014/main" id="{1227CEA1-9C2F-E73E-EEAC-C17D40F826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48556"/>
          <a:stretch/>
        </p:blipFill>
        <p:spPr bwMode="auto">
          <a:xfrm>
            <a:off x="1066800" y="1066800"/>
            <a:ext cx="6358688" cy="43148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66A75A-83AD-7991-80E3-24CAF9336890}"/>
              </a:ext>
            </a:extLst>
          </p:cNvPr>
          <p:cNvPicPr>
            <a:picLocks noChangeAspect="1"/>
          </p:cNvPicPr>
          <p:nvPr/>
        </p:nvPicPr>
        <p:blipFill>
          <a:blip r:embed="rId3"/>
          <a:stretch>
            <a:fillRect/>
          </a:stretch>
        </p:blipFill>
        <p:spPr>
          <a:xfrm>
            <a:off x="2590800" y="5638787"/>
            <a:ext cx="2999492" cy="304826"/>
          </a:xfrm>
          <a:prstGeom prst="rect">
            <a:avLst/>
          </a:prstGeom>
        </p:spPr>
      </p:pic>
    </p:spTree>
    <p:extLst>
      <p:ext uri="{BB962C8B-B14F-4D97-AF65-F5344CB8AC3E}">
        <p14:creationId xmlns:p14="http://schemas.microsoft.com/office/powerpoint/2010/main" val="565275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6C92-0269-DA4A-7B8D-4022D3F29ADB}"/>
              </a:ext>
            </a:extLst>
          </p:cNvPr>
          <p:cNvSpPr>
            <a:spLocks noGrp="1"/>
          </p:cNvSpPr>
          <p:nvPr>
            <p:ph type="title"/>
          </p:nvPr>
        </p:nvSpPr>
        <p:spPr/>
        <p:txBody>
          <a:bodyPr/>
          <a:lstStyle/>
          <a:p>
            <a:r>
              <a:rPr lang="en-US" dirty="0"/>
              <a:t>Coastal Protection</a:t>
            </a:r>
          </a:p>
        </p:txBody>
      </p:sp>
      <p:sp>
        <p:nvSpPr>
          <p:cNvPr id="4" name="Content Placeholder 3">
            <a:extLst>
              <a:ext uri="{FF2B5EF4-FFF2-40B4-BE49-F238E27FC236}">
                <a16:creationId xmlns:a16="http://schemas.microsoft.com/office/drawing/2014/main" id="{712BAAB3-8797-9C83-2CCA-9E0CDA2DB134}"/>
              </a:ext>
            </a:extLst>
          </p:cNvPr>
          <p:cNvSpPr>
            <a:spLocks noGrp="1"/>
          </p:cNvSpPr>
          <p:nvPr>
            <p:ph sz="half" idx="1"/>
          </p:nvPr>
        </p:nvSpPr>
        <p:spPr>
          <a:xfrm>
            <a:off x="457200" y="1417638"/>
            <a:ext cx="4038600" cy="4830762"/>
          </a:xfrm>
        </p:spPr>
        <p:txBody>
          <a:bodyPr/>
          <a:lstStyle/>
          <a:p>
            <a:pPr marL="342900" marR="0" lvl="0" indent="-342900">
              <a:lnSpc>
                <a:spcPct val="115000"/>
              </a:lnSpc>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Prevents drifting of sand</a:t>
            </a:r>
          </a:p>
          <a:p>
            <a:pPr marL="342900" marR="0" lvl="0" indent="-342900">
              <a:lnSpc>
                <a:spcPct val="115000"/>
              </a:lnSpc>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Prevents erosion of the beach</a:t>
            </a:r>
          </a:p>
          <a:p>
            <a:pPr marL="342900" marR="0" lvl="0" indent="-342900">
              <a:lnSpc>
                <a:spcPct val="115000"/>
              </a:lnSpc>
              <a:spcAft>
                <a:spcPts val="1000"/>
              </a:spcAft>
              <a:buFont typeface="Symbol" panose="05050102010706020507" pitchFamily="18" charset="2"/>
              <a:buChar char=""/>
            </a:pPr>
            <a:r>
              <a:rPr lang="en-US" sz="2400" kern="100" dirty="0">
                <a:effectLst/>
                <a:ea typeface="Calibri" panose="020F0502020204030204" pitchFamily="34" charset="0"/>
                <a:cs typeface="Times New Roman" panose="02020603050405020304" pitchFamily="18" charset="0"/>
              </a:rPr>
              <a:t>Protects the coast, mangroves, and reefs from pollution</a:t>
            </a:r>
          </a:p>
          <a:p>
            <a:endParaRPr lang="en-US" dirty="0"/>
          </a:p>
        </p:txBody>
      </p:sp>
      <p:pic>
        <p:nvPicPr>
          <p:cNvPr id="6" name="Content Placeholder 5">
            <a:extLst>
              <a:ext uri="{FF2B5EF4-FFF2-40B4-BE49-F238E27FC236}">
                <a16:creationId xmlns:a16="http://schemas.microsoft.com/office/drawing/2014/main" id="{65A16106-CB29-7BA2-15B5-9564F286951B}"/>
              </a:ext>
            </a:extLst>
          </p:cNvPr>
          <p:cNvPicPr>
            <a:picLocks noGrp="1" noChangeAspect="1"/>
          </p:cNvPicPr>
          <p:nvPr>
            <p:ph sz="half" idx="2"/>
          </p:nvPr>
        </p:nvPicPr>
        <p:blipFill>
          <a:blip r:embed="rId2"/>
          <a:stretch>
            <a:fillRect/>
          </a:stretch>
        </p:blipFill>
        <p:spPr>
          <a:xfrm>
            <a:off x="4953000" y="1387549"/>
            <a:ext cx="3276736" cy="2467281"/>
          </a:xfrm>
          <a:prstGeom prst="rect">
            <a:avLst/>
          </a:prstGeom>
        </p:spPr>
      </p:pic>
    </p:spTree>
    <p:extLst>
      <p:ext uri="{BB962C8B-B14F-4D97-AF65-F5344CB8AC3E}">
        <p14:creationId xmlns:p14="http://schemas.microsoft.com/office/powerpoint/2010/main" val="870041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FBC4-1A7E-5F29-901F-37EDE8FBBCBC}"/>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6A3F476D-DAF0-8E71-C744-CE0E85694702}"/>
              </a:ext>
            </a:extLst>
          </p:cNvPr>
          <p:cNvSpPr>
            <a:spLocks noGrp="1"/>
          </p:cNvSpPr>
          <p:nvPr>
            <p:ph idx="1"/>
          </p:nvPr>
        </p:nvSpPr>
        <p:spPr/>
        <p:txBody>
          <a:bodyPr>
            <a:normAutofit fontScale="77500" lnSpcReduction="20000"/>
          </a:bodyPr>
          <a:lstStyle/>
          <a:p>
            <a:r>
              <a:rPr lang="en-US" dirty="0"/>
              <a:t>Oil – 90% of all perfumes based on vetiver oil</a:t>
            </a:r>
          </a:p>
          <a:p>
            <a:r>
              <a:rPr lang="en-US" dirty="0"/>
              <a:t>Primarily produced in Haiti and Indonesia remainder in India</a:t>
            </a:r>
          </a:p>
          <a:p>
            <a:r>
              <a:rPr lang="en-US" dirty="0"/>
              <a:t>2 years to harvest – the harvest increases erosion</a:t>
            </a:r>
          </a:p>
          <a:p>
            <a:r>
              <a:rPr lang="en-US" dirty="0"/>
              <a:t>On an average one hectare of vetiver plantation yields 3-4 ­­ tones of roots which on distillation yield 15 to 16 kg of oil or 33 </a:t>
            </a:r>
            <a:r>
              <a:rPr lang="en-US" dirty="0" err="1"/>
              <a:t>lbs</a:t>
            </a:r>
            <a:r>
              <a:rPr lang="en-US" dirty="0"/>
              <a:t> $16335</a:t>
            </a:r>
          </a:p>
          <a:p>
            <a:r>
              <a:rPr lang="en-US" dirty="0"/>
              <a:t>55 gallons=400lb sells for $198,000 </a:t>
            </a:r>
          </a:p>
          <a:p>
            <a:r>
              <a:rPr lang="en-US" dirty="0"/>
              <a:t>15 to 16 kg of oil or 33 </a:t>
            </a:r>
            <a:r>
              <a:rPr lang="en-US" dirty="0" err="1"/>
              <a:t>lbs</a:t>
            </a:r>
            <a:r>
              <a:rPr lang="en-US" dirty="0"/>
              <a:t> = $16335 </a:t>
            </a:r>
          </a:p>
          <a:p>
            <a:r>
              <a:rPr lang="en-US" dirty="0"/>
              <a:t>55gallons= 209 liters 6967 oz retail $243,845</a:t>
            </a:r>
          </a:p>
          <a:p>
            <a:r>
              <a:rPr lang="en-US" dirty="0"/>
              <a:t>15 to 16 kg of oil yields 17.25 liters 574.75 oz $20,000</a:t>
            </a:r>
          </a:p>
          <a:p>
            <a:r>
              <a:rPr lang="en-US" dirty="0"/>
              <a:t>$35-$100 </a:t>
            </a:r>
            <a:r>
              <a:rPr lang="en-US" dirty="0" err="1"/>
              <a:t>fl</a:t>
            </a:r>
            <a:r>
              <a:rPr lang="en-US" dirty="0"/>
              <a:t> oz retail</a:t>
            </a:r>
          </a:p>
          <a:p>
            <a:endParaRPr lang="en-US" dirty="0"/>
          </a:p>
        </p:txBody>
      </p:sp>
    </p:spTree>
    <p:extLst>
      <p:ext uri="{BB962C8B-B14F-4D97-AF65-F5344CB8AC3E}">
        <p14:creationId xmlns:p14="http://schemas.microsoft.com/office/powerpoint/2010/main" val="3510865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C0AC6-B9CB-297C-FDFA-00519A2667C1}"/>
              </a:ext>
            </a:extLst>
          </p:cNvPr>
          <p:cNvSpPr>
            <a:spLocks noGrp="1"/>
          </p:cNvSpPr>
          <p:nvPr>
            <p:ph type="title"/>
          </p:nvPr>
        </p:nvSpPr>
        <p:spPr/>
        <p:txBody>
          <a:bodyPr/>
          <a:lstStyle/>
          <a:p>
            <a:r>
              <a:rPr lang="en-US" dirty="0"/>
              <a:t>Other</a:t>
            </a:r>
          </a:p>
        </p:txBody>
      </p:sp>
      <p:sp>
        <p:nvSpPr>
          <p:cNvPr id="3" name="Content Placeholder 2">
            <a:extLst>
              <a:ext uri="{FF2B5EF4-FFF2-40B4-BE49-F238E27FC236}">
                <a16:creationId xmlns:a16="http://schemas.microsoft.com/office/drawing/2014/main" id="{96663ADF-4B24-ADCB-7013-B03DB00EFEF9}"/>
              </a:ext>
            </a:extLst>
          </p:cNvPr>
          <p:cNvSpPr>
            <a:spLocks noGrp="1"/>
          </p:cNvSpPr>
          <p:nvPr>
            <p:ph idx="1"/>
          </p:nvPr>
        </p:nvSpPr>
        <p:spPr/>
        <p:txBody>
          <a:bodyPr/>
          <a:lstStyle/>
          <a:p>
            <a:r>
              <a:rPr lang="en-US" dirty="0"/>
              <a:t>Vetiver oil is antimicrobial particularly against Staphylococcus and antifungal</a:t>
            </a:r>
          </a:p>
          <a:p>
            <a:r>
              <a:rPr lang="en-US" dirty="0"/>
              <a:t>Kenya uses an infusion water - it is used for bathing to prevent and treat skin infections</a:t>
            </a:r>
          </a:p>
          <a:p>
            <a:r>
              <a:rPr lang="en-US" dirty="0"/>
              <a:t>Several countries make shoes using the roots for the soles  to help prevent infection</a:t>
            </a:r>
          </a:p>
          <a:p>
            <a:endParaRPr lang="en-US" dirty="0"/>
          </a:p>
        </p:txBody>
      </p:sp>
    </p:spTree>
    <p:extLst>
      <p:ext uri="{BB962C8B-B14F-4D97-AF65-F5344CB8AC3E}">
        <p14:creationId xmlns:p14="http://schemas.microsoft.com/office/powerpoint/2010/main" val="1672941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7EEC-A7D2-34D6-A4C4-23124D6EBD2D}"/>
              </a:ext>
            </a:extLst>
          </p:cNvPr>
          <p:cNvSpPr>
            <a:spLocks noGrp="1"/>
          </p:cNvSpPr>
          <p:nvPr>
            <p:ph type="title"/>
          </p:nvPr>
        </p:nvSpPr>
        <p:spPr/>
        <p:txBody>
          <a:bodyPr/>
          <a:lstStyle/>
          <a:p>
            <a:r>
              <a:rPr lang="en-US" dirty="0"/>
              <a:t>Other</a:t>
            </a:r>
          </a:p>
        </p:txBody>
      </p:sp>
      <p:pic>
        <p:nvPicPr>
          <p:cNvPr id="1026" name="Picture 2">
            <a:extLst>
              <a:ext uri="{FF2B5EF4-FFF2-40B4-BE49-F238E27FC236}">
                <a16:creationId xmlns:a16="http://schemas.microsoft.com/office/drawing/2014/main" id="{463C9149-72A3-4AB1-3E26-0DCC6ACC9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95450"/>
            <a:ext cx="328612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7DC073-F77A-6C9F-B57E-C146391F8179}"/>
              </a:ext>
            </a:extLst>
          </p:cNvPr>
          <p:cNvPicPr>
            <a:picLocks noChangeAspect="1"/>
          </p:cNvPicPr>
          <p:nvPr/>
        </p:nvPicPr>
        <p:blipFill>
          <a:blip r:embed="rId3"/>
          <a:stretch>
            <a:fillRect/>
          </a:stretch>
        </p:blipFill>
        <p:spPr>
          <a:xfrm>
            <a:off x="2590800" y="6097827"/>
            <a:ext cx="2999492" cy="304826"/>
          </a:xfrm>
          <a:prstGeom prst="rect">
            <a:avLst/>
          </a:prstGeom>
        </p:spPr>
      </p:pic>
    </p:spTree>
    <p:extLst>
      <p:ext uri="{BB962C8B-B14F-4D97-AF65-F5344CB8AC3E}">
        <p14:creationId xmlns:p14="http://schemas.microsoft.com/office/powerpoint/2010/main" val="3814701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a:t>
            </a:r>
          </a:p>
        </p:txBody>
      </p:sp>
      <p:pic>
        <p:nvPicPr>
          <p:cNvPr id="44034" name="Picture 2" descr="https://i0.wp.com/aayurarogyam.com/wp-content/uploads/2021/04/vettiver-Curtains.jpg?fit=640%2C427&amp;ssl=1"/>
          <p:cNvPicPr>
            <a:picLocks noChangeAspect="1" noChangeArrowheads="1"/>
          </p:cNvPicPr>
          <p:nvPr/>
        </p:nvPicPr>
        <p:blipFill>
          <a:blip r:embed="rId2" cstate="print"/>
          <a:srcRect/>
          <a:stretch>
            <a:fillRect/>
          </a:stretch>
        </p:blipFill>
        <p:spPr bwMode="auto">
          <a:xfrm>
            <a:off x="488576" y="1104244"/>
            <a:ext cx="3484409" cy="2324755"/>
          </a:xfrm>
          <a:prstGeom prst="rect">
            <a:avLst/>
          </a:prstGeom>
          <a:noFill/>
        </p:spPr>
      </p:pic>
      <p:pic>
        <p:nvPicPr>
          <p:cNvPr id="44036" name="Picture 4" descr="https://b3474402.smushcdn.com/3474402/wp-content/uploads/2021/11/62-4.png?lossy=2&amp;strip=1&amp;webp=1"/>
          <p:cNvPicPr>
            <a:picLocks noChangeAspect="1" noChangeArrowheads="1"/>
          </p:cNvPicPr>
          <p:nvPr/>
        </p:nvPicPr>
        <p:blipFill>
          <a:blip r:embed="rId3" cstate="print"/>
          <a:srcRect/>
          <a:stretch>
            <a:fillRect/>
          </a:stretch>
        </p:blipFill>
        <p:spPr bwMode="auto">
          <a:xfrm>
            <a:off x="4419600" y="1676400"/>
            <a:ext cx="3944644" cy="4724400"/>
          </a:xfrm>
          <a:prstGeom prst="rect">
            <a:avLst/>
          </a:prstGeom>
          <a:noFill/>
        </p:spPr>
      </p:pic>
      <p:pic>
        <p:nvPicPr>
          <p:cNvPr id="2" name="Picture 1">
            <a:extLst>
              <a:ext uri="{FF2B5EF4-FFF2-40B4-BE49-F238E27FC236}">
                <a16:creationId xmlns:a16="http://schemas.microsoft.com/office/drawing/2014/main" id="{D7041E06-810F-633B-28DA-163FE48B8F3A}"/>
              </a:ext>
            </a:extLst>
          </p:cNvPr>
          <p:cNvPicPr>
            <a:picLocks noChangeAspect="1"/>
          </p:cNvPicPr>
          <p:nvPr/>
        </p:nvPicPr>
        <p:blipFill>
          <a:blip r:embed="rId4"/>
          <a:stretch>
            <a:fillRect/>
          </a:stretch>
        </p:blipFill>
        <p:spPr>
          <a:xfrm>
            <a:off x="838200" y="3663949"/>
            <a:ext cx="2957513" cy="2919413"/>
          </a:xfrm>
          <a:prstGeom prst="rect">
            <a:avLst/>
          </a:prstGeom>
        </p:spPr>
      </p:pic>
      <p:pic>
        <p:nvPicPr>
          <p:cNvPr id="3" name="Picture 2">
            <a:extLst>
              <a:ext uri="{FF2B5EF4-FFF2-40B4-BE49-F238E27FC236}">
                <a16:creationId xmlns:a16="http://schemas.microsoft.com/office/drawing/2014/main" id="{56E15547-FF7E-3DAD-FED0-500E166B8885}"/>
              </a:ext>
            </a:extLst>
          </p:cNvPr>
          <p:cNvPicPr>
            <a:picLocks noChangeAspect="1"/>
          </p:cNvPicPr>
          <p:nvPr/>
        </p:nvPicPr>
        <p:blipFill>
          <a:blip r:embed="rId5"/>
          <a:stretch>
            <a:fillRect/>
          </a:stretch>
        </p:blipFill>
        <p:spPr>
          <a:xfrm>
            <a:off x="4367408" y="6354736"/>
            <a:ext cx="2999492" cy="30482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E57E-AF14-EC77-53ED-82781011FB0A}"/>
              </a:ext>
            </a:extLst>
          </p:cNvPr>
          <p:cNvSpPr>
            <a:spLocks noGrp="1"/>
          </p:cNvSpPr>
          <p:nvPr>
            <p:ph type="title"/>
          </p:nvPr>
        </p:nvSpPr>
        <p:spPr/>
        <p:txBody>
          <a:bodyPr/>
          <a:lstStyle/>
          <a:p>
            <a:r>
              <a:rPr lang="en-US" dirty="0"/>
              <a:t>Other</a:t>
            </a:r>
          </a:p>
        </p:txBody>
      </p:sp>
      <p:pic>
        <p:nvPicPr>
          <p:cNvPr id="5" name="Content Placeholder 4" descr="A blue and yellow parrot on a branch&#10;&#10;Description automatically generated">
            <a:extLst>
              <a:ext uri="{FF2B5EF4-FFF2-40B4-BE49-F238E27FC236}">
                <a16:creationId xmlns:a16="http://schemas.microsoft.com/office/drawing/2014/main" id="{20FE79E9-7DD7-1CB8-CDE4-0ED5413BBF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118" y="2225488"/>
            <a:ext cx="2677651" cy="3276600"/>
          </a:xfrm>
        </p:spPr>
      </p:pic>
      <p:pic>
        <p:nvPicPr>
          <p:cNvPr id="7" name="Picture 6" descr="A basket and a bottle of salt&#10;&#10;Description automatically generated">
            <a:extLst>
              <a:ext uri="{FF2B5EF4-FFF2-40B4-BE49-F238E27FC236}">
                <a16:creationId xmlns:a16="http://schemas.microsoft.com/office/drawing/2014/main" id="{FB062F90-6B52-2FEA-615A-DB8AA2FEB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55" y="2514600"/>
            <a:ext cx="4167039" cy="3009900"/>
          </a:xfrm>
          <a:prstGeom prst="rect">
            <a:avLst/>
          </a:prstGeom>
        </p:spPr>
      </p:pic>
      <p:pic>
        <p:nvPicPr>
          <p:cNvPr id="3" name="Picture 2">
            <a:extLst>
              <a:ext uri="{FF2B5EF4-FFF2-40B4-BE49-F238E27FC236}">
                <a16:creationId xmlns:a16="http://schemas.microsoft.com/office/drawing/2014/main" id="{ABA141F3-AB50-A235-7C99-8604A7524EEC}"/>
              </a:ext>
            </a:extLst>
          </p:cNvPr>
          <p:cNvPicPr>
            <a:picLocks noChangeAspect="1"/>
          </p:cNvPicPr>
          <p:nvPr/>
        </p:nvPicPr>
        <p:blipFill>
          <a:blip r:embed="rId4"/>
          <a:stretch>
            <a:fillRect/>
          </a:stretch>
        </p:blipFill>
        <p:spPr>
          <a:xfrm>
            <a:off x="4876800" y="5524500"/>
            <a:ext cx="2999492" cy="304826"/>
          </a:xfrm>
          <a:prstGeom prst="rect">
            <a:avLst/>
          </a:prstGeom>
        </p:spPr>
      </p:pic>
    </p:spTree>
    <p:extLst>
      <p:ext uri="{BB962C8B-B14F-4D97-AF65-F5344CB8AC3E}">
        <p14:creationId xmlns:p14="http://schemas.microsoft.com/office/powerpoint/2010/main" val="4030583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Vetiver</a:t>
            </a:r>
            <a:r>
              <a:rPr lang="en-US" dirty="0"/>
              <a:t> Resources</a:t>
            </a:r>
          </a:p>
        </p:txBody>
      </p:sp>
      <p:sp>
        <p:nvSpPr>
          <p:cNvPr id="3" name="Content Placeholder 2"/>
          <p:cNvSpPr>
            <a:spLocks noGrp="1"/>
          </p:cNvSpPr>
          <p:nvPr>
            <p:ph idx="1"/>
          </p:nvPr>
        </p:nvSpPr>
        <p:spPr/>
        <p:txBody>
          <a:bodyPr>
            <a:normAutofit fontScale="85000" lnSpcReduction="10000"/>
          </a:bodyPr>
          <a:lstStyle/>
          <a:p>
            <a:pPr>
              <a:buNone/>
            </a:pPr>
            <a:r>
              <a:rPr lang="en-US" b="1" dirty="0">
                <a:hlinkClick r:id="rId2"/>
              </a:rPr>
              <a:t>ETHIOPIA WATER CONSERVATION</a:t>
            </a:r>
          </a:p>
          <a:p>
            <a:r>
              <a:rPr lang="en-US" dirty="0">
                <a:hlinkClick r:id="rId2"/>
              </a:rPr>
              <a:t>https://www.youtube.com/watch?v=At7XQSw6ixY</a:t>
            </a:r>
            <a:endParaRPr lang="en-US" dirty="0"/>
          </a:p>
          <a:p>
            <a:pPr marL="0" indent="0">
              <a:buNone/>
            </a:pPr>
            <a:endParaRPr lang="en-US" dirty="0"/>
          </a:p>
          <a:p>
            <a:r>
              <a:rPr lang="es-ES" b="1" i="0" dirty="0">
                <a:solidFill>
                  <a:srgbClr val="0F0F0F"/>
                </a:solidFill>
                <a:effectLst/>
                <a:highlight>
                  <a:srgbClr val="FFFFFF"/>
                </a:highlight>
                <a:latin typeface="Roboto" panose="02000000000000000000" pitchFamily="2" charset="0"/>
              </a:rPr>
              <a:t>EL VETIVER, SU MANEJO Y FUNCIONAMIENTO EN LA AGRICULTURA | Jairo Restrepo Rivera </a:t>
            </a:r>
            <a:r>
              <a:rPr lang="en-US" dirty="0"/>
              <a:t>https://www.youtube.com/watch?v=TghgiekDo00&amp;t=978s</a:t>
            </a:r>
          </a:p>
          <a:p>
            <a:endParaRPr lang="en-US" dirty="0"/>
          </a:p>
          <a:p>
            <a:pPr>
              <a:buNone/>
            </a:pPr>
            <a:r>
              <a:rPr lang="en-US" b="1" dirty="0"/>
              <a:t>GROUP</a:t>
            </a:r>
          </a:p>
          <a:p>
            <a:r>
              <a:rPr lang="en-US" dirty="0"/>
              <a:t>Facebook – International Vetiver Group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08038"/>
          </a:xfrm>
        </p:spPr>
        <p:txBody>
          <a:bodyPr/>
          <a:lstStyle/>
          <a:p>
            <a:r>
              <a:rPr lang="en-US" dirty="0"/>
              <a:t>References</a:t>
            </a:r>
          </a:p>
        </p:txBody>
      </p:sp>
      <p:sp>
        <p:nvSpPr>
          <p:cNvPr id="3" name="Content Placeholder 2"/>
          <p:cNvSpPr>
            <a:spLocks noGrp="1"/>
          </p:cNvSpPr>
          <p:nvPr>
            <p:ph idx="1"/>
          </p:nvPr>
        </p:nvSpPr>
        <p:spPr>
          <a:xfrm>
            <a:off x="457200" y="1219200"/>
            <a:ext cx="8229600" cy="4830763"/>
          </a:xfrm>
        </p:spPr>
        <p:txBody>
          <a:bodyPr>
            <a:noAutofit/>
          </a:bodyPr>
          <a:lstStyle/>
          <a:p>
            <a:pPr marL="514350" lvl="0" indent="-514350">
              <a:buFont typeface="+mj-lt"/>
              <a:buAutoNum type="arabicPeriod"/>
            </a:pPr>
            <a:r>
              <a:rPr lang="en-US" sz="1400" dirty="0"/>
              <a:t>Rojas-Sandoval. </a:t>
            </a:r>
            <a:r>
              <a:rPr lang="en-US" sz="1400" dirty="0" err="1"/>
              <a:t>Chrysopogon</a:t>
            </a:r>
            <a:r>
              <a:rPr lang="en-US" sz="1400" dirty="0"/>
              <a:t> </a:t>
            </a:r>
            <a:r>
              <a:rPr lang="en-US" sz="1400" dirty="0" err="1"/>
              <a:t>zizanioides</a:t>
            </a:r>
            <a:r>
              <a:rPr lang="en-US" sz="1400" dirty="0"/>
              <a:t> (</a:t>
            </a:r>
            <a:r>
              <a:rPr lang="en-US" sz="1400" dirty="0" err="1"/>
              <a:t>vetiver</a:t>
            </a:r>
            <a:r>
              <a:rPr lang="en-US" sz="1400" dirty="0"/>
              <a:t>). CABI Compendium. Feb 11, 2020. https://www.cabidigitallibrary.org/doi/full/10.1079/cabicompendium.18528934. </a:t>
            </a:r>
            <a:endParaRPr lang="en-US" sz="1400" b="1" dirty="0"/>
          </a:p>
          <a:p>
            <a:pPr marL="514350" lvl="0" indent="-514350" fontAlgn="ctr">
              <a:buFont typeface="+mj-lt"/>
              <a:buAutoNum type="arabicPeriod"/>
            </a:pPr>
            <a:r>
              <a:rPr lang="en-US" sz="1400" dirty="0"/>
              <a:t>S. Barnard, V. </a:t>
            </a:r>
            <a:r>
              <a:rPr lang="en-US" sz="1400" dirty="0" err="1"/>
              <a:t>Diedericks</a:t>
            </a:r>
            <a:r>
              <a:rPr lang="en-US" sz="1400" dirty="0"/>
              <a:t>, K.R. </a:t>
            </a:r>
            <a:r>
              <a:rPr lang="en-US" sz="1400" dirty="0" err="1"/>
              <a:t>Conradie</a:t>
            </a:r>
            <a:r>
              <a:rPr lang="en-US" sz="1400" dirty="0"/>
              <a:t>. Genetic diversity of vetiver isolates (</a:t>
            </a:r>
            <a:r>
              <a:rPr lang="en-US" sz="1400" i="1" dirty="0" err="1"/>
              <a:t>Chrysopogon</a:t>
            </a:r>
            <a:r>
              <a:rPr lang="en-US" sz="1400" i="1" dirty="0"/>
              <a:t> </a:t>
            </a:r>
            <a:r>
              <a:rPr lang="en-US" sz="1400" i="1" dirty="0" err="1"/>
              <a:t>zizanioides</a:t>
            </a:r>
            <a:r>
              <a:rPr lang="en-US" sz="1400" dirty="0"/>
              <a:t>/</a:t>
            </a:r>
            <a:r>
              <a:rPr lang="en-US" sz="1400" i="1" dirty="0" err="1"/>
              <a:t>nigritanus</a:t>
            </a:r>
            <a:r>
              <a:rPr lang="en-US" sz="1400" dirty="0"/>
              <a:t>) available in South Africa based on </a:t>
            </a:r>
            <a:r>
              <a:rPr lang="en-US" sz="1400" i="1" dirty="0"/>
              <a:t>ITS</a:t>
            </a:r>
            <a:r>
              <a:rPr lang="en-US" sz="1400" dirty="0"/>
              <a:t>, </a:t>
            </a:r>
            <a:r>
              <a:rPr lang="en-US" sz="1400" i="1" dirty="0" err="1"/>
              <a:t>ndh</a:t>
            </a:r>
            <a:r>
              <a:rPr lang="en-US" sz="1400" dirty="0" err="1"/>
              <a:t>F</a:t>
            </a:r>
            <a:r>
              <a:rPr lang="en-US" sz="1400" dirty="0"/>
              <a:t> and </a:t>
            </a:r>
            <a:r>
              <a:rPr lang="en-US" sz="1400" i="1" dirty="0" err="1"/>
              <a:t>rbc</a:t>
            </a:r>
            <a:r>
              <a:rPr lang="en-US" sz="1400" dirty="0" err="1"/>
              <a:t>L</a:t>
            </a:r>
            <a:r>
              <a:rPr lang="en-US" sz="1400" dirty="0"/>
              <a:t> sequencing analyses. </a:t>
            </a:r>
            <a:r>
              <a:rPr lang="en-US" sz="1400" dirty="0">
                <a:hlinkClick r:id="rId2" tooltip="Go to South African Journal of Botany on ScienceDirect"/>
              </a:rPr>
              <a:t>South African Journal of Botany</a:t>
            </a:r>
            <a:r>
              <a:rPr lang="en-US" sz="1400" dirty="0"/>
              <a:t> </a:t>
            </a:r>
            <a:r>
              <a:rPr lang="en-US" sz="1400" dirty="0">
                <a:hlinkClick r:id="rId3" tooltip="Go to table of contents for this volume/issue"/>
              </a:rPr>
              <a:t>Volume 86</a:t>
            </a:r>
            <a:r>
              <a:rPr lang="en-US" sz="1400" dirty="0"/>
              <a:t>, May 2013. https://www.sciencedirect.com/science/article/pii/S0254629913000318</a:t>
            </a:r>
            <a:endParaRPr lang="en-US" sz="1400" b="1" dirty="0"/>
          </a:p>
          <a:p>
            <a:pPr marL="514350" lvl="0" indent="-514350">
              <a:buFont typeface="+mj-lt"/>
              <a:buAutoNum type="arabicPeriod"/>
            </a:pPr>
            <a:r>
              <a:rPr lang="en-US" sz="1400" dirty="0" err="1"/>
              <a:t>Vetiver</a:t>
            </a:r>
            <a:r>
              <a:rPr lang="en-US" sz="1400" dirty="0"/>
              <a:t> Grass Technology. The </a:t>
            </a:r>
            <a:r>
              <a:rPr lang="en-US" sz="1400" dirty="0" err="1"/>
              <a:t>vetiver</a:t>
            </a:r>
            <a:r>
              <a:rPr lang="en-US" sz="1400" dirty="0"/>
              <a:t> Network International. https://www.vetiver.org</a:t>
            </a:r>
            <a:endParaRPr lang="en-US" sz="1400" b="1" dirty="0"/>
          </a:p>
          <a:p>
            <a:pPr marL="514350" lvl="0" indent="-514350">
              <a:buFont typeface="+mj-lt"/>
              <a:buAutoNum type="arabicPeriod"/>
            </a:pPr>
            <a:r>
              <a:rPr lang="en-US" sz="1400" dirty="0"/>
              <a:t>Tropical Plants Database, Ken Fern. tropical.theferns.info. 2023-03-12. &lt;tropical.theferns.info/</a:t>
            </a:r>
            <a:r>
              <a:rPr lang="en-US" sz="1400" dirty="0" err="1"/>
              <a:t>viewtropical.php?id</a:t>
            </a:r>
            <a:r>
              <a:rPr lang="en-US" sz="1400" dirty="0"/>
              <a:t>=</a:t>
            </a:r>
            <a:r>
              <a:rPr lang="en-US" sz="1400" dirty="0" err="1"/>
              <a:t>Chrysopogon+zizanioides</a:t>
            </a:r>
            <a:endParaRPr lang="en-US" sz="1400" dirty="0"/>
          </a:p>
          <a:p>
            <a:pPr marL="514350" lvl="0" indent="-514350">
              <a:buFont typeface="+mj-lt"/>
              <a:buAutoNum type="arabicPeriod"/>
            </a:pPr>
            <a:r>
              <a:rPr lang="en-US" sz="1400" dirty="0"/>
              <a:t>Truong P, Van TT, </a:t>
            </a:r>
            <a:r>
              <a:rPr lang="en-US" sz="1400" dirty="0" err="1"/>
              <a:t>Pinners</a:t>
            </a:r>
            <a:r>
              <a:rPr lang="en-US" sz="1400" dirty="0"/>
              <a:t> E, 2008. </a:t>
            </a:r>
            <a:r>
              <a:rPr lang="en-US" sz="1400" dirty="0" err="1"/>
              <a:t>Vetiver</a:t>
            </a:r>
            <a:r>
              <a:rPr lang="en-US" sz="1400" dirty="0"/>
              <a:t> system applications technical reference manual. The </a:t>
            </a:r>
            <a:r>
              <a:rPr lang="en-US" sz="1400" dirty="0" err="1"/>
              <a:t>Vetiver</a:t>
            </a:r>
            <a:r>
              <a:rPr lang="en-US" sz="1400" dirty="0"/>
              <a:t> Network International. </a:t>
            </a:r>
          </a:p>
          <a:p>
            <a:pPr marL="514350" lvl="0" indent="-514350">
              <a:buFont typeface="+mj-lt"/>
              <a:buAutoNum type="arabicPeriod"/>
            </a:pPr>
            <a:r>
              <a:rPr lang="en-US" sz="1400" dirty="0"/>
              <a:t>The </a:t>
            </a:r>
            <a:r>
              <a:rPr lang="en-US" sz="1400" dirty="0" err="1"/>
              <a:t>Vetiver</a:t>
            </a:r>
            <a:r>
              <a:rPr lang="en-US" sz="1400" dirty="0"/>
              <a:t> Network West Indies. </a:t>
            </a:r>
            <a:r>
              <a:rPr lang="en-US" sz="1400" dirty="0">
                <a:hlinkClick r:id="rId4"/>
              </a:rPr>
              <a:t>https://www.tvnwi.org</a:t>
            </a:r>
            <a:endParaRPr lang="en-US" sz="1400" dirty="0"/>
          </a:p>
          <a:p>
            <a:pPr marL="514350" lvl="0" indent="-514350">
              <a:buFont typeface="+mj-lt"/>
              <a:buAutoNum type="arabicPeriod"/>
            </a:pPr>
            <a:r>
              <a:rPr lang="en-US" sz="1400" dirty="0" err="1"/>
              <a:t>Datta</a:t>
            </a:r>
            <a:r>
              <a:rPr lang="en-US" sz="1400" dirty="0"/>
              <a:t> R, </a:t>
            </a:r>
            <a:r>
              <a:rPr lang="en-US" sz="1400" dirty="0" err="1"/>
              <a:t>Quispe</a:t>
            </a:r>
            <a:r>
              <a:rPr lang="en-US" sz="1400" dirty="0"/>
              <a:t> MA, </a:t>
            </a:r>
            <a:r>
              <a:rPr lang="en-US" sz="1400" dirty="0" err="1"/>
              <a:t>Sarkar</a:t>
            </a:r>
            <a:r>
              <a:rPr lang="en-US" sz="1400" dirty="0"/>
              <a:t> D. Greenhouse study on the </a:t>
            </a:r>
            <a:r>
              <a:rPr lang="en-US" sz="1400" dirty="0" err="1"/>
              <a:t>phytoremediation</a:t>
            </a:r>
            <a:r>
              <a:rPr lang="en-US" sz="1400" dirty="0"/>
              <a:t> potential of </a:t>
            </a:r>
            <a:r>
              <a:rPr lang="en-US" sz="1400" dirty="0" err="1"/>
              <a:t>vetiver</a:t>
            </a:r>
            <a:r>
              <a:rPr lang="en-US" sz="1400" dirty="0"/>
              <a:t> grass, </a:t>
            </a:r>
            <a:r>
              <a:rPr lang="en-US" sz="1400" dirty="0" err="1"/>
              <a:t>Chrysopogon</a:t>
            </a:r>
            <a:r>
              <a:rPr lang="en-US" sz="1400" dirty="0"/>
              <a:t> </a:t>
            </a:r>
            <a:r>
              <a:rPr lang="en-US" sz="1400" dirty="0" err="1"/>
              <a:t>zizanioides</a:t>
            </a:r>
            <a:r>
              <a:rPr lang="en-US" sz="1400" dirty="0"/>
              <a:t> L., in arsenic-contaminated soils. Bull Environ </a:t>
            </a:r>
            <a:r>
              <a:rPr lang="en-US" sz="1400" dirty="0" err="1"/>
              <a:t>Contam</a:t>
            </a:r>
            <a:r>
              <a:rPr lang="en-US" sz="1400" dirty="0"/>
              <a:t> </a:t>
            </a:r>
            <a:r>
              <a:rPr lang="en-US" sz="1400" dirty="0" err="1"/>
              <a:t>Toxicol</a:t>
            </a:r>
            <a:r>
              <a:rPr lang="en-US" sz="1400" dirty="0"/>
              <a:t>. 2011 Jan;86(1):124-8. </a:t>
            </a:r>
            <a:r>
              <a:rPr lang="en-US" sz="1400" dirty="0" err="1"/>
              <a:t>doi</a:t>
            </a:r>
            <a:r>
              <a:rPr lang="en-US" sz="1400" dirty="0"/>
              <a:t>: 10.1007/s00128-010-0185-8. </a:t>
            </a:r>
            <a:r>
              <a:rPr lang="en-US" sz="1400" dirty="0" err="1"/>
              <a:t>Epub</a:t>
            </a:r>
            <a:r>
              <a:rPr lang="en-US" sz="1400" dirty="0"/>
              <a:t> 2010 Dec 29. PMID: 21190015</a:t>
            </a:r>
          </a:p>
          <a:p>
            <a:pPr marL="514350" lvl="0" indent="-514350">
              <a:buFont typeface="+mj-lt"/>
              <a:buAutoNum type="arabicPeriod"/>
            </a:pPr>
            <a:r>
              <a:rPr lang="en-US" sz="1400" dirty="0"/>
              <a:t>Truong, Paul. The global impact of </a:t>
            </a:r>
            <a:r>
              <a:rPr lang="en-US" sz="1400" dirty="0" err="1"/>
              <a:t>vetiver</a:t>
            </a:r>
            <a:r>
              <a:rPr lang="en-US" sz="1400" dirty="0"/>
              <a:t> grass technology on the environment</a:t>
            </a:r>
          </a:p>
          <a:p>
            <a:pPr marL="514350" lvl="0" indent="-514350">
              <a:buFont typeface="+mj-lt"/>
              <a:buAutoNum type="arabicPeriod"/>
            </a:pPr>
            <a:r>
              <a:rPr lang="en-US" sz="1400" dirty="0"/>
              <a:t>Proceedings of the Second International Conference on </a:t>
            </a:r>
            <a:r>
              <a:rPr lang="en-US" sz="1400" dirty="0" err="1"/>
              <a:t>Vetiver</a:t>
            </a:r>
            <a:r>
              <a:rPr lang="en-US" sz="1400" dirty="0"/>
              <a:t>. Jan 2000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AA9B-1660-5F5A-E9D6-A835D01175B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05FFC8C-47BB-8F58-C2DB-3A2094C75F46}"/>
              </a:ext>
            </a:extLst>
          </p:cNvPr>
          <p:cNvSpPr>
            <a:spLocks noGrp="1"/>
          </p:cNvSpPr>
          <p:nvPr>
            <p:ph idx="1"/>
          </p:nvPr>
        </p:nvSpPr>
        <p:spPr/>
        <p:txBody>
          <a:bodyPr>
            <a:normAutofit fontScale="62500" lnSpcReduction="20000"/>
          </a:bodyPr>
          <a:lstStyle/>
          <a:p>
            <a:pPr marL="514350" lvl="0" indent="-514350">
              <a:buFont typeface="+mj-lt"/>
              <a:buAutoNum type="arabicPeriod" startAt="10"/>
            </a:pPr>
            <a:r>
              <a:rPr lang="en-US" sz="2200" dirty="0"/>
              <a:t>B. </a:t>
            </a:r>
            <a:r>
              <a:rPr lang="en-US" sz="2200" dirty="0" err="1"/>
              <a:t>Deesaeng</a:t>
            </a:r>
            <a:r>
              <a:rPr lang="en-US" sz="2200" dirty="0"/>
              <a:t>, J. </a:t>
            </a:r>
            <a:r>
              <a:rPr lang="en-US" sz="2200" dirty="0" err="1"/>
              <a:t>Pheunda</a:t>
            </a:r>
            <a:r>
              <a:rPr lang="en-US" sz="2200" dirty="0"/>
              <a:t>, C. </a:t>
            </a:r>
            <a:r>
              <a:rPr lang="en-US" sz="2200" dirty="0" err="1"/>
              <a:t>Onarsa</a:t>
            </a:r>
            <a:r>
              <a:rPr lang="en-US" sz="2200" dirty="0"/>
              <a:t> and A. </a:t>
            </a:r>
            <a:r>
              <a:rPr lang="en-US" sz="2200" dirty="0" err="1"/>
              <a:t>Boonsaner</a:t>
            </a:r>
            <a:r>
              <a:rPr lang="en-US" sz="2200" dirty="0"/>
              <a:t>. Vetiver Potential For Increasing Groundwater Recharge. Watershed Research Division, Watershed Conservation and Management Office, National Park, Wildlife and Plant Conservation Department, </a:t>
            </a:r>
            <a:r>
              <a:rPr lang="en-US" sz="2200" dirty="0" err="1"/>
              <a:t>Phaholyothin</a:t>
            </a:r>
            <a:r>
              <a:rPr lang="en-US" sz="2200" dirty="0"/>
              <a:t> Rd., </a:t>
            </a:r>
            <a:r>
              <a:rPr lang="en-US" sz="2200" dirty="0" err="1"/>
              <a:t>Chatuchak</a:t>
            </a:r>
            <a:r>
              <a:rPr lang="en-US" sz="2200" dirty="0"/>
              <a:t>, Bangkok, Thailand 10900</a:t>
            </a:r>
          </a:p>
          <a:p>
            <a:pPr marL="514350" lvl="0" indent="-514350">
              <a:buFont typeface="+mj-lt"/>
              <a:buAutoNum type="arabicPeriod" startAt="10"/>
            </a:pPr>
            <a:r>
              <a:rPr lang="en-US" sz="2200" dirty="0"/>
              <a:t>J. Van den Berg 1 , C. Midega 2 , L. J. </a:t>
            </a:r>
            <a:r>
              <a:rPr lang="en-US" sz="2200" dirty="0" err="1"/>
              <a:t>Wadhams</a:t>
            </a:r>
            <a:r>
              <a:rPr lang="en-US" sz="2200" dirty="0"/>
              <a:t> 3 , and Z. R. Khan2 1. Can Vetiver Grass be Used to Manage Insect Pests on Crops? 1 School of Environmental Sciences, Potchefstroom University for Christian Higher Education, Private Bag X 6001, Potchefstroom, South Africa 2 International Center for Insect Physiology and Ecology, P.O. Box 30772, Nairobi, Kenya 3 Chemical Ecology Group, </a:t>
            </a:r>
            <a:r>
              <a:rPr lang="en-US" sz="2200" dirty="0" err="1"/>
              <a:t>Rothamsted</a:t>
            </a:r>
            <a:r>
              <a:rPr lang="en-US" sz="2200" dirty="0"/>
              <a:t> Research, </a:t>
            </a:r>
            <a:r>
              <a:rPr lang="en-US" sz="2200" dirty="0" err="1"/>
              <a:t>Harpenden</a:t>
            </a:r>
            <a:r>
              <a:rPr lang="en-US" sz="2200" dirty="0"/>
              <a:t>, Herts, AL5 2JQ, United Kingdom. https://www.vetiver.org/ICV3-Proceedings/SA_stem%20borer.pdf</a:t>
            </a:r>
          </a:p>
          <a:p>
            <a:pPr marL="514350" indent="-514350">
              <a:buFont typeface="+mj-lt"/>
              <a:buAutoNum type="arabicPeriod" startAt="10"/>
            </a:pPr>
            <a:r>
              <a:rPr lang="en-US" sz="2200" dirty="0"/>
              <a:t>P. </a:t>
            </a:r>
            <a:r>
              <a:rPr lang="en-US" sz="2200" dirty="0" err="1"/>
              <a:t>Nopmalai</a:t>
            </a:r>
            <a:r>
              <a:rPr lang="en-US" sz="2200" dirty="0"/>
              <a:t>, A. </a:t>
            </a:r>
            <a:r>
              <a:rPr lang="en-US" sz="2200" dirty="0" err="1"/>
              <a:t>Sukhkasem</a:t>
            </a:r>
            <a:r>
              <a:rPr lang="en-US" sz="2200" dirty="0"/>
              <a:t>, K. </a:t>
            </a:r>
            <a:r>
              <a:rPr lang="en-US" sz="2200" dirty="0" err="1"/>
              <a:t>Kanjanathanaset</a:t>
            </a:r>
            <a:r>
              <a:rPr lang="en-US" sz="2200" dirty="0"/>
              <a:t>, K. </a:t>
            </a:r>
            <a:r>
              <a:rPr lang="en-US" sz="2200" dirty="0" err="1"/>
              <a:t>Wattanaprapat</a:t>
            </a:r>
            <a:r>
              <a:rPr lang="en-US" sz="2200" dirty="0"/>
              <a:t> and I. </a:t>
            </a:r>
            <a:r>
              <a:rPr lang="en-US" sz="2200" dirty="0" err="1"/>
              <a:t>Meesing</a:t>
            </a:r>
            <a:r>
              <a:rPr lang="en-US" sz="2200" dirty="0"/>
              <a:t>. Study on Carbon Storage and Carbon Balance in Vetiver Grass Cultivation Areas in Northern Thailand. Land Development </a:t>
            </a:r>
            <a:r>
              <a:rPr lang="en-US" sz="2200" dirty="0" err="1"/>
              <a:t>Department,Chatuchak</a:t>
            </a:r>
            <a:r>
              <a:rPr lang="en-US" sz="2200" dirty="0"/>
              <a:t>, Bangkok, Thailand, 10900</a:t>
            </a:r>
          </a:p>
          <a:p>
            <a:pPr marL="514350" indent="-514350">
              <a:buFont typeface="+mj-lt"/>
              <a:buAutoNum type="arabicPeriod" startAt="10"/>
            </a:pPr>
            <a:r>
              <a:rPr lang="en-US" sz="2200" b="0" i="0" dirty="0" err="1">
                <a:solidFill>
                  <a:srgbClr val="212121"/>
                </a:solidFill>
                <a:effectLst/>
              </a:rPr>
              <a:t>Panja</a:t>
            </a:r>
            <a:r>
              <a:rPr lang="en-US" sz="2200" b="0" i="0" dirty="0">
                <a:solidFill>
                  <a:srgbClr val="212121"/>
                </a:solidFill>
                <a:effectLst/>
              </a:rPr>
              <a:t> S, Sarkar D, Datta R. Removal of antibiotics and nutrients by Vetiver grass (</a:t>
            </a:r>
            <a:r>
              <a:rPr lang="en-US" sz="2200" b="0" i="1" dirty="0" err="1">
                <a:solidFill>
                  <a:srgbClr val="212121"/>
                </a:solidFill>
                <a:effectLst/>
              </a:rPr>
              <a:t>Chrysopogon</a:t>
            </a:r>
            <a:r>
              <a:rPr lang="en-US" sz="2200" b="0" i="1" dirty="0">
                <a:solidFill>
                  <a:srgbClr val="212121"/>
                </a:solidFill>
                <a:effectLst/>
              </a:rPr>
              <a:t> </a:t>
            </a:r>
            <a:r>
              <a:rPr lang="en-US" sz="2200" b="0" i="1" dirty="0" err="1">
                <a:solidFill>
                  <a:srgbClr val="212121"/>
                </a:solidFill>
                <a:effectLst/>
              </a:rPr>
              <a:t>zizanioides</a:t>
            </a:r>
            <a:r>
              <a:rPr lang="en-US" sz="2200" b="0" i="0" dirty="0">
                <a:solidFill>
                  <a:srgbClr val="212121"/>
                </a:solidFill>
                <a:effectLst/>
              </a:rPr>
              <a:t>) from secondary wastewater effluent. Int J Phytoremediation. 2020;22(7):764-773. </a:t>
            </a:r>
            <a:r>
              <a:rPr lang="en-US" sz="2200" b="0" i="0" dirty="0" err="1">
                <a:solidFill>
                  <a:srgbClr val="212121"/>
                </a:solidFill>
                <a:effectLst/>
              </a:rPr>
              <a:t>doi</a:t>
            </a:r>
            <a:r>
              <a:rPr lang="en-US" sz="2200" b="0" i="0" dirty="0">
                <a:solidFill>
                  <a:srgbClr val="212121"/>
                </a:solidFill>
                <a:effectLst/>
              </a:rPr>
              <a:t>: 10.1080/15226514.2019.1710813. </a:t>
            </a:r>
            <a:r>
              <a:rPr lang="en-US" sz="2200" b="0" i="0" dirty="0" err="1">
                <a:solidFill>
                  <a:srgbClr val="212121"/>
                </a:solidFill>
                <a:effectLst/>
              </a:rPr>
              <a:t>Epub</a:t>
            </a:r>
            <a:r>
              <a:rPr lang="en-US" sz="2200" b="0" i="0" dirty="0">
                <a:solidFill>
                  <a:srgbClr val="212121"/>
                </a:solidFill>
                <a:effectLst/>
              </a:rPr>
              <a:t> 2020 Jan 15. PMID: 31941351.</a:t>
            </a:r>
          </a:p>
          <a:p>
            <a:pPr marL="514350" indent="-514350">
              <a:buFont typeface="+mj-lt"/>
              <a:buAutoNum type="arabicPeriod" startAt="10"/>
            </a:pPr>
            <a:r>
              <a:rPr lang="en-US" sz="2200" b="0" i="0" dirty="0" err="1">
                <a:solidFill>
                  <a:srgbClr val="212121"/>
                </a:solidFill>
                <a:effectLst/>
              </a:rPr>
              <a:t>Oshunsanya</a:t>
            </a:r>
            <a:r>
              <a:rPr lang="en-US" sz="2200" b="0" i="0" dirty="0">
                <a:solidFill>
                  <a:srgbClr val="212121"/>
                </a:solidFill>
                <a:effectLst/>
              </a:rPr>
              <a:t> SO, Li Y, Yu H. Vetiver grass hedgerows significantly reduce nitrogen and phosphorus losses from fertilized sloping lands. Sci Total Environ. 2019 Apr 15;661:86-94. </a:t>
            </a:r>
            <a:r>
              <a:rPr lang="en-US" sz="2200" b="0" i="0" dirty="0" err="1">
                <a:solidFill>
                  <a:srgbClr val="212121"/>
                </a:solidFill>
                <a:effectLst/>
              </a:rPr>
              <a:t>doi</a:t>
            </a:r>
            <a:r>
              <a:rPr lang="en-US" sz="2200" b="0" i="0" dirty="0">
                <a:solidFill>
                  <a:srgbClr val="212121"/>
                </a:solidFill>
                <a:effectLst/>
              </a:rPr>
              <a:t>: 10.1016/j.scitotenv.2019.01.129. </a:t>
            </a:r>
            <a:r>
              <a:rPr lang="en-US" sz="2200" b="0" i="0" dirty="0" err="1">
                <a:solidFill>
                  <a:srgbClr val="212121"/>
                </a:solidFill>
                <a:effectLst/>
              </a:rPr>
              <a:t>Epub</a:t>
            </a:r>
            <a:r>
              <a:rPr lang="en-US" sz="2200" b="0" i="0" dirty="0">
                <a:solidFill>
                  <a:srgbClr val="212121"/>
                </a:solidFill>
                <a:effectLst/>
              </a:rPr>
              <a:t> 2019 Jan 14. PMID: 30665135.</a:t>
            </a:r>
          </a:p>
          <a:p>
            <a:pPr marL="514350" indent="-514350">
              <a:buFont typeface="+mj-lt"/>
              <a:buAutoNum type="arabicPeriod" startAt="10"/>
            </a:pPr>
            <a:r>
              <a:rPr lang="en-US" sz="2200" b="0" i="0" dirty="0" err="1">
                <a:solidFill>
                  <a:srgbClr val="212121"/>
                </a:solidFill>
                <a:effectLst/>
              </a:rPr>
              <a:t>Tessema</a:t>
            </a:r>
            <a:r>
              <a:rPr lang="en-US" sz="2200" b="0" i="0" dirty="0">
                <a:solidFill>
                  <a:srgbClr val="212121"/>
                </a:solidFill>
                <a:effectLst/>
              </a:rPr>
              <a:t> B, Wilson B, Daniel H, Kristiansen P, </a:t>
            </a:r>
            <a:r>
              <a:rPr lang="en-US" sz="2200" b="0" i="0" dirty="0" err="1">
                <a:solidFill>
                  <a:srgbClr val="212121"/>
                </a:solidFill>
                <a:effectLst/>
              </a:rPr>
              <a:t>Baldock</a:t>
            </a:r>
            <a:r>
              <a:rPr lang="en-US" sz="2200" b="0" i="0" dirty="0">
                <a:solidFill>
                  <a:srgbClr val="212121"/>
                </a:solidFill>
                <a:effectLst/>
              </a:rPr>
              <a:t> JA. Functional Links between Biomass Production and Decomposition of Vetiver (</a:t>
            </a:r>
            <a:r>
              <a:rPr lang="en-US" sz="2200" b="0" i="1" dirty="0" err="1">
                <a:solidFill>
                  <a:srgbClr val="212121"/>
                </a:solidFill>
                <a:effectLst/>
              </a:rPr>
              <a:t>Chrysopogon</a:t>
            </a:r>
            <a:r>
              <a:rPr lang="en-US" sz="2200" b="0" i="1" dirty="0">
                <a:solidFill>
                  <a:srgbClr val="212121"/>
                </a:solidFill>
                <a:effectLst/>
              </a:rPr>
              <a:t> </a:t>
            </a:r>
            <a:r>
              <a:rPr lang="en-US" sz="2200" b="0" i="1" dirty="0" err="1">
                <a:solidFill>
                  <a:srgbClr val="212121"/>
                </a:solidFill>
                <a:effectLst/>
              </a:rPr>
              <a:t>zizanioides</a:t>
            </a:r>
            <a:r>
              <a:rPr lang="en-US" sz="2200" b="0" i="0" dirty="0">
                <a:solidFill>
                  <a:srgbClr val="212121"/>
                </a:solidFill>
                <a:effectLst/>
              </a:rPr>
              <a:t>) Grass in Three Australian Soils. Plants (Basel). 2022 Mar 15;11(6):778. </a:t>
            </a:r>
            <a:r>
              <a:rPr lang="en-US" sz="2200" b="0" i="0" dirty="0" err="1">
                <a:solidFill>
                  <a:srgbClr val="212121"/>
                </a:solidFill>
                <a:effectLst/>
              </a:rPr>
              <a:t>doi</a:t>
            </a:r>
            <a:r>
              <a:rPr lang="en-US" sz="2200" b="0" i="0" dirty="0">
                <a:solidFill>
                  <a:srgbClr val="212121"/>
                </a:solidFill>
                <a:effectLst/>
              </a:rPr>
              <a:t>: 10.3390/plants11060778. PMID: 35336660; PMCID: PMC8950612.</a:t>
            </a:r>
            <a:endParaRPr lang="en-US" sz="2200" dirty="0"/>
          </a:p>
          <a:p>
            <a:endParaRPr lang="en-US" dirty="0"/>
          </a:p>
        </p:txBody>
      </p:sp>
    </p:spTree>
    <p:extLst>
      <p:ext uri="{BB962C8B-B14F-4D97-AF65-F5344CB8AC3E}">
        <p14:creationId xmlns:p14="http://schemas.microsoft.com/office/powerpoint/2010/main" val="416122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idx="1"/>
          </p:nvPr>
        </p:nvSpPr>
        <p:spPr>
          <a:xfrm>
            <a:off x="457200" y="1295400"/>
            <a:ext cx="8229600" cy="4830763"/>
          </a:xfrm>
        </p:spPr>
        <p:txBody>
          <a:bodyPr>
            <a:normAutofit fontScale="62500" lnSpcReduction="20000"/>
          </a:bodyPr>
          <a:lstStyle/>
          <a:p>
            <a:r>
              <a:rPr lang="en-US" dirty="0"/>
              <a:t>Native to India, is a fast-growing noninvasive tropical perennial bunch grass </a:t>
            </a:r>
          </a:p>
          <a:p>
            <a:r>
              <a:rPr lang="en-US" dirty="0"/>
              <a:t>It is related to Sorghum and has some similarities to other aromatic grasses such as lemongrass (</a:t>
            </a:r>
            <a:r>
              <a:rPr lang="en-US" i="1" dirty="0" err="1"/>
              <a:t>Cymbopopogon</a:t>
            </a:r>
            <a:r>
              <a:rPr lang="en-US" i="1" dirty="0"/>
              <a:t> </a:t>
            </a:r>
            <a:r>
              <a:rPr lang="en-US" i="1" dirty="0" err="1"/>
              <a:t>citratus</a:t>
            </a:r>
            <a:r>
              <a:rPr lang="en-US" dirty="0"/>
              <a:t>) and citronella (</a:t>
            </a:r>
            <a:r>
              <a:rPr lang="en-US" i="1" dirty="0" err="1"/>
              <a:t>Cynbopogon</a:t>
            </a:r>
            <a:r>
              <a:rPr lang="en-US" i="1" dirty="0"/>
              <a:t> </a:t>
            </a:r>
            <a:r>
              <a:rPr lang="en-US" i="1" dirty="0" err="1"/>
              <a:t>nardus</a:t>
            </a:r>
            <a:r>
              <a:rPr lang="en-US" dirty="0"/>
              <a:t>). </a:t>
            </a:r>
            <a:r>
              <a:rPr lang="en-US" b="1" dirty="0"/>
              <a:t> (2) </a:t>
            </a:r>
          </a:p>
          <a:p>
            <a:r>
              <a:rPr lang="en-US" dirty="0"/>
              <a:t>There are four types of </a:t>
            </a:r>
            <a:r>
              <a:rPr lang="en-US" i="1" dirty="0" err="1"/>
              <a:t>Chrysopogon</a:t>
            </a:r>
            <a:r>
              <a:rPr lang="en-US" i="1" dirty="0"/>
              <a:t> </a:t>
            </a:r>
            <a:r>
              <a:rPr lang="en-US" i="1" dirty="0" err="1"/>
              <a:t>zizanioides</a:t>
            </a:r>
            <a:r>
              <a:rPr lang="en-US" dirty="0"/>
              <a:t> the domesticated type which originated in southern India and  is sterile and the wild type from northern India that is fertile. (1) </a:t>
            </a:r>
          </a:p>
          <a:p>
            <a:r>
              <a:rPr lang="en-US" dirty="0"/>
              <a:t>The wild type which is found in Africa, China, and Australia can become an invasive weed. In particular the wild type in Africa grows along riverbanks and is easily confused with the sterile variety. </a:t>
            </a:r>
          </a:p>
          <a:p>
            <a:r>
              <a:rPr lang="en-US" i="1" dirty="0" err="1"/>
              <a:t>Chrysopogon</a:t>
            </a:r>
            <a:r>
              <a:rPr lang="en-US" i="1" dirty="0"/>
              <a:t> </a:t>
            </a:r>
            <a:r>
              <a:rPr lang="en-US" i="1" dirty="0" err="1"/>
              <a:t>zizanioides</a:t>
            </a:r>
            <a:r>
              <a:rPr lang="en-US" dirty="0"/>
              <a:t> (L.) </a:t>
            </a:r>
            <a:r>
              <a:rPr lang="en-US" dirty="0" err="1"/>
              <a:t>Roberty</a:t>
            </a:r>
            <a:r>
              <a:rPr lang="en-US" dirty="0"/>
              <a:t> is sterile and one cultivar Sunshine that was initially cultivated in Sunshine, Louisiana is now the primary cultivar found worldwide. </a:t>
            </a:r>
            <a:r>
              <a:rPr lang="en-US" b="1" dirty="0"/>
              <a:t>(2) </a:t>
            </a:r>
            <a:r>
              <a:rPr lang="en-US" dirty="0"/>
              <a:t>All of the sterile cultivars have been studied and have been found to be genetically the same. (2) The USDA has listed the </a:t>
            </a:r>
            <a:r>
              <a:rPr lang="en-US" i="1" dirty="0" err="1"/>
              <a:t>Chrysopogon</a:t>
            </a:r>
            <a:r>
              <a:rPr lang="en-US" i="1" dirty="0"/>
              <a:t> </a:t>
            </a:r>
            <a:r>
              <a:rPr lang="en-US" i="1" dirty="0" err="1"/>
              <a:t>zizanioides</a:t>
            </a:r>
            <a:r>
              <a:rPr lang="en-US" dirty="0"/>
              <a:t> (L.) </a:t>
            </a:r>
            <a:r>
              <a:rPr lang="en-US" dirty="0" err="1"/>
              <a:t>Roberty</a:t>
            </a:r>
            <a:r>
              <a:rPr lang="en-US" dirty="0"/>
              <a:t> Sunshine cultivar as being noninvasive.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7" name="Freeform: Shape 1036">
            <a:extLst>
              <a:ext uri="{FF2B5EF4-FFF2-40B4-BE49-F238E27FC236}">
                <a16:creationId xmlns:a16="http://schemas.microsoft.com/office/drawing/2014/main" id="{0ACBD85E-A404-45CB-B532-1039E479D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714" y="-1643715"/>
            <a:ext cx="5856341" cy="9143771"/>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DB1626B1-BAC7-4893-A5AC-620597685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22316" y="649035"/>
            <a:ext cx="1899138" cy="9143771"/>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41" name="Freeform: Shape 1040">
            <a:extLst>
              <a:ext uri="{FF2B5EF4-FFF2-40B4-BE49-F238E27FC236}">
                <a16:creationId xmlns:a16="http://schemas.microsoft.com/office/drawing/2014/main" id="{D64E9910-51FE-45BF-973D-9D2401FD3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9797" y="486388"/>
            <a:ext cx="1904176" cy="9143771"/>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30" name="Picture 6" descr="Vetiver Grass The Hedge against Erosion">
            <a:extLst>
              <a:ext uri="{FF2B5EF4-FFF2-40B4-BE49-F238E27FC236}">
                <a16:creationId xmlns:a16="http://schemas.microsoft.com/office/drawing/2014/main" id="{D448EFF6-1F0A-9C49-6C36-EBE41F4022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746008"/>
            <a:ext cx="8046366" cy="439373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9CE3945-B408-98A3-6D40-1023912328A6}"/>
              </a:ext>
            </a:extLst>
          </p:cNvPr>
          <p:cNvSpPr>
            <a:spLocks noGrp="1"/>
          </p:cNvSpPr>
          <p:nvPr>
            <p:ph type="ftr" sz="quarter" idx="11"/>
          </p:nvPr>
        </p:nvSpPr>
        <p:spPr/>
        <p:txBody>
          <a:bodyPr/>
          <a:lstStyle/>
          <a:p>
            <a:pPr algn="l"/>
            <a:r>
              <a:rPr lang="en-US" b="0" i="0" u="none" strike="noStrike" dirty="0">
                <a:solidFill>
                  <a:srgbClr val="000000"/>
                </a:solidFill>
                <a:effectLst/>
                <a:latin typeface="Myriad Pro"/>
                <a:hlinkClick r:id="rId3"/>
              </a:rPr>
              <a:t>Vetiver Network International</a:t>
            </a:r>
          </a:p>
        </p:txBody>
      </p:sp>
    </p:spTree>
    <p:extLst>
      <p:ext uri="{BB962C8B-B14F-4D97-AF65-F5344CB8AC3E}">
        <p14:creationId xmlns:p14="http://schemas.microsoft.com/office/powerpoint/2010/main" val="398156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4BDAE8-66FE-1434-E075-73B012D00F14}"/>
              </a:ext>
            </a:extLst>
          </p:cNvPr>
          <p:cNvSpPr txBox="1"/>
          <p:nvPr/>
        </p:nvSpPr>
        <p:spPr>
          <a:xfrm>
            <a:off x="2286000" y="4343400"/>
            <a:ext cx="457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https://www.youtube.com/watch?v=FzzB0G2_Aoc</a:t>
            </a:r>
          </a:p>
        </p:txBody>
      </p:sp>
      <p:sp>
        <p:nvSpPr>
          <p:cNvPr id="10" name="TextBox 9">
            <a:extLst>
              <a:ext uri="{FF2B5EF4-FFF2-40B4-BE49-F238E27FC236}">
                <a16:creationId xmlns:a16="http://schemas.microsoft.com/office/drawing/2014/main" id="{EC527320-3F30-3261-7B56-A702A2273429}"/>
              </a:ext>
            </a:extLst>
          </p:cNvPr>
          <p:cNvSpPr txBox="1"/>
          <p:nvPr/>
        </p:nvSpPr>
        <p:spPr>
          <a:xfrm>
            <a:off x="2286000" y="3244334"/>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0F0F"/>
                </a:solidFill>
                <a:effectLst/>
                <a:uLnTx/>
                <a:uFillTx/>
                <a:latin typeface="Roboto" panose="02000000000000000000" pitchFamily="2" charset="0"/>
                <a:ea typeface="+mn-ea"/>
                <a:cs typeface="+mn-cs"/>
              </a:rPr>
              <a:t>Vetiver for Soil and Water Conservation</a:t>
            </a:r>
          </a:p>
        </p:txBody>
      </p:sp>
    </p:spTree>
    <p:extLst>
      <p:ext uri="{BB962C8B-B14F-4D97-AF65-F5344CB8AC3E}">
        <p14:creationId xmlns:p14="http://schemas.microsoft.com/office/powerpoint/2010/main" val="1432296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Vetiver</a:t>
            </a:r>
            <a:r>
              <a:rPr lang="en-US" dirty="0"/>
              <a:t> Grass</a:t>
            </a:r>
          </a:p>
        </p:txBody>
      </p:sp>
      <p:sp>
        <p:nvSpPr>
          <p:cNvPr id="3" name="Content Placeholder 2"/>
          <p:cNvSpPr>
            <a:spLocks noGrp="1"/>
          </p:cNvSpPr>
          <p:nvPr>
            <p:ph sz="half" idx="1"/>
          </p:nvPr>
        </p:nvSpPr>
        <p:spPr>
          <a:xfrm>
            <a:off x="457200" y="1219200"/>
            <a:ext cx="4038600" cy="4906963"/>
          </a:xfrm>
        </p:spPr>
        <p:txBody>
          <a:bodyPr>
            <a:normAutofit fontScale="62500" lnSpcReduction="20000"/>
          </a:bodyPr>
          <a:lstStyle/>
          <a:p>
            <a:r>
              <a:rPr lang="en-US" sz="2900" dirty="0"/>
              <a:t>Develops an extensive dense and deep root system.</a:t>
            </a:r>
          </a:p>
          <a:p>
            <a:r>
              <a:rPr lang="en-US" sz="2900" dirty="0"/>
              <a:t>This root system does not produce lateral roots therefore the bunches do not spread laterally. </a:t>
            </a:r>
          </a:p>
          <a:p>
            <a:r>
              <a:rPr lang="en-US" sz="2900" dirty="0"/>
              <a:t>It has associated nitrogen processing mycorrhiza, that explains its green growth throughout the year</a:t>
            </a:r>
          </a:p>
          <a:p>
            <a:r>
              <a:rPr lang="en-US" sz="2900" dirty="0"/>
              <a:t>In the first two years following planting this root system can extend up to 3 m deep creating a dense underground wall that stabilizes the soil.(3)  </a:t>
            </a:r>
          </a:p>
          <a:p>
            <a:r>
              <a:rPr lang="en-US" sz="2900" dirty="0">
                <a:effectLst/>
                <a:ea typeface="Aptos" panose="020B0004020202020204" pitchFamily="34" charset="0"/>
              </a:rPr>
              <a:t>The roots have a tensile strength of 1/6 that of mild steel, and when planted in hedges they will increase soil sheer strength by up to 45%. </a:t>
            </a:r>
            <a:endParaRPr lang="en-US" sz="2900" dirty="0"/>
          </a:p>
          <a:p>
            <a:r>
              <a:rPr lang="en-US" sz="2900" dirty="0"/>
              <a:t>When the grass is planted very closely it produces a dense hedge up to 7 feet tall</a:t>
            </a:r>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495800" y="1219200"/>
            <a:ext cx="4038600" cy="2681630"/>
          </a:xfrm>
          <a:prstGeom prst="rect">
            <a:avLst/>
          </a:prstGeom>
          <a:noFill/>
          <a:ln w="9525">
            <a:noFill/>
            <a:miter lim="800000"/>
            <a:headEnd/>
            <a:tailEnd/>
          </a:ln>
        </p:spPr>
      </p:pic>
      <p:pic>
        <p:nvPicPr>
          <p:cNvPr id="6" name="Picture 5" descr="vetiver-roots.jpg"/>
          <p:cNvPicPr>
            <a:picLocks noChangeAspect="1"/>
          </p:cNvPicPr>
          <p:nvPr/>
        </p:nvPicPr>
        <p:blipFill>
          <a:blip r:embed="rId3" cstate="print"/>
          <a:stretch>
            <a:fillRect/>
          </a:stretch>
        </p:blipFill>
        <p:spPr>
          <a:xfrm>
            <a:off x="5105400" y="4267200"/>
            <a:ext cx="3048000" cy="2286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a:t>
            </a:r>
          </a:p>
        </p:txBody>
      </p:sp>
      <p:sp>
        <p:nvSpPr>
          <p:cNvPr id="3" name="Content Placeholder 2"/>
          <p:cNvSpPr>
            <a:spLocks noGrp="1"/>
          </p:cNvSpPr>
          <p:nvPr>
            <p:ph idx="1"/>
          </p:nvPr>
        </p:nvSpPr>
        <p:spPr/>
        <p:txBody>
          <a:bodyPr>
            <a:normAutofit lnSpcReduction="10000"/>
          </a:bodyPr>
          <a:lstStyle/>
          <a:p>
            <a:r>
              <a:rPr lang="en-US" dirty="0"/>
              <a:t>Very adaptable</a:t>
            </a:r>
          </a:p>
          <a:p>
            <a:r>
              <a:rPr lang="en-US" dirty="0"/>
              <a:t>Prefers sunny, hot, and humid tropical climate</a:t>
            </a:r>
          </a:p>
          <a:p>
            <a:r>
              <a:rPr lang="en-US" dirty="0"/>
              <a:t> Tolerates:</a:t>
            </a:r>
          </a:p>
          <a:p>
            <a:pPr lvl="1"/>
            <a:r>
              <a:rPr lang="en-US" dirty="0"/>
              <a:t>Acid, alkaline, or saline soils, </a:t>
            </a:r>
          </a:p>
          <a:p>
            <a:pPr lvl="1"/>
            <a:r>
              <a:rPr lang="en-US" dirty="0"/>
              <a:t>Drought or flooding,(4) and </a:t>
            </a:r>
          </a:p>
          <a:p>
            <a:pPr lvl="1"/>
            <a:r>
              <a:rPr lang="en-US" dirty="0"/>
              <a:t>High levels of heavy metals such as lead, aluminum, cadmium, arsenic, zinc, and manganese. (1)</a:t>
            </a:r>
          </a:p>
          <a:p>
            <a:r>
              <a:rPr lang="en-US" dirty="0"/>
              <a:t>It is also able to survive freezing and fire. (4) </a:t>
            </a: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000000"/>
      </a:accent1>
      <a:accent2>
        <a:srgbClr val="000000"/>
      </a:accent2>
      <a:accent3>
        <a:srgbClr val="000000"/>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3878</TotalTime>
  <Words>2361</Words>
  <Application>Microsoft Office PowerPoint</Application>
  <PresentationFormat>On-screen Show (4:3)</PresentationFormat>
  <Paragraphs>246</Paragraphs>
  <Slides>49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Meiryo</vt:lpstr>
      <vt:lpstr>Aptos</vt:lpstr>
      <vt:lpstr>Arial</vt:lpstr>
      <vt:lpstr>BlinkMacSystemFont</vt:lpstr>
      <vt:lpstr>Calibri</vt:lpstr>
      <vt:lpstr>Google Sans</vt:lpstr>
      <vt:lpstr>Lato</vt:lpstr>
      <vt:lpstr>Lucida Grande</vt:lpstr>
      <vt:lpstr>MiloWeb</vt:lpstr>
      <vt:lpstr>Myriad Pro</vt:lpstr>
      <vt:lpstr>Roboto</vt:lpstr>
      <vt:lpstr>Roboto Mono Web</vt:lpstr>
      <vt:lpstr>Segoe UI Historic</vt:lpstr>
      <vt:lpstr>Symbol</vt:lpstr>
      <vt:lpstr>Office Theme</vt:lpstr>
      <vt:lpstr>Vetiver Grass for the Virgin Islands </vt:lpstr>
      <vt:lpstr>Vetiver Grass</vt:lpstr>
      <vt:lpstr>Vetiver Grass</vt:lpstr>
      <vt:lpstr>Vetiver Grass</vt:lpstr>
      <vt:lpstr>Vetiver Grass</vt:lpstr>
      <vt:lpstr>PowerPoint Presentation</vt:lpstr>
      <vt:lpstr>PowerPoint Presentation</vt:lpstr>
      <vt:lpstr>Vetiver Grass</vt:lpstr>
      <vt:lpstr>Growing </vt:lpstr>
      <vt:lpstr>Vetiver Grass - Planting</vt:lpstr>
      <vt:lpstr>Management</vt:lpstr>
      <vt:lpstr>Pests</vt:lpstr>
      <vt:lpstr>Vetiver system</vt:lpstr>
      <vt:lpstr>Vetiver in the Virgin Islands</vt:lpstr>
      <vt:lpstr>Uses on a Farm</vt:lpstr>
      <vt:lpstr>Erosion Control and Bioterracing</vt:lpstr>
      <vt:lpstr>Erosion Control</vt:lpstr>
      <vt:lpstr>Erosion Control and Bioterracing</vt:lpstr>
      <vt:lpstr>Erosion Control and Bioterracing</vt:lpstr>
      <vt:lpstr>PowerPoint Presentation</vt:lpstr>
      <vt:lpstr>Water conservation </vt:lpstr>
      <vt:lpstr>Water Conservation</vt:lpstr>
      <vt:lpstr>Water Conservation</vt:lpstr>
      <vt:lpstr>Mulch, Forage </vt:lpstr>
      <vt:lpstr>Pest control,</vt:lpstr>
      <vt:lpstr>Vetiver in the Virgin Islands</vt:lpstr>
      <vt:lpstr> Slope stabilization </vt:lpstr>
      <vt:lpstr>Roads</vt:lpstr>
      <vt:lpstr>Roads</vt:lpstr>
      <vt:lpstr>Roads</vt:lpstr>
      <vt:lpstr>Roads </vt:lpstr>
      <vt:lpstr>Ponds and Dams</vt:lpstr>
      <vt:lpstr>Dams and ponds </vt:lpstr>
      <vt:lpstr> Vetiver in the Virgin Islands Disaster Mitigation </vt:lpstr>
      <vt:lpstr>Flood-Storm Water Control</vt:lpstr>
      <vt:lpstr>Land and Water Rehabilitation</vt:lpstr>
      <vt:lpstr>Land and Water Rehabilitation</vt:lpstr>
      <vt:lpstr>Land and Water Rehabilitation</vt:lpstr>
      <vt:lpstr>Water remediation</vt:lpstr>
      <vt:lpstr>PowerPoint Presentation</vt:lpstr>
      <vt:lpstr>Coastal Protection</vt:lpstr>
      <vt:lpstr>Other</vt:lpstr>
      <vt:lpstr>Other</vt:lpstr>
      <vt:lpstr>Other</vt:lpstr>
      <vt:lpstr>Other</vt:lpstr>
      <vt:lpstr>Other</vt:lpstr>
      <vt:lpstr>Vetiver Resources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Vetiver Grass for St Thomas</dc:title>
  <dc:creator>laura</dc:creator>
  <cp:lastModifiedBy>Laura Martin</cp:lastModifiedBy>
  <cp:revision>110</cp:revision>
  <dcterms:created xsi:type="dcterms:W3CDTF">2023-04-14T21:35:54Z</dcterms:created>
  <dcterms:modified xsi:type="dcterms:W3CDTF">2024-12-03T02:14:52Z</dcterms:modified>
</cp:coreProperties>
</file>