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8" r:id="rId5"/>
    <p:sldId id="260" r:id="rId6"/>
    <p:sldId id="261" r:id="rId7"/>
    <p:sldId id="262" r:id="rId8"/>
    <p:sldId id="259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5" r:id="rId20"/>
    <p:sldId id="278" r:id="rId21"/>
    <p:sldId id="273" r:id="rId22"/>
    <p:sldId id="279" r:id="rId23"/>
    <p:sldId id="281" r:id="rId24"/>
    <p:sldId id="276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5BE6-6E8B-474F-A574-A34BA98FAA60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67CE-CABA-4494-B55F-93F8EAD0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20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5BE6-6E8B-474F-A574-A34BA98FAA60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67CE-CABA-4494-B55F-93F8EAD0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5BE6-6E8B-474F-A574-A34BA98FAA60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67CE-CABA-4494-B55F-93F8EAD0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1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5BE6-6E8B-474F-A574-A34BA98FAA60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67CE-CABA-4494-B55F-93F8EAD0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5BE6-6E8B-474F-A574-A34BA98FAA60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67CE-CABA-4494-B55F-93F8EAD0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2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5BE6-6E8B-474F-A574-A34BA98FAA60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67CE-CABA-4494-B55F-93F8EAD0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5BE6-6E8B-474F-A574-A34BA98FAA60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67CE-CABA-4494-B55F-93F8EAD0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49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5BE6-6E8B-474F-A574-A34BA98FAA60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67CE-CABA-4494-B55F-93F8EAD0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27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5BE6-6E8B-474F-A574-A34BA98FAA60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67CE-CABA-4494-B55F-93F8EAD0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8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5BE6-6E8B-474F-A574-A34BA98FAA60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67CE-CABA-4494-B55F-93F8EAD0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0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5BE6-6E8B-474F-A574-A34BA98FAA60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67CE-CABA-4494-B55F-93F8EAD0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3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13000">
              <a:schemeClr val="accent6">
                <a:lumMod val="97000"/>
                <a:lumOff val="3000"/>
              </a:schemeClr>
            </a:gs>
            <a:gs pos="3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B5BE6-6E8B-474F-A574-A34BA98FAA60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667CE-CABA-4494-B55F-93F8EAD0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6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Viability of Integrating Field Peas into Organic Cereal Grain Rotations in Maine</a:t>
            </a:r>
            <a:endParaRPr lang="en-US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5807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Jake Dyer</a:t>
            </a:r>
          </a:p>
          <a:p>
            <a:r>
              <a:rPr lang="en-US" b="1" dirty="0" smtClean="0">
                <a:solidFill>
                  <a:schemeClr val="accent4"/>
                </a:solidFill>
              </a:rPr>
              <a:t>Benedicta Grain Co.</a:t>
            </a:r>
          </a:p>
          <a:p>
            <a:r>
              <a:rPr lang="en-US" b="1" dirty="0" smtClean="0">
                <a:solidFill>
                  <a:schemeClr val="accent4"/>
                </a:solidFill>
              </a:rPr>
              <a:t>Benedicta, ME  04733</a:t>
            </a:r>
          </a:p>
          <a:p>
            <a:r>
              <a:rPr lang="en-US" b="1" dirty="0" smtClean="0">
                <a:solidFill>
                  <a:schemeClr val="accent4"/>
                </a:solidFill>
              </a:rPr>
              <a:t>USA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8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58129" y="115550"/>
            <a:ext cx="3746126" cy="663393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271753" y="3432516"/>
            <a:ext cx="5896829" cy="331696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53" y="115550"/>
            <a:ext cx="5896829" cy="3316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8129" y="1021417"/>
            <a:ext cx="1973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June 14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5-6 Leaf Stage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29-30 DAP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30 Field Notes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363424"/>
              </p:ext>
            </p:extLst>
          </p:nvPr>
        </p:nvGraphicFramePr>
        <p:xfrm>
          <a:off x="2738120" y="1964685"/>
          <a:ext cx="6730132" cy="292863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82644"/>
                <a:gridCol w="1682496"/>
                <a:gridCol w="1682496"/>
                <a:gridCol w="1682496"/>
              </a:tblGrid>
              <a:tr h="4881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June 30, 2015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81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Variety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Height¹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Disease²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Weeds³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81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AC Agassiz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81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Jetset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81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SW Midas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81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Nette</a:t>
                      </a:r>
                      <a:r>
                        <a:rPr lang="en-US" sz="2000" dirty="0">
                          <a:effectLst/>
                        </a:rPr>
                        <a:t> 2010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738120" y="489331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¹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Height measured in inches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²Disease scale (0-9) 0 = none noted, 9 = severe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³Weed Pressure scale (0-9) 0 = slight, 9 = severe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5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0" y="168813"/>
            <a:ext cx="5641145" cy="6505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03" y="168813"/>
            <a:ext cx="5411372" cy="3043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03" y="3629465"/>
            <a:ext cx="5411372" cy="30449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990" y="6028085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July 02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South end of field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41403" y="2566379"/>
            <a:ext cx="247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July 02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North end of field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1403" y="6028085"/>
            <a:ext cx="235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July 02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North end of field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3814" y="2060620"/>
            <a:ext cx="180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Wild Radish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288665" y="2550017"/>
            <a:ext cx="721217" cy="862884"/>
          </a:xfrm>
          <a:custGeom>
            <a:avLst/>
            <a:gdLst>
              <a:gd name="connsiteX0" fmla="*/ 0 w 721217"/>
              <a:gd name="connsiteY0" fmla="*/ 437882 h 862884"/>
              <a:gd name="connsiteX1" fmla="*/ 64394 w 721217"/>
              <a:gd name="connsiteY1" fmla="*/ 489397 h 862884"/>
              <a:gd name="connsiteX2" fmla="*/ 77273 w 721217"/>
              <a:gd name="connsiteY2" fmla="*/ 528034 h 862884"/>
              <a:gd name="connsiteX3" fmla="*/ 103031 w 721217"/>
              <a:gd name="connsiteY3" fmla="*/ 579549 h 862884"/>
              <a:gd name="connsiteX4" fmla="*/ 180304 w 721217"/>
              <a:gd name="connsiteY4" fmla="*/ 695459 h 862884"/>
              <a:gd name="connsiteX5" fmla="*/ 257577 w 721217"/>
              <a:gd name="connsiteY5" fmla="*/ 811369 h 862884"/>
              <a:gd name="connsiteX6" fmla="*/ 283335 w 721217"/>
              <a:gd name="connsiteY6" fmla="*/ 850006 h 862884"/>
              <a:gd name="connsiteX7" fmla="*/ 399245 w 721217"/>
              <a:gd name="connsiteY7" fmla="*/ 759853 h 862884"/>
              <a:gd name="connsiteX8" fmla="*/ 425003 w 721217"/>
              <a:gd name="connsiteY8" fmla="*/ 721217 h 862884"/>
              <a:gd name="connsiteX9" fmla="*/ 463639 w 721217"/>
              <a:gd name="connsiteY9" fmla="*/ 695459 h 862884"/>
              <a:gd name="connsiteX10" fmla="*/ 579549 w 721217"/>
              <a:gd name="connsiteY10" fmla="*/ 605307 h 862884"/>
              <a:gd name="connsiteX11" fmla="*/ 618186 w 721217"/>
              <a:gd name="connsiteY11" fmla="*/ 579549 h 862884"/>
              <a:gd name="connsiteX12" fmla="*/ 669701 w 721217"/>
              <a:gd name="connsiteY12" fmla="*/ 540913 h 862884"/>
              <a:gd name="connsiteX13" fmla="*/ 721217 w 721217"/>
              <a:gd name="connsiteY13" fmla="*/ 515155 h 862884"/>
              <a:gd name="connsiteX14" fmla="*/ 656822 w 721217"/>
              <a:gd name="connsiteY14" fmla="*/ 566670 h 862884"/>
              <a:gd name="connsiteX15" fmla="*/ 631065 w 721217"/>
              <a:gd name="connsiteY15" fmla="*/ 605307 h 862884"/>
              <a:gd name="connsiteX16" fmla="*/ 592428 w 721217"/>
              <a:gd name="connsiteY16" fmla="*/ 631065 h 862884"/>
              <a:gd name="connsiteX17" fmla="*/ 515155 w 721217"/>
              <a:gd name="connsiteY17" fmla="*/ 695459 h 862884"/>
              <a:gd name="connsiteX18" fmla="*/ 463639 w 721217"/>
              <a:gd name="connsiteY18" fmla="*/ 772732 h 862884"/>
              <a:gd name="connsiteX19" fmla="*/ 386366 w 721217"/>
              <a:gd name="connsiteY19" fmla="*/ 824248 h 862884"/>
              <a:gd name="connsiteX20" fmla="*/ 309093 w 721217"/>
              <a:gd name="connsiteY20" fmla="*/ 862884 h 862884"/>
              <a:gd name="connsiteX21" fmla="*/ 283335 w 721217"/>
              <a:gd name="connsiteY21" fmla="*/ 811369 h 862884"/>
              <a:gd name="connsiteX22" fmla="*/ 296214 w 721217"/>
              <a:gd name="connsiteY22" fmla="*/ 721217 h 862884"/>
              <a:gd name="connsiteX23" fmla="*/ 309093 w 721217"/>
              <a:gd name="connsiteY23" fmla="*/ 682580 h 862884"/>
              <a:gd name="connsiteX24" fmla="*/ 347729 w 721217"/>
              <a:gd name="connsiteY24" fmla="*/ 656822 h 862884"/>
              <a:gd name="connsiteX25" fmla="*/ 386366 w 721217"/>
              <a:gd name="connsiteY25" fmla="*/ 566670 h 862884"/>
              <a:gd name="connsiteX26" fmla="*/ 412124 w 721217"/>
              <a:gd name="connsiteY26" fmla="*/ 515155 h 862884"/>
              <a:gd name="connsiteX27" fmla="*/ 450760 w 721217"/>
              <a:gd name="connsiteY27" fmla="*/ 437882 h 862884"/>
              <a:gd name="connsiteX28" fmla="*/ 463639 w 721217"/>
              <a:gd name="connsiteY28" fmla="*/ 386366 h 862884"/>
              <a:gd name="connsiteX29" fmla="*/ 489397 w 721217"/>
              <a:gd name="connsiteY29" fmla="*/ 347729 h 862884"/>
              <a:gd name="connsiteX30" fmla="*/ 502276 w 721217"/>
              <a:gd name="connsiteY30" fmla="*/ 283335 h 862884"/>
              <a:gd name="connsiteX31" fmla="*/ 515155 w 721217"/>
              <a:gd name="connsiteY31" fmla="*/ 244698 h 862884"/>
              <a:gd name="connsiteX32" fmla="*/ 528034 w 721217"/>
              <a:gd name="connsiteY32" fmla="*/ 193183 h 862884"/>
              <a:gd name="connsiteX33" fmla="*/ 553791 w 721217"/>
              <a:gd name="connsiteY33" fmla="*/ 115910 h 862884"/>
              <a:gd name="connsiteX34" fmla="*/ 592428 w 721217"/>
              <a:gd name="connsiteY34" fmla="*/ 90152 h 862884"/>
              <a:gd name="connsiteX35" fmla="*/ 605307 w 721217"/>
              <a:gd name="connsiteY35" fmla="*/ 51515 h 862884"/>
              <a:gd name="connsiteX36" fmla="*/ 631065 w 721217"/>
              <a:gd name="connsiteY36" fmla="*/ 0 h 86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1217" h="862884">
                <a:moveTo>
                  <a:pt x="0" y="437882"/>
                </a:moveTo>
                <a:cubicBezTo>
                  <a:pt x="21465" y="455054"/>
                  <a:pt x="46505" y="468526"/>
                  <a:pt x="64394" y="489397"/>
                </a:cubicBezTo>
                <a:cubicBezTo>
                  <a:pt x="73229" y="499704"/>
                  <a:pt x="71925" y="515556"/>
                  <a:pt x="77273" y="528034"/>
                </a:cubicBezTo>
                <a:cubicBezTo>
                  <a:pt x="84836" y="545680"/>
                  <a:pt x="93153" y="563086"/>
                  <a:pt x="103031" y="579549"/>
                </a:cubicBezTo>
                <a:lnTo>
                  <a:pt x="180304" y="695459"/>
                </a:lnTo>
                <a:lnTo>
                  <a:pt x="257577" y="811369"/>
                </a:lnTo>
                <a:lnTo>
                  <a:pt x="283335" y="850006"/>
                </a:lnTo>
                <a:cubicBezTo>
                  <a:pt x="342655" y="830233"/>
                  <a:pt x="349601" y="834317"/>
                  <a:pt x="399245" y="759853"/>
                </a:cubicBezTo>
                <a:cubicBezTo>
                  <a:pt x="407831" y="746974"/>
                  <a:pt x="414058" y="732162"/>
                  <a:pt x="425003" y="721217"/>
                </a:cubicBezTo>
                <a:cubicBezTo>
                  <a:pt x="435948" y="710272"/>
                  <a:pt x="451748" y="705368"/>
                  <a:pt x="463639" y="695459"/>
                </a:cubicBezTo>
                <a:cubicBezTo>
                  <a:pt x="584684" y="594587"/>
                  <a:pt x="384261" y="735498"/>
                  <a:pt x="579549" y="605307"/>
                </a:cubicBezTo>
                <a:cubicBezTo>
                  <a:pt x="592428" y="596721"/>
                  <a:pt x="605803" y="588836"/>
                  <a:pt x="618186" y="579549"/>
                </a:cubicBezTo>
                <a:cubicBezTo>
                  <a:pt x="635358" y="566670"/>
                  <a:pt x="651499" y="552289"/>
                  <a:pt x="669701" y="540913"/>
                </a:cubicBezTo>
                <a:cubicBezTo>
                  <a:pt x="685982" y="530738"/>
                  <a:pt x="721217" y="515155"/>
                  <a:pt x="721217" y="515155"/>
                </a:cubicBezTo>
                <a:cubicBezTo>
                  <a:pt x="647395" y="625885"/>
                  <a:pt x="745694" y="495571"/>
                  <a:pt x="656822" y="566670"/>
                </a:cubicBezTo>
                <a:cubicBezTo>
                  <a:pt x="644735" y="576339"/>
                  <a:pt x="642010" y="594362"/>
                  <a:pt x="631065" y="605307"/>
                </a:cubicBezTo>
                <a:cubicBezTo>
                  <a:pt x="620120" y="616252"/>
                  <a:pt x="604319" y="621156"/>
                  <a:pt x="592428" y="631065"/>
                </a:cubicBezTo>
                <a:cubicBezTo>
                  <a:pt x="493259" y="713705"/>
                  <a:pt x="611086" y="631503"/>
                  <a:pt x="515155" y="695459"/>
                </a:cubicBezTo>
                <a:cubicBezTo>
                  <a:pt x="497983" y="721217"/>
                  <a:pt x="489397" y="755560"/>
                  <a:pt x="463639" y="772732"/>
                </a:cubicBezTo>
                <a:cubicBezTo>
                  <a:pt x="437881" y="789904"/>
                  <a:pt x="415734" y="814459"/>
                  <a:pt x="386366" y="824248"/>
                </a:cubicBezTo>
                <a:cubicBezTo>
                  <a:pt x="333045" y="842022"/>
                  <a:pt x="359025" y="829597"/>
                  <a:pt x="309093" y="862884"/>
                </a:cubicBezTo>
                <a:cubicBezTo>
                  <a:pt x="300507" y="845712"/>
                  <a:pt x="285073" y="830489"/>
                  <a:pt x="283335" y="811369"/>
                </a:cubicBezTo>
                <a:cubicBezTo>
                  <a:pt x="280587" y="781138"/>
                  <a:pt x="290261" y="750983"/>
                  <a:pt x="296214" y="721217"/>
                </a:cubicBezTo>
                <a:cubicBezTo>
                  <a:pt x="298876" y="707905"/>
                  <a:pt x="300612" y="693181"/>
                  <a:pt x="309093" y="682580"/>
                </a:cubicBezTo>
                <a:cubicBezTo>
                  <a:pt x="318762" y="670493"/>
                  <a:pt x="334850" y="665408"/>
                  <a:pt x="347729" y="656822"/>
                </a:cubicBezTo>
                <a:cubicBezTo>
                  <a:pt x="433157" y="485970"/>
                  <a:pt x="329516" y="699319"/>
                  <a:pt x="386366" y="566670"/>
                </a:cubicBezTo>
                <a:cubicBezTo>
                  <a:pt x="393929" y="549024"/>
                  <a:pt x="404561" y="532801"/>
                  <a:pt x="412124" y="515155"/>
                </a:cubicBezTo>
                <a:cubicBezTo>
                  <a:pt x="444118" y="440504"/>
                  <a:pt x="401260" y="512134"/>
                  <a:pt x="450760" y="437882"/>
                </a:cubicBezTo>
                <a:cubicBezTo>
                  <a:pt x="455053" y="420710"/>
                  <a:pt x="456666" y="402635"/>
                  <a:pt x="463639" y="386366"/>
                </a:cubicBezTo>
                <a:cubicBezTo>
                  <a:pt x="469736" y="372139"/>
                  <a:pt x="483962" y="362222"/>
                  <a:pt x="489397" y="347729"/>
                </a:cubicBezTo>
                <a:cubicBezTo>
                  <a:pt x="497083" y="327233"/>
                  <a:pt x="496967" y="304571"/>
                  <a:pt x="502276" y="283335"/>
                </a:cubicBezTo>
                <a:cubicBezTo>
                  <a:pt x="505569" y="270165"/>
                  <a:pt x="511425" y="257751"/>
                  <a:pt x="515155" y="244698"/>
                </a:cubicBezTo>
                <a:cubicBezTo>
                  <a:pt x="520018" y="227679"/>
                  <a:pt x="522948" y="210137"/>
                  <a:pt x="528034" y="193183"/>
                </a:cubicBezTo>
                <a:cubicBezTo>
                  <a:pt x="535836" y="167177"/>
                  <a:pt x="531200" y="130971"/>
                  <a:pt x="553791" y="115910"/>
                </a:cubicBezTo>
                <a:lnTo>
                  <a:pt x="592428" y="90152"/>
                </a:lnTo>
                <a:cubicBezTo>
                  <a:pt x="596721" y="77273"/>
                  <a:pt x="599236" y="63657"/>
                  <a:pt x="605307" y="51515"/>
                </a:cubicBezTo>
                <a:cubicBezTo>
                  <a:pt x="633446" y="-4763"/>
                  <a:pt x="631065" y="32260"/>
                  <a:pt x="631065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8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0" y="414118"/>
            <a:ext cx="10719581" cy="6029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210" y="6074550"/>
            <a:ext cx="269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July 02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36210" y="2025748"/>
            <a:ext cx="5130018" cy="281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6228" y="2039815"/>
            <a:ext cx="1871003" cy="44040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48972" y="2293034"/>
            <a:ext cx="371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Wet Spot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5" y="1323439"/>
            <a:ext cx="4618500" cy="2597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5" y="4118294"/>
            <a:ext cx="4618500" cy="2597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8289" y="0"/>
            <a:ext cx="5275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FLOWERING</a:t>
            </a:r>
          </a:p>
          <a:p>
            <a:pPr algn="ctr"/>
            <a:r>
              <a:rPr lang="en-US" sz="2400" b="1" dirty="0" smtClean="0"/>
              <a:t>July 08 (54 DAP) - July 18 (64 DAP)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15925" y="3552014"/>
            <a:ext cx="177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July 10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428" y="1323439"/>
            <a:ext cx="3050492" cy="53927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90471" y="6346869"/>
            <a:ext cx="189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July 15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925" y="6346869"/>
            <a:ext cx="138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July 10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25 Field Notes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5211024"/>
              </p:ext>
            </p:extLst>
          </p:nvPr>
        </p:nvGraphicFramePr>
        <p:xfrm>
          <a:off x="2740152" y="1965960"/>
          <a:ext cx="6729984" cy="292608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82496"/>
                <a:gridCol w="1682496"/>
                <a:gridCol w="1682496"/>
                <a:gridCol w="1682496"/>
              </a:tblGrid>
              <a:tr h="487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July 25, 2015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Variety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Height¹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Disease²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Weeds³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7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AC Agassiz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7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Jetset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7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SW Midas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76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Nette</a:t>
                      </a:r>
                      <a:r>
                        <a:rPr lang="en-US" sz="2000" dirty="0">
                          <a:effectLst/>
                        </a:rPr>
                        <a:t> 2010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740152" y="489204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¹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Height measured in inches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²Disease scale (0-9) 0 = none noted, 9 = severe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³Weed Pressure scale (0-9) 0 = slight, 9 = severe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45" y="3796851"/>
            <a:ext cx="4509834" cy="2536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7" y="555902"/>
            <a:ext cx="4507992" cy="2535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74" y="555904"/>
            <a:ext cx="4507992" cy="2535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74" y="3797886"/>
            <a:ext cx="4507992" cy="25357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38034" y="3198168"/>
            <a:ext cx="351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August 01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1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011680"/>
            <a:ext cx="5039358" cy="28346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Drying down…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38" y="2011680"/>
            <a:ext cx="5039362" cy="2834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199" y="4476988"/>
            <a:ext cx="256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August 09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4438" y="4476988"/>
            <a:ext cx="262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August 19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Harvest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/>
              <a:t>Lodged 08/27 – wind and rain</a:t>
            </a:r>
          </a:p>
          <a:p>
            <a:endParaRPr lang="en-US" b="1" dirty="0" smtClean="0"/>
          </a:p>
          <a:p>
            <a:r>
              <a:rPr lang="en-US" b="1" dirty="0" smtClean="0"/>
              <a:t>Ground speed 1.5 mph</a:t>
            </a:r>
          </a:p>
          <a:p>
            <a:endParaRPr lang="en-US" b="1" dirty="0" smtClean="0"/>
          </a:p>
          <a:p>
            <a:r>
              <a:rPr lang="en-US" b="1" dirty="0" smtClean="0"/>
              <a:t>Vines very brittle</a:t>
            </a:r>
          </a:p>
          <a:p>
            <a:endParaRPr lang="en-US" b="1" dirty="0" smtClean="0"/>
          </a:p>
          <a:p>
            <a:r>
              <a:rPr lang="en-US" b="1" dirty="0" smtClean="0"/>
              <a:t>Shatter loss ≈ 5-7% (est.)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1104" y="142808"/>
            <a:ext cx="5503571" cy="309575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04" y="3557028"/>
            <a:ext cx="5507864" cy="3098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1104" y="843240"/>
            <a:ext cx="225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Lodged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1104" y="4233114"/>
            <a:ext cx="212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Upright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36421"/>
              </p:ext>
            </p:extLst>
          </p:nvPr>
        </p:nvGraphicFramePr>
        <p:xfrm>
          <a:off x="5930233" y="1036911"/>
          <a:ext cx="5970214" cy="4756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Worksheet" r:id="rId3" imgW="7324846" imgH="5343605" progId="Excel.Sheet.12">
                  <p:embed/>
                </p:oleObj>
              </mc:Choice>
              <mc:Fallback>
                <p:oleObj name="Worksheet" r:id="rId3" imgW="7324846" imgH="534360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0233" y="1036911"/>
                        <a:ext cx="5970214" cy="4756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86459" y="5776625"/>
            <a:ext cx="172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BLOCK A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968454" y="5758881"/>
            <a:ext cx="171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BLOCK B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984138" y="5758881"/>
            <a:ext cx="172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BLOCK 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98525" y="698357"/>
            <a:ext cx="647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60’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62134" y="538056"/>
            <a:ext cx="172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240’             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973995" y="722722"/>
            <a:ext cx="708338" cy="188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257273" y="724607"/>
            <a:ext cx="631066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0138" y="1305297"/>
            <a:ext cx="461665" cy="411055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 smtClean="0"/>
              <a:t>1293’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781008" y="1036911"/>
            <a:ext cx="1" cy="18063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77560" y="3966064"/>
            <a:ext cx="3510" cy="182770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1797048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190922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1292625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0828987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0315977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9826580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9311425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8809149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319752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196283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685680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9187957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681344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0696930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1160571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1673370" y="1645374"/>
            <a:ext cx="0" cy="1062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43120" y="2061354"/>
            <a:ext cx="1495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NOT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USED FOR DATA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3845" y="1036911"/>
            <a:ext cx="522423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Data Collection</a:t>
            </a:r>
          </a:p>
          <a:p>
            <a:r>
              <a:rPr lang="en-US" b="1" dirty="0" smtClean="0"/>
              <a:t>2 - 20’W x 1293’L strips harvested from treatments </a:t>
            </a:r>
          </a:p>
          <a:p>
            <a:r>
              <a:rPr lang="en-US" b="1" dirty="0" smtClean="0"/>
              <a:t>      in Blocks B &amp; C.</a:t>
            </a:r>
          </a:p>
          <a:p>
            <a:r>
              <a:rPr lang="en-US" b="1" dirty="0" smtClean="0"/>
              <a:t>Harvested area per treatment = 1.187 Acres</a:t>
            </a:r>
          </a:p>
          <a:p>
            <a:endParaRPr lang="en-US" dirty="0"/>
          </a:p>
          <a:p>
            <a:pPr algn="ctr"/>
            <a:r>
              <a:rPr lang="en-US" sz="2000" b="1" dirty="0" smtClean="0"/>
              <a:t>Methods</a:t>
            </a:r>
          </a:p>
          <a:p>
            <a:r>
              <a:rPr lang="en-US" b="1" dirty="0" smtClean="0"/>
              <a:t>Harvested section of Block A to “prime the combine”</a:t>
            </a:r>
          </a:p>
          <a:p>
            <a:endParaRPr lang="en-US" b="1" dirty="0"/>
          </a:p>
          <a:p>
            <a:r>
              <a:rPr lang="en-US" b="1" dirty="0" smtClean="0"/>
              <a:t>Used </a:t>
            </a:r>
            <a:r>
              <a:rPr lang="en-US" b="1" dirty="0" err="1" smtClean="0"/>
              <a:t>Massload</a:t>
            </a:r>
            <a:r>
              <a:rPr lang="en-US" b="1" dirty="0" smtClean="0"/>
              <a:t>™ portable </a:t>
            </a:r>
            <a:r>
              <a:rPr lang="en-US" b="1" dirty="0" err="1" smtClean="0"/>
              <a:t>weighpads</a:t>
            </a:r>
            <a:r>
              <a:rPr lang="en-US" b="1" dirty="0" smtClean="0"/>
              <a:t> </a:t>
            </a:r>
          </a:p>
          <a:p>
            <a:endParaRPr lang="en-US" b="1" dirty="0"/>
          </a:p>
          <a:p>
            <a:r>
              <a:rPr lang="en-US" b="1" dirty="0" smtClean="0"/>
              <a:t>Recorded empty truck weight</a:t>
            </a:r>
          </a:p>
          <a:p>
            <a:endParaRPr lang="en-US" b="1" dirty="0"/>
          </a:p>
          <a:p>
            <a:r>
              <a:rPr lang="en-US" b="1" dirty="0" smtClean="0"/>
              <a:t>Recorded weight of truck + treatment</a:t>
            </a:r>
          </a:p>
          <a:p>
            <a:endParaRPr lang="en-US" b="1" dirty="0" smtClean="0"/>
          </a:p>
          <a:p>
            <a:r>
              <a:rPr lang="en-US" b="1" dirty="0" smtClean="0"/>
              <a:t>Recorded moisture with Dickey-john M3G™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21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Funding Provided by: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 smtClean="0"/>
              <a:t>USDA Sustainable Agriculture Research and Education Program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16" y="3082209"/>
            <a:ext cx="3059968" cy="27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2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22" y="480500"/>
            <a:ext cx="10483557" cy="5897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738" y="548640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Harvest Strips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894037"/>
              </p:ext>
            </p:extLst>
          </p:nvPr>
        </p:nvGraphicFramePr>
        <p:xfrm>
          <a:off x="1959733" y="2932666"/>
          <a:ext cx="8226425" cy="282341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45285"/>
                <a:gridCol w="1645285"/>
                <a:gridCol w="1645285"/>
                <a:gridCol w="1645285"/>
                <a:gridCol w="1645285"/>
              </a:tblGrid>
              <a:tr h="5646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Variety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Harvest </a:t>
                      </a:r>
                      <a:r>
                        <a:rPr lang="en-US" sz="1800" dirty="0" smtClean="0">
                          <a:effectLst/>
                        </a:rPr>
                        <a:t>Moisture 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Yield (#/A)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Yield @ 14%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Bushels/A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46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AC Agassiz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15.9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3151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3081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51.4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46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Jetset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13.9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4078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4082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68.0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46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SW Midas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15.7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3791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3716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61.9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46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Nette 2010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14.1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4094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4090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68.2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28834" y="5756081"/>
            <a:ext cx="1635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3742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26930" y="5756081"/>
            <a:ext cx="1644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62.4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8963" y="5756081"/>
            <a:ext cx="1648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14.9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2259" y="5756081"/>
            <a:ext cx="166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3779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2788" y="5756081"/>
            <a:ext cx="161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AVE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031" y="0"/>
            <a:ext cx="3618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Yield Data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Feed Analysis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756253"/>
              </p:ext>
            </p:extLst>
          </p:nvPr>
        </p:nvGraphicFramePr>
        <p:xfrm>
          <a:off x="2031999" y="2501900"/>
          <a:ext cx="8128002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4667"/>
                <a:gridCol w="1354667"/>
                <a:gridCol w="1354667"/>
                <a:gridCol w="1354667"/>
                <a:gridCol w="1354667"/>
                <a:gridCol w="1354667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CP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</a:t>
                      </a:r>
                      <a:r>
                        <a:rPr lang="en-US" baseline="0" dirty="0" smtClean="0"/>
                        <a:t> NFC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TDN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ADF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NDF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PEAS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BARLEY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G.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CORN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SBM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7" name="Straight Arrow Connector 16"/>
          <p:cNvCxnSpPr/>
          <p:nvPr/>
        </p:nvCxnSpPr>
        <p:spPr>
          <a:xfrm flipH="1" flipV="1">
            <a:off x="7487138" y="679938"/>
            <a:ext cx="1" cy="257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51876" y="4611077"/>
            <a:ext cx="102381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ysClr val="windowText" lastClr="000000"/>
                </a:solidFill>
              </a:rPr>
              <a:t>Total Protein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875692" y="4368800"/>
            <a:ext cx="2059364" cy="401922"/>
          </a:xfrm>
          <a:custGeom>
            <a:avLst/>
            <a:gdLst>
              <a:gd name="connsiteX0" fmla="*/ 0 w 2059364"/>
              <a:gd name="connsiteY0" fmla="*/ 398585 h 401922"/>
              <a:gd name="connsiteX1" fmla="*/ 1735016 w 2059364"/>
              <a:gd name="connsiteY1" fmla="*/ 343877 h 401922"/>
              <a:gd name="connsiteX2" fmla="*/ 2055446 w 2059364"/>
              <a:gd name="connsiteY2" fmla="*/ 0 h 40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9364" h="401922">
                <a:moveTo>
                  <a:pt x="0" y="398585"/>
                </a:moveTo>
                <a:cubicBezTo>
                  <a:pt x="696221" y="404446"/>
                  <a:pt x="1392442" y="410308"/>
                  <a:pt x="1735016" y="343877"/>
                </a:cubicBezTo>
                <a:cubicBezTo>
                  <a:pt x="2077590" y="277446"/>
                  <a:pt x="2066518" y="138723"/>
                  <a:pt x="205544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38200" y="4954955"/>
            <a:ext cx="255367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Starch, sugar, pectin</a:t>
            </a:r>
          </a:p>
          <a:p>
            <a:r>
              <a:rPr lang="en-US" sz="1200" b="1" dirty="0" smtClean="0"/>
              <a:t>Highly digestible energy</a:t>
            </a:r>
          </a:p>
          <a:p>
            <a:r>
              <a:rPr lang="en-US" sz="1200" b="1" dirty="0" smtClean="0"/>
              <a:t>High NFC = High carb digestibility</a:t>
            </a:r>
            <a:endParaRPr lang="en-US" sz="1200" b="1" dirty="0"/>
          </a:p>
        </p:txBody>
      </p:sp>
      <p:sp>
        <p:nvSpPr>
          <p:cNvPr id="24" name="Freeform 23"/>
          <p:cNvSpPr/>
          <p:nvPr/>
        </p:nvSpPr>
        <p:spPr>
          <a:xfrm>
            <a:off x="3391877" y="4392246"/>
            <a:ext cx="2108404" cy="898769"/>
          </a:xfrm>
          <a:custGeom>
            <a:avLst/>
            <a:gdLst>
              <a:gd name="connsiteX0" fmla="*/ 0 w 2108404"/>
              <a:gd name="connsiteY0" fmla="*/ 898769 h 898769"/>
              <a:gd name="connsiteX1" fmla="*/ 1781908 w 2108404"/>
              <a:gd name="connsiteY1" fmla="*/ 570523 h 898769"/>
              <a:gd name="connsiteX2" fmla="*/ 2102338 w 2108404"/>
              <a:gd name="connsiteY2" fmla="*/ 0 h 89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8404" h="898769">
                <a:moveTo>
                  <a:pt x="0" y="898769"/>
                </a:moveTo>
                <a:cubicBezTo>
                  <a:pt x="715759" y="809543"/>
                  <a:pt x="1431518" y="720318"/>
                  <a:pt x="1781908" y="570523"/>
                </a:cubicBezTo>
                <a:cubicBezTo>
                  <a:pt x="2132298" y="420728"/>
                  <a:pt x="2117318" y="210364"/>
                  <a:pt x="2102338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38199" y="5668165"/>
            <a:ext cx="255367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Estimate of energy content</a:t>
            </a:r>
          </a:p>
          <a:p>
            <a:r>
              <a:rPr lang="en-US" sz="1200" b="1" dirty="0" smtClean="0"/>
              <a:t>High TDN = high energy density</a:t>
            </a:r>
            <a:endParaRPr lang="en-US" sz="1200" b="1" dirty="0"/>
          </a:p>
        </p:txBody>
      </p:sp>
      <p:sp>
        <p:nvSpPr>
          <p:cNvPr id="26" name="Freeform 25"/>
          <p:cNvSpPr/>
          <p:nvPr/>
        </p:nvSpPr>
        <p:spPr>
          <a:xfrm>
            <a:off x="3399692" y="4407877"/>
            <a:ext cx="3546750" cy="1516185"/>
          </a:xfrm>
          <a:custGeom>
            <a:avLst/>
            <a:gdLst>
              <a:gd name="connsiteX0" fmla="*/ 0 w 3546750"/>
              <a:gd name="connsiteY0" fmla="*/ 1516185 h 1516185"/>
              <a:gd name="connsiteX1" fmla="*/ 3149600 w 3546750"/>
              <a:gd name="connsiteY1" fmla="*/ 883138 h 1516185"/>
              <a:gd name="connsiteX2" fmla="*/ 3501293 w 3546750"/>
              <a:gd name="connsiteY2" fmla="*/ 0 h 1516185"/>
              <a:gd name="connsiteX3" fmla="*/ 3501293 w 3546750"/>
              <a:gd name="connsiteY3" fmla="*/ 0 h 151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6750" h="1516185">
                <a:moveTo>
                  <a:pt x="0" y="1516185"/>
                </a:moveTo>
                <a:cubicBezTo>
                  <a:pt x="1283025" y="1326010"/>
                  <a:pt x="2566051" y="1135835"/>
                  <a:pt x="3149600" y="883138"/>
                </a:cubicBezTo>
                <a:cubicBezTo>
                  <a:pt x="3733149" y="630441"/>
                  <a:pt x="3501293" y="0"/>
                  <a:pt x="3501293" y="0"/>
                </a:cubicBezTo>
                <a:lnTo>
                  <a:pt x="3501293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526079" y="5139620"/>
            <a:ext cx="2431459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1200" b="1" dirty="0" smtClean="0"/>
              <a:t>High NDF = lower intake potential</a:t>
            </a:r>
            <a:endParaRPr lang="en-US" sz="1200" b="1" dirty="0"/>
          </a:p>
        </p:txBody>
      </p:sp>
      <p:sp>
        <p:nvSpPr>
          <p:cNvPr id="28" name="Freeform 27"/>
          <p:cNvSpPr/>
          <p:nvPr/>
        </p:nvSpPr>
        <p:spPr>
          <a:xfrm>
            <a:off x="6885354" y="4376615"/>
            <a:ext cx="1378617" cy="1914770"/>
          </a:xfrm>
          <a:custGeom>
            <a:avLst/>
            <a:gdLst>
              <a:gd name="connsiteX0" fmla="*/ 0 w 1378617"/>
              <a:gd name="connsiteY0" fmla="*/ 1914770 h 1914770"/>
              <a:gd name="connsiteX1" fmla="*/ 1242646 w 1378617"/>
              <a:gd name="connsiteY1" fmla="*/ 1398954 h 1914770"/>
              <a:gd name="connsiteX2" fmla="*/ 1289538 w 1378617"/>
              <a:gd name="connsiteY2" fmla="*/ 0 h 191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617" h="1914770">
                <a:moveTo>
                  <a:pt x="0" y="1914770"/>
                </a:moveTo>
                <a:cubicBezTo>
                  <a:pt x="513861" y="1816426"/>
                  <a:pt x="1027723" y="1718082"/>
                  <a:pt x="1242646" y="1398954"/>
                </a:cubicBezTo>
                <a:cubicBezTo>
                  <a:pt x="1457569" y="1079826"/>
                  <a:pt x="1373553" y="539913"/>
                  <a:pt x="1289538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9010904" y="4415692"/>
            <a:ext cx="612225" cy="852990"/>
          </a:xfrm>
          <a:custGeom>
            <a:avLst/>
            <a:gdLst>
              <a:gd name="connsiteX0" fmla="*/ 508234 w 612225"/>
              <a:gd name="connsiteY0" fmla="*/ 851877 h 852990"/>
              <a:gd name="connsiteX1" fmla="*/ 234 w 612225"/>
              <a:gd name="connsiteY1" fmla="*/ 750277 h 852990"/>
              <a:gd name="connsiteX2" fmla="*/ 562942 w 612225"/>
              <a:gd name="connsiteY2" fmla="*/ 203200 h 852990"/>
              <a:gd name="connsiteX3" fmla="*/ 547311 w 612225"/>
              <a:gd name="connsiteY3" fmla="*/ 0 h 85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225" h="852990">
                <a:moveTo>
                  <a:pt x="508234" y="851877"/>
                </a:moveTo>
                <a:cubicBezTo>
                  <a:pt x="249675" y="855133"/>
                  <a:pt x="-8884" y="858390"/>
                  <a:pt x="234" y="750277"/>
                </a:cubicBezTo>
                <a:cubicBezTo>
                  <a:pt x="9352" y="642164"/>
                  <a:pt x="471763" y="328246"/>
                  <a:pt x="562942" y="203200"/>
                </a:cubicBezTo>
                <a:cubicBezTo>
                  <a:pt x="654121" y="78154"/>
                  <a:pt x="600716" y="39077"/>
                  <a:pt x="54731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798647" y="6152885"/>
            <a:ext cx="208670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High ADF = lower digestibility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4241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Conclusion…..</a:t>
            </a:r>
            <a:r>
              <a:rPr lang="en-US" dirty="0"/>
              <a:t> Success!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Field peas can be grown successfully in Maine as a monocrop</a:t>
            </a:r>
          </a:p>
          <a:p>
            <a:r>
              <a:rPr lang="en-US" sz="2400" dirty="0" smtClean="0"/>
              <a:t>High yields - similar to small plot research results</a:t>
            </a:r>
          </a:p>
          <a:p>
            <a:r>
              <a:rPr lang="en-US" sz="2400" dirty="0"/>
              <a:t>Low input costs if pH and nutrients are adequate in soil</a:t>
            </a:r>
          </a:p>
          <a:p>
            <a:r>
              <a:rPr lang="en-US" sz="2400" dirty="0" smtClean="0"/>
              <a:t>Fall crop can be planted post-harvest</a:t>
            </a:r>
            <a:endParaRPr lang="en-US" sz="2400" dirty="0"/>
          </a:p>
          <a:p>
            <a:r>
              <a:rPr lang="en-US" sz="2400" dirty="0" smtClean="0"/>
              <a:t>2015 </a:t>
            </a:r>
            <a:r>
              <a:rPr lang="en-US" sz="2400" dirty="0"/>
              <a:t>provided excellent growing conditions for </a:t>
            </a:r>
            <a:r>
              <a:rPr lang="en-US" sz="2400" dirty="0" smtClean="0"/>
              <a:t>peas</a:t>
            </a:r>
          </a:p>
          <a:p>
            <a:pPr lvl="2"/>
            <a:r>
              <a:rPr lang="en-US" sz="1600" dirty="0" smtClean="0"/>
              <a:t>May - warm </a:t>
            </a:r>
            <a:r>
              <a:rPr lang="en-US" sz="1600" dirty="0"/>
              <a:t>soil w/sufficient moisture = rapid germ and </a:t>
            </a:r>
            <a:r>
              <a:rPr lang="en-US" sz="1600" dirty="0" smtClean="0"/>
              <a:t>emergence &amp; timely cultivation</a:t>
            </a:r>
          </a:p>
          <a:p>
            <a:pPr lvl="2"/>
            <a:r>
              <a:rPr lang="en-US" sz="1600" dirty="0" smtClean="0"/>
              <a:t>June - cool </a:t>
            </a:r>
            <a:r>
              <a:rPr lang="en-US" sz="1600" dirty="0"/>
              <a:t>weather = vegetative growth and canopy closure = reduced weed pressure</a:t>
            </a:r>
          </a:p>
          <a:p>
            <a:pPr lvl="2"/>
            <a:r>
              <a:rPr lang="en-US" sz="1600" dirty="0" smtClean="0"/>
              <a:t>July/August - sufficient </a:t>
            </a:r>
            <a:r>
              <a:rPr lang="en-US" sz="1600" dirty="0"/>
              <a:t>rain to maintain yield potential but not excessive as to favor disease</a:t>
            </a:r>
            <a:r>
              <a:rPr lang="en-US" dirty="0"/>
              <a:t>	</a:t>
            </a:r>
          </a:p>
          <a:p>
            <a:pPr lvl="2"/>
            <a:r>
              <a:rPr lang="en-US" sz="1600" dirty="0" smtClean="0"/>
              <a:t>August - Dry </a:t>
            </a:r>
            <a:r>
              <a:rPr lang="en-US" sz="1600" dirty="0"/>
              <a:t>conditions favorable for </a:t>
            </a:r>
            <a:r>
              <a:rPr lang="en-US" sz="1600" dirty="0" smtClean="0"/>
              <a:t>harvesting</a:t>
            </a:r>
            <a:endParaRPr lang="en-US" sz="1200" dirty="0"/>
          </a:p>
          <a:p>
            <a:r>
              <a:rPr lang="en-US" sz="3200" b="1" dirty="0" smtClean="0">
                <a:solidFill>
                  <a:srgbClr val="FFC000"/>
                </a:solidFill>
              </a:rPr>
              <a:t>CAUTIOUSLY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OPTIMISTIC OF LONG TERM SUCCESS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7729415" y="3242662"/>
            <a:ext cx="3126154" cy="2290630"/>
          </a:xfrm>
          <a:custGeom>
            <a:avLst/>
            <a:gdLst>
              <a:gd name="connsiteX0" fmla="*/ 1938216 w 3126154"/>
              <a:gd name="connsiteY0" fmla="*/ 2290630 h 2290630"/>
              <a:gd name="connsiteX1" fmla="*/ 2110154 w 3126154"/>
              <a:gd name="connsiteY1" fmla="*/ 2275000 h 2290630"/>
              <a:gd name="connsiteX2" fmla="*/ 2157047 w 3126154"/>
              <a:gd name="connsiteY2" fmla="*/ 2259369 h 2290630"/>
              <a:gd name="connsiteX3" fmla="*/ 2203939 w 3126154"/>
              <a:gd name="connsiteY3" fmla="*/ 2251553 h 2290630"/>
              <a:gd name="connsiteX4" fmla="*/ 2243016 w 3126154"/>
              <a:gd name="connsiteY4" fmla="*/ 2243738 h 2290630"/>
              <a:gd name="connsiteX5" fmla="*/ 2297723 w 3126154"/>
              <a:gd name="connsiteY5" fmla="*/ 2235923 h 2290630"/>
              <a:gd name="connsiteX6" fmla="*/ 2352431 w 3126154"/>
              <a:gd name="connsiteY6" fmla="*/ 2212476 h 2290630"/>
              <a:gd name="connsiteX7" fmla="*/ 2454031 w 3126154"/>
              <a:gd name="connsiteY7" fmla="*/ 2189030 h 2290630"/>
              <a:gd name="connsiteX8" fmla="*/ 2485293 w 3126154"/>
              <a:gd name="connsiteY8" fmla="*/ 2181215 h 2290630"/>
              <a:gd name="connsiteX9" fmla="*/ 2524370 w 3126154"/>
              <a:gd name="connsiteY9" fmla="*/ 2173400 h 2290630"/>
              <a:gd name="connsiteX10" fmla="*/ 2586893 w 3126154"/>
              <a:gd name="connsiteY10" fmla="*/ 2149953 h 2290630"/>
              <a:gd name="connsiteX11" fmla="*/ 2618154 w 3126154"/>
              <a:gd name="connsiteY11" fmla="*/ 2134323 h 2290630"/>
              <a:gd name="connsiteX12" fmla="*/ 2641600 w 3126154"/>
              <a:gd name="connsiteY12" fmla="*/ 2126507 h 2290630"/>
              <a:gd name="connsiteX13" fmla="*/ 2672862 w 3126154"/>
              <a:gd name="connsiteY13" fmla="*/ 2110876 h 2290630"/>
              <a:gd name="connsiteX14" fmla="*/ 2696308 w 3126154"/>
              <a:gd name="connsiteY14" fmla="*/ 2103061 h 2290630"/>
              <a:gd name="connsiteX15" fmla="*/ 2766647 w 3126154"/>
              <a:gd name="connsiteY15" fmla="*/ 2063984 h 2290630"/>
              <a:gd name="connsiteX16" fmla="*/ 2852616 w 3126154"/>
              <a:gd name="connsiteY16" fmla="*/ 2017092 h 2290630"/>
              <a:gd name="connsiteX17" fmla="*/ 2899508 w 3126154"/>
              <a:gd name="connsiteY17" fmla="*/ 1970200 h 2290630"/>
              <a:gd name="connsiteX18" fmla="*/ 2922954 w 3126154"/>
              <a:gd name="connsiteY18" fmla="*/ 1946753 h 2290630"/>
              <a:gd name="connsiteX19" fmla="*/ 2954216 w 3126154"/>
              <a:gd name="connsiteY19" fmla="*/ 1892046 h 2290630"/>
              <a:gd name="connsiteX20" fmla="*/ 2977662 w 3126154"/>
              <a:gd name="connsiteY20" fmla="*/ 1837338 h 2290630"/>
              <a:gd name="connsiteX21" fmla="*/ 3001108 w 3126154"/>
              <a:gd name="connsiteY21" fmla="*/ 1767000 h 2290630"/>
              <a:gd name="connsiteX22" fmla="*/ 3032370 w 3126154"/>
              <a:gd name="connsiteY22" fmla="*/ 1657584 h 2290630"/>
              <a:gd name="connsiteX23" fmla="*/ 3055816 w 3126154"/>
              <a:gd name="connsiteY23" fmla="*/ 1571615 h 2290630"/>
              <a:gd name="connsiteX24" fmla="*/ 3071447 w 3126154"/>
              <a:gd name="connsiteY24" fmla="*/ 1540353 h 2290630"/>
              <a:gd name="connsiteX25" fmla="*/ 3094893 w 3126154"/>
              <a:gd name="connsiteY25" fmla="*/ 1470015 h 2290630"/>
              <a:gd name="connsiteX26" fmla="*/ 3126154 w 3126154"/>
              <a:gd name="connsiteY26" fmla="*/ 1360600 h 2290630"/>
              <a:gd name="connsiteX27" fmla="*/ 3110523 w 3126154"/>
              <a:gd name="connsiteY27" fmla="*/ 1071430 h 2290630"/>
              <a:gd name="connsiteX28" fmla="*/ 3094893 w 3126154"/>
              <a:gd name="connsiteY28" fmla="*/ 1040169 h 2290630"/>
              <a:gd name="connsiteX29" fmla="*/ 3087077 w 3126154"/>
              <a:gd name="connsiteY29" fmla="*/ 993276 h 2290630"/>
              <a:gd name="connsiteX30" fmla="*/ 3071447 w 3126154"/>
              <a:gd name="connsiteY30" fmla="*/ 962015 h 2290630"/>
              <a:gd name="connsiteX31" fmla="*/ 3063631 w 3126154"/>
              <a:gd name="connsiteY31" fmla="*/ 930753 h 2290630"/>
              <a:gd name="connsiteX32" fmla="*/ 3048000 w 3126154"/>
              <a:gd name="connsiteY32" fmla="*/ 891676 h 2290630"/>
              <a:gd name="connsiteX33" fmla="*/ 3040185 w 3126154"/>
              <a:gd name="connsiteY33" fmla="*/ 860415 h 2290630"/>
              <a:gd name="connsiteX34" fmla="*/ 3032370 w 3126154"/>
              <a:gd name="connsiteY34" fmla="*/ 821338 h 2290630"/>
              <a:gd name="connsiteX35" fmla="*/ 3016739 w 3126154"/>
              <a:gd name="connsiteY35" fmla="*/ 797892 h 2290630"/>
              <a:gd name="connsiteX36" fmla="*/ 3001108 w 3126154"/>
              <a:gd name="connsiteY36" fmla="*/ 727553 h 2290630"/>
              <a:gd name="connsiteX37" fmla="*/ 2993293 w 3126154"/>
              <a:gd name="connsiteY37" fmla="*/ 696292 h 2290630"/>
              <a:gd name="connsiteX38" fmla="*/ 2977662 w 3126154"/>
              <a:gd name="connsiteY38" fmla="*/ 665030 h 2290630"/>
              <a:gd name="connsiteX39" fmla="*/ 2954216 w 3126154"/>
              <a:gd name="connsiteY39" fmla="*/ 602507 h 2290630"/>
              <a:gd name="connsiteX40" fmla="*/ 2922954 w 3126154"/>
              <a:gd name="connsiteY40" fmla="*/ 524353 h 2290630"/>
              <a:gd name="connsiteX41" fmla="*/ 2907323 w 3126154"/>
              <a:gd name="connsiteY41" fmla="*/ 500907 h 2290630"/>
              <a:gd name="connsiteX42" fmla="*/ 2821354 w 3126154"/>
              <a:gd name="connsiteY42" fmla="*/ 407123 h 2290630"/>
              <a:gd name="connsiteX43" fmla="*/ 2797908 w 3126154"/>
              <a:gd name="connsiteY43" fmla="*/ 383676 h 2290630"/>
              <a:gd name="connsiteX44" fmla="*/ 2758831 w 3126154"/>
              <a:gd name="connsiteY44" fmla="*/ 352415 h 2290630"/>
              <a:gd name="connsiteX45" fmla="*/ 2727570 w 3126154"/>
              <a:gd name="connsiteY45" fmla="*/ 321153 h 2290630"/>
              <a:gd name="connsiteX46" fmla="*/ 2618154 w 3126154"/>
              <a:gd name="connsiteY46" fmla="*/ 266446 h 2290630"/>
              <a:gd name="connsiteX47" fmla="*/ 2540000 w 3126154"/>
              <a:gd name="connsiteY47" fmla="*/ 227369 h 2290630"/>
              <a:gd name="connsiteX48" fmla="*/ 2493108 w 3126154"/>
              <a:gd name="connsiteY48" fmla="*/ 211738 h 2290630"/>
              <a:gd name="connsiteX49" fmla="*/ 2454031 w 3126154"/>
              <a:gd name="connsiteY49" fmla="*/ 188292 h 2290630"/>
              <a:gd name="connsiteX50" fmla="*/ 2399323 w 3126154"/>
              <a:gd name="connsiteY50" fmla="*/ 172661 h 2290630"/>
              <a:gd name="connsiteX51" fmla="*/ 2352431 w 3126154"/>
              <a:gd name="connsiteY51" fmla="*/ 149215 h 2290630"/>
              <a:gd name="connsiteX52" fmla="*/ 2321170 w 3126154"/>
              <a:gd name="connsiteY52" fmla="*/ 141400 h 2290630"/>
              <a:gd name="connsiteX53" fmla="*/ 2297723 w 3126154"/>
              <a:gd name="connsiteY53" fmla="*/ 133584 h 2290630"/>
              <a:gd name="connsiteX54" fmla="*/ 2219570 w 3126154"/>
              <a:gd name="connsiteY54" fmla="*/ 102323 h 2290630"/>
              <a:gd name="connsiteX55" fmla="*/ 2188308 w 3126154"/>
              <a:gd name="connsiteY55" fmla="*/ 94507 h 2290630"/>
              <a:gd name="connsiteX56" fmla="*/ 2110154 w 3126154"/>
              <a:gd name="connsiteY56" fmla="*/ 71061 h 2290630"/>
              <a:gd name="connsiteX57" fmla="*/ 1961662 w 3126154"/>
              <a:gd name="connsiteY57" fmla="*/ 31984 h 2290630"/>
              <a:gd name="connsiteX58" fmla="*/ 1852247 w 3126154"/>
              <a:gd name="connsiteY58" fmla="*/ 24169 h 2290630"/>
              <a:gd name="connsiteX59" fmla="*/ 1695939 w 3126154"/>
              <a:gd name="connsiteY59" fmla="*/ 8538 h 2290630"/>
              <a:gd name="connsiteX60" fmla="*/ 1602154 w 3126154"/>
              <a:gd name="connsiteY60" fmla="*/ 723 h 2290630"/>
              <a:gd name="connsiteX61" fmla="*/ 1172308 w 3126154"/>
              <a:gd name="connsiteY61" fmla="*/ 16353 h 2290630"/>
              <a:gd name="connsiteX62" fmla="*/ 1141047 w 3126154"/>
              <a:gd name="connsiteY62" fmla="*/ 24169 h 2290630"/>
              <a:gd name="connsiteX63" fmla="*/ 1101970 w 3126154"/>
              <a:gd name="connsiteY63" fmla="*/ 31984 h 2290630"/>
              <a:gd name="connsiteX64" fmla="*/ 1078523 w 3126154"/>
              <a:gd name="connsiteY64" fmla="*/ 39800 h 2290630"/>
              <a:gd name="connsiteX65" fmla="*/ 1000370 w 3126154"/>
              <a:gd name="connsiteY65" fmla="*/ 47615 h 2290630"/>
              <a:gd name="connsiteX66" fmla="*/ 906585 w 3126154"/>
              <a:gd name="connsiteY66" fmla="*/ 63246 h 2290630"/>
              <a:gd name="connsiteX67" fmla="*/ 875323 w 3126154"/>
              <a:gd name="connsiteY67" fmla="*/ 78876 h 2290630"/>
              <a:gd name="connsiteX68" fmla="*/ 812800 w 3126154"/>
              <a:gd name="connsiteY68" fmla="*/ 102323 h 2290630"/>
              <a:gd name="connsiteX69" fmla="*/ 781539 w 3126154"/>
              <a:gd name="connsiteY69" fmla="*/ 110138 h 2290630"/>
              <a:gd name="connsiteX70" fmla="*/ 734647 w 3126154"/>
              <a:gd name="connsiteY70" fmla="*/ 125769 h 2290630"/>
              <a:gd name="connsiteX71" fmla="*/ 640862 w 3126154"/>
              <a:gd name="connsiteY71" fmla="*/ 157030 h 2290630"/>
              <a:gd name="connsiteX72" fmla="*/ 617416 w 3126154"/>
              <a:gd name="connsiteY72" fmla="*/ 164846 h 2290630"/>
              <a:gd name="connsiteX73" fmla="*/ 578339 w 3126154"/>
              <a:gd name="connsiteY73" fmla="*/ 188292 h 2290630"/>
              <a:gd name="connsiteX74" fmla="*/ 531447 w 3126154"/>
              <a:gd name="connsiteY74" fmla="*/ 219553 h 2290630"/>
              <a:gd name="connsiteX75" fmla="*/ 500185 w 3126154"/>
              <a:gd name="connsiteY75" fmla="*/ 227369 h 2290630"/>
              <a:gd name="connsiteX76" fmla="*/ 453293 w 3126154"/>
              <a:gd name="connsiteY76" fmla="*/ 243000 h 2290630"/>
              <a:gd name="connsiteX77" fmla="*/ 398585 w 3126154"/>
              <a:gd name="connsiteY77" fmla="*/ 274261 h 2290630"/>
              <a:gd name="connsiteX78" fmla="*/ 351693 w 3126154"/>
              <a:gd name="connsiteY78" fmla="*/ 305523 h 2290630"/>
              <a:gd name="connsiteX79" fmla="*/ 203200 w 3126154"/>
              <a:gd name="connsiteY79" fmla="*/ 360230 h 2290630"/>
              <a:gd name="connsiteX80" fmla="*/ 179754 w 3126154"/>
              <a:gd name="connsiteY80" fmla="*/ 375861 h 2290630"/>
              <a:gd name="connsiteX81" fmla="*/ 140677 w 3126154"/>
              <a:gd name="connsiteY81" fmla="*/ 407123 h 2290630"/>
              <a:gd name="connsiteX82" fmla="*/ 117231 w 3126154"/>
              <a:gd name="connsiteY82" fmla="*/ 430569 h 2290630"/>
              <a:gd name="connsiteX83" fmla="*/ 0 w 3126154"/>
              <a:gd name="connsiteY83" fmla="*/ 469646 h 2290630"/>
              <a:gd name="connsiteX84" fmla="*/ 46893 w 3126154"/>
              <a:gd name="connsiteY84" fmla="*/ 407123 h 2290630"/>
              <a:gd name="connsiteX85" fmla="*/ 78154 w 3126154"/>
              <a:gd name="connsiteY85" fmla="*/ 368046 h 2290630"/>
              <a:gd name="connsiteX86" fmla="*/ 93785 w 3126154"/>
              <a:gd name="connsiteY86" fmla="*/ 336784 h 2290630"/>
              <a:gd name="connsiteX87" fmla="*/ 156308 w 3126154"/>
              <a:gd name="connsiteY87" fmla="*/ 203923 h 2290630"/>
              <a:gd name="connsiteX88" fmla="*/ 211016 w 3126154"/>
              <a:gd name="connsiteY88" fmla="*/ 125769 h 2290630"/>
              <a:gd name="connsiteX89" fmla="*/ 226647 w 3126154"/>
              <a:gd name="connsiteY89" fmla="*/ 94507 h 2290630"/>
              <a:gd name="connsiteX90" fmla="*/ 242277 w 3126154"/>
              <a:gd name="connsiteY90" fmla="*/ 71061 h 2290630"/>
              <a:gd name="connsiteX91" fmla="*/ 234462 w 3126154"/>
              <a:gd name="connsiteY91" fmla="*/ 94507 h 2290630"/>
              <a:gd name="connsiteX92" fmla="*/ 218831 w 3126154"/>
              <a:gd name="connsiteY92" fmla="*/ 117953 h 2290630"/>
              <a:gd name="connsiteX93" fmla="*/ 195385 w 3126154"/>
              <a:gd name="connsiteY93" fmla="*/ 157030 h 2290630"/>
              <a:gd name="connsiteX94" fmla="*/ 171939 w 3126154"/>
              <a:gd name="connsiteY94" fmla="*/ 188292 h 2290630"/>
              <a:gd name="connsiteX95" fmla="*/ 156308 w 3126154"/>
              <a:gd name="connsiteY95" fmla="*/ 219553 h 2290630"/>
              <a:gd name="connsiteX96" fmla="*/ 101600 w 3126154"/>
              <a:gd name="connsiteY96" fmla="*/ 289892 h 2290630"/>
              <a:gd name="connsiteX97" fmla="*/ 46893 w 3126154"/>
              <a:gd name="connsiteY97" fmla="*/ 344600 h 2290630"/>
              <a:gd name="connsiteX98" fmla="*/ 23447 w 3126154"/>
              <a:gd name="connsiteY98" fmla="*/ 399307 h 2290630"/>
              <a:gd name="connsiteX99" fmla="*/ 7816 w 3126154"/>
              <a:gd name="connsiteY99" fmla="*/ 446200 h 2290630"/>
              <a:gd name="connsiteX100" fmla="*/ 179754 w 3126154"/>
              <a:gd name="connsiteY100" fmla="*/ 500907 h 2290630"/>
              <a:gd name="connsiteX101" fmla="*/ 328247 w 3126154"/>
              <a:gd name="connsiteY101" fmla="*/ 547800 h 2290630"/>
              <a:gd name="connsiteX102" fmla="*/ 375139 w 3126154"/>
              <a:gd name="connsiteY102" fmla="*/ 563430 h 2290630"/>
              <a:gd name="connsiteX103" fmla="*/ 414216 w 3126154"/>
              <a:gd name="connsiteY103" fmla="*/ 571246 h 2290630"/>
              <a:gd name="connsiteX104" fmla="*/ 547077 w 3126154"/>
              <a:gd name="connsiteY104" fmla="*/ 610323 h 2290630"/>
              <a:gd name="connsiteX105" fmla="*/ 523631 w 3126154"/>
              <a:gd name="connsiteY105" fmla="*/ 602507 h 2290630"/>
              <a:gd name="connsiteX106" fmla="*/ 492370 w 3126154"/>
              <a:gd name="connsiteY106" fmla="*/ 586876 h 2290630"/>
              <a:gd name="connsiteX107" fmla="*/ 453293 w 3126154"/>
              <a:gd name="connsiteY107" fmla="*/ 571246 h 2290630"/>
              <a:gd name="connsiteX108" fmla="*/ 398585 w 3126154"/>
              <a:gd name="connsiteY108" fmla="*/ 532169 h 2290630"/>
              <a:gd name="connsiteX109" fmla="*/ 359508 w 3126154"/>
              <a:gd name="connsiteY109" fmla="*/ 508723 h 2290630"/>
              <a:gd name="connsiteX110" fmla="*/ 320431 w 3126154"/>
              <a:gd name="connsiteY110" fmla="*/ 500907 h 2290630"/>
              <a:gd name="connsiteX111" fmla="*/ 195385 w 3126154"/>
              <a:gd name="connsiteY111" fmla="*/ 485276 h 2290630"/>
              <a:gd name="connsiteX112" fmla="*/ 156308 w 3126154"/>
              <a:gd name="connsiteY112" fmla="*/ 477461 h 2290630"/>
              <a:gd name="connsiteX113" fmla="*/ 109416 w 3126154"/>
              <a:gd name="connsiteY113" fmla="*/ 461830 h 2290630"/>
              <a:gd name="connsiteX114" fmla="*/ 39077 w 3126154"/>
              <a:gd name="connsiteY114" fmla="*/ 454015 h 2290630"/>
              <a:gd name="connsiteX115" fmla="*/ 54708 w 3126154"/>
              <a:gd name="connsiteY115" fmla="*/ 407123 h 2290630"/>
              <a:gd name="connsiteX116" fmla="*/ 101600 w 3126154"/>
              <a:gd name="connsiteY116" fmla="*/ 352415 h 2290630"/>
              <a:gd name="connsiteX117" fmla="*/ 109416 w 3126154"/>
              <a:gd name="connsiteY117" fmla="*/ 328969 h 2290630"/>
              <a:gd name="connsiteX118" fmla="*/ 148493 w 3126154"/>
              <a:gd name="connsiteY118" fmla="*/ 274261 h 2290630"/>
              <a:gd name="connsiteX119" fmla="*/ 164123 w 3126154"/>
              <a:gd name="connsiteY119" fmla="*/ 235184 h 2290630"/>
              <a:gd name="connsiteX120" fmla="*/ 179754 w 3126154"/>
              <a:gd name="connsiteY120" fmla="*/ 188292 h 2290630"/>
              <a:gd name="connsiteX121" fmla="*/ 234462 w 3126154"/>
              <a:gd name="connsiteY121" fmla="*/ 117953 h 2290630"/>
              <a:gd name="connsiteX122" fmla="*/ 250093 w 3126154"/>
              <a:gd name="connsiteY122" fmla="*/ 94507 h 2290630"/>
              <a:gd name="connsiteX123" fmla="*/ 257908 w 3126154"/>
              <a:gd name="connsiteY123" fmla="*/ 71061 h 2290630"/>
              <a:gd name="connsiteX124" fmla="*/ 273539 w 3126154"/>
              <a:gd name="connsiteY124" fmla="*/ 47615 h 229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3126154" h="2290630">
                <a:moveTo>
                  <a:pt x="1938216" y="2290630"/>
                </a:moveTo>
                <a:cubicBezTo>
                  <a:pt x="1995529" y="2285420"/>
                  <a:pt x="2053183" y="2283139"/>
                  <a:pt x="2110154" y="2275000"/>
                </a:cubicBezTo>
                <a:cubicBezTo>
                  <a:pt x="2126465" y="2272670"/>
                  <a:pt x="2140795" y="2262078"/>
                  <a:pt x="2157047" y="2259369"/>
                </a:cubicBezTo>
                <a:lnTo>
                  <a:pt x="2203939" y="2251553"/>
                </a:lnTo>
                <a:cubicBezTo>
                  <a:pt x="2217008" y="2249177"/>
                  <a:pt x="2229913" y="2245922"/>
                  <a:pt x="2243016" y="2243738"/>
                </a:cubicBezTo>
                <a:cubicBezTo>
                  <a:pt x="2261186" y="2240710"/>
                  <a:pt x="2279487" y="2238528"/>
                  <a:pt x="2297723" y="2235923"/>
                </a:cubicBezTo>
                <a:cubicBezTo>
                  <a:pt x="2315959" y="2228107"/>
                  <a:pt x="2333609" y="2218750"/>
                  <a:pt x="2352431" y="2212476"/>
                </a:cubicBezTo>
                <a:cubicBezTo>
                  <a:pt x="2390715" y="2199715"/>
                  <a:pt x="2416846" y="2197293"/>
                  <a:pt x="2454031" y="2189030"/>
                </a:cubicBezTo>
                <a:cubicBezTo>
                  <a:pt x="2464517" y="2186700"/>
                  <a:pt x="2474807" y="2183545"/>
                  <a:pt x="2485293" y="2181215"/>
                </a:cubicBezTo>
                <a:cubicBezTo>
                  <a:pt x="2498260" y="2178334"/>
                  <a:pt x="2511483" y="2176622"/>
                  <a:pt x="2524370" y="2173400"/>
                </a:cubicBezTo>
                <a:cubicBezTo>
                  <a:pt x="2539097" y="2169718"/>
                  <a:pt x="2577679" y="2154048"/>
                  <a:pt x="2586893" y="2149953"/>
                </a:cubicBezTo>
                <a:cubicBezTo>
                  <a:pt x="2597539" y="2145221"/>
                  <a:pt x="2607446" y="2138912"/>
                  <a:pt x="2618154" y="2134323"/>
                </a:cubicBezTo>
                <a:cubicBezTo>
                  <a:pt x="2625726" y="2131078"/>
                  <a:pt x="2634028" y="2129752"/>
                  <a:pt x="2641600" y="2126507"/>
                </a:cubicBezTo>
                <a:cubicBezTo>
                  <a:pt x="2652309" y="2121917"/>
                  <a:pt x="2662153" y="2115465"/>
                  <a:pt x="2672862" y="2110876"/>
                </a:cubicBezTo>
                <a:cubicBezTo>
                  <a:pt x="2680434" y="2107631"/>
                  <a:pt x="2688940" y="2106745"/>
                  <a:pt x="2696308" y="2103061"/>
                </a:cubicBezTo>
                <a:cubicBezTo>
                  <a:pt x="2720298" y="2091066"/>
                  <a:pt x="2742657" y="2075979"/>
                  <a:pt x="2766647" y="2063984"/>
                </a:cubicBezTo>
                <a:cubicBezTo>
                  <a:pt x="2827582" y="2033517"/>
                  <a:pt x="2740824" y="2104928"/>
                  <a:pt x="2852616" y="2017092"/>
                </a:cubicBezTo>
                <a:cubicBezTo>
                  <a:pt x="2869998" y="2003435"/>
                  <a:pt x="2883877" y="1985831"/>
                  <a:pt x="2899508" y="1970200"/>
                </a:cubicBezTo>
                <a:cubicBezTo>
                  <a:pt x="2907323" y="1962384"/>
                  <a:pt x="2916823" y="1955949"/>
                  <a:pt x="2922954" y="1946753"/>
                </a:cubicBezTo>
                <a:cubicBezTo>
                  <a:pt x="2945048" y="1913613"/>
                  <a:pt x="2934384" y="1931708"/>
                  <a:pt x="2954216" y="1892046"/>
                </a:cubicBezTo>
                <a:cubicBezTo>
                  <a:pt x="2978194" y="1796127"/>
                  <a:pt x="2943931" y="1918293"/>
                  <a:pt x="2977662" y="1837338"/>
                </a:cubicBezTo>
                <a:cubicBezTo>
                  <a:pt x="2987168" y="1814525"/>
                  <a:pt x="2993293" y="1790446"/>
                  <a:pt x="3001108" y="1767000"/>
                </a:cubicBezTo>
                <a:cubicBezTo>
                  <a:pt x="3015943" y="1722494"/>
                  <a:pt x="3015309" y="1725829"/>
                  <a:pt x="3032370" y="1657584"/>
                </a:cubicBezTo>
                <a:cubicBezTo>
                  <a:pt x="3045453" y="1605252"/>
                  <a:pt x="3033457" y="1627511"/>
                  <a:pt x="3055816" y="1571615"/>
                </a:cubicBezTo>
                <a:cubicBezTo>
                  <a:pt x="3060143" y="1560798"/>
                  <a:pt x="3067265" y="1551227"/>
                  <a:pt x="3071447" y="1540353"/>
                </a:cubicBezTo>
                <a:cubicBezTo>
                  <a:pt x="3080319" y="1517286"/>
                  <a:pt x="3087078" y="1493461"/>
                  <a:pt x="3094893" y="1470015"/>
                </a:cubicBezTo>
                <a:cubicBezTo>
                  <a:pt x="3122539" y="1387076"/>
                  <a:pt x="3113492" y="1423910"/>
                  <a:pt x="3126154" y="1360600"/>
                </a:cubicBezTo>
                <a:cubicBezTo>
                  <a:pt x="3120944" y="1264210"/>
                  <a:pt x="3119896" y="1167505"/>
                  <a:pt x="3110523" y="1071430"/>
                </a:cubicBezTo>
                <a:cubicBezTo>
                  <a:pt x="3109392" y="1059835"/>
                  <a:pt x="3098241" y="1051328"/>
                  <a:pt x="3094893" y="1040169"/>
                </a:cubicBezTo>
                <a:cubicBezTo>
                  <a:pt x="3090340" y="1024991"/>
                  <a:pt x="3091630" y="1008454"/>
                  <a:pt x="3087077" y="993276"/>
                </a:cubicBezTo>
                <a:cubicBezTo>
                  <a:pt x="3083729" y="982117"/>
                  <a:pt x="3075538" y="972923"/>
                  <a:pt x="3071447" y="962015"/>
                </a:cubicBezTo>
                <a:cubicBezTo>
                  <a:pt x="3067675" y="951957"/>
                  <a:pt x="3067028" y="940943"/>
                  <a:pt x="3063631" y="930753"/>
                </a:cubicBezTo>
                <a:cubicBezTo>
                  <a:pt x="3059194" y="917444"/>
                  <a:pt x="3052436" y="904985"/>
                  <a:pt x="3048000" y="891676"/>
                </a:cubicBezTo>
                <a:cubicBezTo>
                  <a:pt x="3044603" y="881486"/>
                  <a:pt x="3042515" y="870900"/>
                  <a:pt x="3040185" y="860415"/>
                </a:cubicBezTo>
                <a:cubicBezTo>
                  <a:pt x="3037303" y="847448"/>
                  <a:pt x="3037034" y="833776"/>
                  <a:pt x="3032370" y="821338"/>
                </a:cubicBezTo>
                <a:cubicBezTo>
                  <a:pt x="3029072" y="812543"/>
                  <a:pt x="3021949" y="805707"/>
                  <a:pt x="3016739" y="797892"/>
                </a:cubicBezTo>
                <a:cubicBezTo>
                  <a:pt x="3011529" y="774446"/>
                  <a:pt x="3006509" y="750956"/>
                  <a:pt x="3001108" y="727553"/>
                </a:cubicBezTo>
                <a:cubicBezTo>
                  <a:pt x="2998693" y="717087"/>
                  <a:pt x="2997064" y="706349"/>
                  <a:pt x="2993293" y="696292"/>
                </a:cubicBezTo>
                <a:cubicBezTo>
                  <a:pt x="2989202" y="685383"/>
                  <a:pt x="2982872" y="675451"/>
                  <a:pt x="2977662" y="665030"/>
                </a:cubicBezTo>
                <a:cubicBezTo>
                  <a:pt x="2960743" y="597351"/>
                  <a:pt x="2981461" y="670618"/>
                  <a:pt x="2954216" y="602507"/>
                </a:cubicBezTo>
                <a:cubicBezTo>
                  <a:pt x="2932867" y="549135"/>
                  <a:pt x="2947391" y="567118"/>
                  <a:pt x="2922954" y="524353"/>
                </a:cubicBezTo>
                <a:cubicBezTo>
                  <a:pt x="2918294" y="516198"/>
                  <a:pt x="2912959" y="508421"/>
                  <a:pt x="2907323" y="500907"/>
                </a:cubicBezTo>
                <a:cubicBezTo>
                  <a:pt x="2871790" y="453529"/>
                  <a:pt x="2869555" y="455324"/>
                  <a:pt x="2821354" y="407123"/>
                </a:cubicBezTo>
                <a:cubicBezTo>
                  <a:pt x="2813538" y="399307"/>
                  <a:pt x="2806539" y="390581"/>
                  <a:pt x="2797908" y="383676"/>
                </a:cubicBezTo>
                <a:cubicBezTo>
                  <a:pt x="2784882" y="373256"/>
                  <a:pt x="2771298" y="363497"/>
                  <a:pt x="2758831" y="352415"/>
                </a:cubicBezTo>
                <a:cubicBezTo>
                  <a:pt x="2747817" y="342624"/>
                  <a:pt x="2739832" y="329328"/>
                  <a:pt x="2727570" y="321153"/>
                </a:cubicBezTo>
                <a:cubicBezTo>
                  <a:pt x="2668260" y="281613"/>
                  <a:pt x="2664014" y="281732"/>
                  <a:pt x="2618154" y="266446"/>
                </a:cubicBezTo>
                <a:cubicBezTo>
                  <a:pt x="2582873" y="242925"/>
                  <a:pt x="2593472" y="247935"/>
                  <a:pt x="2540000" y="227369"/>
                </a:cubicBezTo>
                <a:cubicBezTo>
                  <a:pt x="2524622" y="221454"/>
                  <a:pt x="2508107" y="218556"/>
                  <a:pt x="2493108" y="211738"/>
                </a:cubicBezTo>
                <a:cubicBezTo>
                  <a:pt x="2479279" y="205452"/>
                  <a:pt x="2467618" y="195085"/>
                  <a:pt x="2454031" y="188292"/>
                </a:cubicBezTo>
                <a:cubicBezTo>
                  <a:pt x="2442814" y="182683"/>
                  <a:pt x="2409346" y="175167"/>
                  <a:pt x="2399323" y="172661"/>
                </a:cubicBezTo>
                <a:cubicBezTo>
                  <a:pt x="2383692" y="164846"/>
                  <a:pt x="2368657" y="155705"/>
                  <a:pt x="2352431" y="149215"/>
                </a:cubicBezTo>
                <a:cubicBezTo>
                  <a:pt x="2342458" y="145226"/>
                  <a:pt x="2331498" y="144351"/>
                  <a:pt x="2321170" y="141400"/>
                </a:cubicBezTo>
                <a:cubicBezTo>
                  <a:pt x="2313249" y="139137"/>
                  <a:pt x="2305412" y="136541"/>
                  <a:pt x="2297723" y="133584"/>
                </a:cubicBezTo>
                <a:cubicBezTo>
                  <a:pt x="2271535" y="123512"/>
                  <a:pt x="2245993" y="111760"/>
                  <a:pt x="2219570" y="102323"/>
                </a:cubicBezTo>
                <a:cubicBezTo>
                  <a:pt x="2209454" y="98710"/>
                  <a:pt x="2198498" y="97904"/>
                  <a:pt x="2188308" y="94507"/>
                </a:cubicBezTo>
                <a:cubicBezTo>
                  <a:pt x="2111198" y="68803"/>
                  <a:pt x="2187322" y="86494"/>
                  <a:pt x="2110154" y="71061"/>
                </a:cubicBezTo>
                <a:cubicBezTo>
                  <a:pt x="2049310" y="46723"/>
                  <a:pt x="2050591" y="44688"/>
                  <a:pt x="1961662" y="31984"/>
                </a:cubicBezTo>
                <a:cubicBezTo>
                  <a:pt x="1925465" y="26813"/>
                  <a:pt x="1888670" y="27383"/>
                  <a:pt x="1852247" y="24169"/>
                </a:cubicBezTo>
                <a:cubicBezTo>
                  <a:pt x="1800087" y="19567"/>
                  <a:pt x="1748121" y="12886"/>
                  <a:pt x="1695939" y="8538"/>
                </a:cubicBezTo>
                <a:lnTo>
                  <a:pt x="1602154" y="723"/>
                </a:lnTo>
                <a:cubicBezTo>
                  <a:pt x="1502027" y="2809"/>
                  <a:pt x="1307615" y="-8249"/>
                  <a:pt x="1172308" y="16353"/>
                </a:cubicBezTo>
                <a:cubicBezTo>
                  <a:pt x="1161740" y="18274"/>
                  <a:pt x="1151532" y="21839"/>
                  <a:pt x="1141047" y="24169"/>
                </a:cubicBezTo>
                <a:cubicBezTo>
                  <a:pt x="1128080" y="27051"/>
                  <a:pt x="1114857" y="28762"/>
                  <a:pt x="1101970" y="31984"/>
                </a:cubicBezTo>
                <a:cubicBezTo>
                  <a:pt x="1093978" y="33982"/>
                  <a:pt x="1086666" y="38547"/>
                  <a:pt x="1078523" y="39800"/>
                </a:cubicBezTo>
                <a:cubicBezTo>
                  <a:pt x="1052647" y="43781"/>
                  <a:pt x="1026311" y="44078"/>
                  <a:pt x="1000370" y="47615"/>
                </a:cubicBezTo>
                <a:cubicBezTo>
                  <a:pt x="968968" y="51897"/>
                  <a:pt x="906585" y="63246"/>
                  <a:pt x="906585" y="63246"/>
                </a:cubicBezTo>
                <a:cubicBezTo>
                  <a:pt x="896164" y="68456"/>
                  <a:pt x="885969" y="74144"/>
                  <a:pt x="875323" y="78876"/>
                </a:cubicBezTo>
                <a:cubicBezTo>
                  <a:pt x="860458" y="85483"/>
                  <a:pt x="830846" y="97167"/>
                  <a:pt x="812800" y="102323"/>
                </a:cubicBezTo>
                <a:cubicBezTo>
                  <a:pt x="802472" y="105274"/>
                  <a:pt x="791827" y="107052"/>
                  <a:pt x="781539" y="110138"/>
                </a:cubicBezTo>
                <a:cubicBezTo>
                  <a:pt x="765758" y="114872"/>
                  <a:pt x="750489" y="121243"/>
                  <a:pt x="734647" y="125769"/>
                </a:cubicBezTo>
                <a:cubicBezTo>
                  <a:pt x="645007" y="151381"/>
                  <a:pt x="713410" y="129825"/>
                  <a:pt x="640862" y="157030"/>
                </a:cubicBezTo>
                <a:cubicBezTo>
                  <a:pt x="633148" y="159923"/>
                  <a:pt x="624784" y="161162"/>
                  <a:pt x="617416" y="164846"/>
                </a:cubicBezTo>
                <a:cubicBezTo>
                  <a:pt x="603829" y="171639"/>
                  <a:pt x="591155" y="180137"/>
                  <a:pt x="578339" y="188292"/>
                </a:cubicBezTo>
                <a:cubicBezTo>
                  <a:pt x="562490" y="198377"/>
                  <a:pt x="549672" y="214997"/>
                  <a:pt x="531447" y="219553"/>
                </a:cubicBezTo>
                <a:cubicBezTo>
                  <a:pt x="521026" y="222158"/>
                  <a:pt x="510473" y="224282"/>
                  <a:pt x="500185" y="227369"/>
                </a:cubicBezTo>
                <a:cubicBezTo>
                  <a:pt x="484404" y="232104"/>
                  <a:pt x="453293" y="243000"/>
                  <a:pt x="453293" y="243000"/>
                </a:cubicBezTo>
                <a:cubicBezTo>
                  <a:pt x="350730" y="319921"/>
                  <a:pt x="475314" y="231633"/>
                  <a:pt x="398585" y="274261"/>
                </a:cubicBezTo>
                <a:cubicBezTo>
                  <a:pt x="382163" y="283384"/>
                  <a:pt x="369515" y="299583"/>
                  <a:pt x="351693" y="305523"/>
                </a:cubicBezTo>
                <a:cubicBezTo>
                  <a:pt x="299590" y="322890"/>
                  <a:pt x="251768" y="335946"/>
                  <a:pt x="203200" y="360230"/>
                </a:cubicBezTo>
                <a:cubicBezTo>
                  <a:pt x="194799" y="364431"/>
                  <a:pt x="187569" y="370651"/>
                  <a:pt x="179754" y="375861"/>
                </a:cubicBezTo>
                <a:cubicBezTo>
                  <a:pt x="144796" y="428297"/>
                  <a:pt x="185977" y="376923"/>
                  <a:pt x="140677" y="407123"/>
                </a:cubicBezTo>
                <a:cubicBezTo>
                  <a:pt x="131481" y="413254"/>
                  <a:pt x="127331" y="426080"/>
                  <a:pt x="117231" y="430569"/>
                </a:cubicBezTo>
                <a:cubicBezTo>
                  <a:pt x="79590" y="447298"/>
                  <a:pt x="0" y="469646"/>
                  <a:pt x="0" y="469646"/>
                </a:cubicBezTo>
                <a:cubicBezTo>
                  <a:pt x="15631" y="448805"/>
                  <a:pt x="31009" y="427772"/>
                  <a:pt x="46893" y="407123"/>
                </a:cubicBezTo>
                <a:cubicBezTo>
                  <a:pt x="57064" y="393901"/>
                  <a:pt x="70694" y="382966"/>
                  <a:pt x="78154" y="368046"/>
                </a:cubicBezTo>
                <a:cubicBezTo>
                  <a:pt x="83364" y="357625"/>
                  <a:pt x="89053" y="347430"/>
                  <a:pt x="93785" y="336784"/>
                </a:cubicBezTo>
                <a:cubicBezTo>
                  <a:pt x="114679" y="289772"/>
                  <a:pt x="122368" y="249177"/>
                  <a:pt x="156308" y="203923"/>
                </a:cubicBezTo>
                <a:cubicBezTo>
                  <a:pt x="177679" y="175427"/>
                  <a:pt x="191776" y="157835"/>
                  <a:pt x="211016" y="125769"/>
                </a:cubicBezTo>
                <a:cubicBezTo>
                  <a:pt x="217010" y="115779"/>
                  <a:pt x="220867" y="104623"/>
                  <a:pt x="226647" y="94507"/>
                </a:cubicBezTo>
                <a:cubicBezTo>
                  <a:pt x="231307" y="86352"/>
                  <a:pt x="245247" y="62150"/>
                  <a:pt x="242277" y="71061"/>
                </a:cubicBezTo>
                <a:cubicBezTo>
                  <a:pt x="239672" y="78876"/>
                  <a:pt x="239032" y="87653"/>
                  <a:pt x="234462" y="94507"/>
                </a:cubicBezTo>
                <a:cubicBezTo>
                  <a:pt x="229252" y="102322"/>
                  <a:pt x="223809" y="109988"/>
                  <a:pt x="218831" y="117953"/>
                </a:cubicBezTo>
                <a:cubicBezTo>
                  <a:pt x="210780" y="130834"/>
                  <a:pt x="203811" y="144391"/>
                  <a:pt x="195385" y="157030"/>
                </a:cubicBezTo>
                <a:cubicBezTo>
                  <a:pt x="188160" y="167868"/>
                  <a:pt x="178843" y="177246"/>
                  <a:pt x="171939" y="188292"/>
                </a:cubicBezTo>
                <a:cubicBezTo>
                  <a:pt x="165764" y="198171"/>
                  <a:pt x="162302" y="209563"/>
                  <a:pt x="156308" y="219553"/>
                </a:cubicBezTo>
                <a:cubicBezTo>
                  <a:pt x="113781" y="290432"/>
                  <a:pt x="141352" y="244461"/>
                  <a:pt x="101600" y="289892"/>
                </a:cubicBezTo>
                <a:cubicBezTo>
                  <a:pt x="56115" y="341875"/>
                  <a:pt x="88924" y="316579"/>
                  <a:pt x="46893" y="344600"/>
                </a:cubicBezTo>
                <a:cubicBezTo>
                  <a:pt x="22094" y="381798"/>
                  <a:pt x="37211" y="353428"/>
                  <a:pt x="23447" y="399307"/>
                </a:cubicBezTo>
                <a:cubicBezTo>
                  <a:pt x="18713" y="415089"/>
                  <a:pt x="7816" y="446200"/>
                  <a:pt x="7816" y="446200"/>
                </a:cubicBezTo>
                <a:cubicBezTo>
                  <a:pt x="90112" y="487347"/>
                  <a:pt x="-3499" y="443037"/>
                  <a:pt x="179754" y="500907"/>
                </a:cubicBezTo>
                <a:lnTo>
                  <a:pt x="328247" y="547800"/>
                </a:lnTo>
                <a:cubicBezTo>
                  <a:pt x="343939" y="552822"/>
                  <a:pt x="358983" y="560199"/>
                  <a:pt x="375139" y="563430"/>
                </a:cubicBezTo>
                <a:cubicBezTo>
                  <a:pt x="388165" y="566035"/>
                  <a:pt x="401520" y="567339"/>
                  <a:pt x="414216" y="571246"/>
                </a:cubicBezTo>
                <a:cubicBezTo>
                  <a:pt x="456286" y="584191"/>
                  <a:pt x="501154" y="610323"/>
                  <a:pt x="547077" y="610323"/>
                </a:cubicBezTo>
                <a:cubicBezTo>
                  <a:pt x="555315" y="610323"/>
                  <a:pt x="531203" y="605752"/>
                  <a:pt x="523631" y="602507"/>
                </a:cubicBezTo>
                <a:cubicBezTo>
                  <a:pt x="512923" y="597918"/>
                  <a:pt x="503016" y="591608"/>
                  <a:pt x="492370" y="586876"/>
                </a:cubicBezTo>
                <a:cubicBezTo>
                  <a:pt x="479550" y="581178"/>
                  <a:pt x="465841" y="577520"/>
                  <a:pt x="453293" y="571246"/>
                </a:cubicBezTo>
                <a:cubicBezTo>
                  <a:pt x="439318" y="564259"/>
                  <a:pt x="409198" y="539244"/>
                  <a:pt x="398585" y="532169"/>
                </a:cubicBezTo>
                <a:cubicBezTo>
                  <a:pt x="385946" y="523743"/>
                  <a:pt x="373612" y="514365"/>
                  <a:pt x="359508" y="508723"/>
                </a:cubicBezTo>
                <a:cubicBezTo>
                  <a:pt x="347174" y="503790"/>
                  <a:pt x="333581" y="502786"/>
                  <a:pt x="320431" y="500907"/>
                </a:cubicBezTo>
                <a:cubicBezTo>
                  <a:pt x="278847" y="494966"/>
                  <a:pt x="236576" y="493514"/>
                  <a:pt x="195385" y="485276"/>
                </a:cubicBezTo>
                <a:cubicBezTo>
                  <a:pt x="182359" y="482671"/>
                  <a:pt x="169124" y="480956"/>
                  <a:pt x="156308" y="477461"/>
                </a:cubicBezTo>
                <a:cubicBezTo>
                  <a:pt x="140412" y="473126"/>
                  <a:pt x="125791" y="463649"/>
                  <a:pt x="109416" y="461830"/>
                </a:cubicBezTo>
                <a:lnTo>
                  <a:pt x="39077" y="454015"/>
                </a:lnTo>
                <a:cubicBezTo>
                  <a:pt x="44287" y="438384"/>
                  <a:pt x="46231" y="421251"/>
                  <a:pt x="54708" y="407123"/>
                </a:cubicBezTo>
                <a:cubicBezTo>
                  <a:pt x="112399" y="310972"/>
                  <a:pt x="65184" y="425247"/>
                  <a:pt x="101600" y="352415"/>
                </a:cubicBezTo>
                <a:cubicBezTo>
                  <a:pt x="105284" y="345047"/>
                  <a:pt x="104846" y="335824"/>
                  <a:pt x="109416" y="328969"/>
                </a:cubicBezTo>
                <a:cubicBezTo>
                  <a:pt x="155713" y="259525"/>
                  <a:pt x="112516" y="355211"/>
                  <a:pt x="148493" y="274261"/>
                </a:cubicBezTo>
                <a:cubicBezTo>
                  <a:pt x="154191" y="261441"/>
                  <a:pt x="159329" y="248368"/>
                  <a:pt x="164123" y="235184"/>
                </a:cubicBezTo>
                <a:cubicBezTo>
                  <a:pt x="169754" y="219700"/>
                  <a:pt x="168104" y="199942"/>
                  <a:pt x="179754" y="188292"/>
                </a:cubicBezTo>
                <a:cubicBezTo>
                  <a:pt x="216484" y="151562"/>
                  <a:pt x="197068" y="174043"/>
                  <a:pt x="234462" y="117953"/>
                </a:cubicBezTo>
                <a:lnTo>
                  <a:pt x="250093" y="94507"/>
                </a:lnTo>
                <a:cubicBezTo>
                  <a:pt x="252698" y="86692"/>
                  <a:pt x="254224" y="78429"/>
                  <a:pt x="257908" y="71061"/>
                </a:cubicBezTo>
                <a:cubicBezTo>
                  <a:pt x="262109" y="62660"/>
                  <a:pt x="273539" y="47615"/>
                  <a:pt x="273539" y="4761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4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Tips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690688"/>
            <a:ext cx="1038788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Use clean disease free seed with high germination % 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Determine seeding rate based on population – Need to know SPP and % Germ.</a:t>
            </a:r>
          </a:p>
          <a:p>
            <a:r>
              <a:rPr lang="en-US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Use 2 – 3 times the recommended rate of inoculant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Plant into warm moist soil to encourage rapid germination and emergence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Avoid poorly drained fields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Select fields with low weed pressure and use stale seedbed for pre-plant weed control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Use soil sampling to scout for white mold </a:t>
            </a:r>
            <a:r>
              <a:rPr lang="en-US" b="1" dirty="0" err="1" smtClean="0"/>
              <a:t>sclerotia</a:t>
            </a:r>
            <a:endParaRPr lang="en-US" b="1" dirty="0" smtClean="0"/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Harvest as early as possible (16-18%) in attempt to avoid lodging and excess shatter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Be prepared – nearly identical growing season as spring cereals – harvest windows are narrow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09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04" y="1690688"/>
            <a:ext cx="6413116" cy="3607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47052" y="1625311"/>
            <a:ext cx="4775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Northeast SARE</a:t>
            </a:r>
          </a:p>
          <a:p>
            <a:endParaRPr lang="en-US" b="1" dirty="0" smtClean="0"/>
          </a:p>
          <a:p>
            <a:r>
              <a:rPr lang="en-US" b="1" dirty="0" smtClean="0"/>
              <a:t>Tom Molloy – University of Maine</a:t>
            </a:r>
          </a:p>
          <a:p>
            <a:endParaRPr lang="en-US" b="1" dirty="0"/>
          </a:p>
          <a:p>
            <a:r>
              <a:rPr lang="en-US" b="1" dirty="0" smtClean="0"/>
              <a:t>Ellen Mallory – University of Maine</a:t>
            </a:r>
          </a:p>
          <a:p>
            <a:endParaRPr lang="en-US" b="1" dirty="0"/>
          </a:p>
          <a:p>
            <a:r>
              <a:rPr lang="en-US" b="1" dirty="0" smtClean="0"/>
              <a:t>Andrew Plant – University of Maine</a:t>
            </a:r>
          </a:p>
          <a:p>
            <a:endParaRPr lang="en-US" b="1" dirty="0"/>
          </a:p>
          <a:p>
            <a:r>
              <a:rPr lang="en-US" b="1" dirty="0" smtClean="0"/>
              <a:t>Jay </a:t>
            </a:r>
            <a:r>
              <a:rPr lang="en-US" b="1" dirty="0" err="1" smtClean="0"/>
              <a:t>Hao</a:t>
            </a:r>
            <a:r>
              <a:rPr lang="en-US" b="1" dirty="0" smtClean="0"/>
              <a:t> – University of Maine</a:t>
            </a:r>
          </a:p>
          <a:p>
            <a:endParaRPr lang="en-US" b="1" dirty="0" smtClean="0"/>
          </a:p>
          <a:p>
            <a:r>
              <a:rPr lang="en-US" b="1" dirty="0" smtClean="0"/>
              <a:t>Brad </a:t>
            </a:r>
            <a:r>
              <a:rPr lang="en-US" b="1" dirty="0" err="1" smtClean="0"/>
              <a:t>Hertel</a:t>
            </a:r>
            <a:r>
              <a:rPr lang="en-US" b="1" dirty="0" smtClean="0"/>
              <a:t> – Meridian Seeds</a:t>
            </a:r>
          </a:p>
          <a:p>
            <a:endParaRPr lang="en-US" b="1" dirty="0"/>
          </a:p>
          <a:p>
            <a:r>
              <a:rPr lang="en-US" b="1" dirty="0" smtClean="0"/>
              <a:t>Byron </a:t>
            </a:r>
            <a:r>
              <a:rPr lang="en-US" b="1" dirty="0" err="1" smtClean="0"/>
              <a:t>Lannoye</a:t>
            </a:r>
            <a:r>
              <a:rPr lang="en-US" b="1" dirty="0" smtClean="0"/>
              <a:t> – Pulse USA</a:t>
            </a:r>
          </a:p>
          <a:p>
            <a:endParaRPr lang="en-US" b="1" dirty="0" smtClean="0"/>
          </a:p>
          <a:p>
            <a:r>
              <a:rPr lang="en-US" b="1" dirty="0" smtClean="0"/>
              <a:t>Leo </a:t>
            </a:r>
            <a:r>
              <a:rPr lang="en-US" b="1" dirty="0" err="1" smtClean="0"/>
              <a:t>Vojta</a:t>
            </a:r>
            <a:r>
              <a:rPr lang="en-US" b="1" dirty="0" smtClean="0"/>
              <a:t> – </a:t>
            </a:r>
            <a:r>
              <a:rPr lang="en-US" b="1" dirty="0" err="1" smtClean="0"/>
              <a:t>Glenham</a:t>
            </a:r>
            <a:r>
              <a:rPr lang="en-US" b="1" dirty="0" smtClean="0"/>
              <a:t>, SD</a:t>
            </a:r>
          </a:p>
          <a:p>
            <a:endParaRPr lang="en-US" b="1" dirty="0" smtClean="0"/>
          </a:p>
          <a:p>
            <a:r>
              <a:rPr lang="en-US" b="1" dirty="0" smtClean="0"/>
              <a:t>Mark </a:t>
            </a:r>
            <a:r>
              <a:rPr lang="en-US" b="1" dirty="0" err="1" smtClean="0"/>
              <a:t>Stiegelmeier</a:t>
            </a:r>
            <a:r>
              <a:rPr lang="en-US" b="1" dirty="0"/>
              <a:t> </a:t>
            </a:r>
            <a:r>
              <a:rPr lang="en-US" b="1" dirty="0" smtClean="0"/>
              <a:t>– Selby, SD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Peas?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for non-grain cash crop to diversify rotation and reduce disease risk</a:t>
            </a:r>
          </a:p>
          <a:p>
            <a:r>
              <a:rPr lang="en-US" dirty="0" smtClean="0"/>
              <a:t>Annual legume with low fertilizer </a:t>
            </a:r>
            <a:r>
              <a:rPr lang="en-US" dirty="0"/>
              <a:t>requirements </a:t>
            </a:r>
            <a:r>
              <a:rPr lang="en-US" dirty="0" smtClean="0"/>
              <a:t>(soil </a:t>
            </a:r>
            <a:r>
              <a:rPr lang="en-US" dirty="0"/>
              <a:t>P &amp; K sufficient for crop production</a:t>
            </a:r>
            <a:r>
              <a:rPr lang="en-US" dirty="0" smtClean="0"/>
              <a:t>) and provides N credit to next crop</a:t>
            </a:r>
          </a:p>
          <a:p>
            <a:r>
              <a:rPr lang="en-US" dirty="0" smtClean="0"/>
              <a:t>No additional equipment purchases</a:t>
            </a:r>
          </a:p>
          <a:p>
            <a:r>
              <a:rPr lang="en-US" dirty="0" smtClean="0"/>
              <a:t>Timing of harvest allows for fall planted crop</a:t>
            </a:r>
          </a:p>
          <a:p>
            <a:r>
              <a:rPr lang="en-US" dirty="0" smtClean="0"/>
              <a:t>New markets</a:t>
            </a:r>
          </a:p>
          <a:p>
            <a:r>
              <a:rPr lang="en-US" dirty="0" smtClean="0"/>
              <a:t>2 years of variety trial data suggesting strong yield potential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408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Thorndike </a:t>
            </a:r>
            <a:r>
              <a:rPr lang="en-US" dirty="0" err="1" smtClean="0"/>
              <a:t>shaly</a:t>
            </a:r>
            <a:r>
              <a:rPr lang="en-US" dirty="0" smtClean="0"/>
              <a:t> silt loam</a:t>
            </a:r>
          </a:p>
          <a:p>
            <a:r>
              <a:rPr lang="en-US" dirty="0" smtClean="0"/>
              <a:t>pH 6.2</a:t>
            </a:r>
          </a:p>
          <a:p>
            <a:r>
              <a:rPr lang="en-US" dirty="0" smtClean="0"/>
              <a:t>4.7% OM</a:t>
            </a:r>
          </a:p>
          <a:p>
            <a:r>
              <a:rPr lang="en-US" dirty="0" smtClean="0"/>
              <a:t>Field history of fall and spring cereals and cover crops killed prior to flowering</a:t>
            </a:r>
          </a:p>
          <a:p>
            <a:r>
              <a:rPr lang="en-US" dirty="0" smtClean="0"/>
              <a:t>Relatively low weed pressure</a:t>
            </a:r>
          </a:p>
          <a:p>
            <a:r>
              <a:rPr lang="en-US" dirty="0" smtClean="0"/>
              <a:t>Fairly flat and mostly well drained   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7" y="5297793"/>
            <a:ext cx="9948985" cy="14976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3344985" y="5225562"/>
            <a:ext cx="2039816" cy="10863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0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Varieties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917820"/>
              </p:ext>
            </p:extLst>
          </p:nvPr>
        </p:nvGraphicFramePr>
        <p:xfrm>
          <a:off x="1589313" y="2501900"/>
          <a:ext cx="9013374" cy="185420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502229"/>
                <a:gridCol w="1502229"/>
                <a:gridCol w="1502229"/>
                <a:gridCol w="1502229"/>
                <a:gridCol w="1502229"/>
                <a:gridCol w="15022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Variety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Maturity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P. Mildew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Fus</a:t>
                      </a:r>
                      <a:r>
                        <a:rPr lang="en-US" sz="1600" b="1" dirty="0" smtClean="0"/>
                        <a:t>. Wilt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Mycospherella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Seed Source 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</a:t>
                      </a:r>
                      <a:r>
                        <a:rPr lang="en-US" baseline="0" dirty="0" smtClean="0"/>
                        <a:t> Agassiz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Med-Late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Meridian¹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Jet</a:t>
                      </a:r>
                      <a:r>
                        <a:rPr lang="en-US" baseline="0" dirty="0" err="1" smtClean="0"/>
                        <a:t>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Meridian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SW Midas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Early</a:t>
                      </a:r>
                      <a:r>
                        <a:rPr lang="en-US" baseline="0" dirty="0" smtClean="0"/>
                        <a:t> – Med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Pulse</a:t>
                      </a:r>
                      <a:r>
                        <a:rPr lang="en-US" baseline="0" dirty="0" smtClean="0"/>
                        <a:t> USA²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Nette</a:t>
                      </a:r>
                      <a:r>
                        <a:rPr lang="en-US" dirty="0" smtClean="0"/>
                        <a:t>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Early – Med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Pulse USA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89313" y="4356100"/>
            <a:ext cx="9013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¹Meridian Seeds LLC - Casselton, ND</a:t>
            </a:r>
          </a:p>
          <a:p>
            <a:r>
              <a:rPr lang="en-US" b="1" dirty="0" smtClean="0"/>
              <a:t>²Pulse USA, INC. – </a:t>
            </a:r>
            <a:r>
              <a:rPr lang="en-US" b="1" dirty="0" err="1" smtClean="0"/>
              <a:t>Bismark</a:t>
            </a:r>
            <a:r>
              <a:rPr lang="en-US" b="1" dirty="0" smtClean="0"/>
              <a:t>, 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3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Seeding Rate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2907" y="1691081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Target Population / (1-% stand loss)</a:t>
            </a:r>
          </a:p>
          <a:p>
            <a:pPr algn="ctr"/>
            <a:r>
              <a:rPr lang="en-US" b="1" dirty="0" smtClean="0"/>
              <a:t>SPP X % Germination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115909" y="2664759"/>
            <a:ext cx="5061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857031"/>
              </p:ext>
            </p:extLst>
          </p:nvPr>
        </p:nvGraphicFramePr>
        <p:xfrm>
          <a:off x="2027707" y="4315384"/>
          <a:ext cx="8128000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Variety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Seeds/#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Germination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Bushel/A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 Agassiz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Jetset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SW Midas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Nette</a:t>
                      </a:r>
                      <a:r>
                        <a:rPr lang="en-US" dirty="0" smtClean="0"/>
                        <a:t>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645499" y="2614411"/>
            <a:ext cx="481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605307" y="4919730"/>
            <a:ext cx="1326524" cy="132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2664759"/>
            <a:ext cx="1097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Recommended planting density is 9 plants/ft² (394,040 PLS/A).</a:t>
            </a:r>
          </a:p>
          <a:p>
            <a:endParaRPr lang="en-US" dirty="0"/>
          </a:p>
          <a:p>
            <a:r>
              <a:rPr lang="en-US" sz="2400" b="1" dirty="0" smtClean="0"/>
              <a:t>Trial Planting density was 8 plants/ft² (348,480 PLS/A) to ensure enough seed for experiment.</a:t>
            </a:r>
            <a:endParaRPr lang="en-US" sz="2400" b="1" dirty="0"/>
          </a:p>
        </p:txBody>
      </p:sp>
      <p:sp>
        <p:nvSpPr>
          <p:cNvPr id="3" name="Oval 2"/>
          <p:cNvSpPr/>
          <p:nvPr/>
        </p:nvSpPr>
        <p:spPr>
          <a:xfrm>
            <a:off x="5345531" y="4247639"/>
            <a:ext cx="1492352" cy="5240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703859" y="4247638"/>
            <a:ext cx="1506719" cy="5240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9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Inoculant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41124" y="2014245"/>
            <a:ext cx="4712676" cy="435133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38200" y="2014245"/>
            <a:ext cx="4842803" cy="4351338"/>
          </a:xfrm>
        </p:spPr>
        <p:txBody>
          <a:bodyPr/>
          <a:lstStyle/>
          <a:p>
            <a:r>
              <a:rPr lang="en-US" dirty="0" smtClean="0"/>
              <a:t>OMRI Approved – Peat based</a:t>
            </a:r>
          </a:p>
          <a:p>
            <a:endParaRPr lang="en-US" i="1" dirty="0" smtClean="0"/>
          </a:p>
          <a:p>
            <a:r>
              <a:rPr lang="en-US" i="1" dirty="0" smtClean="0"/>
              <a:t>Rhizobium </a:t>
            </a:r>
            <a:r>
              <a:rPr lang="en-US" i="1" dirty="0" err="1" smtClean="0"/>
              <a:t>leguminosarum</a:t>
            </a:r>
            <a:r>
              <a:rPr lang="en-US" i="1" dirty="0" smtClean="0"/>
              <a:t> </a:t>
            </a:r>
            <a:r>
              <a:rPr lang="en-US" i="1" dirty="0" err="1" smtClean="0"/>
              <a:t>biovar</a:t>
            </a:r>
            <a:r>
              <a:rPr lang="en-US" i="1" dirty="0" smtClean="0"/>
              <a:t> </a:t>
            </a:r>
            <a:r>
              <a:rPr lang="en-US" i="1" dirty="0" err="1" smtClean="0"/>
              <a:t>viceae</a:t>
            </a:r>
            <a:endParaRPr lang="en-US" i="1" dirty="0" smtClean="0"/>
          </a:p>
          <a:p>
            <a:endParaRPr lang="en-US" dirty="0" smtClean="0"/>
          </a:p>
          <a:p>
            <a:r>
              <a:rPr lang="en-US" dirty="0" smtClean="0"/>
              <a:t>Specific to pea-lentil-vetch</a:t>
            </a:r>
          </a:p>
          <a:p>
            <a:endParaRPr lang="en-US" dirty="0" smtClean="0"/>
          </a:p>
          <a:p>
            <a:r>
              <a:rPr lang="en-US" dirty="0" smtClean="0"/>
              <a:t>10.72 </a:t>
            </a:r>
            <a:r>
              <a:rPr lang="en-US" dirty="0" err="1" smtClean="0"/>
              <a:t>oz</a:t>
            </a:r>
            <a:r>
              <a:rPr lang="en-US" dirty="0" smtClean="0"/>
              <a:t>/cwt (&gt;2x rate)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9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Trial Design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154340"/>
              </p:ext>
            </p:extLst>
          </p:nvPr>
        </p:nvGraphicFramePr>
        <p:xfrm>
          <a:off x="6197421" y="1968724"/>
          <a:ext cx="5159061" cy="4110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Worksheet" r:id="rId3" imgW="7324846" imgH="5343605" progId="Excel.Sheet.12">
                  <p:embed/>
                </p:oleObj>
              </mc:Choice>
              <mc:Fallback>
                <p:oleObj name="Worksheet" r:id="rId3" imgW="7324846" imgH="534360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97421" y="1968724"/>
                        <a:ext cx="5159061" cy="4110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200" y="3228973"/>
            <a:ext cx="506247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RCBD w/4 Treatments – Replicated 3X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Block Dimensions:  240’ x 1293’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Treatment Dimensions:  60’ x 1293’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94738" y="6156102"/>
            <a:ext cx="172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BLOCK 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20507" y="6156102"/>
            <a:ext cx="171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BLOCK B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633397" y="6156102"/>
            <a:ext cx="172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BLOCK C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1638428"/>
            <a:ext cx="631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60’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94738" y="1426146"/>
            <a:ext cx="172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240’             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7212169" y="1610812"/>
            <a:ext cx="708338" cy="188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6194738" y="1610812"/>
            <a:ext cx="631066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16872" y="2070204"/>
            <a:ext cx="461665" cy="411055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 smtClean="0"/>
              <a:t>1293’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6061076" y="1968724"/>
            <a:ext cx="1" cy="18063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081163" y="4443665"/>
            <a:ext cx="16881" cy="163561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87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Planting and Cultivating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591" y="3429000"/>
            <a:ext cx="5181600" cy="29146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97203" y="3429000"/>
            <a:ext cx="5181600" cy="2914650"/>
          </a:xfrm>
        </p:spPr>
      </p:pic>
      <p:sp>
        <p:nvSpPr>
          <p:cNvPr id="11" name="TextBox 10"/>
          <p:cNvSpPr txBox="1"/>
          <p:nvPr/>
        </p:nvSpPr>
        <p:spPr>
          <a:xfrm>
            <a:off x="477591" y="1818309"/>
            <a:ext cx="45462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Planted on May 15 and 16</a:t>
            </a:r>
          </a:p>
          <a:p>
            <a:endParaRPr lang="en-US" dirty="0" smtClean="0"/>
          </a:p>
          <a:p>
            <a:r>
              <a:rPr lang="en-US" sz="2000" b="1" dirty="0" smtClean="0"/>
              <a:t>Emergence on May 25 (9-10 DAP)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97203" y="1818309"/>
            <a:ext cx="48521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Rotary hoe at spike on May 25</a:t>
            </a:r>
          </a:p>
          <a:p>
            <a:endParaRPr lang="en-US" dirty="0" smtClean="0"/>
          </a:p>
          <a:p>
            <a:r>
              <a:rPr lang="en-US" sz="2000" b="1" dirty="0" smtClean="0"/>
              <a:t>Hypogeal emergence = cultivation flexibility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1750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1001</Words>
  <Application>Microsoft Office PowerPoint</Application>
  <PresentationFormat>Widescreen</PresentationFormat>
  <Paragraphs>352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Worksheet</vt:lpstr>
      <vt:lpstr>Viability of Integrating Field Peas into Organic Cereal Grain Rotations in Maine</vt:lpstr>
      <vt:lpstr>Partial Funding Provided by:</vt:lpstr>
      <vt:lpstr>Why Peas?</vt:lpstr>
      <vt:lpstr>Field Information</vt:lpstr>
      <vt:lpstr>Varieties</vt:lpstr>
      <vt:lpstr>Seeding Rate</vt:lpstr>
      <vt:lpstr>Inoculant</vt:lpstr>
      <vt:lpstr>Trial Design</vt:lpstr>
      <vt:lpstr>Planting and Cultivating</vt:lpstr>
      <vt:lpstr>PowerPoint Presentation</vt:lpstr>
      <vt:lpstr>June 30 Field Notes</vt:lpstr>
      <vt:lpstr>PowerPoint Presentation</vt:lpstr>
      <vt:lpstr>PowerPoint Presentation</vt:lpstr>
      <vt:lpstr>PowerPoint Presentation</vt:lpstr>
      <vt:lpstr>July 25 Field Notes</vt:lpstr>
      <vt:lpstr>PowerPoint Presentation</vt:lpstr>
      <vt:lpstr>Drying down…</vt:lpstr>
      <vt:lpstr>Harvest</vt:lpstr>
      <vt:lpstr>PowerPoint Presentation</vt:lpstr>
      <vt:lpstr>PowerPoint Presentation</vt:lpstr>
      <vt:lpstr>PowerPoint Presentation</vt:lpstr>
      <vt:lpstr>Feed Analysis</vt:lpstr>
      <vt:lpstr>Conclusion….. Success!</vt:lpstr>
      <vt:lpstr>Management Tips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Viability of Integrating Field Peas into Organic Cereal Grain Rotations in Maine</dc:title>
  <dc:creator>user</dc:creator>
  <cp:lastModifiedBy>user</cp:lastModifiedBy>
  <cp:revision>158</cp:revision>
  <dcterms:created xsi:type="dcterms:W3CDTF">2015-12-16T15:11:48Z</dcterms:created>
  <dcterms:modified xsi:type="dcterms:W3CDTF">2016-03-23T02:27:40Z</dcterms:modified>
</cp:coreProperties>
</file>