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200" r:id="rId1"/>
  </p:sldMasterIdLst>
  <p:notesMasterIdLst>
    <p:notesMasterId r:id="rId29"/>
  </p:notesMasterIdLst>
  <p:handoutMasterIdLst>
    <p:handoutMasterId r:id="rId30"/>
  </p:handoutMasterIdLst>
  <p:sldIdLst>
    <p:sldId id="413" r:id="rId2"/>
    <p:sldId id="334" r:id="rId3"/>
    <p:sldId id="365" r:id="rId4"/>
    <p:sldId id="363" r:id="rId5"/>
    <p:sldId id="377" r:id="rId6"/>
    <p:sldId id="336" r:id="rId7"/>
    <p:sldId id="337" r:id="rId8"/>
    <p:sldId id="338" r:id="rId9"/>
    <p:sldId id="342" r:id="rId10"/>
    <p:sldId id="343" r:id="rId11"/>
    <p:sldId id="339" r:id="rId12"/>
    <p:sldId id="341" r:id="rId13"/>
    <p:sldId id="344" r:id="rId14"/>
    <p:sldId id="345" r:id="rId15"/>
    <p:sldId id="346" r:id="rId16"/>
    <p:sldId id="347" r:id="rId17"/>
    <p:sldId id="348" r:id="rId18"/>
    <p:sldId id="383" r:id="rId19"/>
    <p:sldId id="352" r:id="rId20"/>
    <p:sldId id="353" r:id="rId21"/>
    <p:sldId id="355" r:id="rId22"/>
    <p:sldId id="356" r:id="rId23"/>
    <p:sldId id="357" r:id="rId24"/>
    <p:sldId id="359" r:id="rId25"/>
    <p:sldId id="360" r:id="rId26"/>
    <p:sldId id="376" r:id="rId27"/>
    <p:sldId id="41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amatsu, Tomoko" initials="H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846" autoAdjust="0"/>
  </p:normalViewPr>
  <p:slideViewPr>
    <p:cSldViewPr snapToGrid="0">
      <p:cViewPr varScale="1">
        <p:scale>
          <a:sx n="84" d="100"/>
          <a:sy n="84" d="100"/>
        </p:scale>
        <p:origin x="1392" y="192"/>
      </p:cViewPr>
      <p:guideLst>
        <p:guide orient="horz" pos="2160"/>
        <p:guide pos="3840"/>
      </p:guideLst>
    </p:cSldViewPr>
  </p:slideViewPr>
  <p:outlineViewPr>
    <p:cViewPr>
      <p:scale>
        <a:sx n="33" d="100"/>
        <a:sy n="33" d="100"/>
      </p:scale>
      <p:origin x="0" y="-6354"/>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hiramat\Desktop\Kitchen_Research\Kitchen_Survey\Descriptive%20Statistics0427.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hiramat\Desktop\Kitchen_Survey\Descriptive%20Statistics0424.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hiramat\Desktop\Kitchen_Survey\Descriptive%20Statistics0424.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thiramat\Desktop\Kitchen_Research\Kitchen_Survey\Descriptive%20Statistics0427.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hiramat\Desktop\Kitchen_Research\Kitchen_Survey\Descriptive%20Statistics0427.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hiramat\Desktop\Kitchen_Research\Kitchen_Survey\Descriptive%20Statistics0427.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hiramat\Desktop\Kitchen_Survey\Descriptive%20Statistics04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hiramat\Desktop\Kitchen_Research\Kitchen_Survey\Descriptive%20Statistics0427.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thiramat\Desktop\Kitchen_Survey\Descriptive%20Statistics042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hiramat\Desktop\Kitchen_Research\Kitchen_Survey\Descriptive%20Statistics04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baseline="0">
                <a:solidFill>
                  <a:schemeClr val="tx1"/>
                </a:solidFill>
                <a:latin typeface="+mn-lt"/>
                <a:ea typeface="+mn-ea"/>
                <a:cs typeface="+mn-cs"/>
              </a:defRPr>
            </a:pPr>
            <a:r>
              <a:rPr lang="en-US"/>
              <a:t>Definition of Organization</a:t>
            </a:r>
          </a:p>
          <a:p>
            <a:pPr>
              <a:defRPr lang="ja-JP"/>
            </a:pPr>
            <a:r>
              <a:rPr lang="en-US"/>
              <a:t>(n=69)</a:t>
            </a:r>
          </a:p>
        </c:rich>
      </c:tx>
      <c:overlay val="0"/>
      <c:spPr>
        <a:noFill/>
        <a:ln>
          <a:noFill/>
        </a:ln>
        <a:effectLst/>
      </c:spPr>
      <c:txPr>
        <a:bodyPr rot="0" spcFirstLastPara="1" vertOverflow="ellipsis" vert="horz" wrap="square" anchor="ctr" anchorCtr="1"/>
        <a:lstStyle/>
        <a:p>
          <a:pPr>
            <a:defRPr lang="ja-JP" sz="2400" b="1" i="0" u="none" strike="noStrike" kern="1200" cap="all" baseline="0">
              <a:solidFill>
                <a:schemeClr val="tx1"/>
              </a:solidFill>
              <a:latin typeface="+mn-lt"/>
              <a:ea typeface="+mn-ea"/>
              <a:cs typeface="+mn-cs"/>
            </a:defRPr>
          </a:pPr>
          <a:endParaRPr lang="en-US"/>
        </a:p>
      </c:txPr>
    </c:title>
    <c:autoTitleDeleted val="0"/>
    <c:plotArea>
      <c:layout/>
      <c:pieChart>
        <c:varyColors val="1"/>
        <c:ser>
          <c:idx val="0"/>
          <c:order val="0"/>
          <c:spPr>
            <a:ln w="9525">
              <a:solidFill>
                <a:schemeClr val="tx1"/>
              </a:solidFill>
            </a:ln>
          </c:spPr>
          <c:dPt>
            <c:idx val="0"/>
            <c:bubble3D val="0"/>
            <c:spPr>
              <a:solidFill>
                <a:schemeClr val="accent1"/>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2E2-4517-AC52-A6E58942581F}"/>
              </c:ext>
            </c:extLst>
          </c:dPt>
          <c:dPt>
            <c:idx val="1"/>
            <c:bubble3D val="0"/>
            <c:spPr>
              <a:solidFill>
                <a:schemeClr val="accent2"/>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2E2-4517-AC52-A6E58942581F}"/>
              </c:ext>
            </c:extLst>
          </c:dPt>
          <c:dPt>
            <c:idx val="2"/>
            <c:bubble3D val="0"/>
            <c:spPr>
              <a:solidFill>
                <a:schemeClr val="accent3"/>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2E2-4517-AC52-A6E58942581F}"/>
              </c:ext>
            </c:extLst>
          </c:dPt>
          <c:dPt>
            <c:idx val="3"/>
            <c:bubble3D val="0"/>
            <c:spPr>
              <a:solidFill>
                <a:schemeClr val="accent4"/>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2E2-4517-AC52-A6E58942581F}"/>
              </c:ext>
            </c:extLst>
          </c:dPt>
          <c:dPt>
            <c:idx val="4"/>
            <c:bubble3D val="0"/>
            <c:spPr>
              <a:solidFill>
                <a:schemeClr val="accent5"/>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2E2-4517-AC52-A6E58942581F}"/>
              </c:ext>
            </c:extLst>
          </c:dPt>
          <c:dPt>
            <c:idx val="5"/>
            <c:bubble3D val="0"/>
            <c:spPr>
              <a:solidFill>
                <a:schemeClr val="accent6"/>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2E2-4517-AC52-A6E58942581F}"/>
              </c:ext>
            </c:extLst>
          </c:dPt>
          <c:dLbls>
            <c:dLbl>
              <c:idx val="0"/>
              <c:layout>
                <c:manualLayout>
                  <c:x val="-1.07211237120168E-16"/>
                  <c:y val="-2.8169014084507001E-2"/>
                </c:manualLayout>
              </c:layout>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fld id="{502612A4-A350-4881-8FCC-DD8265C827BC}" type="CATEGORYNAME">
                      <a:rPr lang="en-US" b="1"/>
                      <a:pPr>
                        <a:defRPr lang="ja-JP" sz="2000" b="1" i="0" u="none" strike="noStrike" kern="1200" spc="0" baseline="0">
                          <a:solidFill>
                            <a:schemeClr val="tx1"/>
                          </a:solidFill>
                          <a:latin typeface="+mn-lt"/>
                          <a:ea typeface="+mn-ea"/>
                          <a:cs typeface="+mn-cs"/>
                        </a:defRPr>
                      </a:pPr>
                      <a:t>[CATEGORY NAME]</a:t>
                    </a:fld>
                    <a:r>
                      <a:rPr lang="en-US" b="1"/>
                      <a:t>, </a:t>
                    </a:r>
                    <a:fld id="{BAEB5128-F183-4968-9C2F-308642551B1C}" type="VALUE">
                      <a:rPr lang="en-US" b="1"/>
                      <a:pPr>
                        <a:defRPr lang="ja-JP" sz="2000" b="1" i="0" u="none" strike="noStrike" kern="1200" spc="0" baseline="0">
                          <a:solidFill>
                            <a:schemeClr val="tx1"/>
                          </a:solidFill>
                          <a:latin typeface="+mn-lt"/>
                          <a:ea typeface="+mn-ea"/>
                          <a:cs typeface="+mn-cs"/>
                        </a:defRPr>
                      </a:pPr>
                      <a:t>[VALUE]</a:t>
                    </a:fld>
                    <a:endParaRPr lang="en-US" b="1"/>
                  </a:p>
                </c:rich>
              </c:tx>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E2-4517-AC52-A6E58942581F}"/>
                </c:ext>
              </c:extLst>
            </c:dLbl>
            <c:dLbl>
              <c:idx val="1"/>
              <c:layout>
                <c:manualLayout>
                  <c:x val="0.219264616379474"/>
                  <c:y val="0"/>
                </c:manualLayout>
              </c:layout>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fld id="{78F306D4-E98A-45CA-A92D-A1AC166F2D66}" type="CATEGORYNAME">
                      <a:rPr lang="en-US" b="1"/>
                      <a:pPr>
                        <a:defRPr lang="ja-JP" sz="2000" b="1" i="0" u="none" strike="noStrike" kern="1200" spc="0" baseline="0">
                          <a:solidFill>
                            <a:schemeClr val="tx1"/>
                          </a:solidFill>
                          <a:latin typeface="+mn-lt"/>
                          <a:ea typeface="+mn-ea"/>
                          <a:cs typeface="+mn-cs"/>
                        </a:defRPr>
                      </a:pPr>
                      <a:t>[CATEGORY NAME]</a:t>
                    </a:fld>
                    <a:r>
                      <a:rPr lang="en-US" b="1"/>
                      <a:t>, </a:t>
                    </a:r>
                    <a:fld id="{12C8533C-2A9A-4EA1-8CFE-BE59ABAED6EA}" type="VALUE">
                      <a:rPr lang="en-US" b="1"/>
                      <a:pPr>
                        <a:defRPr lang="ja-JP" sz="2000" b="1" i="0" u="none" strike="noStrike" kern="1200" spc="0" baseline="0">
                          <a:solidFill>
                            <a:schemeClr val="tx1"/>
                          </a:solidFill>
                          <a:latin typeface="+mn-lt"/>
                          <a:ea typeface="+mn-ea"/>
                          <a:cs typeface="+mn-cs"/>
                        </a:defRPr>
                      </a:pPr>
                      <a:t>[VALUE]</a:t>
                    </a:fld>
                    <a:endParaRPr lang="en-US" b="1"/>
                  </a:p>
                </c:rich>
              </c:tx>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51629959298566"/>
                      <c:h val="0.29379055361822043"/>
                    </c:manualLayout>
                  </c15:layout>
                  <c15:dlblFieldTable/>
                  <c15:showDataLabelsRange val="0"/>
                </c:ext>
                <c:ext xmlns:c16="http://schemas.microsoft.com/office/drawing/2014/chart" uri="{C3380CC4-5D6E-409C-BE32-E72D297353CC}">
                  <c16:uniqueId val="{00000003-22E2-4517-AC52-A6E58942581F}"/>
                </c:ext>
              </c:extLst>
            </c:dLbl>
            <c:dLbl>
              <c:idx val="2"/>
              <c:layout>
                <c:manualLayout>
                  <c:x val="-5.84795321637428E-3"/>
                  <c:y val="0.16431924882629101"/>
                </c:manualLayout>
              </c:layout>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fld id="{6C18AB19-4CF1-44EC-8BDE-A99B9E599F83}" type="CATEGORYNAME">
                      <a:rPr lang="en-US" b="1"/>
                      <a:pPr>
                        <a:defRPr lang="ja-JP" sz="2000" b="1" i="0" u="none" strike="noStrike" kern="1200" spc="0" baseline="0">
                          <a:solidFill>
                            <a:schemeClr val="tx1"/>
                          </a:solidFill>
                          <a:latin typeface="+mn-lt"/>
                          <a:ea typeface="+mn-ea"/>
                          <a:cs typeface="+mn-cs"/>
                        </a:defRPr>
                      </a:pPr>
                      <a:t>[CATEGORY NAME]</a:t>
                    </a:fld>
                    <a:r>
                      <a:rPr lang="en-US" b="1"/>
                      <a:t>, </a:t>
                    </a:r>
                    <a:fld id="{AB9319EF-B51E-418B-9ED5-1E678BCB3E8C}" type="VALUE">
                      <a:rPr lang="en-US" b="1"/>
                      <a:pPr>
                        <a:defRPr lang="ja-JP" sz="2000" b="1" i="0" u="none" strike="noStrike" kern="1200" spc="0" baseline="0">
                          <a:solidFill>
                            <a:schemeClr val="tx1"/>
                          </a:solidFill>
                          <a:latin typeface="+mn-lt"/>
                          <a:ea typeface="+mn-ea"/>
                          <a:cs typeface="+mn-cs"/>
                        </a:defRPr>
                      </a:pPr>
                      <a:t>[VALUE]</a:t>
                    </a:fld>
                    <a:endParaRPr lang="en-US" b="1"/>
                  </a:p>
                </c:rich>
              </c:tx>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E2-4517-AC52-A6E58942581F}"/>
                </c:ext>
              </c:extLst>
            </c:dLbl>
            <c:dLbl>
              <c:idx val="3"/>
              <c:layout>
                <c:manualLayout>
                  <c:x val="-8.4795321637426896E-2"/>
                  <c:y val="-2.8169014084507001E-2"/>
                </c:manualLayout>
              </c:layout>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fld id="{75CCC452-99EB-4AEE-95C3-D09F6B34D0D7}" type="CATEGORYNAME">
                      <a:rPr lang="en-US" b="1"/>
                      <a:pPr>
                        <a:defRPr lang="ja-JP" sz="2000" b="1" i="0" u="none" strike="noStrike" kern="1200" spc="0" baseline="0">
                          <a:solidFill>
                            <a:schemeClr val="tx1"/>
                          </a:solidFill>
                          <a:latin typeface="+mn-lt"/>
                          <a:ea typeface="+mn-ea"/>
                          <a:cs typeface="+mn-cs"/>
                        </a:defRPr>
                      </a:pPr>
                      <a:t>[CATEGORY NAME]</a:t>
                    </a:fld>
                    <a:r>
                      <a:rPr lang="en-US" b="1"/>
                      <a:t>, </a:t>
                    </a:r>
                    <a:fld id="{E83FD88E-447C-4C0D-B137-3CC23594A8F6}" type="VALUE">
                      <a:rPr lang="en-US" b="1"/>
                      <a:pPr>
                        <a:defRPr lang="ja-JP" sz="2000" b="1" i="0" u="none" strike="noStrike" kern="1200" spc="0" baseline="0">
                          <a:solidFill>
                            <a:schemeClr val="tx1"/>
                          </a:solidFill>
                          <a:latin typeface="+mn-lt"/>
                          <a:ea typeface="+mn-ea"/>
                          <a:cs typeface="+mn-cs"/>
                        </a:defRPr>
                      </a:pPr>
                      <a:t>[VALUE]</a:t>
                    </a:fld>
                    <a:endParaRPr lang="en-US" b="1"/>
                  </a:p>
                </c:rich>
              </c:tx>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2E2-4517-AC52-A6E58942581F}"/>
                </c:ext>
              </c:extLst>
            </c:dLbl>
            <c:dLbl>
              <c:idx val="4"/>
              <c:layout>
                <c:manualLayout>
                  <c:x val="-1.16959064327486E-2"/>
                  <c:y val="-9.3896713615023008E-3"/>
                </c:manualLayout>
              </c:layout>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fld id="{EE1C7043-6750-4D77-925F-688F80047AC1}" type="CATEGORYNAME">
                      <a:rPr lang="en-US" b="1"/>
                      <a:pPr>
                        <a:defRPr lang="ja-JP" sz="2000" b="1" i="0" u="none" strike="noStrike" kern="1200" spc="0" baseline="0">
                          <a:solidFill>
                            <a:schemeClr val="tx1"/>
                          </a:solidFill>
                          <a:latin typeface="+mn-lt"/>
                          <a:ea typeface="+mn-ea"/>
                          <a:cs typeface="+mn-cs"/>
                        </a:defRPr>
                      </a:pPr>
                      <a:t>[CATEGORY NAME]</a:t>
                    </a:fld>
                    <a:r>
                      <a:rPr lang="en-US" b="1"/>
                      <a:t>, </a:t>
                    </a:r>
                    <a:fld id="{B41CCD02-0809-45E8-9D0E-373F90F28682}" type="VALUE">
                      <a:rPr lang="en-US" b="1"/>
                      <a:pPr>
                        <a:defRPr lang="ja-JP" sz="2000" b="1" i="0" u="none" strike="noStrike" kern="1200" spc="0" baseline="0">
                          <a:solidFill>
                            <a:schemeClr val="tx1"/>
                          </a:solidFill>
                          <a:latin typeface="+mn-lt"/>
                          <a:ea typeface="+mn-ea"/>
                          <a:cs typeface="+mn-cs"/>
                        </a:defRPr>
                      </a:pPr>
                      <a:t>[VALUE]</a:t>
                    </a:fld>
                    <a:endParaRPr lang="en-US" b="1"/>
                  </a:p>
                </c:rich>
              </c:tx>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2E2-4517-AC52-A6E58942581F}"/>
                </c:ext>
              </c:extLst>
            </c:dLbl>
            <c:dLbl>
              <c:idx val="5"/>
              <c:layout>
                <c:manualLayout>
                  <c:x val="-2.9239766081871899E-3"/>
                  <c:y val="-1.8779342723004699E-2"/>
                </c:manualLayout>
              </c:layout>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fld id="{25EB11E0-CA8D-45FC-B4BE-767ABFF10E4C}" type="CATEGORYNAME">
                      <a:rPr lang="en-US" b="1"/>
                      <a:pPr>
                        <a:defRPr lang="ja-JP" sz="2000" b="1" i="0" u="none" strike="noStrike" kern="1200" spc="0" baseline="0">
                          <a:solidFill>
                            <a:schemeClr val="tx1"/>
                          </a:solidFill>
                          <a:latin typeface="+mn-lt"/>
                          <a:ea typeface="+mn-ea"/>
                          <a:cs typeface="+mn-cs"/>
                        </a:defRPr>
                      </a:pPr>
                      <a:t>[CATEGORY NAME]</a:t>
                    </a:fld>
                    <a:r>
                      <a:rPr lang="en-US" b="1"/>
                      <a:t>, </a:t>
                    </a:r>
                    <a:fld id="{22BA310F-9E62-42A7-80A7-9F69D4C4073D}" type="VALUE">
                      <a:rPr lang="en-US" b="1"/>
                      <a:pPr>
                        <a:defRPr lang="ja-JP" sz="2000" b="1" i="0" u="none" strike="noStrike" kern="1200" spc="0" baseline="0">
                          <a:solidFill>
                            <a:schemeClr val="tx1"/>
                          </a:solidFill>
                          <a:latin typeface="+mn-lt"/>
                          <a:ea typeface="+mn-ea"/>
                          <a:cs typeface="+mn-cs"/>
                        </a:defRPr>
                      </a:pPr>
                      <a:t>[VALUE]</a:t>
                    </a:fld>
                    <a:endParaRPr lang="en-US" b="1"/>
                  </a:p>
                </c:rich>
              </c:tx>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2E2-4517-AC52-A6E58942581F}"/>
                </c:ext>
              </c:extLst>
            </c:dLbl>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 statistics'!$A$18:$A$23</c:f>
              <c:strCache>
                <c:ptCount val="6"/>
                <c:pt idx="0">
                  <c:v>Shared-Use Kitchen</c:v>
                </c:pt>
                <c:pt idx="1">
                  <c:v>Kitchen Incubator</c:v>
                </c:pt>
                <c:pt idx="2">
                  <c:v>Community Kitchen</c:v>
                </c:pt>
                <c:pt idx="3">
                  <c:v>Co-packer/Processing Center</c:v>
                </c:pt>
                <c:pt idx="4">
                  <c:v>Multiple Use</c:v>
                </c:pt>
                <c:pt idx="5">
                  <c:v>Other</c:v>
                </c:pt>
              </c:strCache>
            </c:strRef>
          </c:cat>
          <c:val>
            <c:numRef>
              <c:f>'descriptive statistics'!$C$18:$C$23</c:f>
              <c:numCache>
                <c:formatCode>0.00%</c:formatCode>
                <c:ptCount val="6"/>
                <c:pt idx="0">
                  <c:v>0.31879999999999997</c:v>
                </c:pt>
                <c:pt idx="1">
                  <c:v>0.37680000000000002</c:v>
                </c:pt>
                <c:pt idx="2">
                  <c:v>2.9000000000000001E-2</c:v>
                </c:pt>
                <c:pt idx="3">
                  <c:v>1.4500000000000001E-2</c:v>
                </c:pt>
                <c:pt idx="4">
                  <c:v>0.1739</c:v>
                </c:pt>
                <c:pt idx="5">
                  <c:v>8.6999999999999994E-2</c:v>
                </c:pt>
              </c:numCache>
            </c:numRef>
          </c:val>
          <c:extLst>
            <c:ext xmlns:c16="http://schemas.microsoft.com/office/drawing/2014/chart" uri="{C3380CC4-5D6E-409C-BE32-E72D297353CC}">
              <c16:uniqueId val="{0000000C-22E2-4517-AC52-A6E58942581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a:t>Number of Clients </a:t>
            </a:r>
          </a:p>
          <a:p>
            <a:pPr>
              <a:defRPr lang="ja-JP"/>
            </a:pPr>
            <a:r>
              <a:rPr lang="en-US"/>
              <a:t>(n=55) </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statistics'!$F$379:$F$383</c:f>
              <c:strCache>
                <c:ptCount val="5"/>
                <c:pt idx="0">
                  <c:v>Under 20</c:v>
                </c:pt>
                <c:pt idx="1">
                  <c:v>20 - 40</c:v>
                </c:pt>
                <c:pt idx="2">
                  <c:v>40-60</c:v>
                </c:pt>
                <c:pt idx="3">
                  <c:v>60-80</c:v>
                </c:pt>
                <c:pt idx="4">
                  <c:v>Over 80</c:v>
                </c:pt>
              </c:strCache>
            </c:strRef>
          </c:cat>
          <c:val>
            <c:numRef>
              <c:f>'descriptive statistics'!$G$379:$G$383</c:f>
              <c:numCache>
                <c:formatCode>General</c:formatCode>
                <c:ptCount val="5"/>
                <c:pt idx="0">
                  <c:v>18</c:v>
                </c:pt>
                <c:pt idx="1">
                  <c:v>10</c:v>
                </c:pt>
                <c:pt idx="2">
                  <c:v>12</c:v>
                </c:pt>
                <c:pt idx="3">
                  <c:v>5</c:v>
                </c:pt>
                <c:pt idx="4">
                  <c:v>5</c:v>
                </c:pt>
              </c:numCache>
            </c:numRef>
          </c:val>
          <c:extLst>
            <c:ext xmlns:c16="http://schemas.microsoft.com/office/drawing/2014/chart" uri="{C3380CC4-5D6E-409C-BE32-E72D297353CC}">
              <c16:uniqueId val="{00000000-8418-4EE0-A285-63897ED9DC17}"/>
            </c:ext>
          </c:extLst>
        </c:ser>
        <c:dLbls>
          <c:showLegendKey val="0"/>
          <c:showVal val="0"/>
          <c:showCatName val="0"/>
          <c:showSerName val="0"/>
          <c:showPercent val="0"/>
          <c:showBubbleSize val="0"/>
        </c:dLbls>
        <c:gapWidth val="219"/>
        <c:overlap val="-27"/>
        <c:axId val="-2137786104"/>
        <c:axId val="-2137030312"/>
      </c:barChart>
      <c:catAx>
        <c:axId val="-2137786104"/>
        <c:scaling>
          <c:orientation val="minMax"/>
        </c:scaling>
        <c:delete val="0"/>
        <c:axPos val="b"/>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Number of Clients</a:t>
                </a:r>
              </a:p>
            </c:rich>
          </c:tx>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37030312"/>
        <c:crosses val="autoZero"/>
        <c:auto val="1"/>
        <c:lblAlgn val="ctr"/>
        <c:lblOffset val="100"/>
        <c:noMultiLvlLbl val="0"/>
      </c:catAx>
      <c:valAx>
        <c:axId val="-2137030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Number of Kitchens</a:t>
                </a: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377861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a:t>Technical Assistance / Education for Clients (%)  (n= 69)</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statistics'!$F$513:$F$519</c:f>
              <c:strCache>
                <c:ptCount val="7"/>
                <c:pt idx="0">
                  <c:v>Help with licenses/certifications </c:v>
                </c:pt>
                <c:pt idx="1">
                  <c:v>Business counseling </c:v>
                </c:pt>
                <c:pt idx="2">
                  <c:v>Branding/Marketing </c:v>
                </c:pt>
                <c:pt idx="3">
                  <c:v>Product development </c:v>
                </c:pt>
                <c:pt idx="4">
                  <c:v>Help finding buyers </c:v>
                </c:pt>
                <c:pt idx="5">
                  <c:v>Food safety regulation </c:v>
                </c:pt>
                <c:pt idx="6">
                  <c:v>Other</c:v>
                </c:pt>
              </c:strCache>
            </c:strRef>
          </c:cat>
          <c:val>
            <c:numRef>
              <c:f>'descriptive statistics'!$G$513:$G$519</c:f>
              <c:numCache>
                <c:formatCode>General</c:formatCode>
                <c:ptCount val="7"/>
                <c:pt idx="0">
                  <c:v>65.22</c:v>
                </c:pt>
                <c:pt idx="1">
                  <c:v>56.52</c:v>
                </c:pt>
                <c:pt idx="2">
                  <c:v>43.48</c:v>
                </c:pt>
                <c:pt idx="3">
                  <c:v>46.38</c:v>
                </c:pt>
                <c:pt idx="4">
                  <c:v>37.68</c:v>
                </c:pt>
                <c:pt idx="5">
                  <c:v>56.52</c:v>
                </c:pt>
                <c:pt idx="6">
                  <c:v>18.84</c:v>
                </c:pt>
              </c:numCache>
            </c:numRef>
          </c:val>
          <c:extLst>
            <c:ext xmlns:c16="http://schemas.microsoft.com/office/drawing/2014/chart" uri="{C3380CC4-5D6E-409C-BE32-E72D297353CC}">
              <c16:uniqueId val="{00000000-08E4-4A2F-B137-5803E5D698ED}"/>
            </c:ext>
          </c:extLst>
        </c:ser>
        <c:dLbls>
          <c:dLblPos val="outEnd"/>
          <c:showLegendKey val="0"/>
          <c:showVal val="1"/>
          <c:showCatName val="0"/>
          <c:showSerName val="0"/>
          <c:showPercent val="0"/>
          <c:showBubbleSize val="0"/>
        </c:dLbls>
        <c:gapWidth val="182"/>
        <c:axId val="-2137769048"/>
        <c:axId val="-2137363752"/>
      </c:barChart>
      <c:catAx>
        <c:axId val="-2137769048"/>
        <c:scaling>
          <c:orientation val="maxMin"/>
        </c:scaling>
        <c:delete val="0"/>
        <c:axPos val="l"/>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Technical Assistance</a:t>
                </a: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37363752"/>
        <c:crosses val="autoZero"/>
        <c:auto val="1"/>
        <c:lblAlgn val="ctr"/>
        <c:lblOffset val="100"/>
        <c:noMultiLvlLbl val="0"/>
      </c:catAx>
      <c:valAx>
        <c:axId val="-2137363752"/>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Respondents (%)</a:t>
                </a:r>
              </a:p>
            </c:rich>
          </c:tx>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377690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dirty="0"/>
              <a:t>Where</a:t>
            </a:r>
            <a:r>
              <a:rPr lang="en-US" baseline="0" dirty="0"/>
              <a:t> do clients sell their products?</a:t>
            </a:r>
            <a:endParaRPr lang="en-US" dirty="0"/>
          </a:p>
          <a:p>
            <a:pPr>
              <a:defRPr lang="ja-JP"/>
            </a:pPr>
            <a:r>
              <a:rPr lang="en-US" dirty="0"/>
              <a:t>(n=69) </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'descriptive statistics'!$F$736</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statistics'!$G$734:$J$734</c:f>
              <c:strCache>
                <c:ptCount val="4"/>
                <c:pt idx="0">
                  <c:v>Direct to Consumer</c:v>
                </c:pt>
                <c:pt idx="1">
                  <c:v>Intermediated</c:v>
                </c:pt>
                <c:pt idx="2">
                  <c:v>Wholesale</c:v>
                </c:pt>
                <c:pt idx="3">
                  <c:v>Other</c:v>
                </c:pt>
              </c:strCache>
            </c:strRef>
          </c:cat>
          <c:val>
            <c:numRef>
              <c:f>'descriptive statistics'!$G$736:$J$736</c:f>
              <c:numCache>
                <c:formatCode>General</c:formatCode>
                <c:ptCount val="4"/>
                <c:pt idx="0">
                  <c:v>82.61</c:v>
                </c:pt>
                <c:pt idx="1">
                  <c:v>73.91</c:v>
                </c:pt>
                <c:pt idx="2">
                  <c:v>63.77</c:v>
                </c:pt>
                <c:pt idx="3">
                  <c:v>5.8</c:v>
                </c:pt>
              </c:numCache>
            </c:numRef>
          </c:val>
          <c:extLst>
            <c:ext xmlns:c16="http://schemas.microsoft.com/office/drawing/2014/chart" uri="{C3380CC4-5D6E-409C-BE32-E72D297353CC}">
              <c16:uniqueId val="{00000000-D8E0-4571-90C2-836D4861E8ED}"/>
            </c:ext>
          </c:extLst>
        </c:ser>
        <c:dLbls>
          <c:dLblPos val="outEnd"/>
          <c:showLegendKey val="0"/>
          <c:showVal val="1"/>
          <c:showCatName val="0"/>
          <c:showSerName val="0"/>
          <c:showPercent val="0"/>
          <c:showBubbleSize val="0"/>
        </c:dLbls>
        <c:gapWidth val="219"/>
        <c:overlap val="-27"/>
        <c:axId val="2113843832"/>
        <c:axId val="2113820152"/>
        <c:extLst>
          <c:ext xmlns:c15="http://schemas.microsoft.com/office/drawing/2012/chart" uri="{02D57815-91ED-43cb-92C2-25804820EDAC}">
            <c15:filteredBarSeries>
              <c15:ser>
                <c:idx val="0"/>
                <c:order val="0"/>
                <c:tx>
                  <c:strRef>
                    <c:extLst>
                      <c:ext uri="{02D57815-91ED-43cb-92C2-25804820EDAC}">
                        <c15:formulaRef>
                          <c15:sqref>'descriptive statistics'!$F$735</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'descriptive statistics'!$G$734:$J$734</c15:sqref>
                        </c15:formulaRef>
                      </c:ext>
                    </c:extLst>
                    <c:strCache>
                      <c:ptCount val="4"/>
                      <c:pt idx="0">
                        <c:v>Direct to Consumer</c:v>
                      </c:pt>
                      <c:pt idx="1">
                        <c:v>Intermediated</c:v>
                      </c:pt>
                      <c:pt idx="2">
                        <c:v>Wholesale</c:v>
                      </c:pt>
                      <c:pt idx="3">
                        <c:v>Other</c:v>
                      </c:pt>
                    </c:strCache>
                  </c:strRef>
                </c:cat>
                <c:val>
                  <c:numRef>
                    <c:extLst>
                      <c:ext uri="{02D57815-91ED-43cb-92C2-25804820EDAC}">
                        <c15:formulaRef>
                          <c15:sqref>'descriptive statistics'!$G$735:$J$735</c15:sqref>
                        </c15:formulaRef>
                      </c:ext>
                    </c:extLst>
                    <c:numCache>
                      <c:formatCode>General</c:formatCode>
                      <c:ptCount val="4"/>
                    </c:numCache>
                  </c:numRef>
                </c:val>
                <c:extLst>
                  <c:ext xmlns:c16="http://schemas.microsoft.com/office/drawing/2014/chart" uri="{C3380CC4-5D6E-409C-BE32-E72D297353CC}">
                    <c16:uniqueId val="{00000001-D8E0-4571-90C2-836D4861E8ED}"/>
                  </c:ext>
                </c:extLst>
              </c15:ser>
            </c15:filteredBarSeries>
          </c:ext>
        </c:extLst>
      </c:barChart>
      <c:catAx>
        <c:axId val="2113843832"/>
        <c:scaling>
          <c:orientation val="minMax"/>
        </c:scaling>
        <c:delete val="0"/>
        <c:axPos val="b"/>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Market Channels</a:t>
                </a:r>
              </a:p>
            </c:rich>
          </c:tx>
          <c:layout>
            <c:manualLayout>
              <c:xMode val="edge"/>
              <c:yMode val="edge"/>
              <c:x val="0.42738079615048102"/>
              <c:y val="0.80055482648002296"/>
            </c:manualLayout>
          </c:layout>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13820152"/>
        <c:crosses val="autoZero"/>
        <c:auto val="1"/>
        <c:lblAlgn val="ctr"/>
        <c:lblOffset val="100"/>
        <c:noMultiLvlLbl val="0"/>
      </c:catAx>
      <c:valAx>
        <c:axId val="21138201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Respondents (%)</a:t>
                </a: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1384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a:t>Percentage of Clients who are Women or Racial Minorities (n=53)</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statistics'!$F$697:$F$706</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'descriptive statistics'!$G$697:$G$706</c:f>
              <c:numCache>
                <c:formatCode>General</c:formatCode>
                <c:ptCount val="10"/>
                <c:pt idx="0">
                  <c:v>9.44</c:v>
                </c:pt>
                <c:pt idx="1">
                  <c:v>9.44</c:v>
                </c:pt>
                <c:pt idx="2">
                  <c:v>7.55</c:v>
                </c:pt>
                <c:pt idx="3">
                  <c:v>11.34</c:v>
                </c:pt>
                <c:pt idx="4">
                  <c:v>5.6599999999999957</c:v>
                </c:pt>
                <c:pt idx="5">
                  <c:v>15.1</c:v>
                </c:pt>
                <c:pt idx="6">
                  <c:v>15.11</c:v>
                </c:pt>
                <c:pt idx="7">
                  <c:v>9.44</c:v>
                </c:pt>
                <c:pt idx="8">
                  <c:v>9.43</c:v>
                </c:pt>
                <c:pt idx="9">
                  <c:v>7.55</c:v>
                </c:pt>
              </c:numCache>
            </c:numRef>
          </c:val>
          <c:extLst>
            <c:ext xmlns:c16="http://schemas.microsoft.com/office/drawing/2014/chart" uri="{C3380CC4-5D6E-409C-BE32-E72D297353CC}">
              <c16:uniqueId val="{00000000-DC63-4E58-A0EC-8C4135165484}"/>
            </c:ext>
          </c:extLst>
        </c:ser>
        <c:dLbls>
          <c:dLblPos val="outEnd"/>
          <c:showLegendKey val="0"/>
          <c:showVal val="1"/>
          <c:showCatName val="0"/>
          <c:showSerName val="0"/>
          <c:showPercent val="0"/>
          <c:showBubbleSize val="0"/>
        </c:dLbls>
        <c:gapWidth val="219"/>
        <c:overlap val="-27"/>
        <c:axId val="2073060600"/>
        <c:axId val="-2137031512"/>
      </c:barChart>
      <c:catAx>
        <c:axId val="2073060600"/>
        <c:scaling>
          <c:orientation val="minMax"/>
        </c:scaling>
        <c:delete val="0"/>
        <c:axPos val="b"/>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 of clients who are women or racial minorities</a:t>
                </a:r>
              </a:p>
            </c:rich>
          </c:tx>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37031512"/>
        <c:crosses val="autoZero"/>
        <c:auto val="1"/>
        <c:lblAlgn val="ctr"/>
        <c:lblOffset val="100"/>
        <c:noMultiLvlLbl val="0"/>
      </c:catAx>
      <c:valAx>
        <c:axId val="-2137031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Respondents (%)</a:t>
                </a: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0730606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dirty="0"/>
              <a:t>Funds to</a:t>
            </a:r>
            <a:r>
              <a:rPr lang="en-US" baseline="0" dirty="0"/>
              <a:t> Begin the Operation of their </a:t>
            </a:r>
            <a:r>
              <a:rPr lang="en-US" dirty="0"/>
              <a:t>Business (n=57)  </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statistics'!$G$1037:$L$1037</c:f>
              <c:strCache>
                <c:ptCount val="6"/>
                <c:pt idx="0">
                  <c:v>Government funding</c:v>
                </c:pt>
                <c:pt idx="1">
                  <c:v>In-kind support/Donations</c:v>
                </c:pt>
                <c:pt idx="2">
                  <c:v>Bank Loans</c:v>
                </c:pt>
                <c:pt idx="3">
                  <c:v>Private Investors</c:v>
                </c:pt>
                <c:pt idx="4">
                  <c:v>Organization's and/or founder's own funds</c:v>
                </c:pt>
                <c:pt idx="5">
                  <c:v>Other</c:v>
                </c:pt>
              </c:strCache>
            </c:strRef>
          </c:cat>
          <c:val>
            <c:numRef>
              <c:f>'descriptive statistics'!$G$1038:$L$1038</c:f>
              <c:numCache>
                <c:formatCode>General</c:formatCode>
                <c:ptCount val="6"/>
                <c:pt idx="0">
                  <c:v>38.6</c:v>
                </c:pt>
                <c:pt idx="1">
                  <c:v>31.58</c:v>
                </c:pt>
                <c:pt idx="2">
                  <c:v>24.56</c:v>
                </c:pt>
                <c:pt idx="3">
                  <c:v>21.05</c:v>
                </c:pt>
                <c:pt idx="4">
                  <c:v>21.05</c:v>
                </c:pt>
                <c:pt idx="5">
                  <c:v>17.54</c:v>
                </c:pt>
              </c:numCache>
            </c:numRef>
          </c:val>
          <c:extLst>
            <c:ext xmlns:c16="http://schemas.microsoft.com/office/drawing/2014/chart" uri="{C3380CC4-5D6E-409C-BE32-E72D297353CC}">
              <c16:uniqueId val="{00000000-31A3-4217-A9DF-D51E3D083826}"/>
            </c:ext>
          </c:extLst>
        </c:ser>
        <c:dLbls>
          <c:dLblPos val="outEnd"/>
          <c:showLegendKey val="0"/>
          <c:showVal val="1"/>
          <c:showCatName val="0"/>
          <c:showSerName val="0"/>
          <c:showPercent val="0"/>
          <c:showBubbleSize val="0"/>
        </c:dLbls>
        <c:gapWidth val="182"/>
        <c:axId val="2113605368"/>
        <c:axId val="2113617576"/>
      </c:barChart>
      <c:catAx>
        <c:axId val="2113605368"/>
        <c:scaling>
          <c:orientation val="maxMin"/>
        </c:scaling>
        <c:delete val="0"/>
        <c:axPos val="l"/>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Funds</a:t>
                </a:r>
              </a:p>
            </c:rich>
          </c:tx>
          <c:layout>
            <c:manualLayout>
              <c:xMode val="edge"/>
              <c:yMode val="edge"/>
              <c:x val="3.3333333333333298E-2"/>
              <c:y val="0.40560950714493998"/>
            </c:manualLayout>
          </c:layout>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13617576"/>
        <c:crosses val="autoZero"/>
        <c:auto val="1"/>
        <c:lblAlgn val="ctr"/>
        <c:lblOffset val="100"/>
        <c:noMultiLvlLbl val="0"/>
      </c:catAx>
      <c:valAx>
        <c:axId val="211361757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Respondents (%)</a:t>
                </a:r>
              </a:p>
            </c:rich>
          </c:tx>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136053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Times New Roman" charset="0"/>
                <a:cs typeface="Times New Roman" charset="0"/>
              </a:defRPr>
            </a:pPr>
            <a:r>
              <a:rPr lang="en-US" dirty="0"/>
              <a:t>Dependence on Grant Funding to run the Core Facility(n=57)</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Times New Roman" charset="0"/>
              <a:cs typeface="Times New Roman"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statistics'!$G$1092:$G$1096</c:f>
              <c:strCache>
                <c:ptCount val="5"/>
                <c:pt idx="0">
                  <c:v>Completely dependent (over 75%)</c:v>
                </c:pt>
                <c:pt idx="1">
                  <c:v>Highly dependent (51% to 75%)</c:v>
                </c:pt>
                <c:pt idx="2">
                  <c:v>Somewhat dependent (26% to 50%)</c:v>
                </c:pt>
                <c:pt idx="3">
                  <c:v>Less dependent (1% to 25%)</c:v>
                </c:pt>
                <c:pt idx="4">
                  <c:v>Not at all dependent (0%)</c:v>
                </c:pt>
              </c:strCache>
            </c:strRef>
          </c:cat>
          <c:val>
            <c:numRef>
              <c:f>'descriptive statistics'!$H$1092:$H$1096</c:f>
              <c:numCache>
                <c:formatCode>General</c:formatCode>
                <c:ptCount val="5"/>
                <c:pt idx="0">
                  <c:v>1.75</c:v>
                </c:pt>
                <c:pt idx="1">
                  <c:v>17.54</c:v>
                </c:pt>
                <c:pt idx="2">
                  <c:v>12.28</c:v>
                </c:pt>
                <c:pt idx="3">
                  <c:v>19.3</c:v>
                </c:pt>
                <c:pt idx="4">
                  <c:v>49.12</c:v>
                </c:pt>
              </c:numCache>
            </c:numRef>
          </c:val>
          <c:extLst>
            <c:ext xmlns:c16="http://schemas.microsoft.com/office/drawing/2014/chart" uri="{C3380CC4-5D6E-409C-BE32-E72D297353CC}">
              <c16:uniqueId val="{00000000-BFEE-4888-A054-791176EFEFCB}"/>
            </c:ext>
          </c:extLst>
        </c:ser>
        <c:dLbls>
          <c:dLblPos val="outEnd"/>
          <c:showLegendKey val="0"/>
          <c:showVal val="1"/>
          <c:showCatName val="0"/>
          <c:showSerName val="0"/>
          <c:showPercent val="0"/>
          <c:showBubbleSize val="0"/>
        </c:dLbls>
        <c:gapWidth val="182"/>
        <c:axId val="-2137131624"/>
        <c:axId val="-2137153368"/>
      </c:barChart>
      <c:catAx>
        <c:axId val="-2137131624"/>
        <c:scaling>
          <c:orientation val="minMax"/>
        </c:scaling>
        <c:delete val="0"/>
        <c:axPos val="l"/>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r>
                  <a:rPr lang="en-US"/>
                  <a:t>Dependence</a:t>
                </a: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crossAx val="-2137153368"/>
        <c:crosses val="autoZero"/>
        <c:auto val="1"/>
        <c:lblAlgn val="ctr"/>
        <c:lblOffset val="100"/>
        <c:noMultiLvlLbl val="0"/>
      </c:catAx>
      <c:valAx>
        <c:axId val="-2137153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r>
                  <a:rPr lang="en-US"/>
                  <a:t>Respondents (%)</a:t>
                </a:r>
              </a:p>
            </c:rich>
          </c:tx>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crossAx val="-21371316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latin typeface="+mn-lt"/>
          <a:ea typeface="Times New Roman" charset="0"/>
          <a:cs typeface="Times New Roman"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Times New Roman" charset="0"/>
                <a:cs typeface="Times New Roman" charset="0"/>
              </a:defRPr>
            </a:pPr>
            <a:r>
              <a:rPr lang="en-US" dirty="0"/>
              <a:t>Success of the Business Today</a:t>
            </a:r>
          </a:p>
          <a:p>
            <a:pPr>
              <a:defRPr lang="ja-JP"/>
            </a:pPr>
            <a:r>
              <a:rPr lang="en-US" dirty="0"/>
              <a:t>(n=57)</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Times New Roman" charset="0"/>
              <a:cs typeface="Times New Roman"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statistics'!$A$1119:$A$1123</c:f>
              <c:strCache>
                <c:ptCount val="5"/>
                <c:pt idx="0">
                  <c:v>Not at all successful</c:v>
                </c:pt>
                <c:pt idx="1">
                  <c:v>Just slightly successful</c:v>
                </c:pt>
                <c:pt idx="2">
                  <c:v>Moderately successful</c:v>
                </c:pt>
                <c:pt idx="3">
                  <c:v>Very successful</c:v>
                </c:pt>
                <c:pt idx="4">
                  <c:v>Extremely successful</c:v>
                </c:pt>
              </c:strCache>
            </c:strRef>
          </c:cat>
          <c:val>
            <c:numRef>
              <c:f>'descriptive statistics'!$C$1119:$C$1123</c:f>
              <c:numCache>
                <c:formatCode>General</c:formatCode>
                <c:ptCount val="5"/>
                <c:pt idx="0">
                  <c:v>1.79</c:v>
                </c:pt>
                <c:pt idx="1">
                  <c:v>21.43</c:v>
                </c:pt>
                <c:pt idx="2">
                  <c:v>39.29</c:v>
                </c:pt>
                <c:pt idx="3">
                  <c:v>30.36</c:v>
                </c:pt>
                <c:pt idx="4">
                  <c:v>7.14</c:v>
                </c:pt>
              </c:numCache>
            </c:numRef>
          </c:val>
          <c:extLst>
            <c:ext xmlns:c16="http://schemas.microsoft.com/office/drawing/2014/chart" uri="{C3380CC4-5D6E-409C-BE32-E72D297353CC}">
              <c16:uniqueId val="{00000000-C67D-4D5A-A9F7-2F619BAD7C2E}"/>
            </c:ext>
          </c:extLst>
        </c:ser>
        <c:dLbls>
          <c:dLblPos val="outEnd"/>
          <c:showLegendKey val="0"/>
          <c:showVal val="1"/>
          <c:showCatName val="0"/>
          <c:showSerName val="0"/>
          <c:showPercent val="0"/>
          <c:showBubbleSize val="0"/>
        </c:dLbls>
        <c:gapWidth val="219"/>
        <c:overlap val="-27"/>
        <c:axId val="2113665704"/>
        <c:axId val="2113636648"/>
      </c:barChart>
      <c:catAx>
        <c:axId val="2113665704"/>
        <c:scaling>
          <c:orientation val="minMax"/>
        </c:scaling>
        <c:delete val="0"/>
        <c:axPos val="b"/>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r>
                  <a:rPr lang="en-US"/>
                  <a:t>Degree of success</a:t>
                </a:r>
              </a:p>
            </c:rich>
          </c:tx>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crossAx val="2113636648"/>
        <c:crosses val="autoZero"/>
        <c:auto val="1"/>
        <c:lblAlgn val="ctr"/>
        <c:lblOffset val="100"/>
        <c:noMultiLvlLbl val="0"/>
      </c:catAx>
      <c:valAx>
        <c:axId val="2113636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r>
                  <a:rPr lang="en-US"/>
                  <a:t>Respondents(%)</a:t>
                </a: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Times New Roman" charset="0"/>
                <a:cs typeface="Times New Roman" charset="0"/>
              </a:defRPr>
            </a:pPr>
            <a:endParaRPr lang="en-US"/>
          </a:p>
        </c:txPr>
        <c:crossAx val="21136657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latin typeface="+mn-lt"/>
          <a:ea typeface="Times New Roman" charset="0"/>
          <a:cs typeface="Times New Roman"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baseline="0">
                <a:solidFill>
                  <a:schemeClr val="tx1">
                    <a:lumMod val="65000"/>
                    <a:lumOff val="35000"/>
                  </a:schemeClr>
                </a:solidFill>
                <a:latin typeface="+mn-lt"/>
                <a:ea typeface="+mn-ea"/>
                <a:cs typeface="+mn-cs"/>
              </a:defRPr>
            </a:pPr>
            <a:r>
              <a:rPr lang="en-US" dirty="0"/>
              <a:t>Job Title of Respondents</a:t>
            </a:r>
          </a:p>
          <a:p>
            <a:pPr>
              <a:defRPr lang="ja-JP" sz="2400" b="1" i="0" u="none" strike="noStrike" kern="1200" cap="all" baseline="0">
                <a:solidFill>
                  <a:schemeClr val="tx1">
                    <a:lumMod val="65000"/>
                    <a:lumOff val="35000"/>
                  </a:schemeClr>
                </a:solidFill>
                <a:latin typeface="+mn-lt"/>
                <a:ea typeface="+mn-ea"/>
                <a:cs typeface="+mn-cs"/>
              </a:defRPr>
            </a:pPr>
            <a:r>
              <a:rPr lang="en-US" dirty="0"/>
              <a:t>(n=69)</a:t>
            </a:r>
          </a:p>
        </c:rich>
      </c:tx>
      <c:layout>
        <c:manualLayout>
          <c:xMode val="edge"/>
          <c:yMode val="edge"/>
          <c:x val="0.32836442998972998"/>
          <c:y val="3.6010213163484503E-2"/>
        </c:manualLayout>
      </c:layout>
      <c:overlay val="0"/>
      <c:spPr>
        <a:noFill/>
        <a:ln>
          <a:noFill/>
        </a:ln>
        <a:effectLst/>
      </c:spPr>
    </c:title>
    <c:autoTitleDeleted val="0"/>
    <c:plotArea>
      <c:layout/>
      <c:pieChart>
        <c:varyColors val="1"/>
        <c:ser>
          <c:idx val="0"/>
          <c:order val="0"/>
          <c:spPr>
            <a:ln w="9525">
              <a:solidFill>
                <a:schemeClr val="tx1"/>
              </a:solidFill>
            </a:ln>
          </c:spPr>
          <c:dPt>
            <c:idx val="0"/>
            <c:bubble3D val="0"/>
            <c:spPr>
              <a:solidFill>
                <a:schemeClr val="accent1"/>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B5C-490E-8474-7020E7311321}"/>
              </c:ext>
            </c:extLst>
          </c:dPt>
          <c:dPt>
            <c:idx val="1"/>
            <c:bubble3D val="0"/>
            <c:spPr>
              <a:solidFill>
                <a:schemeClr val="accent2"/>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B5C-490E-8474-7020E7311321}"/>
              </c:ext>
            </c:extLst>
          </c:dPt>
          <c:dPt>
            <c:idx val="2"/>
            <c:bubble3D val="0"/>
            <c:spPr>
              <a:solidFill>
                <a:schemeClr val="accent3"/>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B5C-490E-8474-7020E7311321}"/>
              </c:ext>
            </c:extLst>
          </c:dPt>
          <c:dLbls>
            <c:dLbl>
              <c:idx val="1"/>
              <c:layout>
                <c:manualLayout>
                  <c:x val="-0.23538738610182999"/>
                  <c:y val="-6.12266554632431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5C-490E-8474-7020E7311321}"/>
                </c:ext>
              </c:extLst>
            </c:dLbl>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 statistics'!$A$3:$A$5</c:f>
              <c:strCache>
                <c:ptCount val="3"/>
                <c:pt idx="0">
                  <c:v>Owner</c:v>
                </c:pt>
                <c:pt idx="1">
                  <c:v>Manager</c:v>
                </c:pt>
                <c:pt idx="2">
                  <c:v>Both</c:v>
                </c:pt>
              </c:strCache>
            </c:strRef>
          </c:cat>
          <c:val>
            <c:numRef>
              <c:f>'descriptive statistics'!$C$3:$C$5</c:f>
              <c:numCache>
                <c:formatCode>0.00%</c:formatCode>
                <c:ptCount val="3"/>
                <c:pt idx="0">
                  <c:v>0.27539999999999998</c:v>
                </c:pt>
                <c:pt idx="1">
                  <c:v>0.4783</c:v>
                </c:pt>
                <c:pt idx="2">
                  <c:v>0.24640000000000001</c:v>
                </c:pt>
              </c:numCache>
            </c:numRef>
          </c:val>
          <c:extLst>
            <c:ext xmlns:c16="http://schemas.microsoft.com/office/drawing/2014/chart" uri="{C3380CC4-5D6E-409C-BE32-E72D297353CC}">
              <c16:uniqueId val="{00000006-0B5C-490E-8474-7020E731132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baseline="0">
                <a:solidFill>
                  <a:schemeClr val="tx1">
                    <a:lumMod val="65000"/>
                    <a:lumOff val="35000"/>
                  </a:schemeClr>
                </a:solidFill>
                <a:latin typeface="+mn-lt"/>
                <a:ea typeface="+mn-ea"/>
                <a:cs typeface="+mn-cs"/>
              </a:defRPr>
            </a:pPr>
            <a:r>
              <a:rPr lang="en-US"/>
              <a:t>Legal Structure Of Business</a:t>
            </a:r>
          </a:p>
          <a:p>
            <a:pPr>
              <a:defRPr lang="ja-JP" sz="2400" b="1" i="0" u="none" strike="noStrike" kern="1200" cap="all" baseline="0">
                <a:solidFill>
                  <a:schemeClr val="tx1">
                    <a:lumMod val="65000"/>
                    <a:lumOff val="35000"/>
                  </a:schemeClr>
                </a:solidFill>
                <a:latin typeface="+mn-lt"/>
                <a:ea typeface="+mn-ea"/>
                <a:cs typeface="+mn-cs"/>
              </a:defRPr>
            </a:pPr>
            <a:r>
              <a:rPr lang="en-US"/>
              <a:t>(n=65)</a:t>
            </a:r>
          </a:p>
        </c:rich>
      </c:tx>
      <c:layout>
        <c:manualLayout>
          <c:xMode val="edge"/>
          <c:yMode val="edge"/>
          <c:x val="0.33114734299516901"/>
          <c:y val="0"/>
        </c:manualLayout>
      </c:layout>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305-4AAA-B076-0CA90BD636D4}"/>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305-4AAA-B076-0CA90BD636D4}"/>
              </c:ext>
            </c:extLst>
          </c:dPt>
          <c:dPt>
            <c:idx val="2"/>
            <c:bubble3D val="0"/>
            <c:spPr>
              <a:solidFill>
                <a:schemeClr val="accent3"/>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305-4AAA-B076-0CA90BD636D4}"/>
              </c:ext>
            </c:extLst>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305-4AAA-B076-0CA90BD636D4}"/>
              </c:ext>
            </c:extLst>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305-4AAA-B076-0CA90BD636D4}"/>
              </c:ext>
            </c:extLst>
          </c:dPt>
          <c:dPt>
            <c:idx val="5"/>
            <c:bubble3D val="0"/>
            <c:spPr>
              <a:solidFill>
                <a:schemeClr val="accent6"/>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305-4AAA-B076-0CA90BD636D4}"/>
              </c:ext>
            </c:extLst>
          </c:dPt>
          <c:dPt>
            <c:idx val="6"/>
            <c:bubble3D val="0"/>
            <c:spPr>
              <a:solidFill>
                <a:schemeClr val="accent1">
                  <a:lumMod val="6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C305-4AAA-B076-0CA90BD636D4}"/>
              </c:ext>
            </c:extLst>
          </c:dPt>
          <c:dLbls>
            <c:dLbl>
              <c:idx val="1"/>
              <c:layout>
                <c:manualLayout>
                  <c:x val="0.121721489639183"/>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05-4AAA-B076-0CA90BD636D4}"/>
                </c:ext>
              </c:extLst>
            </c:dLbl>
            <c:dLbl>
              <c:idx val="2"/>
              <c:tx>
                <c:rich>
                  <a:bodyPr/>
                  <a:lstStyle/>
                  <a:p>
                    <a:fld id="{F525238D-9733-4F2B-A4C7-575BD72E9536}" type="CATEGORYNAME">
                      <a:rPr lang="en-US" smtClean="0"/>
                      <a:pPr/>
                      <a:t>[CATEGORY NAME]</a:t>
                    </a:fld>
                    <a:r>
                      <a:rPr lang="en-US" dirty="0"/>
                      <a:t>, </a:t>
                    </a:r>
                    <a:fld id="{30C17207-AF5F-46B7-AEF7-6FC0254B3A91}" type="VALUE">
                      <a:rPr lang="en-US"/>
                      <a:pPr/>
                      <a:t>[VALUE]</a:t>
                    </a:fld>
                    <a:endParaRPr lang="en-US" dirty="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305-4AAA-B076-0CA90BD636D4}"/>
                </c:ext>
              </c:extLst>
            </c:dLbl>
            <c:dLbl>
              <c:idx val="3"/>
              <c:layout>
                <c:manualLayout>
                  <c:x val="-5.5064483408201699E-2"/>
                  <c:y val="0.1435185185185189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05-4AAA-B076-0CA90BD636D4}"/>
                </c:ext>
              </c:extLst>
            </c:dLbl>
            <c:dLbl>
              <c:idx val="4"/>
              <c:layout>
                <c:manualLayout>
                  <c:x val="-8.4045790465149997E-2"/>
                  <c:y val="6.018518518518520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05-4AAA-B076-0CA90BD636D4}"/>
                </c:ext>
              </c:extLst>
            </c:dLbl>
            <c:dLbl>
              <c:idx val="5"/>
              <c:layout>
                <c:manualLayout>
                  <c:x val="-9.5473296816158806E-2"/>
                  <c:y val="-3.517526161865489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305-4AAA-B076-0CA90BD636D4}"/>
                </c:ext>
              </c:extLst>
            </c:dLbl>
            <c:dLbl>
              <c:idx val="6"/>
              <c:layout>
                <c:manualLayout>
                  <c:x val="-1.0514378637452901E-2"/>
                  <c:y val="-3.750190992789789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05-4AAA-B076-0CA90BD636D4}"/>
                </c:ext>
              </c:extLst>
            </c:dLbl>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 statistics'!$A$60:$A$66</c:f>
              <c:strCache>
                <c:ptCount val="7"/>
                <c:pt idx="0">
                  <c:v>Non-Profit</c:v>
                </c:pt>
                <c:pt idx="1">
                  <c:v>Cooperative</c:v>
                </c:pt>
                <c:pt idx="2">
                  <c:v>LLC</c:v>
                </c:pt>
                <c:pt idx="3">
                  <c:v>Partnership</c:v>
                </c:pt>
                <c:pt idx="4">
                  <c:v>Sole-Proprietorship</c:v>
                </c:pt>
                <c:pt idx="5">
                  <c:v>Corporation</c:v>
                </c:pt>
                <c:pt idx="6">
                  <c:v>Other</c:v>
                </c:pt>
              </c:strCache>
            </c:strRef>
          </c:cat>
          <c:val>
            <c:numRef>
              <c:f>'descriptive statistics'!$C$60:$C$66</c:f>
              <c:numCache>
                <c:formatCode>0.00%</c:formatCode>
                <c:ptCount val="7"/>
                <c:pt idx="0">
                  <c:v>0.47689999999999999</c:v>
                </c:pt>
                <c:pt idx="1">
                  <c:v>3.0800000000000001E-2</c:v>
                </c:pt>
                <c:pt idx="2">
                  <c:v>0.26150000000000001</c:v>
                </c:pt>
                <c:pt idx="3">
                  <c:v>1.54E-2</c:v>
                </c:pt>
                <c:pt idx="4">
                  <c:v>6.1499999999999999E-2</c:v>
                </c:pt>
                <c:pt idx="5">
                  <c:v>9.2299999999999993E-2</c:v>
                </c:pt>
                <c:pt idx="6">
                  <c:v>6.1499999999999999E-2</c:v>
                </c:pt>
              </c:numCache>
            </c:numRef>
          </c:val>
          <c:extLst>
            <c:ext xmlns:c16="http://schemas.microsoft.com/office/drawing/2014/chart" uri="{C3380CC4-5D6E-409C-BE32-E72D297353CC}">
              <c16:uniqueId val="{0000000E-C305-4AAA-B076-0CA90BD636D4}"/>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880" b="1" i="0" u="none" strike="noStrike" kern="1200" cap="all" baseline="0">
                <a:solidFill>
                  <a:schemeClr val="tx1">
                    <a:lumMod val="65000"/>
                    <a:lumOff val="35000"/>
                  </a:schemeClr>
                </a:solidFill>
                <a:latin typeface="+mn-lt"/>
                <a:ea typeface="+mn-ea"/>
                <a:cs typeface="+mn-cs"/>
              </a:defRPr>
            </a:pPr>
            <a:r>
              <a:rPr lang="en-US"/>
              <a:t>Primary Purpose of the Business</a:t>
            </a:r>
          </a:p>
          <a:p>
            <a:pPr>
              <a:defRPr lang="ja-JP"/>
            </a:pPr>
            <a:r>
              <a:rPr lang="en-US"/>
              <a:t>(n=65)</a:t>
            </a:r>
          </a:p>
        </c:rich>
      </c:tx>
      <c:layout>
        <c:manualLayout>
          <c:xMode val="edge"/>
          <c:yMode val="edge"/>
          <c:x val="0.22661227129217501"/>
          <c:y val="5.8372849914210302E-3"/>
        </c:manualLayout>
      </c:layout>
      <c:overlay val="0"/>
      <c:spPr>
        <a:noFill/>
        <a:ln>
          <a:noFill/>
        </a:ln>
        <a:effectLst/>
      </c:spPr>
      <c:txPr>
        <a:bodyPr rot="0" spcFirstLastPara="1" vertOverflow="ellipsis" vert="horz" wrap="square" anchor="ctr" anchorCtr="1"/>
        <a:lstStyle/>
        <a:p>
          <a:pPr>
            <a:defRPr lang="ja-JP" sz="288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chemeClr val="tx1"/>
              </a:solidFill>
            </a:ln>
          </c:spPr>
          <c:dPt>
            <c:idx val="0"/>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69C-472B-BE30-1EDA2A981495}"/>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69C-472B-BE30-1EDA2A981495}"/>
              </c:ext>
            </c:extLst>
          </c:dPt>
          <c:dPt>
            <c:idx val="2"/>
            <c:bubble3D val="0"/>
            <c:spPr>
              <a:solidFill>
                <a:schemeClr val="accent3"/>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69C-472B-BE30-1EDA2A981495}"/>
              </c:ext>
            </c:extLst>
          </c:dPt>
          <c:dLbls>
            <c:dLbl>
              <c:idx val="0"/>
              <c:layout>
                <c:manualLayout>
                  <c:x val="1.5635179153094501E-2"/>
                  <c:y val="-4.2174192655966897E-17"/>
                </c:manualLayout>
              </c:layout>
              <c:spPr>
                <a:noFill/>
                <a:ln>
                  <a:noFill/>
                </a:ln>
                <a:effectLst/>
              </c:spPr>
              <c:txPr>
                <a:bodyPr rot="0" spcFirstLastPara="1" vertOverflow="ellipsis" vert="horz" wrap="square" anchor="ctr" anchorCtr="1"/>
                <a:lstStyle/>
                <a:p>
                  <a:pPr>
                    <a:defRPr lang="ja-JP" sz="2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9C-472B-BE30-1EDA2A981495}"/>
                </c:ext>
              </c:extLst>
            </c:dLbl>
            <c:dLbl>
              <c:idx val="1"/>
              <c:layout>
                <c:manualLayout>
                  <c:x val="-1.0423452768729601E-2"/>
                  <c:y val="9.2017483321831101E-3"/>
                </c:manualLayout>
              </c:layout>
              <c:spPr>
                <a:noFill/>
                <a:ln>
                  <a:noFill/>
                </a:ln>
                <a:effectLst/>
              </c:spPr>
              <c:txPr>
                <a:bodyPr rot="0" spcFirstLastPara="1" vertOverflow="ellipsis" vert="horz" wrap="square" anchor="ctr" anchorCtr="1"/>
                <a:lstStyle/>
                <a:p>
                  <a:pPr>
                    <a:defRPr lang="ja-JP" sz="2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9C-472B-BE30-1EDA2A981495}"/>
                </c:ext>
              </c:extLst>
            </c:dLbl>
            <c:dLbl>
              <c:idx val="2"/>
              <c:layout>
                <c:manualLayout>
                  <c:x val="-4.9070809083647103E-2"/>
                  <c:y val="5.5454207418499803E-2"/>
                </c:manualLayout>
              </c:layout>
              <c:tx>
                <c:rich>
                  <a:bodyPr rot="0" spcFirstLastPara="1" vertOverflow="ellipsis" vert="horz" wrap="square" anchor="ctr" anchorCtr="1"/>
                  <a:lstStyle/>
                  <a:p>
                    <a:pPr>
                      <a:defRPr lang="ja-JP" sz="2400" b="1" i="0" u="none" strike="noStrike" kern="1200" spc="0" baseline="0">
                        <a:solidFill>
                          <a:schemeClr val="tx1"/>
                        </a:solidFill>
                        <a:latin typeface="+mn-lt"/>
                        <a:ea typeface="+mn-ea"/>
                        <a:cs typeface="+mn-cs"/>
                      </a:defRPr>
                    </a:pPr>
                    <a:fld id="{E40986D0-70E8-4006-BD7D-EC5B63506A3F}" type="CATEGORYNAME">
                      <a:rPr lang="en-US">
                        <a:solidFill>
                          <a:schemeClr val="tx1"/>
                        </a:solidFill>
                      </a:rPr>
                      <a:pPr>
                        <a:defRPr lang="ja-JP" sz="2400" b="1" i="0" u="none" strike="noStrike" kern="1200" spc="0" baseline="0">
                          <a:solidFill>
                            <a:schemeClr val="tx1"/>
                          </a:solidFill>
                          <a:latin typeface="+mn-lt"/>
                          <a:ea typeface="+mn-ea"/>
                          <a:cs typeface="+mn-cs"/>
                        </a:defRPr>
                      </a:pPr>
                      <a:t>[CATEGORY NAME]</a:t>
                    </a:fld>
                    <a:r>
                      <a:rPr lang="en-US">
                        <a:solidFill>
                          <a:schemeClr val="tx1"/>
                        </a:solidFill>
                      </a:rPr>
                      <a:t>, </a:t>
                    </a:r>
                    <a:fld id="{B39E3822-7D36-4422-BB86-A4D8B3DFFC7D}" type="VALUE">
                      <a:rPr lang="en-US">
                        <a:solidFill>
                          <a:schemeClr val="tx1"/>
                        </a:solidFill>
                      </a:rPr>
                      <a:pPr>
                        <a:defRPr lang="ja-JP" sz="2400" b="1" i="0" u="none" strike="noStrike" kern="1200" spc="0" baseline="0">
                          <a:solidFill>
                            <a:schemeClr val="tx1"/>
                          </a:solidFill>
                          <a:latin typeface="+mn-lt"/>
                          <a:ea typeface="+mn-ea"/>
                          <a:cs typeface="+mn-cs"/>
                        </a:defRPr>
                      </a:pPr>
                      <a:t>[VALUE]</a:t>
                    </a:fld>
                    <a:endParaRPr lang="en-US">
                      <a:solidFill>
                        <a:schemeClr val="tx1"/>
                      </a:solidFill>
                    </a:endParaRPr>
                  </a:p>
                </c:rich>
              </c:tx>
              <c:spPr>
                <a:noFill/>
                <a:ln>
                  <a:noFill/>
                </a:ln>
                <a:effectLst/>
              </c:spPr>
              <c:txPr>
                <a:bodyPr rot="0" spcFirstLastPara="1" vertOverflow="ellipsis" vert="horz" wrap="square" anchor="ctr" anchorCtr="1"/>
                <a:lstStyle/>
                <a:p>
                  <a:pPr>
                    <a:defRPr lang="ja-JP" sz="2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9C-472B-BE30-1EDA2A981495}"/>
                </c:ext>
              </c:extLst>
            </c:dLbl>
            <c:spPr>
              <a:noFill/>
              <a:ln>
                <a:noFill/>
              </a:ln>
              <a:effectLst/>
            </c:spPr>
            <c:txPr>
              <a:bodyPr rot="0" spcFirstLastPara="1" vertOverflow="ellipsis" vert="horz" wrap="square" anchor="ctr" anchorCtr="1"/>
              <a:lstStyle/>
              <a:p>
                <a:pPr>
                  <a:defRPr lang="ja-JP" sz="24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 statistics'!$A$74:$A$76</c:f>
              <c:strCache>
                <c:ptCount val="3"/>
                <c:pt idx="0">
                  <c:v>Profit-Oriented</c:v>
                </c:pt>
                <c:pt idx="1">
                  <c:v>Community-Oriented</c:v>
                </c:pt>
                <c:pt idx="2">
                  <c:v>Other(Both)</c:v>
                </c:pt>
              </c:strCache>
            </c:strRef>
          </c:cat>
          <c:val>
            <c:numRef>
              <c:f>'descriptive statistics'!$C$74:$C$76</c:f>
              <c:numCache>
                <c:formatCode>0%</c:formatCode>
                <c:ptCount val="3"/>
                <c:pt idx="0" formatCode="0.00%">
                  <c:v>0.2923</c:v>
                </c:pt>
                <c:pt idx="1">
                  <c:v>0.6</c:v>
                </c:pt>
                <c:pt idx="2" formatCode="0.00%">
                  <c:v>0.1077</c:v>
                </c:pt>
              </c:numCache>
            </c:numRef>
          </c:val>
          <c:extLst>
            <c:ext xmlns:c16="http://schemas.microsoft.com/office/drawing/2014/chart" uri="{C3380CC4-5D6E-409C-BE32-E72D297353CC}">
              <c16:uniqueId val="{00000006-E69C-472B-BE30-1EDA2A98149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baseline="0">
                <a:solidFill>
                  <a:schemeClr val="tx1">
                    <a:lumMod val="65000"/>
                    <a:lumOff val="35000"/>
                  </a:schemeClr>
                </a:solidFill>
                <a:latin typeface="+mn-lt"/>
                <a:ea typeface="+mn-ea"/>
                <a:cs typeface="+mn-cs"/>
              </a:defRPr>
            </a:pPr>
            <a:r>
              <a:rPr lang="en-US" dirty="0"/>
              <a:t>Years of Experience in Food Industry</a:t>
            </a:r>
          </a:p>
          <a:p>
            <a:pPr>
              <a:defRPr lang="ja-JP"/>
            </a:pPr>
            <a:r>
              <a:rPr lang="en-US" dirty="0"/>
              <a:t>(n=56)</a:t>
            </a:r>
          </a:p>
        </c:rich>
      </c:tx>
      <c:layout>
        <c:manualLayout>
          <c:xMode val="edge"/>
          <c:yMode val="edge"/>
          <c:x val="0.19474905607583601"/>
          <c:y val="1.95905259485703E-2"/>
        </c:manualLayout>
      </c:layout>
      <c:overlay val="0"/>
      <c:spPr>
        <a:noFill/>
        <a:ln>
          <a:noFill/>
        </a:ln>
        <a:effectLst/>
      </c:spPr>
      <c:txPr>
        <a:bodyPr rot="0" spcFirstLastPara="1" vertOverflow="ellipsis" vert="horz" wrap="square" anchor="ctr" anchorCtr="1"/>
        <a:lstStyle/>
        <a:p>
          <a:pPr>
            <a:defRPr lang="ja-JP" sz="24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w="9525">
              <a:solidFill>
                <a:schemeClr val="tx1"/>
              </a:solidFill>
            </a:ln>
          </c:spPr>
          <c:dPt>
            <c:idx val="0"/>
            <c:bubble3D val="0"/>
            <c:spPr>
              <a:solidFill>
                <a:schemeClr val="accent1"/>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35-4724-8EDA-882A6B90EE29}"/>
              </c:ext>
            </c:extLst>
          </c:dPt>
          <c:dPt>
            <c:idx val="1"/>
            <c:bubble3D val="0"/>
            <c:spPr>
              <a:solidFill>
                <a:schemeClr val="accent2"/>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35-4724-8EDA-882A6B90EE29}"/>
              </c:ext>
            </c:extLst>
          </c:dPt>
          <c:dPt>
            <c:idx val="2"/>
            <c:bubble3D val="0"/>
            <c:spPr>
              <a:solidFill>
                <a:schemeClr val="accent3"/>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35-4724-8EDA-882A6B90EE29}"/>
              </c:ext>
            </c:extLst>
          </c:dPt>
          <c:dPt>
            <c:idx val="3"/>
            <c:bubble3D val="0"/>
            <c:spPr>
              <a:solidFill>
                <a:schemeClr val="accent4"/>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35-4724-8EDA-882A6B90EE29}"/>
              </c:ext>
            </c:extLst>
          </c:dPt>
          <c:dPt>
            <c:idx val="4"/>
            <c:bubble3D val="0"/>
            <c:spPr>
              <a:solidFill>
                <a:schemeClr val="accent5"/>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35-4724-8EDA-882A6B90EE29}"/>
              </c:ext>
            </c:extLst>
          </c:dPt>
          <c:dPt>
            <c:idx val="5"/>
            <c:bubble3D val="0"/>
            <c:spPr>
              <a:solidFill>
                <a:schemeClr val="accent6"/>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B35-4724-8EDA-882A6B90EE29}"/>
              </c:ext>
            </c:extLst>
          </c:dPt>
          <c:dPt>
            <c:idx val="6"/>
            <c:bubble3D val="0"/>
            <c:spPr>
              <a:solidFill>
                <a:schemeClr val="accent1">
                  <a:lumMod val="60000"/>
                </a:schemeClr>
              </a:solidFill>
              <a:ln w="9525">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B35-4724-8EDA-882A6B90EE29}"/>
              </c:ext>
            </c:extLst>
          </c:dPt>
          <c:dLbls>
            <c:dLbl>
              <c:idx val="0"/>
              <c:layout>
                <c:manualLayout>
                  <c:x val="1.0540184453227901E-2"/>
                  <c:y val="-4.1856441889380802E-17"/>
                </c:manualLayout>
              </c:layout>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35-4724-8EDA-882A6B90EE29}"/>
                </c:ext>
              </c:extLst>
            </c:dLbl>
            <c:dLbl>
              <c:idx val="1"/>
              <c:layout>
                <c:manualLayout>
                  <c:x val="1.31752305665349E-2"/>
                  <c:y val="-8.3712883778762295E-17"/>
                </c:manualLayout>
              </c:layout>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35-4724-8EDA-882A6B90EE29}"/>
                </c:ext>
              </c:extLst>
            </c:dLbl>
            <c:dLbl>
              <c:idx val="2"/>
              <c:layout>
                <c:manualLayout>
                  <c:x val="1.8445322793148901E-2"/>
                  <c:y val="-2.7397260273972601E-2"/>
                </c:manualLayout>
              </c:layout>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fld id="{D50F6810-0936-4EA3-8284-98B536A15742}" type="CATEGORYNAME">
                      <a:rPr lang="en-US">
                        <a:solidFill>
                          <a:schemeClr val="tx1"/>
                        </a:solidFill>
                      </a:rPr>
                      <a:pPr>
                        <a:defRPr lang="ja-JP" sz="2000" b="1" i="0" u="none" strike="noStrike" kern="1200" spc="0" baseline="0">
                          <a:solidFill>
                            <a:schemeClr val="tx1"/>
                          </a:solidFill>
                          <a:latin typeface="+mn-lt"/>
                          <a:ea typeface="+mn-ea"/>
                          <a:cs typeface="+mn-cs"/>
                        </a:defRPr>
                      </a:pPr>
                      <a:t>[CATEGORY NAME]</a:t>
                    </a:fld>
                    <a:r>
                      <a:rPr lang="en-US">
                        <a:solidFill>
                          <a:schemeClr val="tx1"/>
                        </a:solidFill>
                      </a:rPr>
                      <a:t>, </a:t>
                    </a:r>
                    <a:fld id="{5BCB3278-96A6-46CB-8BF6-3EBDF85476E4}" type="VALUE">
                      <a:rPr lang="en-US">
                        <a:solidFill>
                          <a:schemeClr val="tx1"/>
                        </a:solidFill>
                      </a:rPr>
                      <a:pPr>
                        <a:defRPr lang="ja-JP" sz="2000" b="1" i="0" u="none" strike="noStrike" kern="1200" spc="0" baseline="0">
                          <a:solidFill>
                            <a:schemeClr val="tx1"/>
                          </a:solidFill>
                          <a:latin typeface="+mn-lt"/>
                          <a:ea typeface="+mn-ea"/>
                          <a:cs typeface="+mn-cs"/>
                        </a:defRPr>
                      </a:pPr>
                      <a:t>[VALUE]</a:t>
                    </a:fld>
                    <a:endParaRPr lang="en-US">
                      <a:solidFill>
                        <a:schemeClr val="tx1"/>
                      </a:solidFill>
                    </a:endParaRPr>
                  </a:p>
                </c:rich>
              </c:tx>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35-4724-8EDA-882A6B90EE29}"/>
                </c:ext>
              </c:extLst>
            </c:dLbl>
            <c:dLbl>
              <c:idx val="3"/>
              <c:layout>
                <c:manualLayout>
                  <c:x val="-3.6890645586297802E-2"/>
                  <c:y val="-1.3698630136986301E-2"/>
                </c:manualLayout>
              </c:layout>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35-4724-8EDA-882A6B90EE29}"/>
                </c:ext>
              </c:extLst>
            </c:dLbl>
            <c:dLbl>
              <c:idx val="4"/>
              <c:layout>
                <c:manualLayout>
                  <c:x val="-1.58102766798419E-2"/>
                  <c:y val="0"/>
                </c:manualLayout>
              </c:layout>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35-4724-8EDA-882A6B90EE29}"/>
                </c:ext>
              </c:extLst>
            </c:dLbl>
            <c:dLbl>
              <c:idx val="5"/>
              <c:layout>
                <c:manualLayout>
                  <c:x val="-2.1080368906455899E-2"/>
                  <c:y val="1.8264840182648401E-2"/>
                </c:manualLayout>
              </c:layout>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35-4724-8EDA-882A6B90EE29}"/>
                </c:ext>
              </c:extLst>
            </c:dLbl>
            <c:dLbl>
              <c:idx val="6"/>
              <c:layout>
                <c:manualLayout>
                  <c:x val="0"/>
                  <c:y val="-2.7397260273972601E-2"/>
                </c:manualLayout>
              </c:layout>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35-4724-8EDA-882A6B90EE29}"/>
                </c:ext>
              </c:extLst>
            </c:dLbl>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 statistics'!$G$1138:$G$1144</c:f>
              <c:strCache>
                <c:ptCount val="7"/>
                <c:pt idx="0">
                  <c:v>Less than 5 years</c:v>
                </c:pt>
                <c:pt idx="1">
                  <c:v>5 - 9 years</c:v>
                </c:pt>
                <c:pt idx="2">
                  <c:v>10 - 14 years</c:v>
                </c:pt>
                <c:pt idx="3">
                  <c:v>15 - 19 years</c:v>
                </c:pt>
                <c:pt idx="4">
                  <c:v>20 - 24 years</c:v>
                </c:pt>
                <c:pt idx="5">
                  <c:v>25 -29 years</c:v>
                </c:pt>
                <c:pt idx="6">
                  <c:v>Over 30 years</c:v>
                </c:pt>
              </c:strCache>
            </c:strRef>
          </c:cat>
          <c:val>
            <c:numRef>
              <c:f>'descriptive statistics'!$H$1138:$H$1144</c:f>
              <c:numCache>
                <c:formatCode>0.00%</c:formatCode>
                <c:ptCount val="7"/>
                <c:pt idx="0">
                  <c:v>0.19650000000000001</c:v>
                </c:pt>
                <c:pt idx="1">
                  <c:v>0.16070000000000001</c:v>
                </c:pt>
                <c:pt idx="2">
                  <c:v>0.16070000000000001</c:v>
                </c:pt>
                <c:pt idx="3">
                  <c:v>0.1072</c:v>
                </c:pt>
                <c:pt idx="4">
                  <c:v>0.17860000000000001</c:v>
                </c:pt>
                <c:pt idx="5">
                  <c:v>8.9399999999999993E-2</c:v>
                </c:pt>
                <c:pt idx="6">
                  <c:v>0.10730000000000001</c:v>
                </c:pt>
              </c:numCache>
            </c:numRef>
          </c:val>
          <c:extLst>
            <c:ext xmlns:c16="http://schemas.microsoft.com/office/drawing/2014/chart" uri="{C3380CC4-5D6E-409C-BE32-E72D297353CC}">
              <c16:uniqueId val="{0000000E-8B35-4724-8EDA-882A6B90EE2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a:t>Established Year of the Kitchens</a:t>
            </a:r>
          </a:p>
          <a:p>
            <a:pPr>
              <a:defRPr lang="ja-JP"/>
            </a:pPr>
            <a:r>
              <a:rPr lang="en-US"/>
              <a:t>(n=64)</a:t>
            </a:r>
          </a:p>
        </c:rich>
      </c:tx>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48381452318499"/>
          <c:y val="0.22768518518518499"/>
          <c:w val="0.84396062992125997"/>
          <c:h val="0.5667439486730829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'[Descriptive Statistics0424.xlsx]descriptive statistics'!$A$33:$A$46</c:f>
              <c:numCache>
                <c:formatCode>General</c:formatCode>
                <c:ptCount val="14"/>
                <c:pt idx="0">
                  <c:v>1997</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'[Descriptive Statistics0424.xlsx]descriptive statistics'!$B$33:$B$46</c:f>
              <c:numCache>
                <c:formatCode>General</c:formatCode>
                <c:ptCount val="14"/>
                <c:pt idx="0">
                  <c:v>1</c:v>
                </c:pt>
                <c:pt idx="1">
                  <c:v>5</c:v>
                </c:pt>
                <c:pt idx="2">
                  <c:v>1</c:v>
                </c:pt>
                <c:pt idx="3">
                  <c:v>2</c:v>
                </c:pt>
                <c:pt idx="4">
                  <c:v>2</c:v>
                </c:pt>
                <c:pt idx="5">
                  <c:v>4</c:v>
                </c:pt>
                <c:pt idx="6">
                  <c:v>9</c:v>
                </c:pt>
                <c:pt idx="7">
                  <c:v>7</c:v>
                </c:pt>
                <c:pt idx="8">
                  <c:v>4</c:v>
                </c:pt>
                <c:pt idx="9">
                  <c:v>7</c:v>
                </c:pt>
                <c:pt idx="10">
                  <c:v>8</c:v>
                </c:pt>
                <c:pt idx="11">
                  <c:v>6</c:v>
                </c:pt>
                <c:pt idx="12">
                  <c:v>6</c:v>
                </c:pt>
                <c:pt idx="13">
                  <c:v>2</c:v>
                </c:pt>
              </c:numCache>
            </c:numRef>
          </c:val>
          <c:extLst>
            <c:ext xmlns:c16="http://schemas.microsoft.com/office/drawing/2014/chart" uri="{C3380CC4-5D6E-409C-BE32-E72D297353CC}">
              <c16:uniqueId val="{00000000-590B-410D-B622-B2B7F2016E5D}"/>
            </c:ext>
          </c:extLst>
        </c:ser>
        <c:dLbls>
          <c:dLblPos val="outEnd"/>
          <c:showLegendKey val="0"/>
          <c:showVal val="1"/>
          <c:showCatName val="0"/>
          <c:showSerName val="0"/>
          <c:showPercent val="0"/>
          <c:showBubbleSize val="0"/>
        </c:dLbls>
        <c:gapWidth val="219"/>
        <c:overlap val="-27"/>
        <c:axId val="-2139079224"/>
        <c:axId val="-2139089224"/>
      </c:barChart>
      <c:catAx>
        <c:axId val="-2139079224"/>
        <c:scaling>
          <c:orientation val="minMax"/>
        </c:scaling>
        <c:delete val="0"/>
        <c:axPos val="b"/>
        <c:title>
          <c:tx>
            <c:rich>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Established Year</a:t>
                </a:r>
              </a:p>
            </c:rich>
          </c:tx>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39089224"/>
        <c:crosses val="autoZero"/>
        <c:auto val="1"/>
        <c:lblAlgn val="ctr"/>
        <c:lblOffset val="100"/>
        <c:noMultiLvlLbl val="0"/>
      </c:catAx>
      <c:valAx>
        <c:axId val="-2139089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t>Number of Kitchents</a:t>
                </a: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390792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160" b="0" i="0" u="none" strike="noStrike" kern="1200" spc="0" baseline="0">
                <a:solidFill>
                  <a:schemeClr val="tx1">
                    <a:lumMod val="65000"/>
                    <a:lumOff val="35000"/>
                  </a:schemeClr>
                </a:solidFill>
                <a:latin typeface="+mn-lt"/>
                <a:ea typeface="+mn-ea"/>
                <a:cs typeface="+mn-cs"/>
              </a:defRPr>
            </a:pPr>
            <a:r>
              <a:rPr lang="en-US" dirty="0"/>
              <a:t>Where do kitchen owners and</a:t>
            </a:r>
            <a:r>
              <a:rPr lang="en-US" baseline="0" dirty="0"/>
              <a:t> manager</a:t>
            </a:r>
            <a:r>
              <a:rPr lang="en-US" dirty="0"/>
              <a:t>s get information from?</a:t>
            </a:r>
          </a:p>
          <a:p>
            <a:pPr>
              <a:defRPr lang="ja-JP"/>
            </a:pPr>
            <a:r>
              <a:rPr lang="en-US" dirty="0"/>
              <a:t>(n=69)</a:t>
            </a:r>
          </a:p>
        </c:rich>
      </c:tx>
      <c:layout>
        <c:manualLayout>
          <c:xMode val="edge"/>
          <c:yMode val="edge"/>
          <c:x val="0.18323095606519399"/>
          <c:y val="4.08966733353225E-2"/>
        </c:manualLayout>
      </c:layout>
      <c:overlay val="0"/>
      <c:spPr>
        <a:noFill/>
        <a:ln>
          <a:noFill/>
        </a:ln>
        <a:effectLst/>
      </c:spPr>
      <c:txPr>
        <a:bodyPr rot="0" spcFirstLastPara="1" vertOverflow="ellipsis" vert="horz" wrap="square" anchor="ctr" anchorCtr="1"/>
        <a:lstStyle/>
        <a:p>
          <a:pPr>
            <a:defRPr lang="ja-JP"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'descriptive statistics'!$F$86:$F$93</c:f>
              <c:strCache>
                <c:ptCount val="8"/>
                <c:pt idx="0">
                  <c:v>University</c:v>
                </c:pt>
                <c:pt idx="1">
                  <c:v>University Extension Service</c:v>
                </c:pt>
                <c:pt idx="2">
                  <c:v>Small Business Development Centers</c:v>
                </c:pt>
                <c:pt idx="3">
                  <c:v>Chambers of Commerce</c:v>
                </c:pt>
                <c:pt idx="4">
                  <c:v>Community Development Organizations</c:v>
                </c:pt>
                <c:pt idx="5">
                  <c:v>Community Colleges</c:v>
                </c:pt>
                <c:pt idx="6">
                  <c:v>Consultancy Firm</c:v>
                </c:pt>
                <c:pt idx="7">
                  <c:v>Other</c:v>
                </c:pt>
              </c:strCache>
            </c:strRef>
          </c:cat>
          <c:val>
            <c:numRef>
              <c:f>'descriptive statistics'!$G$86:$G$93</c:f>
              <c:numCache>
                <c:formatCode>General</c:formatCode>
                <c:ptCount val="8"/>
                <c:pt idx="0">
                  <c:v>49.28</c:v>
                </c:pt>
                <c:pt idx="1">
                  <c:v>53.62</c:v>
                </c:pt>
                <c:pt idx="2">
                  <c:v>66.669999999999973</c:v>
                </c:pt>
                <c:pt idx="3">
                  <c:v>42.03</c:v>
                </c:pt>
                <c:pt idx="4">
                  <c:v>47.83</c:v>
                </c:pt>
                <c:pt idx="5">
                  <c:v>31.88</c:v>
                </c:pt>
                <c:pt idx="6">
                  <c:v>24.64</c:v>
                </c:pt>
                <c:pt idx="7">
                  <c:v>11.59</c:v>
                </c:pt>
              </c:numCache>
            </c:numRef>
          </c:val>
          <c:extLst>
            <c:ext xmlns:c16="http://schemas.microsoft.com/office/drawing/2014/chart" uri="{C3380CC4-5D6E-409C-BE32-E72D297353CC}">
              <c16:uniqueId val="{00000000-4C9C-47F3-A234-4B5C254D28F3}"/>
            </c:ext>
          </c:extLst>
        </c:ser>
        <c:dLbls>
          <c:dLblPos val="outEnd"/>
          <c:showLegendKey val="0"/>
          <c:showVal val="1"/>
          <c:showCatName val="0"/>
          <c:showSerName val="0"/>
          <c:showPercent val="0"/>
          <c:showBubbleSize val="0"/>
        </c:dLbls>
        <c:gapWidth val="182"/>
        <c:axId val="2113861464"/>
        <c:axId val="2113864680"/>
      </c:barChart>
      <c:catAx>
        <c:axId val="2113861464"/>
        <c:scaling>
          <c:orientation val="maxMin"/>
        </c:scaling>
        <c:delete val="0"/>
        <c:axPos val="l"/>
        <c:title>
          <c:tx>
            <c:rich>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r>
                  <a:rPr lang="en-US"/>
                  <a:t>Sources of Information</a:t>
                </a:r>
              </a:p>
            </c:rich>
          </c:tx>
          <c:overlay val="0"/>
          <c:spPr>
            <a:noFill/>
            <a:ln>
              <a:noFill/>
            </a:ln>
            <a:effectLst/>
          </c:spPr>
          <c:txPr>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en-US"/>
          </a:p>
        </c:txPr>
        <c:crossAx val="2113864680"/>
        <c:crossesAt val="0"/>
        <c:auto val="1"/>
        <c:lblAlgn val="ctr"/>
        <c:lblOffset val="100"/>
        <c:noMultiLvlLbl val="0"/>
      </c:catAx>
      <c:valAx>
        <c:axId val="2113864680"/>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r>
                  <a:rPr lang="en-US"/>
                  <a:t>Respondents (%)</a:t>
                </a:r>
              </a:p>
            </c:rich>
          </c:tx>
          <c:layout>
            <c:manualLayout>
              <c:xMode val="edge"/>
              <c:yMode val="edge"/>
              <c:x val="0.65228199098483497"/>
              <c:y val="0.19163179546419001"/>
            </c:manualLayout>
          </c:layout>
          <c:overlay val="0"/>
          <c:spPr>
            <a:noFill/>
            <a:ln>
              <a:noFill/>
            </a:ln>
            <a:effectLst/>
          </c:spPr>
          <c:txPr>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en-US"/>
          </a:p>
        </c:txPr>
        <c:crossAx val="21138614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baseline="0">
                <a:solidFill>
                  <a:schemeClr val="tx1">
                    <a:lumMod val="65000"/>
                    <a:lumOff val="35000"/>
                  </a:schemeClr>
                </a:solidFill>
                <a:latin typeface="+mn-lt"/>
                <a:ea typeface="+mn-ea"/>
                <a:cs typeface="+mn-cs"/>
              </a:defRPr>
            </a:pPr>
            <a:r>
              <a:rPr lang="en-US" dirty="0"/>
              <a:t>Perception about Kitchen Equipment</a:t>
            </a:r>
            <a:r>
              <a:rPr lang="en-US" baseline="0" dirty="0"/>
              <a:t> </a:t>
            </a:r>
            <a:r>
              <a:rPr lang="en-US" dirty="0"/>
              <a:t>(n=65)</a:t>
            </a:r>
          </a:p>
        </c:rich>
      </c:tx>
      <c:layout>
        <c:manualLayout>
          <c:xMode val="edge"/>
          <c:yMode val="edge"/>
          <c:x val="0.23496313879882699"/>
          <c:y val="3.4472155461147798E-6"/>
        </c:manualLayout>
      </c:layout>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62A-45DA-909B-8776B9E42CD8}"/>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62A-45DA-909B-8776B9E42CD8}"/>
              </c:ext>
            </c:extLst>
          </c:dPt>
          <c:dPt>
            <c:idx val="2"/>
            <c:bubble3D val="0"/>
            <c:spPr>
              <a:solidFill>
                <a:schemeClr val="accent3"/>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62A-45DA-909B-8776B9E42CD8}"/>
              </c:ext>
            </c:extLst>
          </c:dPt>
          <c:dLbls>
            <c:dLbl>
              <c:idx val="1"/>
              <c:layout>
                <c:manualLayout>
                  <c:x val="-1.5095503255042201E-2"/>
                  <c:y val="1.751185497426310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0486769699844"/>
                      <c:h val="0.19797152048404421"/>
                    </c:manualLayout>
                  </c15:layout>
                </c:ext>
                <c:ext xmlns:c16="http://schemas.microsoft.com/office/drawing/2014/chart" uri="{C3380CC4-5D6E-409C-BE32-E72D297353CC}">
                  <c16:uniqueId val="{00000003-762A-45DA-909B-8776B9E42CD8}"/>
                </c:ext>
              </c:extLst>
            </c:dLbl>
            <c:dLbl>
              <c:idx val="2"/>
              <c:layout>
                <c:manualLayout>
                  <c:x val="-0.21277492015715199"/>
                  <c:y val="7.6036842001241903E-2"/>
                </c:manualLayout>
              </c:layout>
              <c:tx>
                <c:rich>
                  <a:bodyPr/>
                  <a:lstStyle/>
                  <a:p>
                    <a:fld id="{6EAB6151-BB30-4D93-BB84-8C6F0F84B048}" type="CATEGORYNAME">
                      <a:rPr lang="en-US"/>
                      <a:pPr/>
                      <a:t>[CATEGORY NAME]</a:t>
                    </a:fld>
                    <a:r>
                      <a:rPr lang="en-US"/>
                      <a:t>, </a:t>
                    </a:r>
                    <a:fld id="{ECC4EEBA-3A16-44F6-A331-D8947000C27F}" type="VALUE">
                      <a:rPr lang="en-US"/>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2391127715598681"/>
                      <c:h val="0.22253201199263306"/>
                    </c:manualLayout>
                  </c15:layout>
                  <c15:dlblFieldTable/>
                  <c15:showDataLabelsRange val="0"/>
                </c:ext>
                <c:ext xmlns:c16="http://schemas.microsoft.com/office/drawing/2014/chart" uri="{C3380CC4-5D6E-409C-BE32-E72D297353CC}">
                  <c16:uniqueId val="{00000005-762A-45DA-909B-8776B9E42CD8}"/>
                </c:ext>
              </c:extLst>
            </c:dLbl>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 statistics'!$A$289:$A$291</c:f>
              <c:strCache>
                <c:ptCount val="3"/>
                <c:pt idx="0">
                  <c:v>Basic</c:v>
                </c:pt>
                <c:pt idx="1">
                  <c:v>Specialized</c:v>
                </c:pt>
                <c:pt idx="2">
                  <c:v>Highly Specialized</c:v>
                </c:pt>
              </c:strCache>
            </c:strRef>
          </c:cat>
          <c:val>
            <c:numRef>
              <c:f>'descriptive statistics'!$C$289:$C$291</c:f>
              <c:numCache>
                <c:formatCode>0.00%</c:formatCode>
                <c:ptCount val="3"/>
                <c:pt idx="0">
                  <c:v>0.52310000000000001</c:v>
                </c:pt>
                <c:pt idx="1">
                  <c:v>0.41539999999999999</c:v>
                </c:pt>
                <c:pt idx="2">
                  <c:v>6.1499999999999999E-2</c:v>
                </c:pt>
              </c:numCache>
            </c:numRef>
          </c:val>
          <c:extLst>
            <c:ext xmlns:c16="http://schemas.microsoft.com/office/drawing/2014/chart" uri="{C3380CC4-5D6E-409C-BE32-E72D297353CC}">
              <c16:uniqueId val="{00000006-762A-45DA-909B-8776B9E42CD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baseline="0">
                <a:solidFill>
                  <a:schemeClr val="tx1">
                    <a:lumMod val="65000"/>
                    <a:lumOff val="35000"/>
                  </a:schemeClr>
                </a:solidFill>
                <a:latin typeface="+mn-lt"/>
                <a:ea typeface="+mn-ea"/>
                <a:cs typeface="+mn-cs"/>
              </a:defRPr>
            </a:pPr>
            <a:r>
              <a:rPr lang="en-US"/>
              <a:t>The Main Source of Income (n=57)</a:t>
            </a:r>
          </a:p>
        </c:rich>
      </c:tx>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EE1-4405-BAD4-6158F18A8696}"/>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EE1-4405-BAD4-6158F18A8696}"/>
              </c:ext>
            </c:extLst>
          </c:dPt>
          <c:dLbls>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'descriptive statistics'!$A$1104:$A$1105</c:f>
              <c:strCache>
                <c:ptCount val="2"/>
                <c:pt idx="0">
                  <c:v>No</c:v>
                </c:pt>
                <c:pt idx="1">
                  <c:v>Yes</c:v>
                </c:pt>
              </c:strCache>
            </c:strRef>
          </c:cat>
          <c:val>
            <c:numRef>
              <c:f>'descriptive statistics'!$C$1104:$C$1105</c:f>
              <c:numCache>
                <c:formatCode>0.00%</c:formatCode>
                <c:ptCount val="2"/>
                <c:pt idx="0">
                  <c:v>0.56140000000000001</c:v>
                </c:pt>
                <c:pt idx="1">
                  <c:v>0.43859999999999999</c:v>
                </c:pt>
              </c:numCache>
            </c:numRef>
          </c:val>
          <c:extLst>
            <c:ext xmlns:c16="http://schemas.microsoft.com/office/drawing/2014/chart" uri="{C3380CC4-5D6E-409C-BE32-E72D297353CC}">
              <c16:uniqueId val="{00000004-DEE1-4405-BAD4-6158F18A8696}"/>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2AEF02A-8225-4A9D-8D4C-25E0DB0E20FC}" type="datetimeFigureOut">
              <a:rPr lang="en-US" smtClean="0"/>
              <a:t>10/2/18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B4676FB-EACC-4B82-B906-11EEFABAD33C}" type="slidenum">
              <a:rPr lang="en-US" smtClean="0"/>
              <a:t>‹#›</a:t>
            </a:fld>
            <a:endParaRPr lang="en-US"/>
          </a:p>
        </p:txBody>
      </p:sp>
    </p:spTree>
    <p:extLst>
      <p:ext uri="{BB962C8B-B14F-4D97-AF65-F5344CB8AC3E}">
        <p14:creationId xmlns:p14="http://schemas.microsoft.com/office/powerpoint/2010/main" val="28389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44C84F-B8B8-4AF7-82F3-7AD586845F9E}" type="datetimeFigureOut">
              <a:rPr lang="en-US" smtClean="0"/>
              <a:t>10/2/18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65CA6F2-F8B4-49CE-967D-7AFE7BEDC3CB}" type="slidenum">
              <a:rPr lang="en-US" smtClean="0"/>
              <a:t>‹#›</a:t>
            </a:fld>
            <a:endParaRPr lang="en-US"/>
          </a:p>
        </p:txBody>
      </p:sp>
    </p:spTree>
    <p:extLst>
      <p:ext uri="{BB962C8B-B14F-4D97-AF65-F5344CB8AC3E}">
        <p14:creationId xmlns:p14="http://schemas.microsoft.com/office/powerpoint/2010/main" val="415357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Hello, Thank you for watching the video clip about the Economic Viability of Shared-Use kitchens. </a:t>
            </a:r>
            <a:endParaRPr kumimoji="1" lang="ja-JP" altLang="en-US" dirty="0"/>
          </a:p>
          <a:p>
            <a:r>
              <a:rPr kumimoji="1" lang="en-US" altLang="ja-JP" dirty="0"/>
              <a:t>I’m Tomoko Hiramatsu, a graduate research assistant at Purdue University Agricultural Economics department. </a:t>
            </a:r>
            <a:endParaRPr kumimoji="1" lang="ja-JP" altLang="en-US" dirty="0"/>
          </a:p>
        </p:txBody>
      </p:sp>
      <p:sp>
        <p:nvSpPr>
          <p:cNvPr id="4" name="スライド番号プレースホルダー 3"/>
          <p:cNvSpPr>
            <a:spLocks noGrp="1"/>
          </p:cNvSpPr>
          <p:nvPr>
            <p:ph type="sldNum" sz="quarter" idx="10"/>
          </p:nvPr>
        </p:nvSpPr>
        <p:spPr/>
        <p:txBody>
          <a:bodyPr/>
          <a:lstStyle/>
          <a:p>
            <a:fld id="{D65CA6F2-F8B4-49CE-967D-7AFE7BEDC3CB}" type="slidenum">
              <a:rPr lang="en-US" smtClean="0"/>
              <a:t>1</a:t>
            </a:fld>
            <a:endParaRPr lang="en-US"/>
          </a:p>
        </p:txBody>
      </p:sp>
    </p:spTree>
    <p:extLst>
      <p:ext uri="{BB962C8B-B14F-4D97-AF65-F5344CB8AC3E}">
        <p14:creationId xmlns:p14="http://schemas.microsoft.com/office/powerpoint/2010/main" val="101998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we asked about the primary purpose of their business. Profit-oriented means that the primary objective of their business is to make profit.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the other hand, community-oriented means that their primary objective is for community development. in the survey, we found that </a:t>
            </a:r>
            <a:r>
              <a:rPr lang="en-US" dirty="0"/>
              <a:t>30% answered</a:t>
            </a:r>
            <a:r>
              <a:rPr lang="en-US" baseline="0" dirty="0"/>
              <a:t> they are </a:t>
            </a:r>
            <a:r>
              <a:rPr lang="en-US" dirty="0"/>
              <a:t>profit oriented,</a:t>
            </a:r>
            <a:r>
              <a:rPr lang="en-US" baseline="0" dirty="0"/>
              <a:t> and 60% of them said were community oriented.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65CA6F2-F8B4-49CE-967D-7AFE7BEDC3CB}" type="slidenum">
              <a:rPr lang="en-US" smtClean="0"/>
              <a:t>10</a:t>
            </a:fld>
            <a:endParaRPr lang="en-US"/>
          </a:p>
        </p:txBody>
      </p:sp>
    </p:spTree>
    <p:extLst>
      <p:ext uri="{BB962C8B-B14F-4D97-AF65-F5344CB8AC3E}">
        <p14:creationId xmlns:p14="http://schemas.microsoft.com/office/powerpoint/2010/main" val="93773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this result</a:t>
            </a:r>
            <a:r>
              <a:rPr lang="en-US" baseline="0" dirty="0"/>
              <a:t> is showing how many years the owners/managers worked in food industry. Almost 20% of the respondents had les than 5 years of experience. </a:t>
            </a:r>
            <a:r>
              <a:rPr lang="en-US" dirty="0"/>
              <a:t>Interestingly,</a:t>
            </a:r>
            <a:r>
              <a:rPr lang="en-US" baseline="0" dirty="0"/>
              <a:t> it was evenly scattered from less than 5 years to over thirty years.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11</a:t>
            </a:fld>
            <a:endParaRPr lang="en-US"/>
          </a:p>
        </p:txBody>
      </p:sp>
    </p:spTree>
    <p:extLst>
      <p:ext uri="{BB962C8B-B14F-4D97-AF65-F5344CB8AC3E}">
        <p14:creationId xmlns:p14="http://schemas.microsoft.com/office/powerpoint/2010/main" val="69452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also asked when the kitchen was established. The </a:t>
            </a:r>
            <a:r>
              <a:rPr lang="en-US" dirty="0"/>
              <a:t>Majority of the kitchens,  (76%)</a:t>
            </a:r>
            <a:r>
              <a:rPr lang="en-US" baseline="0" dirty="0"/>
              <a:t> of them </a:t>
            </a:r>
            <a:r>
              <a:rPr lang="en-US" dirty="0"/>
              <a:t>were established after 2009. This was consistent with some literature which pointed</a:t>
            </a:r>
            <a:r>
              <a:rPr lang="en-US" baseline="0" dirty="0"/>
              <a:t> out</a:t>
            </a:r>
            <a:r>
              <a:rPr lang="en-US" dirty="0"/>
              <a:t> that this local food movement is the result of food-price crisis in 2008. </a:t>
            </a:r>
          </a:p>
        </p:txBody>
      </p:sp>
      <p:sp>
        <p:nvSpPr>
          <p:cNvPr id="4" name="Slide Number Placeholder 3"/>
          <p:cNvSpPr>
            <a:spLocks noGrp="1"/>
          </p:cNvSpPr>
          <p:nvPr>
            <p:ph type="sldNum" sz="quarter" idx="10"/>
          </p:nvPr>
        </p:nvSpPr>
        <p:spPr/>
        <p:txBody>
          <a:bodyPr/>
          <a:lstStyle/>
          <a:p>
            <a:fld id="{D65CA6F2-F8B4-49CE-967D-7AFE7BEDC3CB}" type="slidenum">
              <a:rPr lang="en-US" smtClean="0"/>
              <a:t>12</a:t>
            </a:fld>
            <a:endParaRPr lang="en-US"/>
          </a:p>
        </p:txBody>
      </p:sp>
    </p:spTree>
    <p:extLst>
      <p:ext uri="{BB962C8B-B14F-4D97-AF65-F5344CB8AC3E}">
        <p14:creationId xmlns:p14="http://schemas.microsoft.com/office/powerpoint/2010/main" val="39098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we asked where they get information</a:t>
            </a:r>
            <a:r>
              <a:rPr lang="en-US" baseline="0" dirty="0"/>
              <a:t> from. </a:t>
            </a:r>
          </a:p>
          <a:p>
            <a:r>
              <a:rPr lang="en-US" baseline="0" dirty="0"/>
              <a:t>Small business development centers where the most frequently used source. </a:t>
            </a:r>
          </a:p>
          <a:p>
            <a:r>
              <a:rPr lang="en-US" baseline="0" dirty="0"/>
              <a:t>In addition, about half of the respondents used university and university extension service as their information source.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13</a:t>
            </a:fld>
            <a:endParaRPr lang="en-US"/>
          </a:p>
        </p:txBody>
      </p:sp>
    </p:spTree>
    <p:extLst>
      <p:ext uri="{BB962C8B-B14F-4D97-AF65-F5344CB8AC3E}">
        <p14:creationId xmlns:p14="http://schemas.microsoft.com/office/powerpoint/2010/main" val="179957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chart to the left shows the </a:t>
            </a:r>
            <a:r>
              <a:rPr lang="en-US" dirty="0"/>
              <a:t>perception about their</a:t>
            </a:r>
            <a:r>
              <a:rPr lang="en-US" baseline="0" dirty="0"/>
              <a:t> kitchen equipment: Whether they have basic, specialized or  highly specialized equipment. (The definition of the basic, specialized, highly specialized is from list of equipment that </a:t>
            </a:r>
            <a:r>
              <a:rPr lang="en-US" baseline="0" dirty="0" err="1"/>
              <a:t>ACEnet</a:t>
            </a:r>
            <a:r>
              <a:rPr lang="en-US" baseline="0" dirty="0"/>
              <a:t>  </a:t>
            </a:r>
            <a:r>
              <a:rPr lang="en-US" baseline="0" dirty="0" err="1"/>
              <a:t>ohio’s</a:t>
            </a:r>
            <a:r>
              <a:rPr lang="en-US" baseline="0" dirty="0"/>
              <a:t> kitchen had on their website.  )</a:t>
            </a:r>
          </a:p>
          <a:p>
            <a:r>
              <a:rPr lang="en-US" baseline="0" dirty="0"/>
              <a:t>52% of them answered they have basic equipment whereas 42% of them had specialized one. </a:t>
            </a:r>
          </a:p>
          <a:p>
            <a:endParaRPr lang="en-US" baseline="0" dirty="0"/>
          </a:p>
          <a:p>
            <a:r>
              <a:rPr lang="en-US" baseline="0" dirty="0"/>
              <a:t>A chart to the right shows whether the kitchen business is the main source of income for the respondents. </a:t>
            </a:r>
          </a:p>
          <a:p>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14</a:t>
            </a:fld>
            <a:endParaRPr lang="en-US"/>
          </a:p>
        </p:txBody>
      </p:sp>
    </p:spTree>
    <p:extLst>
      <p:ext uri="{BB962C8B-B14F-4D97-AF65-F5344CB8AC3E}">
        <p14:creationId xmlns:p14="http://schemas.microsoft.com/office/powerpoint/2010/main" val="167226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we asked how many clients do kitchens have. </a:t>
            </a:r>
          </a:p>
          <a:p>
            <a:r>
              <a:rPr lang="en-US" dirty="0"/>
              <a:t>18 kitchens said they had less than</a:t>
            </a:r>
            <a:r>
              <a:rPr lang="en-US" baseline="0" dirty="0"/>
              <a:t> 20 clients, whereas 12 kitchens said they had between 40 – 60 clients. </a:t>
            </a:r>
          </a:p>
        </p:txBody>
      </p:sp>
      <p:sp>
        <p:nvSpPr>
          <p:cNvPr id="4" name="Slide Number Placeholder 3"/>
          <p:cNvSpPr>
            <a:spLocks noGrp="1"/>
          </p:cNvSpPr>
          <p:nvPr>
            <p:ph type="sldNum" sz="quarter" idx="10"/>
          </p:nvPr>
        </p:nvSpPr>
        <p:spPr/>
        <p:txBody>
          <a:bodyPr/>
          <a:lstStyle/>
          <a:p>
            <a:fld id="{D65CA6F2-F8B4-49CE-967D-7AFE7BEDC3CB}" type="slidenum">
              <a:rPr lang="en-US" smtClean="0"/>
              <a:t>15</a:t>
            </a:fld>
            <a:endParaRPr lang="en-US"/>
          </a:p>
        </p:txBody>
      </p:sp>
    </p:spTree>
    <p:extLst>
      <p:ext uri="{BB962C8B-B14F-4D97-AF65-F5344CB8AC3E}">
        <p14:creationId xmlns:p14="http://schemas.microsoft.com/office/powerpoint/2010/main" val="351157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we asked what kind of </a:t>
            </a:r>
            <a:r>
              <a:rPr lang="en-US" dirty="0"/>
              <a:t>technical</a:t>
            </a:r>
            <a:r>
              <a:rPr lang="en-US" baseline="0" dirty="0"/>
              <a:t> assistance </a:t>
            </a:r>
            <a:r>
              <a:rPr lang="en-US" dirty="0"/>
              <a:t>kitchens do provide for clients.</a:t>
            </a:r>
            <a:r>
              <a:rPr lang="en-US" baseline="0" dirty="0"/>
              <a:t> </a:t>
            </a:r>
          </a:p>
          <a:p>
            <a:r>
              <a:rPr lang="en-US" baseline="0" dirty="0"/>
              <a:t>65% of them supported their clients by helping with licenses/certifications. </a:t>
            </a:r>
          </a:p>
          <a:p>
            <a:r>
              <a:rPr lang="en-US" baseline="0" dirty="0"/>
              <a:t>Almost 57% of them provided business counseling and food safety regulation advices.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16</a:t>
            </a:fld>
            <a:endParaRPr lang="en-US"/>
          </a:p>
        </p:txBody>
      </p:sp>
    </p:spTree>
    <p:extLst>
      <p:ext uri="{BB962C8B-B14F-4D97-AF65-F5344CB8AC3E}">
        <p14:creationId xmlns:p14="http://schemas.microsoft.com/office/powerpoint/2010/main" val="160356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their clients sell their products. 82%</a:t>
            </a:r>
            <a:r>
              <a:rPr lang="en-US" baseline="0" dirty="0"/>
              <a:t> of them answered through “direct to consumer” whereas 73% of the </a:t>
            </a:r>
            <a:r>
              <a:rPr lang="en-US" baseline="0" dirty="0" err="1"/>
              <a:t>kichens</a:t>
            </a:r>
            <a:r>
              <a:rPr lang="en-US" baseline="0" dirty="0"/>
              <a:t> answered their clients use intermediate and 63% of them use wholesale channels. </a:t>
            </a:r>
          </a:p>
          <a:p>
            <a:endParaRPr lang="en-US" baseline="0" dirty="0"/>
          </a:p>
          <a:p>
            <a:r>
              <a:rPr lang="en-US" baseline="0" dirty="0"/>
              <a:t>Direct to consumer : Selling directly to the person eating/cooking food.</a:t>
            </a:r>
          </a:p>
          <a:p>
            <a:r>
              <a:rPr lang="en-US" baseline="0" dirty="0"/>
              <a:t>Intermediated : Selling to a business that sells to the consumer, either prepared or not. </a:t>
            </a:r>
          </a:p>
          <a:p>
            <a:r>
              <a:rPr lang="en-US" baseline="0" dirty="0"/>
              <a:t>Wholesale : Selling to distributor or large retailer where your product is sold in multiple locations. </a:t>
            </a:r>
          </a:p>
          <a:p>
            <a:endParaRPr lang="en-US" baseline="0" dirty="0"/>
          </a:p>
          <a:p>
            <a:r>
              <a:rPr lang="en-US" baseline="0" dirty="0"/>
              <a:t>Other : internet aggregator</a:t>
            </a:r>
          </a:p>
          <a:p>
            <a:endParaRPr lang="en-US" baseline="0" dirty="0"/>
          </a:p>
        </p:txBody>
      </p:sp>
      <p:sp>
        <p:nvSpPr>
          <p:cNvPr id="4" name="Slide Number Placeholder 3"/>
          <p:cNvSpPr>
            <a:spLocks noGrp="1"/>
          </p:cNvSpPr>
          <p:nvPr>
            <p:ph type="sldNum" sz="quarter" idx="10"/>
          </p:nvPr>
        </p:nvSpPr>
        <p:spPr/>
        <p:txBody>
          <a:bodyPr/>
          <a:lstStyle/>
          <a:p>
            <a:fld id="{D65CA6F2-F8B4-49CE-967D-7AFE7BEDC3CB}" type="slidenum">
              <a:rPr lang="en-US" smtClean="0"/>
              <a:t>17</a:t>
            </a:fld>
            <a:endParaRPr lang="en-US"/>
          </a:p>
        </p:txBody>
      </p:sp>
    </p:spTree>
    <p:extLst>
      <p:ext uri="{BB962C8B-B14F-4D97-AF65-F5344CB8AC3E}">
        <p14:creationId xmlns:p14="http://schemas.microsoft.com/office/powerpoint/2010/main" val="292718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asked the percentage of clients who are women or racial</a:t>
            </a:r>
            <a:r>
              <a:rPr lang="en-US" baseline="0" dirty="0"/>
              <a:t> minorities. </a:t>
            </a:r>
          </a:p>
          <a:p>
            <a:r>
              <a:rPr lang="en-US" dirty="0"/>
              <a:t>More</a:t>
            </a:r>
            <a:r>
              <a:rPr lang="en-US" baseline="0" dirty="0"/>
              <a:t> than 56% of the kitchens answered that the women/racial minorities consisted of more than half of their clients.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18</a:t>
            </a:fld>
            <a:endParaRPr lang="en-US"/>
          </a:p>
        </p:txBody>
      </p:sp>
    </p:spTree>
    <p:extLst>
      <p:ext uri="{BB962C8B-B14F-4D97-AF65-F5344CB8AC3E}">
        <p14:creationId xmlns:p14="http://schemas.microsoft.com/office/powerpoint/2010/main" val="235709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also asked how their funds were secured to start their kitchen businesses. </a:t>
            </a:r>
          </a:p>
          <a:p>
            <a:r>
              <a:rPr lang="en-US" baseline="0" dirty="0"/>
              <a:t>Government funding was the top source, that 38.6% of the kitchens used.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19</a:t>
            </a:fld>
            <a:endParaRPr lang="en-US"/>
          </a:p>
        </p:txBody>
      </p:sp>
    </p:spTree>
    <p:extLst>
      <p:ext uri="{BB962C8B-B14F-4D97-AF65-F5344CB8AC3E}">
        <p14:creationId xmlns:p14="http://schemas.microsoft.com/office/powerpoint/2010/main" val="333583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 this</a:t>
            </a:r>
            <a:r>
              <a:rPr kumimoji="1" lang="en-US" altLang="ja-JP" baseline="0" dirty="0"/>
              <a:t> video, I will talk about our shared-use kitchen project </a:t>
            </a:r>
            <a:r>
              <a:rPr kumimoji="1" lang="en-US" altLang="ja-JP" dirty="0"/>
              <a:t>and the</a:t>
            </a:r>
            <a:r>
              <a:rPr kumimoji="1" lang="en-US" altLang="ja-JP" baseline="0" dirty="0"/>
              <a:t> </a:t>
            </a:r>
            <a:r>
              <a:rPr kumimoji="1" lang="en-US" altLang="ja-JP" dirty="0"/>
              <a:t>survey outcomes we found. </a:t>
            </a:r>
            <a:endParaRPr kumimoji="0"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baseline="0" dirty="0"/>
              <a:t>Five members including me participated in this project, and it was </a:t>
            </a:r>
            <a:r>
              <a:rPr lang="en-US" baseline="0" dirty="0"/>
              <a:t>funded by Sustainable Agriculture Research and Education from 2015. </a:t>
            </a:r>
          </a:p>
          <a:p>
            <a:endParaRPr lang="en-US" baseline="0" dirty="0"/>
          </a:p>
          <a:p>
            <a:r>
              <a:rPr lang="en-US" baseline="0" dirty="0"/>
              <a:t>The goals of this project are, first, to increase knowledge about the shared-use kitchen models to help local growers increase their profitability by using kitchens effectively, and second, To investigate the economic opportunities behind shared-use kitchens. </a:t>
            </a:r>
          </a:p>
          <a:p>
            <a:endParaRPr lang="en-US" baseline="0" dirty="0"/>
          </a:p>
          <a:p>
            <a:r>
              <a:rPr lang="en-US" baseline="0" dirty="0"/>
              <a:t>In order to achieve these goals, the project worked on the following tasks. </a:t>
            </a:r>
          </a:p>
          <a:p>
            <a:r>
              <a:rPr lang="en-US" baseline="0" dirty="0"/>
              <a:t>literature review, made a contact list of shared-use kitchens, developed survey questionnaires and distributing it through </a:t>
            </a:r>
            <a:r>
              <a:rPr lang="en-US" baseline="0" dirty="0" err="1"/>
              <a:t>Qualtrics</a:t>
            </a:r>
            <a:r>
              <a:rPr lang="en-US" baseline="0" dirty="0"/>
              <a:t>, and collected data, and done Analysis. </a:t>
            </a:r>
          </a:p>
          <a:p>
            <a:r>
              <a:rPr lang="en-US" baseline="0" dirty="0"/>
              <a:t>Also, the project hosted 3 kitchen tours in 2017. </a:t>
            </a:r>
          </a:p>
        </p:txBody>
      </p:sp>
      <p:sp>
        <p:nvSpPr>
          <p:cNvPr id="4" name="Slide Number Placeholder 3"/>
          <p:cNvSpPr>
            <a:spLocks noGrp="1"/>
          </p:cNvSpPr>
          <p:nvPr>
            <p:ph type="sldNum" sz="quarter" idx="10"/>
          </p:nvPr>
        </p:nvSpPr>
        <p:spPr/>
        <p:txBody>
          <a:bodyPr/>
          <a:lstStyle/>
          <a:p>
            <a:fld id="{D65CA6F2-F8B4-49CE-967D-7AFE7BEDC3CB}" type="slidenum">
              <a:rPr lang="en-US" smtClean="0"/>
              <a:t>2</a:t>
            </a:fld>
            <a:endParaRPr lang="en-US"/>
          </a:p>
        </p:txBody>
      </p:sp>
    </p:spTree>
    <p:extLst>
      <p:ext uri="{BB962C8B-B14F-4D97-AF65-F5344CB8AC3E}">
        <p14:creationId xmlns:p14="http://schemas.microsoft.com/office/powerpoint/2010/main" val="177789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asked the dependence on grant funding to run the core kitchen facility. </a:t>
            </a:r>
          </a:p>
          <a:p>
            <a:r>
              <a:rPr lang="en-US" dirty="0"/>
              <a:t>50% of them were not</a:t>
            </a:r>
            <a:r>
              <a:rPr lang="en-US" baseline="0" dirty="0"/>
              <a:t> at all dependent, whereas the rest were dependent on the grant funding to some degree.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20</a:t>
            </a:fld>
            <a:endParaRPr lang="en-US"/>
          </a:p>
        </p:txBody>
      </p:sp>
    </p:spTree>
    <p:extLst>
      <p:ext uri="{BB962C8B-B14F-4D97-AF65-F5344CB8AC3E}">
        <p14:creationId xmlns:p14="http://schemas.microsoft.com/office/powerpoint/2010/main" val="76435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a:t>
            </a:r>
            <a:r>
              <a:rPr lang="en-US" baseline="0" dirty="0"/>
              <a:t>, we asked how the kitchen owners/managers perceive their business success today. </a:t>
            </a:r>
            <a:r>
              <a:rPr lang="en-US" dirty="0"/>
              <a:t>More</a:t>
            </a:r>
            <a:r>
              <a:rPr lang="en-US" baseline="0" dirty="0"/>
              <a:t> than 77% of the respondents answered they are more than moderately successful. </a:t>
            </a:r>
          </a:p>
          <a:p>
            <a:endParaRPr lang="en-US" baseline="0" dirty="0"/>
          </a:p>
          <a:p>
            <a:r>
              <a:rPr lang="en-US" dirty="0"/>
              <a:t>40% moderately</a:t>
            </a:r>
            <a:r>
              <a:rPr lang="en-US" baseline="0" dirty="0"/>
              <a:t> successful</a:t>
            </a:r>
          </a:p>
          <a:p>
            <a:r>
              <a:rPr lang="en-US" baseline="0" dirty="0"/>
              <a:t>30% very successful </a:t>
            </a:r>
          </a:p>
          <a:p>
            <a:r>
              <a:rPr lang="en-US" baseline="0" dirty="0"/>
              <a:t>7.14% extremely successful </a:t>
            </a:r>
          </a:p>
          <a:p>
            <a:endParaRPr lang="en-US" baseline="0" dirty="0"/>
          </a:p>
        </p:txBody>
      </p:sp>
      <p:sp>
        <p:nvSpPr>
          <p:cNvPr id="4" name="Slide Number Placeholder 3"/>
          <p:cNvSpPr>
            <a:spLocks noGrp="1"/>
          </p:cNvSpPr>
          <p:nvPr>
            <p:ph type="sldNum" sz="quarter" idx="10"/>
          </p:nvPr>
        </p:nvSpPr>
        <p:spPr/>
        <p:txBody>
          <a:bodyPr/>
          <a:lstStyle/>
          <a:p>
            <a:fld id="{D65CA6F2-F8B4-49CE-967D-7AFE7BEDC3CB}" type="slidenum">
              <a:rPr lang="en-US" smtClean="0"/>
              <a:t>21</a:t>
            </a:fld>
            <a:endParaRPr lang="en-US"/>
          </a:p>
        </p:txBody>
      </p:sp>
    </p:spTree>
    <p:extLst>
      <p:ext uri="{BB962C8B-B14F-4D97-AF65-F5344CB8AC3E}">
        <p14:creationId xmlns:p14="http://schemas.microsoft.com/office/powerpoint/2010/main" val="419132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had relatively small sample, we conducted</a:t>
            </a:r>
            <a:r>
              <a:rPr lang="en-US" baseline="0" dirty="0"/>
              <a:t> T-test and chi-square test to see if there are statistically significant differences between certain groups. First, I grouped the kitchen by businesses with grant vs. without grant. </a:t>
            </a:r>
          </a:p>
          <a:p>
            <a:endParaRPr lang="en-US" baseline="0" dirty="0"/>
          </a:p>
          <a:p>
            <a:r>
              <a:rPr lang="en-US" baseline="0" dirty="0"/>
              <a:t>It turned out that kitchens with grant funding had lower average profit. </a:t>
            </a:r>
          </a:p>
          <a:p>
            <a:r>
              <a:rPr lang="en-US" baseline="0" dirty="0"/>
              <a:t>In addition, they tended to have community-oriented goal, tended to be not profitable last year, and the kitchen business tended to be their main source of income. </a:t>
            </a:r>
          </a:p>
          <a:p>
            <a:endParaRPr lang="en-US" baseline="0" dirty="0"/>
          </a:p>
        </p:txBody>
      </p:sp>
      <p:sp>
        <p:nvSpPr>
          <p:cNvPr id="4" name="Slide Number Placeholder 3"/>
          <p:cNvSpPr>
            <a:spLocks noGrp="1"/>
          </p:cNvSpPr>
          <p:nvPr>
            <p:ph type="sldNum" sz="quarter" idx="10"/>
          </p:nvPr>
        </p:nvSpPr>
        <p:spPr/>
        <p:txBody>
          <a:bodyPr/>
          <a:lstStyle/>
          <a:p>
            <a:fld id="{D65CA6F2-F8B4-49CE-967D-7AFE7BEDC3CB}" type="slidenum">
              <a:rPr lang="en-US" smtClean="0"/>
              <a:t>22</a:t>
            </a:fld>
            <a:endParaRPr lang="en-US"/>
          </a:p>
        </p:txBody>
      </p:sp>
    </p:spTree>
    <p:extLst>
      <p:ext uri="{BB962C8B-B14F-4D97-AF65-F5344CB8AC3E}">
        <p14:creationId xmlns:p14="http://schemas.microsoft.com/office/powerpoint/2010/main" val="3285690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bmk="_Toc486865861">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In this table, I grouped the kitchens by whether the business is the main source of income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bmk="_Toc486865861">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bmk="_Toc486865861">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For the group who answered their kitchen is the main source of income, owner/managers perception of success were higher. In addition, average revenue &amp; expenses were also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bmk="_Toc486865861">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They tended to receive grant funding. </a:t>
            </a: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23</a:t>
            </a:fld>
            <a:endParaRPr lang="en-US"/>
          </a:p>
        </p:txBody>
      </p:sp>
    </p:spTree>
    <p:extLst>
      <p:ext uri="{BB962C8B-B14F-4D97-AF65-F5344CB8AC3E}">
        <p14:creationId xmlns:p14="http://schemas.microsoft.com/office/powerpoint/2010/main" val="3633163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a:t>
            </a:r>
            <a:r>
              <a:rPr lang="en-US" baseline="0" dirty="0"/>
              <a:t> table, I grouped the kitchens </a:t>
            </a:r>
            <a:r>
              <a:rPr lang="en-US" dirty="0"/>
              <a:t>by businesses</a:t>
            </a:r>
            <a:r>
              <a:rPr lang="en-US" baseline="0" dirty="0"/>
              <a:t> with community-oriented goal vs group with profit-oriented / both. </a:t>
            </a:r>
          </a:p>
          <a:p>
            <a:endParaRPr lang="en-US" baseline="0" dirty="0"/>
          </a:p>
          <a:p>
            <a:r>
              <a:rPr lang="en-US" baseline="0" dirty="0"/>
              <a:t>The average age of owners were lower, and they tended to receive grant.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24</a:t>
            </a:fld>
            <a:endParaRPr lang="en-US"/>
          </a:p>
        </p:txBody>
      </p:sp>
    </p:spTree>
    <p:extLst>
      <p:ext uri="{BB962C8B-B14F-4D97-AF65-F5344CB8AC3E}">
        <p14:creationId xmlns:p14="http://schemas.microsoft.com/office/powerpoint/2010/main" val="112546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here are the </a:t>
            </a:r>
            <a:r>
              <a:rPr lang="en-US" dirty="0"/>
              <a:t>main results from T-test and chi-square tests. </a:t>
            </a:r>
          </a:p>
          <a:p>
            <a:endParaRPr lang="en-US" dirty="0"/>
          </a:p>
          <a:p>
            <a:r>
              <a:rPr lang="en-US" dirty="0"/>
              <a:t>Kitchens with community oriented goals tended to</a:t>
            </a:r>
            <a:r>
              <a:rPr lang="en-US" baseline="0" dirty="0"/>
              <a:t> </a:t>
            </a:r>
            <a:r>
              <a:rPr lang="en-US" dirty="0"/>
              <a:t>receive grants, and the average</a:t>
            </a:r>
            <a:r>
              <a:rPr lang="en-US" baseline="0" dirty="0"/>
              <a:t> age of </a:t>
            </a:r>
            <a:r>
              <a:rPr lang="en-US" dirty="0"/>
              <a:t>owners/managers</a:t>
            </a:r>
            <a:r>
              <a:rPr lang="en-US" baseline="0" dirty="0"/>
              <a:t> were younger. </a:t>
            </a:r>
          </a:p>
          <a:p>
            <a:endParaRPr lang="en-US" baseline="0" dirty="0"/>
          </a:p>
          <a:p>
            <a:r>
              <a:rPr lang="en-US" dirty="0"/>
              <a:t>Kitchens with grant funding tended to be..</a:t>
            </a:r>
          </a:p>
          <a:p>
            <a:pPr marL="0" indent="0">
              <a:buNone/>
            </a:pPr>
            <a:r>
              <a:rPr lang="en-US" dirty="0"/>
              <a:t>less profitable, tended to have community-oriented goals for their business, and their business tended to be their main source of income. </a:t>
            </a:r>
          </a:p>
          <a:p>
            <a:pPr marL="0" indent="0">
              <a:buNone/>
            </a:pPr>
            <a:endParaRPr lang="en-US" dirty="0"/>
          </a:p>
          <a:p>
            <a:r>
              <a:rPr lang="en-US" dirty="0"/>
              <a:t>Kitchens whose businesses were their main source of income tended to have.. </a:t>
            </a:r>
          </a:p>
          <a:p>
            <a:pPr marL="0" indent="0">
              <a:buNone/>
            </a:pPr>
            <a:r>
              <a:rPr lang="en-US" dirty="0"/>
              <a:t>higher perception of success, higher mean of annual revenue and expense, and tended to rely more on grant funding to operate their core kitchen businesses.</a:t>
            </a:r>
          </a:p>
          <a:p>
            <a:pPr marL="0" indent="0">
              <a:buNone/>
            </a:pPr>
            <a:endParaRPr lang="en-US" dirty="0"/>
          </a:p>
          <a:p>
            <a:pPr marL="0" indent="0">
              <a:buNone/>
            </a:pPr>
            <a:r>
              <a:rPr lang="en-US" dirty="0"/>
              <a:t>Although this results maybe</a:t>
            </a:r>
            <a:r>
              <a:rPr lang="en-US" baseline="0" dirty="0"/>
              <a:t> capturing only part of the kitchen features because we only tested the association between only two factors. </a:t>
            </a:r>
          </a:p>
        </p:txBody>
      </p:sp>
      <p:sp>
        <p:nvSpPr>
          <p:cNvPr id="4" name="Slide Number Placeholder 3"/>
          <p:cNvSpPr>
            <a:spLocks noGrp="1"/>
          </p:cNvSpPr>
          <p:nvPr>
            <p:ph type="sldNum" sz="quarter" idx="10"/>
          </p:nvPr>
        </p:nvSpPr>
        <p:spPr/>
        <p:txBody>
          <a:bodyPr/>
          <a:lstStyle/>
          <a:p>
            <a:fld id="{D65CA6F2-F8B4-49CE-967D-7AFE7BEDC3CB}" type="slidenum">
              <a:rPr lang="en-US" smtClean="0"/>
              <a:t>25</a:t>
            </a:fld>
            <a:endParaRPr lang="en-US"/>
          </a:p>
        </p:txBody>
      </p:sp>
    </p:spTree>
    <p:extLst>
      <p:ext uri="{BB962C8B-B14F-4D97-AF65-F5344CB8AC3E}">
        <p14:creationId xmlns:p14="http://schemas.microsoft.com/office/powerpoint/2010/main" val="1130956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baseline="0" dirty="0"/>
              <a:t>what can we say about community-oriented /profit –oriented kitchens?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are some implications we found from the survey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More kitchens with </a:t>
            </a:r>
            <a:r>
              <a:rPr lang="en-US" baseline="0" dirty="0" err="1"/>
              <a:t>Commnuity</a:t>
            </a:r>
            <a:r>
              <a:rPr lang="en-US" baseline="0" dirty="0"/>
              <a:t>-oriented goals </a:t>
            </a:r>
            <a:r>
              <a:rPr lang="en-US" altLang="ja-JP" dirty="0"/>
              <a:t>tended to receive grants.</a:t>
            </a:r>
            <a:r>
              <a:rPr lang="en-US" altLang="ja-JP" baseline="0" dirty="0"/>
              <a:t> </a:t>
            </a:r>
            <a:r>
              <a:rPr lang="en-US" altLang="ja-JP" i="0" baseline="0" dirty="0"/>
              <a:t>I</a:t>
            </a:r>
            <a:r>
              <a:rPr lang="en-US" altLang="ja-JP" i="0" dirty="0"/>
              <a:t>n</a:t>
            </a:r>
            <a:r>
              <a:rPr lang="en-US" altLang="ja-JP" dirty="0"/>
              <a:t> fact, 65% of them</a:t>
            </a:r>
            <a:r>
              <a:rPr lang="en-US" altLang="ja-JP" baseline="0" dirty="0"/>
              <a:t> were </a:t>
            </a:r>
            <a:r>
              <a:rPr lang="en-US" altLang="ja-JP" dirty="0"/>
              <a:t>with grant)</a:t>
            </a:r>
            <a:r>
              <a:rPr lang="en-US" altLang="ja-JP"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In addition, the </a:t>
            </a:r>
            <a:r>
              <a:rPr lang="en-US" altLang="ja-JP" dirty="0"/>
              <a:t>Owners/Managers were younger.</a:t>
            </a:r>
            <a:r>
              <a:rPr lang="en-US" altLang="ja-JP" baseline="0" dirty="0"/>
              <a:t> </a:t>
            </a:r>
            <a:endParaRPr lang="en-US" altLang="ja-JP" dirty="0"/>
          </a:p>
          <a:p>
            <a:pPr marL="0" indent="0">
              <a:buNone/>
            </a:pPr>
            <a:r>
              <a:rPr lang="en-US" altLang="ja-JP" dirty="0"/>
              <a:t>The clients were mainly farmers.</a:t>
            </a:r>
            <a:r>
              <a:rPr lang="en-US" altLang="ja-JP" baseline="0" dirty="0"/>
              <a:t> </a:t>
            </a:r>
          </a:p>
          <a:p>
            <a:pPr marL="0" indent="0">
              <a:buNone/>
            </a:pPr>
            <a:r>
              <a:rPr lang="en-US" altLang="ja-JP" baseline="0" dirty="0"/>
              <a:t>Also, half of the kitchens had </a:t>
            </a:r>
            <a:r>
              <a:rPr lang="en-US" altLang="ja-JP" dirty="0"/>
              <a:t>Basic level equipment, whereas</a:t>
            </a:r>
            <a:r>
              <a:rPr lang="en-US" altLang="ja-JP" baseline="0" dirty="0"/>
              <a:t> the rest had</a:t>
            </a:r>
            <a:r>
              <a:rPr lang="en-US" altLang="ja-JP" dirty="0"/>
              <a:t> Specialized/Highly specialized (50%). </a:t>
            </a:r>
          </a:p>
          <a:p>
            <a:endParaRPr lang="en-US" altLang="ja-JP" i="1" dirty="0"/>
          </a:p>
          <a:p>
            <a:r>
              <a:rPr lang="en-US" altLang="ja-JP" i="1" dirty="0"/>
              <a:t>On the other hand, for the group of kitchens with Profit-Oriented Kitchens/Both goals, </a:t>
            </a:r>
          </a:p>
          <a:p>
            <a:pPr marL="0" indent="0">
              <a:buNone/>
            </a:pPr>
            <a:r>
              <a:rPr lang="en-US" altLang="ja-JP" dirty="0"/>
              <a:t>Less kitchens received grants.</a:t>
            </a:r>
            <a:r>
              <a:rPr lang="en-US" altLang="ja-JP" baseline="0" dirty="0"/>
              <a:t> O</a:t>
            </a:r>
            <a:r>
              <a:rPr lang="en-US" altLang="ja-JP" dirty="0"/>
              <a:t>nly</a:t>
            </a:r>
            <a:r>
              <a:rPr lang="en-US" altLang="ja-JP" baseline="0" dirty="0"/>
              <a:t> </a:t>
            </a:r>
            <a:r>
              <a:rPr lang="en-US" altLang="ja-JP" dirty="0"/>
              <a:t>30% of them were with grant.</a:t>
            </a:r>
          </a:p>
          <a:p>
            <a:pPr marL="0" indent="0">
              <a:buNone/>
            </a:pPr>
            <a:r>
              <a:rPr lang="en-US" altLang="ja-JP" dirty="0"/>
              <a:t>Also, Clients are mainly Food businesses.</a:t>
            </a:r>
          </a:p>
          <a:p>
            <a:pPr marL="0" indent="0">
              <a:buNone/>
            </a:pPr>
            <a:r>
              <a:rPr lang="en-US" altLang="ja-JP" dirty="0"/>
              <a:t>Compared</a:t>
            </a:r>
            <a:r>
              <a:rPr lang="en-US" altLang="ja-JP" baseline="0" dirty="0"/>
              <a:t> to the community-oriented kitchens, more kitchens had </a:t>
            </a:r>
            <a:r>
              <a:rPr lang="en-US" altLang="ja-JP" dirty="0"/>
              <a:t>Basic leve</a:t>
            </a:r>
            <a:r>
              <a:rPr lang="en-US" altLang="ja-JP" baseline="0" dirty="0"/>
              <a:t>l equipment. </a:t>
            </a:r>
          </a:p>
          <a:p>
            <a:pPr marL="0" indent="0">
              <a:buNone/>
            </a:pPr>
            <a:endParaRPr lang="en-US" baseline="0" dirty="0"/>
          </a:p>
          <a:p>
            <a:pPr marL="0" indent="0">
              <a:buNone/>
            </a:pPr>
            <a:r>
              <a:rPr lang="en-US" dirty="0"/>
              <a:t>These are the findings we can</a:t>
            </a:r>
            <a:r>
              <a:rPr lang="en-US" baseline="0" dirty="0"/>
              <a:t> share</a:t>
            </a:r>
            <a:r>
              <a:rPr lang="en-US" dirty="0"/>
              <a:t> from our survey!</a:t>
            </a:r>
          </a:p>
          <a:p>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26</a:t>
            </a:fld>
            <a:endParaRPr lang="en-US"/>
          </a:p>
        </p:txBody>
      </p:sp>
    </p:spTree>
    <p:extLst>
      <p:ext uri="{BB962C8B-B14F-4D97-AF65-F5344CB8AC3E}">
        <p14:creationId xmlns:p14="http://schemas.microsoft.com/office/powerpoint/2010/main" val="130658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watching! We hope this video will contribute as the first step to comprehend the complexity of Shared Use Kitchen Business. </a:t>
            </a:r>
          </a:p>
          <a:p>
            <a:endParaRPr lang="en-US" dirty="0"/>
          </a:p>
          <a:p>
            <a:r>
              <a:rPr lang="en-US" dirty="0"/>
              <a:t>For more information, please visit our project website</a:t>
            </a:r>
            <a:r>
              <a:rPr lang="en-US" baseline="0" dirty="0"/>
              <a:t> at Purdue extension.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27</a:t>
            </a:fld>
            <a:endParaRPr lang="en-US"/>
          </a:p>
        </p:txBody>
      </p:sp>
    </p:spTree>
    <p:extLst>
      <p:ext uri="{BB962C8B-B14F-4D97-AF65-F5344CB8AC3E}">
        <p14:creationId xmlns:p14="http://schemas.microsoft.com/office/powerpoint/2010/main" val="412902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this</a:t>
            </a:r>
            <a:r>
              <a:rPr lang="en-US" baseline="0" dirty="0"/>
              <a:t> section, I am going to talk about the result of literature reviews. </a:t>
            </a:r>
            <a:endParaRPr lang="en-US" dirty="0"/>
          </a:p>
          <a:p>
            <a:endParaRPr lang="en-US" dirty="0"/>
          </a:p>
          <a:p>
            <a:r>
              <a:rPr lang="en-US" dirty="0"/>
              <a:t>According to a USDA report by Martinez in 2010, there</a:t>
            </a:r>
            <a:r>
              <a:rPr lang="en-US" baseline="0" dirty="0"/>
              <a:t> is a growth in local food systems in the US, as the result of several movement such environmental movement,  community food-security movement and slow-food movement. </a:t>
            </a:r>
          </a:p>
          <a:p>
            <a:endParaRPr lang="en-US" baseline="0" dirty="0"/>
          </a:p>
          <a:p>
            <a:r>
              <a:rPr lang="en-US" baseline="0" dirty="0"/>
              <a:t>According to Fisher, these movement help rebuilds the regional economy. </a:t>
            </a:r>
          </a:p>
          <a:p>
            <a:endParaRPr lang="en-US" baseline="0" dirty="0"/>
          </a:p>
          <a:p>
            <a:r>
              <a:rPr lang="en-US" baseline="0" dirty="0"/>
              <a:t>However, researchers claim that there are barriers to local food-market entry and expansion. </a:t>
            </a:r>
          </a:p>
          <a:p>
            <a:r>
              <a:rPr lang="en-US" baseline="0" dirty="0"/>
              <a:t>The barriers are such as capacity constraints, lack of distribution systems and limited research on this area. </a:t>
            </a:r>
          </a:p>
          <a:p>
            <a:endParaRPr lang="en-US" baseline="0" dirty="0"/>
          </a:p>
          <a:p>
            <a:r>
              <a:rPr lang="en-US" baseline="0" dirty="0"/>
              <a:t>According to Alonso &amp; </a:t>
            </a:r>
            <a:r>
              <a:rPr lang="en-US" baseline="0" dirty="0" err="1"/>
              <a:t>Oneil</a:t>
            </a:r>
            <a:r>
              <a:rPr lang="en-US" baseline="0" dirty="0"/>
              <a:t>, one way to enter this local food market is through selling value-added products processed at commercial kitchens.</a:t>
            </a:r>
          </a:p>
          <a:p>
            <a:endParaRPr lang="en-US" baseline="0" dirty="0"/>
          </a:p>
          <a:p>
            <a:r>
              <a:rPr lang="en-US" baseline="0" dirty="0"/>
              <a:t>One type of kitchen is called “shared-use kitchens”.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3</a:t>
            </a:fld>
            <a:endParaRPr lang="en-US"/>
          </a:p>
        </p:txBody>
      </p:sp>
    </p:spTree>
    <p:extLst>
      <p:ext uri="{BB962C8B-B14F-4D97-AF65-F5344CB8AC3E}">
        <p14:creationId xmlns:p14="http://schemas.microsoft.com/office/powerpoint/2010/main" val="65423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Shared-Use kitchen is a commercial kitchen facility that farms, food businesses and community organizations can prepare and process their food products for consumer market. Generally it</a:t>
            </a:r>
            <a:r>
              <a:rPr lang="en-US" altLang="ja-JP" baseline="0" dirty="0"/>
              <a:t> is r</a:t>
            </a:r>
            <a:r>
              <a:rPr lang="en-US" altLang="ja-JP" dirty="0"/>
              <a:t>ented by the hour. </a:t>
            </a:r>
          </a:p>
          <a:p>
            <a:endParaRPr lang="en-US" altLang="ja-JP" dirty="0"/>
          </a:p>
          <a:p>
            <a:r>
              <a:rPr lang="en-US" altLang="ja-JP" dirty="0"/>
              <a:t>There are merits for</a:t>
            </a:r>
            <a:r>
              <a:rPr lang="en-US" altLang="ja-JP" baseline="0" dirty="0"/>
              <a:t> using </a:t>
            </a:r>
            <a:r>
              <a:rPr lang="en-US" altLang="ja-JP" dirty="0"/>
              <a:t>this shared-use kitchens. Users</a:t>
            </a:r>
            <a:r>
              <a:rPr lang="en-US" altLang="ja-JP" baseline="0" dirty="0"/>
              <a:t> </a:t>
            </a:r>
            <a:r>
              <a:rPr lang="en-US" altLang="ja-JP" dirty="0"/>
              <a:t>can access to a licensed facility with minimal investment compared to the cost of opening a self-owned commercial kitchen. </a:t>
            </a:r>
          </a:p>
          <a:p>
            <a:endParaRPr lang="en-US" altLang="ja-JP" dirty="0"/>
          </a:p>
          <a:p>
            <a:r>
              <a:rPr lang="en-US" altLang="ja-JP" dirty="0"/>
              <a:t>Also, there are merits to community as well : This kitchen help low-income, minority group</a:t>
            </a:r>
            <a:r>
              <a:rPr lang="en-US" altLang="ja-JP" baseline="0" dirty="0"/>
              <a:t> </a:t>
            </a:r>
            <a:r>
              <a:rPr lang="en-US" altLang="ja-JP" dirty="0"/>
              <a:t>and immigrants by giving job opportunities and training. </a:t>
            </a:r>
          </a:p>
          <a:p>
            <a:endParaRPr lang="en-US" altLang="ja-JP" dirty="0"/>
          </a:p>
        </p:txBody>
      </p:sp>
      <p:sp>
        <p:nvSpPr>
          <p:cNvPr id="4" name="Slide Number Placeholder 3"/>
          <p:cNvSpPr>
            <a:spLocks noGrp="1"/>
          </p:cNvSpPr>
          <p:nvPr>
            <p:ph type="sldNum" sz="quarter" idx="10"/>
          </p:nvPr>
        </p:nvSpPr>
        <p:spPr/>
        <p:txBody>
          <a:bodyPr/>
          <a:lstStyle/>
          <a:p>
            <a:fld id="{D65CA6F2-F8B4-49CE-967D-7AFE7BEDC3CB}" type="slidenum">
              <a:rPr lang="en-US" smtClean="0"/>
              <a:t>4</a:t>
            </a:fld>
            <a:endParaRPr lang="en-US"/>
          </a:p>
        </p:txBody>
      </p:sp>
    </p:spTree>
    <p:extLst>
      <p:ext uri="{BB962C8B-B14F-4D97-AF65-F5344CB8AC3E}">
        <p14:creationId xmlns:p14="http://schemas.microsoft.com/office/powerpoint/2010/main" val="406687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However, we also found some challenges that Kitchens are</a:t>
            </a:r>
            <a:r>
              <a:rPr lang="en-US" altLang="ja-JP" baseline="0" dirty="0"/>
              <a:t> facing. </a:t>
            </a:r>
            <a:endParaRPr lang="en-US" altLang="ja-JP" dirty="0"/>
          </a:p>
          <a:p>
            <a:endParaRPr kumimoji="1" lang="en-US" altLang="ja-JP" dirty="0"/>
          </a:p>
          <a:p>
            <a:r>
              <a:rPr kumimoji="1" lang="en-US" altLang="ja-JP" dirty="0"/>
              <a:t>Some researchers say, it is difficult</a:t>
            </a:r>
            <a:r>
              <a:rPr lang="en-US" altLang="ja-JP" dirty="0"/>
              <a:t> to  achieve scale economies,</a:t>
            </a:r>
            <a:r>
              <a:rPr lang="en-US" altLang="ja-JP" baseline="0" dirty="0"/>
              <a:t> and their </a:t>
            </a:r>
            <a:r>
              <a:rPr lang="en-US" altLang="ja-JP" dirty="0"/>
              <a:t>business service and other sources are often</a:t>
            </a:r>
            <a:r>
              <a:rPr lang="ja-JP" altLang="en-US" dirty="0"/>
              <a:t> </a:t>
            </a:r>
            <a:r>
              <a:rPr lang="en-US" altLang="ja-JP" dirty="0"/>
              <a:t>insufficient, and sources of information and ideas could be limited. </a:t>
            </a:r>
          </a:p>
          <a:p>
            <a:endParaRPr kumimoji="1" lang="en-US" altLang="ja-JP" dirty="0"/>
          </a:p>
          <a:p>
            <a:r>
              <a:rPr kumimoji="1" lang="en-US" altLang="ja-JP" dirty="0"/>
              <a:t>In addition, their business performance is unstable because it rises and falls on the success of their clients. </a:t>
            </a:r>
          </a:p>
          <a:p>
            <a:endParaRPr kumimoji="1" lang="en-US" altLang="ja-JP" dirty="0"/>
          </a:p>
          <a:p>
            <a:r>
              <a:rPr lang="en-US" altLang="ja-JP" dirty="0"/>
              <a:t>Overall, there are lack of quantitative information about the business.</a:t>
            </a:r>
            <a:endParaRPr lang="en-US" altLang="ja-JP" dirty="0">
              <a:sym typeface="Wingdings" panose="05000000000000000000" pitchFamily="2" charset="2"/>
            </a:endParaRPr>
          </a:p>
          <a:p>
            <a:pPr marL="0" indent="0">
              <a:buNone/>
            </a:pPr>
            <a:r>
              <a:rPr lang="en-US" altLang="ja-JP" dirty="0">
                <a:sym typeface="Wingdings" panose="05000000000000000000" pitchFamily="2" charset="2"/>
              </a:rPr>
              <a:t>-&gt;</a:t>
            </a:r>
            <a:r>
              <a:rPr lang="en-US" altLang="ja-JP" baseline="0" dirty="0">
                <a:sym typeface="Wingdings" panose="05000000000000000000" pitchFamily="2" charset="2"/>
              </a:rPr>
              <a:t> So for this reason, w</a:t>
            </a:r>
            <a:r>
              <a:rPr lang="en-US" altLang="ja-JP" dirty="0">
                <a:sym typeface="Wingdings" panose="05000000000000000000" pitchFamily="2" charset="2"/>
              </a:rPr>
              <a:t>e decided to collect data on shared-use kitchen.</a:t>
            </a:r>
            <a:r>
              <a:rPr lang="en-US" altLang="ja-JP" baseline="0" dirty="0">
                <a:sym typeface="Wingdings" panose="05000000000000000000" pitchFamily="2" charset="2"/>
              </a:rPr>
              <a:t> </a:t>
            </a:r>
            <a:endParaRPr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65CA6F2-F8B4-49CE-967D-7AFE7BEDC3CB}" type="slidenum">
              <a:rPr lang="en-US" smtClean="0"/>
              <a:t>5</a:t>
            </a:fld>
            <a:endParaRPr lang="en-US"/>
          </a:p>
        </p:txBody>
      </p:sp>
    </p:spTree>
    <p:extLst>
      <p:ext uri="{BB962C8B-B14F-4D97-AF65-F5344CB8AC3E}">
        <p14:creationId xmlns:p14="http://schemas.microsoft.com/office/powerpoint/2010/main" val="340894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am going to explain about the Survey</a:t>
            </a:r>
            <a:r>
              <a:rPr lang="en-US" baseline="0" dirty="0"/>
              <a:t> we developed. </a:t>
            </a:r>
          </a:p>
          <a:p>
            <a:endParaRPr lang="en-US" baseline="0" dirty="0"/>
          </a:p>
          <a:p>
            <a:r>
              <a:rPr lang="en-US" dirty="0"/>
              <a:t>The targets</a:t>
            </a:r>
            <a:r>
              <a:rPr lang="en-US" baseline="0" dirty="0"/>
              <a:t> </a:t>
            </a:r>
            <a:r>
              <a:rPr lang="en-US" dirty="0"/>
              <a:t>of our survey is the owners/managers of kitchens in the US. </a:t>
            </a:r>
          </a:p>
          <a:p>
            <a:pPr marL="0" indent="0">
              <a:buNone/>
            </a:pPr>
            <a:endParaRPr lang="en-US" altLang="ja-JP" dirty="0"/>
          </a:p>
          <a:p>
            <a:pPr marL="0" indent="0">
              <a:buNone/>
            </a:pPr>
            <a:r>
              <a:rPr lang="en-US" altLang="ja-JP" dirty="0"/>
              <a:t>Phase 1 : 48 Questions (15 minutes) : Business Characteristics, Respondents’ Demographics, Business Performance and Clients’ Information </a:t>
            </a:r>
          </a:p>
          <a:p>
            <a:pPr marL="0" indent="0">
              <a:buNone/>
            </a:pPr>
            <a:endParaRPr lang="en-US" altLang="ja-JP" dirty="0"/>
          </a:p>
          <a:p>
            <a:pPr marL="0" indent="0">
              <a:buNone/>
            </a:pPr>
            <a:r>
              <a:rPr lang="en-US" altLang="ja-JP" dirty="0"/>
              <a:t>Phase 2 : 9 Questions  (25 minutes) : Economic impacts to Local Economy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sent out </a:t>
            </a:r>
            <a:r>
              <a:rPr lang="en-US" altLang="ja-JP" dirty="0"/>
              <a:t>to 326 potential kitchens and through extension networks, and obtained 92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However, 23 of them were not qualified as they were either not owner/managers.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You may think this is a small sample size, but it was consistent with other national surveys conducted by </a:t>
            </a:r>
            <a:r>
              <a:rPr lang="en-US" altLang="ja-JP" dirty="0" err="1"/>
              <a:t>Econsult</a:t>
            </a:r>
            <a:r>
              <a:rPr lang="en-US" altLang="ja-JP" dirty="0"/>
              <a:t> Solutions in 2013 and 2016. </a:t>
            </a:r>
          </a:p>
          <a:p>
            <a:endParaRPr lang="en-US" dirty="0"/>
          </a:p>
          <a:p>
            <a:r>
              <a:rPr lang="en-US" dirty="0"/>
              <a:t>In</a:t>
            </a:r>
            <a:r>
              <a:rPr lang="en-US" baseline="0" dirty="0"/>
              <a:t> this video, I am going to talk about the result of Phase 1, which focused on the features of the business, owners/managers and their clients. </a:t>
            </a:r>
          </a:p>
        </p:txBody>
      </p:sp>
      <p:sp>
        <p:nvSpPr>
          <p:cNvPr id="4" name="Slide Number Placeholder 3"/>
          <p:cNvSpPr>
            <a:spLocks noGrp="1"/>
          </p:cNvSpPr>
          <p:nvPr>
            <p:ph type="sldNum" sz="quarter" idx="10"/>
          </p:nvPr>
        </p:nvSpPr>
        <p:spPr/>
        <p:txBody>
          <a:bodyPr/>
          <a:lstStyle/>
          <a:p>
            <a:fld id="{D65CA6F2-F8B4-49CE-967D-7AFE7BEDC3CB}" type="slidenum">
              <a:rPr lang="en-US" smtClean="0"/>
              <a:t>6</a:t>
            </a:fld>
            <a:endParaRPr lang="en-US"/>
          </a:p>
        </p:txBody>
      </p:sp>
    </p:spTree>
    <p:extLst>
      <p:ext uri="{BB962C8B-B14F-4D97-AF65-F5344CB8AC3E}">
        <p14:creationId xmlns:p14="http://schemas.microsoft.com/office/powerpoint/2010/main" val="326260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we asked about the definition of their organization. 32% of them answered that they are shared-use kitchens, whereas38% of them answered they are kitchen incubators.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a:t>In the Literature, we found that there are no clear definition about the categories, and often Shared-use kitchen and kitchen incubator are used interchangeably.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D65CA6F2-F8B4-49CE-967D-7AFE7BEDC3CB}" type="slidenum">
              <a:rPr lang="en-US" smtClean="0"/>
              <a:t>7</a:t>
            </a:fld>
            <a:endParaRPr lang="en-US"/>
          </a:p>
        </p:txBody>
      </p:sp>
    </p:spTree>
    <p:extLst>
      <p:ext uri="{BB962C8B-B14F-4D97-AF65-F5344CB8AC3E}">
        <p14:creationId xmlns:p14="http://schemas.microsoft.com/office/powerpoint/2010/main" val="386209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a:t>
            </a:r>
            <a:r>
              <a:rPr lang="en-US" baseline="0" dirty="0"/>
              <a:t> asked the job title of respondents. 28% of them were owners and 48 % were managers, whereas 25 % of them said they have both roles.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8</a:t>
            </a:fld>
            <a:endParaRPr lang="en-US"/>
          </a:p>
        </p:txBody>
      </p:sp>
    </p:spTree>
    <p:extLst>
      <p:ext uri="{BB962C8B-B14F-4D97-AF65-F5344CB8AC3E}">
        <p14:creationId xmlns:p14="http://schemas.microsoft.com/office/powerpoint/2010/main" val="367187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chart for legal structure of kitchens. </a:t>
            </a:r>
          </a:p>
          <a:p>
            <a:r>
              <a:rPr lang="en-US" dirty="0"/>
              <a:t>48% of them answered</a:t>
            </a:r>
            <a:r>
              <a:rPr lang="en-US" baseline="0" dirty="0"/>
              <a:t> they are </a:t>
            </a:r>
            <a:r>
              <a:rPr lang="en-US" dirty="0"/>
              <a:t>non-profit.</a:t>
            </a:r>
            <a:r>
              <a:rPr lang="en-US" baseline="0" dirty="0"/>
              <a:t> 26% of them were Limited Liability Companies. </a:t>
            </a:r>
            <a:endParaRPr lang="en-US" dirty="0"/>
          </a:p>
        </p:txBody>
      </p:sp>
      <p:sp>
        <p:nvSpPr>
          <p:cNvPr id="4" name="Slide Number Placeholder 3"/>
          <p:cNvSpPr>
            <a:spLocks noGrp="1"/>
          </p:cNvSpPr>
          <p:nvPr>
            <p:ph type="sldNum" sz="quarter" idx="10"/>
          </p:nvPr>
        </p:nvSpPr>
        <p:spPr/>
        <p:txBody>
          <a:bodyPr/>
          <a:lstStyle/>
          <a:p>
            <a:fld id="{D65CA6F2-F8B4-49CE-967D-7AFE7BEDC3CB}" type="slidenum">
              <a:rPr lang="en-US" smtClean="0"/>
              <a:t>9</a:t>
            </a:fld>
            <a:endParaRPr lang="en-US"/>
          </a:p>
        </p:txBody>
      </p:sp>
    </p:spTree>
    <p:extLst>
      <p:ext uri="{BB962C8B-B14F-4D97-AF65-F5344CB8AC3E}">
        <p14:creationId xmlns:p14="http://schemas.microsoft.com/office/powerpoint/2010/main" val="12035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04732B-AA7D-45B2-A7C4-D965F71AB362}" type="datetimeFigureOut">
              <a:rPr lang="en-US" smtClean="0"/>
              <a:t>10/2/18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095E-8A31-419E-A485-FA266EC3FF00}" type="slidenum">
              <a:rPr lang="en-US" smtClean="0"/>
              <a:t>‹#›</a:t>
            </a:fld>
            <a:endParaRPr lang="en-US"/>
          </a:p>
        </p:txBody>
      </p:sp>
      <p:pic>
        <p:nvPicPr>
          <p:cNvPr id="7" name="Picture 2" descr="PurdueAg_AgEcon_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44166"/>
            <a:ext cx="3810000" cy="613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224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4732B-AA7D-45B2-A7C4-D965F71AB36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095E-8A31-419E-A485-FA266EC3FF00}" type="slidenum">
              <a:rPr lang="en-US" smtClean="0"/>
              <a:t>‹#›</a:t>
            </a:fld>
            <a:endParaRPr lang="en-US"/>
          </a:p>
        </p:txBody>
      </p:sp>
    </p:spTree>
    <p:extLst>
      <p:ext uri="{BB962C8B-B14F-4D97-AF65-F5344CB8AC3E}">
        <p14:creationId xmlns:p14="http://schemas.microsoft.com/office/powerpoint/2010/main" val="423334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4732B-AA7D-45B2-A7C4-D965F71AB36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095E-8A31-419E-A485-FA266EC3FF00}" type="slidenum">
              <a:rPr lang="en-US" smtClean="0"/>
              <a:t>‹#›</a:t>
            </a:fld>
            <a:endParaRPr lang="en-US"/>
          </a:p>
        </p:txBody>
      </p:sp>
    </p:spTree>
    <p:extLst>
      <p:ext uri="{BB962C8B-B14F-4D97-AF65-F5344CB8AC3E}">
        <p14:creationId xmlns:p14="http://schemas.microsoft.com/office/powerpoint/2010/main" val="305223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4732B-AA7D-45B2-A7C4-D965F71AB36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095E-8A31-419E-A485-FA266EC3FF00}" type="slidenum">
              <a:rPr lang="en-US" smtClean="0"/>
              <a:t>‹#›</a:t>
            </a:fld>
            <a:endParaRPr lang="en-US"/>
          </a:p>
        </p:txBody>
      </p:sp>
      <p:pic>
        <p:nvPicPr>
          <p:cNvPr id="7" name="Picture 2" descr="PurdueAg_AgEcon_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44166"/>
            <a:ext cx="3810000" cy="613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6244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04732B-AA7D-45B2-A7C4-D965F71AB362}" type="datetimeFigureOut">
              <a:rPr lang="en-US" smtClean="0"/>
              <a:t>10/2/18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3095E-8A31-419E-A485-FA266EC3FF00}" type="slidenum">
              <a:rPr lang="en-US" smtClean="0"/>
              <a:t>‹#›</a:t>
            </a:fld>
            <a:endParaRPr lang="en-US"/>
          </a:p>
        </p:txBody>
      </p:sp>
      <p:pic>
        <p:nvPicPr>
          <p:cNvPr id="7" name="Picture 2" descr="PurdueAg_AgEcon_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44166"/>
            <a:ext cx="3810000" cy="613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020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4732B-AA7D-45B2-A7C4-D965F71AB362}"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3095E-8A31-419E-A485-FA266EC3FF00}" type="slidenum">
              <a:rPr lang="en-US" smtClean="0"/>
              <a:t>‹#›</a:t>
            </a:fld>
            <a:endParaRPr lang="en-US"/>
          </a:p>
        </p:txBody>
      </p:sp>
      <p:pic>
        <p:nvPicPr>
          <p:cNvPr id="8" name="Picture 2" descr="PurdueAg_AgEcon_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44166"/>
            <a:ext cx="3810000" cy="613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620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4732B-AA7D-45B2-A7C4-D965F71AB362}" type="datetimeFigureOut">
              <a:rPr lang="en-US" smtClean="0"/>
              <a:t>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3095E-8A31-419E-A485-FA266EC3FF00}" type="slidenum">
              <a:rPr lang="en-US" smtClean="0"/>
              <a:t>‹#›</a:t>
            </a:fld>
            <a:endParaRPr lang="en-US"/>
          </a:p>
        </p:txBody>
      </p:sp>
      <p:pic>
        <p:nvPicPr>
          <p:cNvPr id="10" name="Picture 2" descr="PurdueAg_AgEcon_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44166"/>
            <a:ext cx="3810000" cy="613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9521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4732B-AA7D-45B2-A7C4-D965F71AB362}" type="datetimeFigureOut">
              <a:rPr lang="en-US" smtClean="0"/>
              <a:t>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3095E-8A31-419E-A485-FA266EC3FF00}" type="slidenum">
              <a:rPr lang="en-US" smtClean="0"/>
              <a:t>‹#›</a:t>
            </a:fld>
            <a:endParaRPr lang="en-US"/>
          </a:p>
        </p:txBody>
      </p:sp>
      <p:pic>
        <p:nvPicPr>
          <p:cNvPr id="6" name="Picture 2" descr="PurdueAg_AgEcon_prin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44166"/>
            <a:ext cx="3810000" cy="613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9523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3095E-8A31-419E-A485-FA266EC3FF00}" type="slidenum">
              <a:rPr lang="en-US" smtClean="0"/>
              <a:t>‹#›</a:t>
            </a:fld>
            <a:endParaRPr lang="en-US"/>
          </a:p>
        </p:txBody>
      </p:sp>
    </p:spTree>
    <p:extLst>
      <p:ext uri="{BB962C8B-B14F-4D97-AF65-F5344CB8AC3E}">
        <p14:creationId xmlns:p14="http://schemas.microsoft.com/office/powerpoint/2010/main" val="27733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4732B-AA7D-45B2-A7C4-D965F71AB362}"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3095E-8A31-419E-A485-FA266EC3FF00}" type="slidenum">
              <a:rPr lang="en-US" smtClean="0"/>
              <a:t>‹#›</a:t>
            </a:fld>
            <a:endParaRPr lang="en-US"/>
          </a:p>
        </p:txBody>
      </p:sp>
    </p:spTree>
    <p:extLst>
      <p:ext uri="{BB962C8B-B14F-4D97-AF65-F5344CB8AC3E}">
        <p14:creationId xmlns:p14="http://schemas.microsoft.com/office/powerpoint/2010/main" val="231341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4732B-AA7D-45B2-A7C4-D965F71AB362}"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3095E-8A31-419E-A485-FA266EC3FF00}" type="slidenum">
              <a:rPr lang="en-US" smtClean="0"/>
              <a:t>‹#›</a:t>
            </a:fld>
            <a:endParaRPr lang="en-US"/>
          </a:p>
        </p:txBody>
      </p:sp>
    </p:spTree>
    <p:extLst>
      <p:ext uri="{BB962C8B-B14F-4D97-AF65-F5344CB8AC3E}">
        <p14:creationId xmlns:p14="http://schemas.microsoft.com/office/powerpoint/2010/main" val="111844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4732B-AA7D-45B2-A7C4-D965F71AB362}" type="datetimeFigureOut">
              <a:rPr lang="en-US" smtClean="0"/>
              <a:t>10/2/18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3095E-8A31-419E-A485-FA266EC3FF00}" type="slidenum">
              <a:rPr lang="en-US" smtClean="0"/>
              <a:t>‹#›</a:t>
            </a:fld>
            <a:endParaRPr lang="en-US"/>
          </a:p>
        </p:txBody>
      </p:sp>
    </p:spTree>
    <p:extLst>
      <p:ext uri="{BB962C8B-B14F-4D97-AF65-F5344CB8AC3E}">
        <p14:creationId xmlns:p14="http://schemas.microsoft.com/office/powerpoint/2010/main" val="191881224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1091" y="1839977"/>
            <a:ext cx="11314545" cy="769441"/>
          </a:xfrm>
          <a:prstGeom prst="rect">
            <a:avLst/>
          </a:prstGeom>
        </p:spPr>
        <p:txBody>
          <a:bodyPr wrap="square">
            <a:spAutoFit/>
          </a:bodyPr>
          <a:lstStyle/>
          <a:p>
            <a:r>
              <a:rPr lang="en-US" sz="4800" b="1" dirty="0"/>
              <a:t>Economic Viability of Shared-use Kitchens </a:t>
            </a:r>
          </a:p>
        </p:txBody>
      </p:sp>
      <p:sp>
        <p:nvSpPr>
          <p:cNvPr id="9" name="サブタイトル 8"/>
          <p:cNvSpPr>
            <a:spLocks noGrp="1"/>
          </p:cNvSpPr>
          <p:nvPr>
            <p:ph type="subTitle" idx="1"/>
          </p:nvPr>
        </p:nvSpPr>
        <p:spPr>
          <a:xfrm>
            <a:off x="1454727" y="4687311"/>
            <a:ext cx="9144000" cy="1408689"/>
          </a:xfrm>
        </p:spPr>
        <p:txBody>
          <a:bodyPr/>
          <a:lstStyle/>
          <a:p>
            <a:r>
              <a:rPr kumimoji="1" lang="en-US" altLang="ja-JP" dirty="0"/>
              <a:t>Purdue University, Agricultural Economics Department</a:t>
            </a:r>
          </a:p>
          <a:p>
            <a:r>
              <a:rPr kumimoji="1" lang="en-US" altLang="ja-JP" dirty="0"/>
              <a:t>Tomoko Hiramatsu</a:t>
            </a:r>
          </a:p>
          <a:p>
            <a:r>
              <a:rPr kumimoji="1" lang="en-US" altLang="ja-JP" dirty="0"/>
              <a:t>Dr. Maria I. Marshall</a:t>
            </a:r>
            <a:endParaRPr kumimoji="1" lang="ja-JP" altLang="en-US" dirty="0"/>
          </a:p>
        </p:txBody>
      </p:sp>
    </p:spTree>
    <p:extLst>
      <p:ext uri="{BB962C8B-B14F-4D97-AF65-F5344CB8AC3E}">
        <p14:creationId xmlns:p14="http://schemas.microsoft.com/office/powerpoint/2010/main" val="2932869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116283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214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64530717"/>
              </p:ext>
            </p:extLst>
          </p:nvPr>
        </p:nvGraphicFramePr>
        <p:xfrm>
          <a:off x="2018581" y="1828799"/>
          <a:ext cx="8591909" cy="4348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8013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276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4320370"/>
              </p:ext>
            </p:extLst>
          </p:nvPr>
        </p:nvGraphicFramePr>
        <p:xfrm>
          <a:off x="838199" y="1315844"/>
          <a:ext cx="11004396" cy="4906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93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559309003"/>
              </p:ext>
            </p:extLst>
          </p:nvPr>
        </p:nvGraphicFramePr>
        <p:xfrm>
          <a:off x="283029" y="1825625"/>
          <a:ext cx="5774871"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noGrp="1"/>
          </p:cNvGraphicFramePr>
          <p:nvPr>
            <p:ph sz="half" idx="2"/>
            <p:extLst>
              <p:ext uri="{D42A27DB-BD31-4B8C-83A1-F6EECF244321}">
                <p14:modId xmlns:p14="http://schemas.microsoft.com/office/powerpoint/2010/main" val="1874585978"/>
              </p:ext>
            </p:extLst>
          </p:nvPr>
        </p:nvGraphicFramePr>
        <p:xfrm>
          <a:off x="6302828" y="1825625"/>
          <a:ext cx="5649685"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84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353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1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3357079"/>
              </p:ext>
            </p:extLst>
          </p:nvPr>
        </p:nvGraphicFramePr>
        <p:xfrm>
          <a:off x="838200" y="190726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58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320"/>
          </a:xfrm>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231121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26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6042568"/>
              </p:ext>
            </p:extLst>
          </p:nvPr>
        </p:nvGraphicFramePr>
        <p:xfrm>
          <a:off x="838200" y="1436914"/>
          <a:ext cx="10515600" cy="4740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940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91"/>
            <a:ext cx="10515600" cy="1325563"/>
          </a:xfrm>
        </p:spPr>
        <p:txBody>
          <a:bodyPr>
            <a:normAutofit/>
          </a:bodyPr>
          <a:lstStyle/>
          <a:p>
            <a:r>
              <a:rPr lang="en-US" dirty="0"/>
              <a:t>Economic Viability of Shared-Use Kitchens</a:t>
            </a:r>
          </a:p>
        </p:txBody>
      </p:sp>
      <p:sp>
        <p:nvSpPr>
          <p:cNvPr id="3" name="Content Placeholder 2"/>
          <p:cNvSpPr>
            <a:spLocks noGrp="1"/>
          </p:cNvSpPr>
          <p:nvPr>
            <p:ph idx="1"/>
          </p:nvPr>
        </p:nvSpPr>
        <p:spPr>
          <a:xfrm>
            <a:off x="346364" y="892967"/>
            <a:ext cx="10169236" cy="5330840"/>
          </a:xfrm>
        </p:spPr>
        <p:txBody>
          <a:bodyPr>
            <a:noAutofit/>
          </a:bodyPr>
          <a:lstStyle/>
          <a:p>
            <a:pPr marL="0" indent="0" algn="just">
              <a:buNone/>
            </a:pPr>
            <a:r>
              <a:rPr lang="en-US" altLang="ja-JP" sz="2000" dirty="0"/>
              <a:t>Members : </a:t>
            </a:r>
            <a:r>
              <a:rPr lang="en-US" altLang="ja-JP" sz="2000" dirty="0" err="1"/>
              <a:t>Jodee</a:t>
            </a:r>
            <a:r>
              <a:rPr lang="en-US" altLang="ja-JP" sz="2000" dirty="0"/>
              <a:t> </a:t>
            </a:r>
            <a:r>
              <a:rPr lang="en-US" altLang="ja-JP" sz="2000" dirty="0" err="1"/>
              <a:t>Ellett</a:t>
            </a:r>
            <a:r>
              <a:rPr lang="en-US" altLang="ja-JP" sz="2000" dirty="0"/>
              <a:t>, Dr. Maria Marshall, Dr. Rhonda Phillips, Tanya Hall, Tomoko Hiramatsu </a:t>
            </a:r>
          </a:p>
          <a:p>
            <a:pPr marL="0" indent="0" algn="just">
              <a:buNone/>
            </a:pPr>
            <a:r>
              <a:rPr lang="en-US" sz="2000" dirty="0"/>
              <a:t>Funded by SARE (supported by USDA) for two years from 2015</a:t>
            </a:r>
            <a:endParaRPr lang="en-US" sz="2400" u="sng" dirty="0"/>
          </a:p>
          <a:p>
            <a:pPr marL="0" indent="0">
              <a:buNone/>
            </a:pPr>
            <a:r>
              <a:rPr lang="en-US" sz="2400" u="sng" dirty="0"/>
              <a:t>Goals </a:t>
            </a:r>
          </a:p>
          <a:p>
            <a:r>
              <a:rPr lang="en-US" sz="2400" dirty="0"/>
              <a:t>To increase knowledge about shared-use kitchen models to help local growers increase their profitability by using kitchens effectively </a:t>
            </a:r>
          </a:p>
          <a:p>
            <a:r>
              <a:rPr lang="en-US" sz="2400" dirty="0"/>
              <a:t>To investigate the economic opportunities behind shared-use kitchens</a:t>
            </a:r>
            <a:endParaRPr lang="en-US" sz="2400" u="sng" dirty="0"/>
          </a:p>
          <a:p>
            <a:pPr marL="0" indent="0">
              <a:buNone/>
            </a:pPr>
            <a:r>
              <a:rPr lang="en-US" sz="2400" u="sng" dirty="0"/>
              <a:t>Tasks</a:t>
            </a:r>
          </a:p>
          <a:p>
            <a:r>
              <a:rPr lang="en-US" sz="2400" dirty="0"/>
              <a:t>Literature Review</a:t>
            </a:r>
          </a:p>
          <a:p>
            <a:r>
              <a:rPr lang="en-US" sz="2400" dirty="0"/>
              <a:t>List of Shared-Use kitchens (via internet, telephone, networks) </a:t>
            </a:r>
          </a:p>
          <a:p>
            <a:r>
              <a:rPr lang="en-US" sz="2400" dirty="0"/>
              <a:t>Develop Survey Questionnaires, Distribute Survey through </a:t>
            </a:r>
            <a:r>
              <a:rPr lang="en-US" sz="2400" dirty="0" err="1"/>
              <a:t>Qualtrics</a:t>
            </a:r>
            <a:endParaRPr lang="en-US" sz="2400" dirty="0"/>
          </a:p>
          <a:p>
            <a:r>
              <a:rPr lang="en-US" sz="2400" dirty="0"/>
              <a:t>Collect Data and Conduct Analysis</a:t>
            </a:r>
          </a:p>
          <a:p>
            <a:r>
              <a:rPr lang="en-US" sz="2400" dirty="0"/>
              <a:t>Kitchen Tour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6166" y="95249"/>
            <a:ext cx="1767254" cy="1595437"/>
          </a:xfrm>
          <a:prstGeom prst="rect">
            <a:avLst/>
          </a:prstGeom>
        </p:spPr>
      </p:pic>
    </p:spTree>
    <p:extLst>
      <p:ext uri="{BB962C8B-B14F-4D97-AF65-F5344CB8AC3E}">
        <p14:creationId xmlns:p14="http://schemas.microsoft.com/office/powerpoint/2010/main" val="344122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89941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588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291887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740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10769924"/>
              </p:ext>
            </p:extLst>
          </p:nvPr>
        </p:nvGraphicFramePr>
        <p:xfrm>
          <a:off x="230012" y="418013"/>
          <a:ext cx="10322475" cy="5812969"/>
        </p:xfrm>
        <a:graphic>
          <a:graphicData uri="http://schemas.openxmlformats.org/drawingml/2006/table">
            <a:tbl>
              <a:tblPr firstRow="1" firstCol="1" bandRow="1"/>
              <a:tblGrid>
                <a:gridCol w="3741845">
                  <a:extLst>
                    <a:ext uri="{9D8B030D-6E8A-4147-A177-3AD203B41FA5}">
                      <a16:colId xmlns:a16="http://schemas.microsoft.com/office/drawing/2014/main" val="2483687990"/>
                    </a:ext>
                  </a:extLst>
                </a:gridCol>
                <a:gridCol w="2461889">
                  <a:extLst>
                    <a:ext uri="{9D8B030D-6E8A-4147-A177-3AD203B41FA5}">
                      <a16:colId xmlns:a16="http://schemas.microsoft.com/office/drawing/2014/main" val="3473142556"/>
                    </a:ext>
                  </a:extLst>
                </a:gridCol>
                <a:gridCol w="1940771">
                  <a:extLst>
                    <a:ext uri="{9D8B030D-6E8A-4147-A177-3AD203B41FA5}">
                      <a16:colId xmlns:a16="http://schemas.microsoft.com/office/drawing/2014/main" val="2887852233"/>
                    </a:ext>
                  </a:extLst>
                </a:gridCol>
                <a:gridCol w="2177970">
                  <a:extLst>
                    <a:ext uri="{9D8B030D-6E8A-4147-A177-3AD203B41FA5}">
                      <a16:colId xmlns:a16="http://schemas.microsoft.com/office/drawing/2014/main" val="2417909434"/>
                    </a:ext>
                  </a:extLst>
                </a:gridCol>
              </a:tblGrid>
              <a:tr h="283177">
                <a:tc>
                  <a:txBody>
                    <a:bodyPr/>
                    <a:lstStyle/>
                    <a:p>
                      <a:pPr marL="0" marR="0" indent="45720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Grant</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Without Grant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01136641"/>
                  </a:ext>
                </a:extLst>
              </a:tr>
              <a:tr h="345612">
                <a:tc>
                  <a:txBody>
                    <a:bodyPr/>
                    <a:lstStyle/>
                    <a:p>
                      <a:pPr marL="0" marR="0" indent="4572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67687317"/>
                  </a:ext>
                </a:extLst>
              </a:tr>
              <a:tr h="345612">
                <a:tc>
                  <a:txBody>
                    <a:bodyPr/>
                    <a:lstStyle/>
                    <a:p>
                      <a:pPr marL="0" marR="0" indent="0">
                        <a:lnSpc>
                          <a:spcPct val="100000"/>
                        </a:lnSpc>
                        <a:spcBef>
                          <a:spcPts val="0"/>
                        </a:spcBef>
                        <a:spcAft>
                          <a:spcPts val="0"/>
                        </a:spcAft>
                      </a:pPr>
                      <a:r>
                        <a:rPr lang="en-US" sz="1800" spc="-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Owner/manger's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Perception of Success</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t=0.7209,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8709254"/>
                  </a:ext>
                </a:extLst>
              </a:tr>
              <a:tr h="345612">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Revenue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223,641.40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165,507.70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-0.6333, df=49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extLst>
                  <a:ext uri="{0D108BD9-81ED-4DB2-BD59-A6C34878D82A}">
                    <a16:rowId xmlns:a16="http://schemas.microsoft.com/office/drawing/2014/main" val="782823824"/>
                  </a:ext>
                </a:extLst>
              </a:tr>
              <a:tr h="345612">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Expense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267,705.70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144,465.90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  -1.5310, df=49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extLst>
                  <a:ext uri="{0D108BD9-81ED-4DB2-BD59-A6C34878D82A}">
                    <a16:rowId xmlns:a16="http://schemas.microsoft.com/office/drawing/2014/main" val="4088518830"/>
                  </a:ext>
                </a:extLst>
              </a:tr>
              <a:tr h="345612">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Profit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-39,650.37</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21,041.77</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 =   1.7396*, df=48</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extLst>
                  <a:ext uri="{0D108BD9-81ED-4DB2-BD59-A6C34878D82A}">
                    <a16:rowId xmlns:a16="http://schemas.microsoft.com/office/drawing/2014/main" val="3568699956"/>
                  </a:ext>
                </a:extLst>
              </a:tr>
              <a:tr h="345612">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Percentage of Clients' profitability</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56.86</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48.83</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  -0.7581, df=37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a:noFill/>
                    </a:lnB>
                  </a:tcPr>
                </a:tc>
                <a:extLst>
                  <a:ext uri="{0D108BD9-81ED-4DB2-BD59-A6C34878D82A}">
                    <a16:rowId xmlns:a16="http://schemas.microsoft.com/office/drawing/2014/main" val="924002416"/>
                  </a:ext>
                </a:extLst>
              </a:tr>
              <a:tr h="345612">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45.30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46.96</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=0.4748, df=50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831481"/>
                  </a:ext>
                </a:extLst>
              </a:tr>
              <a:tr h="345612">
                <a:tc>
                  <a:txBody>
                    <a:bodyPr/>
                    <a:lstStyle/>
                    <a:p>
                      <a:pPr marL="0" marR="0" indent="45720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79400" indent="0" algn="l">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Percent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794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Percent</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079027"/>
                  </a:ext>
                </a:extLst>
              </a:tr>
              <a:tr h="345612">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Community-oriented goal</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279400" indent="0" algn="l">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279400" indent="0" algn="l">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chi2(1)=6.4474**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33237886"/>
                  </a:ext>
                </a:extLst>
              </a:tr>
              <a:tr h="345612">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Profit-oriented goal or both</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279400" indent="0" algn="l">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279400" indent="0" algn="l">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84496362"/>
                  </a:ext>
                </a:extLst>
              </a:tr>
              <a:tr h="345612">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profitable last year</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279400" indent="0" algn="l">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279400" indent="0" algn="l" defTabSz="914400" rtl="0" eaLnBrk="1" latinLnBrk="0" hangingPunct="1">
                        <a:lnSpc>
                          <a:spcPct val="1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a:t>
                      </a: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rowSpan="2">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chi2(1)=4.7553**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660013187"/>
                  </a:ext>
                </a:extLst>
              </a:tr>
              <a:tr h="345612">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Profitable last year </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279400" indent="0" algn="l">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279400" indent="0" algn="l" defTabSz="914400" rtl="0" eaLnBrk="1" latinLnBrk="0" hangingPunct="1">
                        <a:lnSpc>
                          <a:spcPct val="1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a:t>
                      </a: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1258839"/>
                  </a:ext>
                </a:extLst>
              </a:tr>
              <a:tr h="345612">
                <a:tc>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Main Source of Income </a:t>
                      </a:r>
                      <a:endParaRPr lang="en-US" sz="1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279400" indent="0" algn="l">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279400" indent="0" algn="l" defTabSz="914400" rtl="0" eaLnBrk="1" latinLnBrk="0" hangingPunct="1">
                        <a:lnSpc>
                          <a:spcPct val="1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a:t>
                      </a: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rowSpan="2">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chi2(1)= 3.0684*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39421661"/>
                  </a:ext>
                </a:extLst>
              </a:tr>
              <a:tr h="345612">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 Source of Income </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279400" indent="0" algn="l">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279400" indent="0" algn="l" defTabSz="914400" rtl="0" eaLnBrk="1" latinLnBrk="0" hangingPunct="1">
                        <a:lnSpc>
                          <a:spcPct val="1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a:t>
                      </a:r>
                    </a:p>
                  </a:txBody>
                  <a:tcPr marL="13932" marR="13932" marT="0" marB="0" anchor="b">
                    <a:lnL>
                      <a:noFill/>
                    </a:lnL>
                    <a:lnR>
                      <a:noFill/>
                    </a:lnR>
                    <a:lnT>
                      <a:noFill/>
                    </a:lnT>
                    <a:lnB w="12700" cap="flat" cmpd="sng" algn="ctr">
                      <a:solidFill>
                        <a:srgbClr val="000000"/>
                      </a:solidFill>
                      <a:prstDash val="dash"/>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51489174"/>
                  </a:ext>
                </a:extLst>
              </a:tr>
              <a:tr h="345612">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279400" indent="0" algn="l">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279400" indent="0" algn="l" defTabSz="914400" rtl="0" eaLnBrk="1" latinLnBrk="0" hangingPunct="1">
                        <a:lnSpc>
                          <a:spcPct val="100000"/>
                        </a:lnSpc>
                        <a:spcBef>
                          <a:spcPts val="0"/>
                        </a:spcBef>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p>
                  </a:txBody>
                  <a:tcPr marL="13932" marR="13932" marT="0" marB="0" anchor="b">
                    <a:lnL>
                      <a:noFill/>
                    </a:lnL>
                    <a:lnR>
                      <a:noFill/>
                    </a:lnR>
                    <a:lnT w="12700" cap="flat" cmpd="sng" algn="ctr">
                      <a:solidFill>
                        <a:srgbClr val="000000"/>
                      </a:solidFill>
                      <a:prstDash val="dash"/>
                      <a:round/>
                      <a:headEnd type="none" w="med" len="med"/>
                      <a:tailEnd type="none" w="med" len="med"/>
                    </a:lnT>
                    <a:lnB>
                      <a:noFill/>
                    </a:lnB>
                  </a:tcPr>
                </a:tc>
                <a:tc rowSpan="2">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chi2(1)=0.0745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029793"/>
                  </a:ext>
                </a:extLst>
              </a:tr>
              <a:tr h="345612">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Female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279400" indent="0" algn="l">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3932" marR="1393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279400" indent="0" algn="l" defTabSz="914400" rtl="0" eaLnBrk="1" latinLnBrk="0" hangingPunct="1">
                        <a:lnSpc>
                          <a:spcPct val="100000"/>
                        </a:lnSpc>
                        <a:spcBef>
                          <a:spcPts val="0"/>
                        </a:spcBef>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p>
                  </a:txBody>
                  <a:tcPr marL="13932" marR="13932"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21325058"/>
                  </a:ext>
                </a:extLst>
              </a:tr>
            </a:tbl>
          </a:graphicData>
        </a:graphic>
      </p:graphicFrame>
      <p:sp>
        <p:nvSpPr>
          <p:cNvPr id="2" name="Rounded Rectangle 1"/>
          <p:cNvSpPr/>
          <p:nvPr/>
        </p:nvSpPr>
        <p:spPr>
          <a:xfrm>
            <a:off x="216948" y="2087240"/>
            <a:ext cx="10309411" cy="3406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03115" y="3498519"/>
            <a:ext cx="10309411" cy="663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30012" y="4177036"/>
            <a:ext cx="10309411" cy="663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3113" y="4860256"/>
            <a:ext cx="10309411" cy="658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41" y="-53568"/>
            <a:ext cx="83210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T-test and Chi-square test</a:t>
            </a:r>
          </a:p>
        </p:txBody>
      </p:sp>
    </p:spTree>
    <p:extLst>
      <p:ext uri="{BB962C8B-B14F-4D97-AF65-F5344CB8AC3E}">
        <p14:creationId xmlns:p14="http://schemas.microsoft.com/office/powerpoint/2010/main" val="36535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8762131"/>
              </p:ext>
            </p:extLst>
          </p:nvPr>
        </p:nvGraphicFramePr>
        <p:xfrm>
          <a:off x="151094" y="222068"/>
          <a:ext cx="11866736" cy="6160666"/>
        </p:xfrm>
        <a:graphic>
          <a:graphicData uri="http://schemas.openxmlformats.org/drawingml/2006/table">
            <a:tbl>
              <a:tblPr firstRow="1" firstCol="1" bandRow="1"/>
              <a:tblGrid>
                <a:gridCol w="3326960">
                  <a:extLst>
                    <a:ext uri="{9D8B030D-6E8A-4147-A177-3AD203B41FA5}">
                      <a16:colId xmlns:a16="http://schemas.microsoft.com/office/drawing/2014/main" val="4138734974"/>
                    </a:ext>
                  </a:extLst>
                </a:gridCol>
                <a:gridCol w="2530107">
                  <a:extLst>
                    <a:ext uri="{9D8B030D-6E8A-4147-A177-3AD203B41FA5}">
                      <a16:colId xmlns:a16="http://schemas.microsoft.com/office/drawing/2014/main" val="1056155854"/>
                    </a:ext>
                  </a:extLst>
                </a:gridCol>
                <a:gridCol w="1562054">
                  <a:extLst>
                    <a:ext uri="{9D8B030D-6E8A-4147-A177-3AD203B41FA5}">
                      <a16:colId xmlns:a16="http://schemas.microsoft.com/office/drawing/2014/main" val="1980536680"/>
                    </a:ext>
                  </a:extLst>
                </a:gridCol>
                <a:gridCol w="1418095">
                  <a:extLst>
                    <a:ext uri="{9D8B030D-6E8A-4147-A177-3AD203B41FA5}">
                      <a16:colId xmlns:a16="http://schemas.microsoft.com/office/drawing/2014/main" val="941428661"/>
                    </a:ext>
                  </a:extLst>
                </a:gridCol>
                <a:gridCol w="3029520">
                  <a:extLst>
                    <a:ext uri="{9D8B030D-6E8A-4147-A177-3AD203B41FA5}">
                      <a16:colId xmlns:a16="http://schemas.microsoft.com/office/drawing/2014/main" val="4196989407"/>
                    </a:ext>
                  </a:extLst>
                </a:gridCol>
              </a:tblGrid>
              <a:tr h="341086">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 source of Income</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main source of income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457200" algn="ctr">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880816"/>
                  </a:ext>
                </a:extLst>
              </a:tr>
              <a:tr h="341086">
                <a:tc>
                  <a:txBody>
                    <a:bodyPr/>
                    <a:lstStyle/>
                    <a:p>
                      <a:pPr marL="0" marR="0" indent="457200" algn="ctr">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304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457200" algn="ctr">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820433"/>
                  </a:ext>
                </a:extLst>
              </a:tr>
              <a:tr h="341086">
                <a:tc>
                  <a:txBody>
                    <a:bodyPr/>
                    <a:lstStyle/>
                    <a:p>
                      <a:pPr marL="0" marR="0" indent="0">
                        <a:lnSpc>
                          <a:spcPct val="100000"/>
                        </a:lnSpc>
                        <a:spcBef>
                          <a:spcPts val="0"/>
                        </a:spcBef>
                        <a:spcAft>
                          <a:spcPts val="0"/>
                        </a:spcAft>
                      </a:pPr>
                      <a:r>
                        <a:rPr lang="en-US" sz="1800" b="1" spc="-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Owner/manger's Perception of Success</a:t>
                      </a:r>
                      <a:endParaRPr lang="en-US" sz="1800" b="1" spc="-15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30480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3.46</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584200" indent="0" algn="l">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86360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-1.8812*,</a:t>
                      </a:r>
                      <a:r>
                        <a:rPr lang="en-US" sz="1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df</a:t>
                      </a: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44103471"/>
                  </a:ext>
                </a:extLst>
              </a:tr>
              <a:tr h="341086">
                <a:tc>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Revenue</a:t>
                      </a:r>
                      <a:endParaRPr lang="en-US" sz="1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a:txBody>
                    <a:bodyPr/>
                    <a:lstStyle/>
                    <a:p>
                      <a:pPr marL="0" marR="3048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296,554.80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gridSpan="2">
                  <a:txBody>
                    <a:bodyPr/>
                    <a:lstStyle/>
                    <a:p>
                      <a:pPr marL="0" marR="304800" indent="0" algn="l">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122,219.50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hMerge="1">
                  <a:txBody>
                    <a:bodyPr/>
                    <a:lstStyle/>
                    <a:p>
                      <a:endParaRPr lang="en-US"/>
                    </a:p>
                  </a:txBody>
                  <a:tcPr/>
                </a:tc>
                <a:tc>
                  <a:txBody>
                    <a:bodyPr/>
                    <a:lstStyle/>
                    <a:p>
                      <a:pPr marL="0" marR="8636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-1.9316*, df=49</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extLst>
                  <a:ext uri="{0D108BD9-81ED-4DB2-BD59-A6C34878D82A}">
                    <a16:rowId xmlns:a16="http://schemas.microsoft.com/office/drawing/2014/main" val="919698222"/>
                  </a:ext>
                </a:extLst>
              </a:tr>
              <a:tr h="341086">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Expense</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a:txBody>
                    <a:bodyPr/>
                    <a:lstStyle/>
                    <a:p>
                      <a:pPr marL="0" marR="3048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315,904.80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gridSpan="2">
                  <a:txBody>
                    <a:bodyPr/>
                    <a:lstStyle/>
                    <a:p>
                      <a:pPr marL="0" marR="304800" indent="0" algn="l">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127,158.60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hMerge="1">
                  <a:txBody>
                    <a:bodyPr/>
                    <a:lstStyle/>
                    <a:p>
                      <a:endParaRPr lang="en-US"/>
                    </a:p>
                  </a:txBody>
                  <a:tcPr/>
                </a:tc>
                <a:tc>
                  <a:txBody>
                    <a:bodyPr/>
                    <a:lstStyle/>
                    <a:p>
                      <a:pPr marL="0" marR="8636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-2.3821**, df=49</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extLst>
                  <a:ext uri="{0D108BD9-81ED-4DB2-BD59-A6C34878D82A}">
                    <a16:rowId xmlns:a16="http://schemas.microsoft.com/office/drawing/2014/main" val="3413451381"/>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Profit</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a:txBody>
                    <a:bodyPr/>
                    <a:lstStyle/>
                    <a:p>
                      <a:pPr marL="0" marR="3048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-12,817.5</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gridSpan="2">
                  <a:txBody>
                    <a:bodyPr/>
                    <a:lstStyle/>
                    <a:p>
                      <a:pPr marL="0" marR="3048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-4,939.096</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hMerge="1">
                  <a:txBody>
                    <a:bodyPr/>
                    <a:lstStyle/>
                    <a:p>
                      <a:endParaRPr lang="en-US"/>
                    </a:p>
                  </a:txBody>
                  <a:tcPr/>
                </a:tc>
                <a:tc>
                  <a:txBody>
                    <a:bodyPr/>
                    <a:lstStyle/>
                    <a:p>
                      <a:pPr marL="0" marR="8636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0.2149, </a:t>
                      </a:r>
                      <a:r>
                        <a:rPr lang="en-US" sz="1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df</a:t>
                      </a: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=48</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extLst>
                  <a:ext uri="{0D108BD9-81ED-4DB2-BD59-A6C34878D82A}">
                    <a16:rowId xmlns:a16="http://schemas.microsoft.com/office/drawing/2014/main" val="2695293908"/>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Percentage of Clients' Profitability</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a:txBody>
                    <a:bodyPr/>
                    <a:lstStyle/>
                    <a:p>
                      <a:pPr marL="0" marR="3048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52.14</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gridSpan="2">
                  <a:txBody>
                    <a:bodyPr/>
                    <a:lstStyle/>
                    <a:p>
                      <a:pPr marL="0" marR="584200" indent="0" algn="l">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53.57</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tc hMerge="1">
                  <a:txBody>
                    <a:bodyPr/>
                    <a:lstStyle/>
                    <a:p>
                      <a:endParaRPr lang="en-US"/>
                    </a:p>
                  </a:txBody>
                  <a:tcPr/>
                </a:tc>
                <a:tc>
                  <a:txBody>
                    <a:bodyPr/>
                    <a:lstStyle/>
                    <a:p>
                      <a:pPr marL="0" marR="8636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0.1335, df=37</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a:noFill/>
                    </a:lnB>
                  </a:tcPr>
                </a:tc>
                <a:extLst>
                  <a:ext uri="{0D108BD9-81ED-4DB2-BD59-A6C34878D82A}">
                    <a16:rowId xmlns:a16="http://schemas.microsoft.com/office/drawing/2014/main" val="4247996964"/>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304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46.95</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584200" indent="0" algn="l">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45.52</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8636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-0.4023, df=50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775353"/>
                  </a:ext>
                </a:extLst>
              </a:tr>
              <a:tr h="341086">
                <a:tc>
                  <a:txBody>
                    <a:bodyPr/>
                    <a:lstStyle/>
                    <a:p>
                      <a:pPr marL="0" marR="0" indent="45720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Percent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2794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Percent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279400" indent="457200" algn="r">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305866"/>
                  </a:ext>
                </a:extLst>
              </a:tr>
              <a:tr h="341086">
                <a:tc>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Without Grant</a:t>
                      </a:r>
                      <a:endParaRPr lang="en-US" sz="1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0.36</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27940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0.59</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rowSpan="2">
                  <a:txBody>
                    <a:bodyPr/>
                    <a:lstStyle/>
                    <a:p>
                      <a:pPr marL="0" marR="58420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chi2(1)=3.0684*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332672183"/>
                  </a:ext>
                </a:extLst>
              </a:tr>
              <a:tr h="341086">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Grant</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0.64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dash"/>
                      <a:round/>
                      <a:headEnd type="none" w="med" len="med"/>
                      <a:tailEnd type="none" w="med" len="med"/>
                    </a:lnB>
                  </a:tcPr>
                </a:tc>
                <a:tc gridSpan="2">
                  <a:txBody>
                    <a:bodyPr/>
                    <a:lstStyle/>
                    <a:p>
                      <a:pPr marL="0" marR="2794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0.41</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942734553"/>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Community-oriented Goal</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0.60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dash"/>
                      <a:round/>
                      <a:headEnd type="none" w="med" len="med"/>
                      <a:tailEnd type="none" w="med" len="med"/>
                    </a:lnT>
                    <a:lnB>
                      <a:noFill/>
                    </a:lnB>
                  </a:tcPr>
                </a:tc>
                <a:tc gridSpan="2">
                  <a:txBody>
                    <a:bodyPr/>
                    <a:lstStyle/>
                    <a:p>
                      <a:pPr marL="0" marR="2794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0.59</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en-US"/>
                    </a:p>
                  </a:txBody>
                  <a:tcPr/>
                </a:tc>
                <a:tc rowSpan="2">
                  <a:txBody>
                    <a:bodyPr/>
                    <a:lstStyle/>
                    <a:p>
                      <a:pPr marL="0" marR="5842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 = 0.0023</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340691536"/>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Profit-oriented Goal or Both</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a:noFill/>
                    </a:lnT>
                    <a:lnB w="12700" cap="flat" cmpd="sng" algn="ctr">
                      <a:solidFill>
                        <a:srgbClr val="000000"/>
                      </a:solidFill>
                      <a:prstDash val="dash"/>
                      <a:round/>
                      <a:headEnd type="none" w="med" len="med"/>
                      <a:tailEnd type="none" w="med" len="med"/>
                    </a:lnB>
                  </a:tcPr>
                </a:tc>
                <a:tc gridSpan="2">
                  <a:txBody>
                    <a:bodyPr/>
                    <a:lstStyle/>
                    <a:p>
                      <a:pPr marL="0" marR="2794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0.41</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53960435"/>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Profitable Last Year</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0.48</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dash"/>
                      <a:round/>
                      <a:headEnd type="none" w="med" len="med"/>
                      <a:tailEnd type="none" w="med" len="med"/>
                    </a:lnT>
                    <a:lnB>
                      <a:noFill/>
                    </a:lnB>
                  </a:tcPr>
                </a:tc>
                <a:tc gridSpan="2">
                  <a:txBody>
                    <a:bodyPr/>
                    <a:lstStyle/>
                    <a:p>
                      <a:pPr marL="0" marR="2794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0.42</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en-US"/>
                    </a:p>
                  </a:txBody>
                  <a:tcPr/>
                </a:tc>
                <a:tc rowSpan="2">
                  <a:txBody>
                    <a:bodyPr/>
                    <a:lstStyle/>
                    <a:p>
                      <a:pPr marL="0" marR="5842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 = 0.2060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107590393"/>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Profitable Last Year</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0.52</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dash"/>
                      <a:round/>
                      <a:headEnd type="none" w="med" len="med"/>
                      <a:tailEnd type="none" w="med" len="med"/>
                    </a:lnB>
                  </a:tcPr>
                </a:tc>
                <a:tc gridSpan="2">
                  <a:txBody>
                    <a:bodyPr/>
                    <a:lstStyle/>
                    <a:p>
                      <a:pPr marL="0" marR="2794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0.58</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875116115"/>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0.54</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dash"/>
                      <a:round/>
                      <a:headEnd type="none" w="med" len="med"/>
                      <a:tailEnd type="none" w="med" len="med"/>
                    </a:lnT>
                    <a:lnB>
                      <a:noFill/>
                    </a:lnB>
                  </a:tcPr>
                </a:tc>
                <a:tc gridSpan="2">
                  <a:txBody>
                    <a:bodyPr/>
                    <a:lstStyle/>
                    <a:p>
                      <a:pPr marL="0" marR="2794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0.47</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en-US"/>
                    </a:p>
                  </a:txBody>
                  <a:tcPr/>
                </a:tc>
                <a:tc rowSpan="2">
                  <a:txBody>
                    <a:bodyPr/>
                    <a:lstStyle/>
                    <a:p>
                      <a:pPr marL="0" marR="5842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 =   0.3000</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48726"/>
                  </a:ext>
                </a:extLst>
              </a:tr>
              <a:tr h="341086">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Female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0.46</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2794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0.53</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760296580"/>
                  </a:ext>
                </a:extLst>
              </a:tr>
              <a:tr h="341086">
                <a:tc gridSpan="2">
                  <a:txBody>
                    <a:bodyPr/>
                    <a:lstStyle/>
                    <a:p>
                      <a:pPr marL="0" marR="279400" indent="0">
                        <a:lnSpc>
                          <a:spcPct val="150000"/>
                        </a:lnSpc>
                        <a:spcBef>
                          <a:spcPts val="0"/>
                        </a:spcBef>
                        <a:spcAft>
                          <a:spcPts val="0"/>
                        </a:spcAft>
                      </a:pP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indent="457200" algn="r">
                        <a:lnSpc>
                          <a:spcPct val="15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349250" indent="457200" algn="r">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9447" marR="4944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969211569"/>
                  </a:ext>
                </a:extLst>
              </a:tr>
            </a:tbl>
          </a:graphicData>
        </a:graphic>
      </p:graphicFrame>
      <p:sp>
        <p:nvSpPr>
          <p:cNvPr id="6" name="Rounded Rectangle 5"/>
          <p:cNvSpPr/>
          <p:nvPr/>
        </p:nvSpPr>
        <p:spPr>
          <a:xfrm>
            <a:off x="160062" y="3311058"/>
            <a:ext cx="10811434" cy="663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1094" y="927723"/>
            <a:ext cx="10820402" cy="322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0062" y="1282210"/>
            <a:ext cx="10820402" cy="322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1094" y="1664109"/>
            <a:ext cx="10820402" cy="322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5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42945732"/>
              </p:ext>
            </p:extLst>
          </p:nvPr>
        </p:nvGraphicFramePr>
        <p:xfrm>
          <a:off x="215152" y="143433"/>
          <a:ext cx="11976847" cy="5914901"/>
        </p:xfrm>
        <a:graphic>
          <a:graphicData uri="http://schemas.openxmlformats.org/drawingml/2006/table">
            <a:tbl>
              <a:tblPr firstRow="1" firstCol="1" bandRow="1"/>
              <a:tblGrid>
                <a:gridCol w="3424518">
                  <a:extLst>
                    <a:ext uri="{9D8B030D-6E8A-4147-A177-3AD203B41FA5}">
                      <a16:colId xmlns:a16="http://schemas.microsoft.com/office/drawing/2014/main" val="328901328"/>
                    </a:ext>
                  </a:extLst>
                </a:gridCol>
                <a:gridCol w="3337513">
                  <a:extLst>
                    <a:ext uri="{9D8B030D-6E8A-4147-A177-3AD203B41FA5}">
                      <a16:colId xmlns:a16="http://schemas.microsoft.com/office/drawing/2014/main" val="660109996"/>
                    </a:ext>
                  </a:extLst>
                </a:gridCol>
                <a:gridCol w="2489335">
                  <a:extLst>
                    <a:ext uri="{9D8B030D-6E8A-4147-A177-3AD203B41FA5}">
                      <a16:colId xmlns:a16="http://schemas.microsoft.com/office/drawing/2014/main" val="1898147296"/>
                    </a:ext>
                  </a:extLst>
                </a:gridCol>
                <a:gridCol w="230476">
                  <a:extLst>
                    <a:ext uri="{9D8B030D-6E8A-4147-A177-3AD203B41FA5}">
                      <a16:colId xmlns:a16="http://schemas.microsoft.com/office/drawing/2014/main" val="1289620373"/>
                    </a:ext>
                  </a:extLst>
                </a:gridCol>
                <a:gridCol w="2495005">
                  <a:extLst>
                    <a:ext uri="{9D8B030D-6E8A-4147-A177-3AD203B41FA5}">
                      <a16:colId xmlns:a16="http://schemas.microsoft.com/office/drawing/2014/main" val="401694295"/>
                    </a:ext>
                  </a:extLst>
                </a:gridCol>
              </a:tblGrid>
              <a:tr h="342723">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Community-oriented goal</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Profit-oriented goal or both</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457200" algn="ctr">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02589"/>
                  </a:ext>
                </a:extLst>
              </a:tr>
              <a:tr h="342723">
                <a:tc>
                  <a:txBody>
                    <a:bodyPr/>
                    <a:lstStyle/>
                    <a:p>
                      <a:pPr marL="0" marR="0" indent="457200" algn="ctr">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457200" algn="ctr">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56759404"/>
                  </a:ext>
                </a:extLst>
              </a:tr>
              <a:tr h="342723">
                <a:tc>
                  <a:txBody>
                    <a:bodyPr/>
                    <a:lstStyle/>
                    <a:p>
                      <a:pPr marL="0" marR="0" indent="0">
                        <a:lnSpc>
                          <a:spcPct val="100000"/>
                        </a:lnSpc>
                        <a:spcBef>
                          <a:spcPts val="0"/>
                        </a:spcBef>
                        <a:spcAft>
                          <a:spcPts val="0"/>
                        </a:spcAft>
                      </a:pPr>
                      <a:r>
                        <a:rPr lang="en-US" sz="1800" spc="-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Owner/manger's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Perception of Success</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3.26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2794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3.09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52451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0.6850, df=54</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032798120"/>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Revenue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186,752.80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2794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204,364.30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gridSpan="2">
                  <a:txBody>
                    <a:bodyPr/>
                    <a:lstStyle/>
                    <a:p>
                      <a:pPr marL="0" marR="52451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-0.1882, df=49</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220496425"/>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Expense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192,020.80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2794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224,805.70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gridSpan="2">
                  <a:txBody>
                    <a:bodyPr/>
                    <a:lstStyle/>
                    <a:p>
                      <a:pPr marL="0" marR="52451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-0.3892, df=49</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836705103"/>
                  </a:ext>
                </a:extLst>
              </a:tr>
              <a:tr h="342723">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Total Profit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-3,335.29</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2794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-15,223.2</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gridSpan="2">
                  <a:txBody>
                    <a:bodyPr/>
                    <a:lstStyle/>
                    <a:p>
                      <a:pPr marL="0" marR="52451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0.3244, df=48</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116826403"/>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Percentage of Clients' Profitability</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52.06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a:txBody>
                    <a:bodyPr/>
                    <a:lstStyle/>
                    <a:p>
                      <a:pPr marL="0" marR="2794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54.10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gridSpan="2">
                  <a:txBody>
                    <a:bodyPr/>
                    <a:lstStyle/>
                    <a:p>
                      <a:pPr marL="0" marR="52451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-0.1905, df=37</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4014489"/>
                  </a:ext>
                </a:extLst>
              </a:tr>
              <a:tr h="342723">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5588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41.52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27940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52.86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52451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 =  -3.5484***, df=50</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20364203"/>
                  </a:ext>
                </a:extLst>
              </a:tr>
              <a:tr h="342723">
                <a:tc>
                  <a:txBody>
                    <a:bodyPr/>
                    <a:lstStyle/>
                    <a:p>
                      <a:pPr marL="0" marR="0" indent="457200" algn="ctr">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Percent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Percent</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219710" indent="457200" algn="r">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6261768"/>
                  </a:ext>
                </a:extLst>
              </a:tr>
              <a:tr h="342723">
                <a:tc>
                  <a:txBody>
                    <a:bodyPr/>
                    <a:lstStyle/>
                    <a:p>
                      <a:pPr marL="0" marR="0" indent="0">
                        <a:lnSpc>
                          <a:spcPct val="1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Without Grant</a:t>
                      </a:r>
                      <a:endParaRPr lang="en-US" sz="18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0.35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0.70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solid"/>
                      <a:round/>
                      <a:headEnd type="none" w="med" len="med"/>
                      <a:tailEnd type="none" w="med" len="med"/>
                    </a:lnT>
                    <a:lnB>
                      <a:noFill/>
                    </a:lnB>
                  </a:tcPr>
                </a:tc>
                <a:tc rowSpan="2" gridSpan="2">
                  <a:txBody>
                    <a:bodyPr/>
                    <a:lstStyle/>
                    <a:p>
                      <a:pPr marL="0" marR="52451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 =  6.4474**</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4010299920"/>
                  </a:ext>
                </a:extLst>
              </a:tr>
              <a:tr h="342723">
                <a:tc>
                  <a:txBody>
                    <a:bodyPr/>
                    <a:lstStyle/>
                    <a:p>
                      <a:pPr marL="0" marR="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Grant</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55880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0.65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558800" indent="0">
                        <a:lnSpc>
                          <a:spcPct val="100000"/>
                        </a:lnSpc>
                        <a:spcBef>
                          <a:spcPts val="0"/>
                        </a:spcBef>
                        <a:spcAft>
                          <a:spcPts val="0"/>
                        </a:spcAft>
                      </a:pP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0.30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24188522"/>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Profitable Last Year</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0.44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0.45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rowSpan="2" gridSpan="2">
                  <a:txBody>
                    <a:bodyPr/>
                    <a:lstStyle/>
                    <a:p>
                      <a:pPr marL="0" marR="52451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 =   0.0097</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3126684139"/>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Profitable Last Year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0.56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0.55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852051011"/>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Main Source of Income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0.56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0.57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rowSpan="2" gridSpan="2">
                  <a:txBody>
                    <a:bodyPr/>
                    <a:lstStyle/>
                    <a:p>
                      <a:pPr marL="0" marR="52451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 =   0.0023</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2765373534"/>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 Source of Income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6985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0.44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0.43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dash"/>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12208774"/>
                  </a:ext>
                </a:extLst>
              </a:tr>
              <a:tr h="342723">
                <a:tc>
                  <a:txBody>
                    <a:bodyPr/>
                    <a:lstStyle/>
                    <a:p>
                      <a:pPr marL="0" marR="0" indent="0">
                        <a:lnSpc>
                          <a:spcPct val="1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0.48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marL="0" marR="558800" indent="0">
                        <a:lnSpc>
                          <a:spcPct val="100000"/>
                        </a:lnSpc>
                        <a:spcBef>
                          <a:spcPts val="0"/>
                        </a:spcBef>
                        <a:spcAft>
                          <a:spcPts val="0"/>
                        </a:spcAft>
                      </a:pPr>
                      <a:r>
                        <a:rPr lang="en-US" sz="18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0.52 </a:t>
                      </a:r>
                      <a:endParaRPr lang="en-US" sz="1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w="12700" cap="flat" cmpd="sng" algn="ctr">
                      <a:solidFill>
                        <a:srgbClr val="000000"/>
                      </a:solidFill>
                      <a:prstDash val="dash"/>
                      <a:round/>
                      <a:headEnd type="none" w="med" len="med"/>
                      <a:tailEnd type="none" w="med" len="med"/>
                    </a:lnT>
                    <a:lnB>
                      <a:noFill/>
                    </a:lnB>
                  </a:tcPr>
                </a:tc>
                <a:tc rowSpan="2" gridSpan="2">
                  <a:txBody>
                    <a:bodyPr/>
                    <a:lstStyle/>
                    <a:p>
                      <a:pPr marL="0" marR="52451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chi2(1) =   0.0779</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2722910001"/>
                  </a:ext>
                </a:extLst>
              </a:tr>
              <a:tr h="431333">
                <a:tc>
                  <a:txBody>
                    <a:bodyPr/>
                    <a:lstStyle/>
                    <a:p>
                      <a:pPr marL="0" marR="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Female</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0.52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558800" indent="0">
                        <a:lnSpc>
                          <a:spcPct val="100000"/>
                        </a:lnSpc>
                        <a:spcBef>
                          <a:spcPts val="0"/>
                        </a:spcBef>
                        <a:spcAft>
                          <a:spcPts val="0"/>
                        </a:spcAft>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0.48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8282" marR="38282" marT="0" marB="0" anchor="b">
                    <a:lnL>
                      <a:noFill/>
                    </a:lnL>
                    <a:lnR>
                      <a:noFill/>
                    </a:lnR>
                    <a:lnT>
                      <a:noFill/>
                    </a:lnT>
                    <a:lnB w="1270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758162791"/>
                  </a:ext>
                </a:extLst>
              </a:tr>
            </a:tbl>
          </a:graphicData>
        </a:graphic>
      </p:graphicFrame>
      <p:sp>
        <p:nvSpPr>
          <p:cNvPr id="3" name="Rounded Rectangle 2"/>
          <p:cNvSpPr/>
          <p:nvPr/>
        </p:nvSpPr>
        <p:spPr>
          <a:xfrm>
            <a:off x="215152" y="2575944"/>
            <a:ext cx="11528612" cy="2978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15152" y="3208527"/>
            <a:ext cx="11510684" cy="7082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Results of T- and Chi-Square tests</a:t>
            </a:r>
          </a:p>
        </p:txBody>
      </p:sp>
      <p:sp>
        <p:nvSpPr>
          <p:cNvPr id="3" name="Content Placeholder 2"/>
          <p:cNvSpPr>
            <a:spLocks noGrp="1"/>
          </p:cNvSpPr>
          <p:nvPr>
            <p:ph idx="1"/>
          </p:nvPr>
        </p:nvSpPr>
        <p:spPr>
          <a:xfrm>
            <a:off x="981892" y="1463040"/>
            <a:ext cx="10515600" cy="4983480"/>
          </a:xfrm>
        </p:spPr>
        <p:txBody>
          <a:bodyPr>
            <a:normAutofit/>
          </a:bodyPr>
          <a:lstStyle/>
          <a:p>
            <a:r>
              <a:rPr lang="en-US" dirty="0"/>
              <a:t>Kitchens with community oriented goals tended to..</a:t>
            </a:r>
          </a:p>
          <a:p>
            <a:pPr marL="0" indent="0">
              <a:buNone/>
            </a:pPr>
            <a:r>
              <a:rPr lang="en-US" dirty="0"/>
              <a:t>receive grants, and have younger owner/managers. </a:t>
            </a:r>
          </a:p>
          <a:p>
            <a:r>
              <a:rPr lang="en-US" dirty="0"/>
              <a:t>Kitchens with grant funding tended to be..</a:t>
            </a:r>
          </a:p>
          <a:p>
            <a:pPr marL="0" indent="0">
              <a:buNone/>
            </a:pPr>
            <a:r>
              <a:rPr lang="en-US" dirty="0"/>
              <a:t>less profitable, tended to have community-oriented goals for their business, and their business tended to be their main source of income. </a:t>
            </a:r>
          </a:p>
          <a:p>
            <a:r>
              <a:rPr lang="en-US" dirty="0"/>
              <a:t>Kitchens whose businesses were their main source of income tended to have.. </a:t>
            </a:r>
          </a:p>
          <a:p>
            <a:pPr marL="0" indent="0">
              <a:buNone/>
            </a:pPr>
            <a:r>
              <a:rPr lang="en-US" dirty="0"/>
              <a:t>higher perception of success, higher mean of annual revenue and expense, and tended to rely more on grant funding to operate their core kitchen businesses. </a:t>
            </a:r>
          </a:p>
        </p:txBody>
      </p:sp>
    </p:spTree>
    <p:extLst>
      <p:ext uri="{BB962C8B-B14F-4D97-AF65-F5344CB8AC3E}">
        <p14:creationId xmlns:p14="http://schemas.microsoft.com/office/powerpoint/2010/main" val="15886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966"/>
          </a:xfrm>
        </p:spPr>
        <p:txBody>
          <a:bodyPr>
            <a:normAutofit fontScale="90000"/>
          </a:bodyPr>
          <a:lstStyle/>
          <a:p>
            <a:r>
              <a:rPr lang="en-US" i="1" dirty="0"/>
              <a:t>Implications about Kitchens</a:t>
            </a:r>
          </a:p>
        </p:txBody>
      </p:sp>
      <p:sp>
        <p:nvSpPr>
          <p:cNvPr id="3" name="Content Placeholder 2"/>
          <p:cNvSpPr>
            <a:spLocks noGrp="1"/>
          </p:cNvSpPr>
          <p:nvPr>
            <p:ph idx="1"/>
          </p:nvPr>
        </p:nvSpPr>
        <p:spPr>
          <a:xfrm>
            <a:off x="838200" y="1058092"/>
            <a:ext cx="10515600" cy="5118871"/>
          </a:xfrm>
        </p:spPr>
        <p:txBody>
          <a:bodyPr>
            <a:normAutofit/>
          </a:bodyPr>
          <a:lstStyle/>
          <a:p>
            <a:r>
              <a:rPr lang="en-US" i="1" dirty="0"/>
              <a:t>Community-oriented Kitchens</a:t>
            </a:r>
          </a:p>
          <a:p>
            <a:pPr marL="0" indent="0">
              <a:buNone/>
            </a:pPr>
            <a:r>
              <a:rPr lang="en-US" dirty="0"/>
              <a:t>More kitchens received grants (with 64.70%, without 35.29%)</a:t>
            </a:r>
          </a:p>
          <a:p>
            <a:pPr marL="0" indent="0">
              <a:buNone/>
            </a:pPr>
            <a:r>
              <a:rPr lang="en-US" dirty="0"/>
              <a:t>Owners/Managers are younger </a:t>
            </a:r>
          </a:p>
          <a:p>
            <a:pPr marL="0" indent="0">
              <a:buNone/>
            </a:pPr>
            <a:r>
              <a:rPr lang="en-US" dirty="0"/>
              <a:t>Clients are mainly farmers </a:t>
            </a:r>
          </a:p>
          <a:p>
            <a:pPr marL="0" indent="0">
              <a:buNone/>
            </a:pPr>
            <a:r>
              <a:rPr lang="en-US" dirty="0"/>
              <a:t>Equipment: Basic (50%), Specialized/Highly specialized (50%)</a:t>
            </a:r>
          </a:p>
          <a:p>
            <a:pPr marL="0" indent="0">
              <a:buNone/>
            </a:pPr>
            <a:endParaRPr lang="en-US" dirty="0"/>
          </a:p>
          <a:p>
            <a:r>
              <a:rPr lang="en-US" i="1" dirty="0"/>
              <a:t>Profit-Oriented Kitchens/Both goals </a:t>
            </a:r>
          </a:p>
          <a:p>
            <a:pPr marL="0" indent="0">
              <a:buNone/>
            </a:pPr>
            <a:r>
              <a:rPr lang="en-US" dirty="0"/>
              <a:t>Less kitchens received grants (with 30.43%, without 69.56 %)</a:t>
            </a:r>
          </a:p>
          <a:p>
            <a:pPr marL="0" indent="0">
              <a:buNone/>
            </a:pPr>
            <a:r>
              <a:rPr lang="en-US" dirty="0"/>
              <a:t>Clients are mainly Food businesses</a:t>
            </a:r>
          </a:p>
          <a:p>
            <a:pPr marL="0" indent="0">
              <a:buNone/>
            </a:pPr>
            <a:r>
              <a:rPr lang="en-US" dirty="0"/>
              <a:t>Equipment: Basic (57.69%), Specialized/Highly specialized (42.30%)</a:t>
            </a:r>
          </a:p>
        </p:txBody>
      </p:sp>
    </p:spTree>
    <p:extLst>
      <p:ext uri="{BB962C8B-B14F-4D97-AF65-F5344CB8AC3E}">
        <p14:creationId xmlns:p14="http://schemas.microsoft.com/office/powerpoint/2010/main" val="151472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watching!</a:t>
            </a:r>
          </a:p>
        </p:txBody>
      </p:sp>
      <p:sp>
        <p:nvSpPr>
          <p:cNvPr id="3" name="Content Placeholder 2"/>
          <p:cNvSpPr>
            <a:spLocks noGrp="1"/>
          </p:cNvSpPr>
          <p:nvPr>
            <p:ph idx="1"/>
          </p:nvPr>
        </p:nvSpPr>
        <p:spPr>
          <a:xfrm>
            <a:off x="838200" y="1825625"/>
            <a:ext cx="10515600" cy="4219575"/>
          </a:xfrm>
        </p:spPr>
        <p:txBody>
          <a:bodyPr/>
          <a:lstStyle/>
          <a:p>
            <a:pPr marL="0" indent="0">
              <a:buNone/>
            </a:pPr>
            <a:r>
              <a:rPr lang="en-US" dirty="0"/>
              <a:t>For more information: </a:t>
            </a:r>
          </a:p>
          <a:p>
            <a:pPr marL="0" indent="0">
              <a:buNone/>
            </a:pPr>
            <a:r>
              <a:rPr lang="en-US" dirty="0"/>
              <a:t>https://www.purdue.edu/dffs/localfood/sharedkitchen/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829" y="2932545"/>
            <a:ext cx="3972685" cy="2904664"/>
          </a:xfrm>
          <a:prstGeom prst="rect">
            <a:avLst/>
          </a:prstGeom>
        </p:spPr>
      </p:pic>
      <p:sp>
        <p:nvSpPr>
          <p:cNvPr id="5" name="TextBox 4"/>
          <p:cNvSpPr txBox="1"/>
          <p:nvPr/>
        </p:nvSpPr>
        <p:spPr>
          <a:xfrm>
            <a:off x="7343637" y="5972145"/>
            <a:ext cx="4680857" cy="400110"/>
          </a:xfrm>
          <a:prstGeom prst="rect">
            <a:avLst/>
          </a:prstGeom>
          <a:noFill/>
        </p:spPr>
        <p:txBody>
          <a:bodyPr wrap="square" rtlCol="0">
            <a:spAutoFit/>
          </a:bodyPr>
          <a:lstStyle/>
          <a:p>
            <a:r>
              <a:rPr lang="en-US" sz="2000" dirty="0"/>
              <a:t>Kitchen Tour at Chef’s Space, Louisville, KY  </a:t>
            </a:r>
          </a:p>
        </p:txBody>
      </p:sp>
    </p:spTree>
    <p:extLst>
      <p:ext uri="{BB962C8B-B14F-4D97-AF65-F5344CB8AC3E}">
        <p14:creationId xmlns:p14="http://schemas.microsoft.com/office/powerpoint/2010/main" val="373877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9849"/>
            <a:ext cx="10515600" cy="1325563"/>
          </a:xfrm>
        </p:spPr>
        <p:txBody>
          <a:bodyPr/>
          <a:lstStyle/>
          <a:p>
            <a:r>
              <a:rPr kumimoji="1" lang="en-US" altLang="ja-JP" dirty="0"/>
              <a:t>Literature</a:t>
            </a:r>
            <a:r>
              <a:rPr kumimoji="1" lang="ja-JP" altLang="en-US" dirty="0"/>
              <a:t> </a:t>
            </a:r>
            <a:r>
              <a:rPr kumimoji="1" lang="en-US" altLang="ja-JP" dirty="0"/>
              <a:t>Review</a:t>
            </a:r>
            <a:endParaRPr kumimoji="1" lang="ja-JP" altLang="en-US" dirty="0"/>
          </a:p>
        </p:txBody>
      </p:sp>
      <p:sp>
        <p:nvSpPr>
          <p:cNvPr id="3" name="コンテンツ プレースホルダー 2"/>
          <p:cNvSpPr>
            <a:spLocks noGrp="1"/>
          </p:cNvSpPr>
          <p:nvPr>
            <p:ph idx="1"/>
          </p:nvPr>
        </p:nvSpPr>
        <p:spPr>
          <a:xfrm>
            <a:off x="258793" y="1825625"/>
            <a:ext cx="11772098" cy="4351338"/>
          </a:xfrm>
        </p:spPr>
        <p:txBody>
          <a:bodyPr>
            <a:normAutofit/>
          </a:bodyPr>
          <a:lstStyle/>
          <a:p>
            <a:r>
              <a:rPr kumimoji="1" lang="en-US" altLang="ja-JP" b="1" dirty="0"/>
              <a:t>Growth in local food systems </a:t>
            </a:r>
            <a:r>
              <a:rPr kumimoji="1" lang="en-US" altLang="ja-JP" dirty="0"/>
              <a:t>in the US (Martinez 2010)</a:t>
            </a:r>
          </a:p>
          <a:p>
            <a:pPr marL="0" indent="0">
              <a:buNone/>
            </a:pPr>
            <a:r>
              <a:rPr kumimoji="1" lang="en-US" altLang="ja-JP" dirty="0"/>
              <a:t>-&gt; Result of environmental, community food-security, and slow food movement</a:t>
            </a:r>
          </a:p>
          <a:p>
            <a:pPr marL="0" indent="0">
              <a:buNone/>
            </a:pPr>
            <a:r>
              <a:rPr kumimoji="1" lang="en-US" altLang="ja-JP" dirty="0"/>
              <a:t>-&gt; Help rebuild the regional economy (Fisher 2013) </a:t>
            </a:r>
          </a:p>
          <a:p>
            <a:r>
              <a:rPr kumimoji="1" lang="en-US" altLang="ja-JP" dirty="0"/>
              <a:t>Barriers exist to </a:t>
            </a:r>
            <a:r>
              <a:rPr kumimoji="1" lang="en-US" altLang="ja-JP" b="1" dirty="0"/>
              <a:t>local food-market entry </a:t>
            </a:r>
            <a:r>
              <a:rPr kumimoji="1" lang="en-US" altLang="ja-JP" dirty="0"/>
              <a:t>and </a:t>
            </a:r>
            <a:r>
              <a:rPr kumimoji="1" lang="en-US" altLang="ja-JP" b="1" dirty="0"/>
              <a:t>expansion</a:t>
            </a:r>
            <a:r>
              <a:rPr kumimoji="1" lang="en-US" altLang="ja-JP" dirty="0"/>
              <a:t>(Martinez 2010)</a:t>
            </a:r>
          </a:p>
          <a:p>
            <a:pPr marL="0" indent="0">
              <a:buNone/>
            </a:pPr>
            <a:r>
              <a:rPr kumimoji="1" lang="en-US" altLang="ja-JP" dirty="0"/>
              <a:t>-&gt; Capacity constraints, lack of distribution systems, limited research</a:t>
            </a:r>
          </a:p>
          <a:p>
            <a:r>
              <a:rPr kumimoji="1" lang="en-US" altLang="ja-JP" dirty="0"/>
              <a:t>Selling </a:t>
            </a:r>
            <a:r>
              <a:rPr kumimoji="1" lang="en-US" altLang="ja-JP" b="1" dirty="0"/>
              <a:t>value-added products</a:t>
            </a:r>
            <a:r>
              <a:rPr kumimoji="1" lang="en-US" altLang="ja-JP" dirty="0"/>
              <a:t> by using commercial kitchens become more and more important (Alonso &amp; O’Neill 2011)</a:t>
            </a:r>
          </a:p>
          <a:p>
            <a:pPr marL="0" indent="0">
              <a:buNone/>
            </a:pPr>
            <a:r>
              <a:rPr kumimoji="1" lang="en-US" altLang="ja-JP" dirty="0"/>
              <a:t>-&gt; One type of kitchen : </a:t>
            </a:r>
            <a:r>
              <a:rPr kumimoji="1" lang="en-US" altLang="ja-JP" b="1" dirty="0"/>
              <a:t>Shared-use kitchen</a:t>
            </a:r>
          </a:p>
        </p:txBody>
      </p:sp>
    </p:spTree>
    <p:extLst>
      <p:ext uri="{BB962C8B-B14F-4D97-AF65-F5344CB8AC3E}">
        <p14:creationId xmlns:p14="http://schemas.microsoft.com/office/powerpoint/2010/main" val="31566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30"/>
            <a:ext cx="10515600" cy="1325563"/>
          </a:xfrm>
        </p:spPr>
        <p:txBody>
          <a:bodyPr/>
          <a:lstStyle/>
          <a:p>
            <a:r>
              <a:rPr lang="en-US" dirty="0"/>
              <a:t>Shared-Use Kitchen</a:t>
            </a:r>
          </a:p>
        </p:txBody>
      </p:sp>
      <p:sp>
        <p:nvSpPr>
          <p:cNvPr id="3" name="Content Placeholder 2"/>
          <p:cNvSpPr>
            <a:spLocks noGrp="1"/>
          </p:cNvSpPr>
          <p:nvPr>
            <p:ph idx="1"/>
          </p:nvPr>
        </p:nvSpPr>
        <p:spPr>
          <a:xfrm>
            <a:off x="241541" y="1575593"/>
            <a:ext cx="11714670" cy="3939725"/>
          </a:xfrm>
        </p:spPr>
        <p:txBody>
          <a:bodyPr>
            <a:normAutofit/>
          </a:bodyPr>
          <a:lstStyle/>
          <a:p>
            <a:r>
              <a:rPr lang="en-US" dirty="0"/>
              <a:t>A commercial kitchen facility that farms, food businesses and community organizations can prepare and process their food products for consumer market. Generally rented by the hour (Leopold Center for Sustainable Agriculture 2014) </a:t>
            </a:r>
          </a:p>
          <a:p>
            <a:r>
              <a:rPr lang="en-US" dirty="0"/>
              <a:t>+ Merits to users : </a:t>
            </a:r>
            <a:r>
              <a:rPr lang="en-US" b="1" dirty="0"/>
              <a:t>access to a licensed facility </a:t>
            </a:r>
            <a:r>
              <a:rPr lang="en-US" dirty="0"/>
              <a:t>with minimal investment compared to the cost of opening a self-owned commercial kitchen.</a:t>
            </a:r>
          </a:p>
          <a:p>
            <a:r>
              <a:rPr lang="en-US" dirty="0"/>
              <a:t>+ Merits to community : help low-income, minority and immigrants by giving job opportunities and training (</a:t>
            </a:r>
            <a:r>
              <a:rPr lang="en-US" dirty="0" err="1"/>
              <a:t>Econsult</a:t>
            </a:r>
            <a:r>
              <a:rPr lang="en-US" dirty="0"/>
              <a:t> Solutions 2013)</a:t>
            </a:r>
          </a:p>
        </p:txBody>
      </p:sp>
      <p:pic>
        <p:nvPicPr>
          <p:cNvPr id="4" name="図 8" descr="thumb_DSC_0994_10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9787" y="0"/>
            <a:ext cx="2459263" cy="1575593"/>
          </a:xfrm>
          <a:prstGeom prst="rect">
            <a:avLst/>
          </a:prstGeom>
        </p:spPr>
      </p:pic>
      <p:pic>
        <p:nvPicPr>
          <p:cNvPr id="5" name="コンテンツ プレースホルダー 7" descr="thumb_DSC_1016_1024.jpg"/>
          <p:cNvPicPr>
            <a:picLocks noChangeAspect="1"/>
          </p:cNvPicPr>
          <p:nvPr/>
        </p:nvPicPr>
        <p:blipFill>
          <a:blip r:embed="rId4" cstate="print">
            <a:extLst>
              <a:ext uri="{28A0092B-C50C-407E-A947-70E740481C1C}">
                <a14:useLocalDpi xmlns:a14="http://schemas.microsoft.com/office/drawing/2010/main" val="0"/>
              </a:ext>
            </a:extLst>
          </a:blip>
          <a:srcRect l="10178" r="10178"/>
          <a:stretch>
            <a:fillRect/>
          </a:stretch>
        </p:blipFill>
        <p:spPr>
          <a:xfrm>
            <a:off x="10018034" y="-1"/>
            <a:ext cx="2173965" cy="1570010"/>
          </a:xfrm>
          <a:prstGeom prst="rect">
            <a:avLst/>
          </a:prstGeom>
        </p:spPr>
      </p:pic>
      <p:pic>
        <p:nvPicPr>
          <p:cNvPr id="6" name="図 10" descr="thumb_DSC_0015_102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9787" y="5555411"/>
            <a:ext cx="2368421" cy="1302588"/>
          </a:xfrm>
          <a:prstGeom prst="rect">
            <a:avLst/>
          </a:prstGeom>
        </p:spPr>
      </p:pic>
      <p:pic>
        <p:nvPicPr>
          <p:cNvPr id="7" name="図 9" descr="thumb_DSC_0998_102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0365" y="5555411"/>
            <a:ext cx="2285512" cy="1302589"/>
          </a:xfrm>
          <a:prstGeom prst="rect">
            <a:avLst/>
          </a:prstGeom>
        </p:spPr>
      </p:pic>
      <p:pic>
        <p:nvPicPr>
          <p:cNvPr id="8" name="図 12" descr="thumb_DSC_0043_102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1084" y="-2"/>
            <a:ext cx="2274916" cy="1587262"/>
          </a:xfrm>
          <a:prstGeom prst="rect">
            <a:avLst/>
          </a:prstGeom>
        </p:spPr>
      </p:pic>
      <p:pic>
        <p:nvPicPr>
          <p:cNvPr id="10" name="図 11" descr="thumb_DSC_0039_102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8033" y="5538293"/>
            <a:ext cx="2173965" cy="1302588"/>
          </a:xfrm>
          <a:prstGeom prst="rect">
            <a:avLst/>
          </a:prstGeom>
        </p:spPr>
      </p:pic>
    </p:spTree>
    <p:extLst>
      <p:ext uri="{BB962C8B-B14F-4D97-AF65-F5344CB8AC3E}">
        <p14:creationId xmlns:p14="http://schemas.microsoft.com/office/powerpoint/2010/main" val="16178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45483" cy="877079"/>
          </a:xfrm>
        </p:spPr>
        <p:txBody>
          <a:bodyPr>
            <a:normAutofit fontScale="90000"/>
          </a:bodyPr>
          <a:lstStyle/>
          <a:p>
            <a:r>
              <a:rPr lang="en-US" dirty="0"/>
              <a:t>Challenges associated with the Shared-Use Kitchen</a:t>
            </a:r>
          </a:p>
        </p:txBody>
      </p:sp>
      <p:sp>
        <p:nvSpPr>
          <p:cNvPr id="3" name="Content Placeholder 2"/>
          <p:cNvSpPr>
            <a:spLocks noGrp="1"/>
          </p:cNvSpPr>
          <p:nvPr>
            <p:ph idx="1"/>
          </p:nvPr>
        </p:nvSpPr>
        <p:spPr>
          <a:xfrm>
            <a:off x="838199" y="1483743"/>
            <a:ext cx="10772955" cy="4123427"/>
          </a:xfrm>
        </p:spPr>
        <p:txBody>
          <a:bodyPr/>
          <a:lstStyle/>
          <a:p>
            <a:r>
              <a:rPr lang="en-US" dirty="0"/>
              <a:t>Hard to  achieve scale economies, business service and other sources are </a:t>
            </a:r>
            <a:r>
              <a:rPr lang="en-US" altLang="ja-JP" dirty="0"/>
              <a:t>often</a:t>
            </a:r>
            <a:r>
              <a:rPr lang="ja-JP" altLang="en-US" dirty="0"/>
              <a:t> </a:t>
            </a:r>
            <a:r>
              <a:rPr lang="en-US" dirty="0"/>
              <a:t>insufficient, sources of information and ideas could be limited (Lyons 2002, </a:t>
            </a:r>
            <a:r>
              <a:rPr kumimoji="1" lang="en-US" altLang="ja-JP" dirty="0"/>
              <a:t>Alonso &amp; O’Neill 2011</a:t>
            </a:r>
            <a:r>
              <a:rPr lang="en-US" dirty="0"/>
              <a:t>). </a:t>
            </a:r>
          </a:p>
          <a:p>
            <a:r>
              <a:rPr lang="en-US" dirty="0"/>
              <a:t>Unstable because it rises and falls on the success of clients (</a:t>
            </a:r>
            <a:r>
              <a:rPr lang="en-US" dirty="0" err="1"/>
              <a:t>Econsult</a:t>
            </a:r>
            <a:r>
              <a:rPr lang="en-US" dirty="0"/>
              <a:t> Solutions 2013).</a:t>
            </a:r>
          </a:p>
          <a:p>
            <a:r>
              <a:rPr lang="en-US" dirty="0"/>
              <a:t>Overall, there are lack of quantitative information about the business.</a:t>
            </a:r>
            <a:endParaRPr lang="en-US" dirty="0">
              <a:sym typeface="Wingdings" panose="05000000000000000000" pitchFamily="2" charset="2"/>
            </a:endParaRPr>
          </a:p>
          <a:p>
            <a:pPr marL="0" indent="0">
              <a:buNone/>
            </a:pPr>
            <a:r>
              <a:rPr lang="en-US" dirty="0">
                <a:sym typeface="Wingdings" panose="05000000000000000000" pitchFamily="2" charset="2"/>
              </a:rPr>
              <a:t> We decided to collect data on shared-use kitchen. </a:t>
            </a:r>
            <a:endParaRPr lang="en-US" dirty="0"/>
          </a:p>
          <a:p>
            <a:pPr marL="0" indent="0">
              <a:buNone/>
            </a:pPr>
            <a:endParaRPr lang="en-US" dirty="0"/>
          </a:p>
        </p:txBody>
      </p:sp>
    </p:spTree>
    <p:extLst>
      <p:ext uri="{BB962C8B-B14F-4D97-AF65-F5344CB8AC3E}">
        <p14:creationId xmlns:p14="http://schemas.microsoft.com/office/powerpoint/2010/main" val="3467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27" y="113368"/>
            <a:ext cx="10515600" cy="867939"/>
          </a:xfrm>
        </p:spPr>
        <p:txBody>
          <a:bodyPr>
            <a:normAutofit/>
          </a:bodyPr>
          <a:lstStyle/>
          <a:p>
            <a:r>
              <a:rPr lang="en-US" dirty="0"/>
              <a:t>Survey for Shared-Use Kitchen</a:t>
            </a:r>
          </a:p>
        </p:txBody>
      </p:sp>
      <p:sp>
        <p:nvSpPr>
          <p:cNvPr id="3" name="Content Placeholder 2"/>
          <p:cNvSpPr>
            <a:spLocks noGrp="1"/>
          </p:cNvSpPr>
          <p:nvPr>
            <p:ph idx="1"/>
          </p:nvPr>
        </p:nvSpPr>
        <p:spPr>
          <a:xfrm>
            <a:off x="496389" y="981307"/>
            <a:ext cx="10857411" cy="5354179"/>
          </a:xfrm>
        </p:spPr>
        <p:txBody>
          <a:bodyPr>
            <a:normAutofit lnSpcReduction="10000"/>
          </a:bodyPr>
          <a:lstStyle/>
          <a:p>
            <a:r>
              <a:rPr lang="en-US" u="sng" dirty="0"/>
              <a:t>Target</a:t>
            </a:r>
            <a:r>
              <a:rPr lang="en-US" dirty="0"/>
              <a:t> : Owners/Managers of Kitchens in the US </a:t>
            </a:r>
          </a:p>
          <a:p>
            <a:r>
              <a:rPr lang="en-US" u="sng" dirty="0"/>
              <a:t>Questionnaire</a:t>
            </a:r>
          </a:p>
          <a:p>
            <a:pPr marL="0" indent="0">
              <a:buNone/>
            </a:pPr>
            <a:r>
              <a:rPr lang="en-US" dirty="0"/>
              <a:t>Phase 1 : 48 Questions (15 minutes) : Business Characteristics, Respondents’ Demographics, Business Performance and Clients’ Information </a:t>
            </a:r>
          </a:p>
          <a:p>
            <a:pPr marL="0" indent="0">
              <a:buNone/>
            </a:pPr>
            <a:r>
              <a:rPr lang="en-US" dirty="0"/>
              <a:t>Phase 2 : 9 Questions  (25 minutes) : Economic impacts to Local Economy </a:t>
            </a:r>
          </a:p>
          <a:p>
            <a:r>
              <a:rPr lang="en-US" u="sng" dirty="0"/>
              <a:t>Sample size</a:t>
            </a:r>
          </a:p>
          <a:p>
            <a:pPr marL="0" indent="0">
              <a:buNone/>
            </a:pPr>
            <a:r>
              <a:rPr lang="en-US" dirty="0"/>
              <a:t>Sent out to 326 potential kitchens + extension networks</a:t>
            </a:r>
          </a:p>
          <a:p>
            <a:pPr marL="0" indent="0">
              <a:buNone/>
            </a:pPr>
            <a:r>
              <a:rPr lang="en-US" dirty="0"/>
              <a:t>Obtained 92 responses in total </a:t>
            </a:r>
          </a:p>
          <a:p>
            <a:pPr marL="0" indent="0">
              <a:buNone/>
            </a:pPr>
            <a:r>
              <a:rPr lang="en-US" dirty="0"/>
              <a:t>69 responses for Phase 1 (23 were not qualified)</a:t>
            </a:r>
          </a:p>
          <a:p>
            <a:pPr marL="0" indent="0">
              <a:buNone/>
            </a:pPr>
            <a:r>
              <a:rPr lang="en-US" dirty="0"/>
              <a:t>*Small sample size issue was consistent with other national surveys (</a:t>
            </a:r>
            <a:r>
              <a:rPr lang="en-US" dirty="0" err="1"/>
              <a:t>Econsult</a:t>
            </a:r>
            <a:r>
              <a:rPr lang="en-US" dirty="0"/>
              <a:t> Solutions 2013, 2016)</a:t>
            </a:r>
          </a:p>
          <a:p>
            <a:pPr marL="0" indent="0">
              <a:buNone/>
            </a:pPr>
            <a:endParaRPr lang="en-US" dirty="0"/>
          </a:p>
        </p:txBody>
      </p:sp>
    </p:spTree>
    <p:extLst>
      <p:ext uri="{BB962C8B-B14F-4D97-AF65-F5344CB8AC3E}">
        <p14:creationId xmlns:p14="http://schemas.microsoft.com/office/powerpoint/2010/main" val="162358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of Descriptive Statistics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05305434"/>
              </p:ext>
            </p:extLst>
          </p:nvPr>
        </p:nvGraphicFramePr>
        <p:xfrm>
          <a:off x="838200" y="1825625"/>
          <a:ext cx="1051416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49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039862"/>
              </p:ext>
            </p:extLst>
          </p:nvPr>
        </p:nvGraphicFramePr>
        <p:xfrm>
          <a:off x="838200" y="1535502"/>
          <a:ext cx="10515600" cy="46414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328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850"/>
            <a:ext cx="10515600" cy="842574"/>
          </a:xfrm>
        </p:spPr>
        <p:txBody>
          <a:bodyPr/>
          <a:lstStyle/>
          <a:p>
            <a:r>
              <a:rPr lang="en-US" dirty="0"/>
              <a:t>Descriptive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866031"/>
              </p:ext>
            </p:extLst>
          </p:nvPr>
        </p:nvGraphicFramePr>
        <p:xfrm>
          <a:off x="838200" y="1052424"/>
          <a:ext cx="10515600" cy="51245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879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10702</TotalTime>
  <Words>3279</Words>
  <Application>Microsoft Macintosh PowerPoint</Application>
  <PresentationFormat>Widescreen</PresentationFormat>
  <Paragraphs>484</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Mincho</vt:lpstr>
      <vt:lpstr>游ゴシック</vt:lpstr>
      <vt:lpstr>游ゴシック Light</vt:lpstr>
      <vt:lpstr>Arial</vt:lpstr>
      <vt:lpstr>Calibri</vt:lpstr>
      <vt:lpstr>Calibri Light</vt:lpstr>
      <vt:lpstr>Times New Roman</vt:lpstr>
      <vt:lpstr>Wingdings</vt:lpstr>
      <vt:lpstr>Office Theme</vt:lpstr>
      <vt:lpstr>Economic Viability of Shared-use Kitchens </vt:lpstr>
      <vt:lpstr>Economic Viability of Shared-Use Kitchens</vt:lpstr>
      <vt:lpstr>Literature Review</vt:lpstr>
      <vt:lpstr>Shared-Use Kitchen</vt:lpstr>
      <vt:lpstr>Challenges associated with the Shared-Use Kitchen</vt:lpstr>
      <vt:lpstr>Survey for Shared-Use Kitchen</vt:lpstr>
      <vt:lpstr>Result of 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Descriptive Statistics</vt:lpstr>
      <vt:lpstr>PowerPoint Presentation</vt:lpstr>
      <vt:lpstr>PowerPoint Presentation</vt:lpstr>
      <vt:lpstr>PowerPoint Presentation</vt:lpstr>
      <vt:lpstr>Main Results of T- and Chi-Square tests</vt:lpstr>
      <vt:lpstr>Implications about Kitchens</vt:lpstr>
      <vt:lpstr>Thank you for watching!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Hiramatsu, Tomoko</dc:creator>
  <cp:lastModifiedBy>Microsoft Office User</cp:lastModifiedBy>
  <cp:revision>1148</cp:revision>
  <cp:lastPrinted>2017-07-14T19:57:03Z</cp:lastPrinted>
  <dcterms:created xsi:type="dcterms:W3CDTF">2016-09-14T17:13:31Z</dcterms:created>
  <dcterms:modified xsi:type="dcterms:W3CDTF">2018-10-02T20:19:00Z</dcterms:modified>
</cp:coreProperties>
</file>