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9"/>
  </p:handoutMasterIdLst>
  <p:sldIdLst>
    <p:sldId id="271" r:id="rId2"/>
    <p:sldId id="298" r:id="rId3"/>
    <p:sldId id="290" r:id="rId4"/>
    <p:sldId id="291" r:id="rId5"/>
    <p:sldId id="292" r:id="rId6"/>
    <p:sldId id="293" r:id="rId7"/>
    <p:sldId id="294" r:id="rId8"/>
    <p:sldId id="295" r:id="rId9"/>
    <p:sldId id="296" r:id="rId10"/>
    <p:sldId id="297" r:id="rId11"/>
    <p:sldId id="270" r:id="rId12"/>
    <p:sldId id="261" r:id="rId13"/>
    <p:sldId id="259" r:id="rId14"/>
    <p:sldId id="277" r:id="rId15"/>
    <p:sldId id="278" r:id="rId16"/>
    <p:sldId id="273" r:id="rId17"/>
    <p:sldId id="280" r:id="rId18"/>
    <p:sldId id="286" r:id="rId19"/>
    <p:sldId id="288" r:id="rId20"/>
    <p:sldId id="289" r:id="rId21"/>
    <p:sldId id="260" r:id="rId22"/>
    <p:sldId id="258" r:id="rId23"/>
    <p:sldId id="265" r:id="rId24"/>
    <p:sldId id="266" r:id="rId25"/>
    <p:sldId id="267" r:id="rId26"/>
    <p:sldId id="264" r:id="rId27"/>
    <p:sldId id="268" r:id="rId2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403"/>
    <p:restoredTop sz="93119"/>
  </p:normalViewPr>
  <p:slideViewPr>
    <p:cSldViewPr>
      <p:cViewPr>
        <p:scale>
          <a:sx n="137" d="100"/>
          <a:sy n="137" d="100"/>
        </p:scale>
        <p:origin x="2280" y="3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F5AA95B1-6F0F-4A8C-8D43-1901957B4195}" type="datetimeFigureOut">
              <a:rPr lang="en-US" smtClean="0"/>
              <a:pPr/>
              <a:t>5/19/19</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F509DED1-7147-4DB6-9677-98EBF5ED078A}" type="slidenum">
              <a:rPr lang="en-US" smtClean="0"/>
              <a:pPr/>
              <a:t>‹#›</a:t>
            </a:fld>
            <a:endParaRPr lang="en-US"/>
          </a:p>
        </p:txBody>
      </p:sp>
    </p:spTree>
    <p:extLst>
      <p:ext uri="{BB962C8B-B14F-4D97-AF65-F5344CB8AC3E}">
        <p14:creationId xmlns:p14="http://schemas.microsoft.com/office/powerpoint/2010/main" val="195464922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7E4935-1AE8-4D22-A087-B871332AC550}" type="datetimeFigureOut">
              <a:rPr lang="en-US" smtClean="0"/>
              <a:pPr/>
              <a:t>5/19/19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EA9CD-78DD-4265-86E4-559591E00436}" type="slidenum">
              <a:rPr lang="en-US" smtClean="0"/>
              <a:pPr/>
              <a:t>‹#›</a:t>
            </a:fld>
            <a:endParaRPr lang="en-US"/>
          </a:p>
        </p:txBody>
      </p:sp>
    </p:spTree>
    <p:extLst>
      <p:ext uri="{BB962C8B-B14F-4D97-AF65-F5344CB8AC3E}">
        <p14:creationId xmlns:p14="http://schemas.microsoft.com/office/powerpoint/2010/main" val="2466250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7E4935-1AE8-4D22-A087-B871332AC550}" type="datetimeFigureOut">
              <a:rPr lang="en-US" smtClean="0"/>
              <a:pPr/>
              <a:t>5/19/19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EA9CD-78DD-4265-86E4-559591E00436}" type="slidenum">
              <a:rPr lang="en-US" smtClean="0"/>
              <a:pPr/>
              <a:t>‹#›</a:t>
            </a:fld>
            <a:endParaRPr lang="en-US"/>
          </a:p>
        </p:txBody>
      </p:sp>
    </p:spTree>
    <p:extLst>
      <p:ext uri="{BB962C8B-B14F-4D97-AF65-F5344CB8AC3E}">
        <p14:creationId xmlns:p14="http://schemas.microsoft.com/office/powerpoint/2010/main" val="1220417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7E4935-1AE8-4D22-A087-B871332AC550}" type="datetimeFigureOut">
              <a:rPr lang="en-US" smtClean="0"/>
              <a:pPr/>
              <a:t>5/19/19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EA9CD-78DD-4265-86E4-559591E00436}" type="slidenum">
              <a:rPr lang="en-US" smtClean="0"/>
              <a:pPr/>
              <a:t>‹#›</a:t>
            </a:fld>
            <a:endParaRPr lang="en-US"/>
          </a:p>
        </p:txBody>
      </p:sp>
    </p:spTree>
    <p:extLst>
      <p:ext uri="{BB962C8B-B14F-4D97-AF65-F5344CB8AC3E}">
        <p14:creationId xmlns:p14="http://schemas.microsoft.com/office/powerpoint/2010/main" val="3891347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7E4935-1AE8-4D22-A087-B871332AC550}" type="datetimeFigureOut">
              <a:rPr lang="en-US" smtClean="0"/>
              <a:pPr/>
              <a:t>5/19/19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EA9CD-78DD-4265-86E4-559591E00436}" type="slidenum">
              <a:rPr lang="en-US" smtClean="0"/>
              <a:pPr/>
              <a:t>‹#›</a:t>
            </a:fld>
            <a:endParaRPr lang="en-US"/>
          </a:p>
        </p:txBody>
      </p:sp>
    </p:spTree>
    <p:extLst>
      <p:ext uri="{BB962C8B-B14F-4D97-AF65-F5344CB8AC3E}">
        <p14:creationId xmlns:p14="http://schemas.microsoft.com/office/powerpoint/2010/main" val="2219045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7E4935-1AE8-4D22-A087-B871332AC550}" type="datetimeFigureOut">
              <a:rPr lang="en-US" smtClean="0"/>
              <a:pPr/>
              <a:t>5/19/19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CEA9CD-78DD-4265-86E4-559591E00436}" type="slidenum">
              <a:rPr lang="en-US" smtClean="0"/>
              <a:pPr/>
              <a:t>‹#›</a:t>
            </a:fld>
            <a:endParaRPr lang="en-US"/>
          </a:p>
        </p:txBody>
      </p:sp>
    </p:spTree>
    <p:extLst>
      <p:ext uri="{BB962C8B-B14F-4D97-AF65-F5344CB8AC3E}">
        <p14:creationId xmlns:p14="http://schemas.microsoft.com/office/powerpoint/2010/main" val="3554161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7E4935-1AE8-4D22-A087-B871332AC550}" type="datetimeFigureOut">
              <a:rPr lang="en-US" smtClean="0"/>
              <a:pPr/>
              <a:t>5/19/19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CEA9CD-78DD-4265-86E4-559591E00436}" type="slidenum">
              <a:rPr lang="en-US" smtClean="0"/>
              <a:pPr/>
              <a:t>‹#›</a:t>
            </a:fld>
            <a:endParaRPr lang="en-US"/>
          </a:p>
        </p:txBody>
      </p:sp>
    </p:spTree>
    <p:extLst>
      <p:ext uri="{BB962C8B-B14F-4D97-AF65-F5344CB8AC3E}">
        <p14:creationId xmlns:p14="http://schemas.microsoft.com/office/powerpoint/2010/main" val="872698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7E4935-1AE8-4D22-A087-B871332AC550}" type="datetimeFigureOut">
              <a:rPr lang="en-US" smtClean="0"/>
              <a:pPr/>
              <a:t>5/19/19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CEA9CD-78DD-4265-86E4-559591E00436}" type="slidenum">
              <a:rPr lang="en-US" smtClean="0"/>
              <a:pPr/>
              <a:t>‹#›</a:t>
            </a:fld>
            <a:endParaRPr lang="en-US"/>
          </a:p>
        </p:txBody>
      </p:sp>
    </p:spTree>
    <p:extLst>
      <p:ext uri="{BB962C8B-B14F-4D97-AF65-F5344CB8AC3E}">
        <p14:creationId xmlns:p14="http://schemas.microsoft.com/office/powerpoint/2010/main" val="2474671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7E4935-1AE8-4D22-A087-B871332AC550}" type="datetimeFigureOut">
              <a:rPr lang="en-US" smtClean="0"/>
              <a:pPr/>
              <a:t>5/19/19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CEA9CD-78DD-4265-86E4-559591E00436}" type="slidenum">
              <a:rPr lang="en-US" smtClean="0"/>
              <a:pPr/>
              <a:t>‹#›</a:t>
            </a:fld>
            <a:endParaRPr lang="en-US"/>
          </a:p>
        </p:txBody>
      </p:sp>
    </p:spTree>
    <p:extLst>
      <p:ext uri="{BB962C8B-B14F-4D97-AF65-F5344CB8AC3E}">
        <p14:creationId xmlns:p14="http://schemas.microsoft.com/office/powerpoint/2010/main" val="1368343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7E4935-1AE8-4D22-A087-B871332AC550}" type="datetimeFigureOut">
              <a:rPr lang="en-US" smtClean="0"/>
              <a:pPr/>
              <a:t>5/19/19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CEA9CD-78DD-4265-86E4-559591E00436}" type="slidenum">
              <a:rPr lang="en-US" smtClean="0"/>
              <a:pPr/>
              <a:t>‹#›</a:t>
            </a:fld>
            <a:endParaRPr lang="en-US"/>
          </a:p>
        </p:txBody>
      </p:sp>
    </p:spTree>
    <p:extLst>
      <p:ext uri="{BB962C8B-B14F-4D97-AF65-F5344CB8AC3E}">
        <p14:creationId xmlns:p14="http://schemas.microsoft.com/office/powerpoint/2010/main" val="2617287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7E4935-1AE8-4D22-A087-B871332AC550}" type="datetimeFigureOut">
              <a:rPr lang="en-US" smtClean="0"/>
              <a:pPr/>
              <a:t>5/19/19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CEA9CD-78DD-4265-86E4-559591E00436}" type="slidenum">
              <a:rPr lang="en-US" smtClean="0"/>
              <a:pPr/>
              <a:t>‹#›</a:t>
            </a:fld>
            <a:endParaRPr lang="en-US"/>
          </a:p>
        </p:txBody>
      </p:sp>
    </p:spTree>
    <p:extLst>
      <p:ext uri="{BB962C8B-B14F-4D97-AF65-F5344CB8AC3E}">
        <p14:creationId xmlns:p14="http://schemas.microsoft.com/office/powerpoint/2010/main" val="4263908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7E4935-1AE8-4D22-A087-B871332AC550}" type="datetimeFigureOut">
              <a:rPr lang="en-US" smtClean="0"/>
              <a:pPr/>
              <a:t>5/19/19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CEA9CD-78DD-4265-86E4-559591E00436}" type="slidenum">
              <a:rPr lang="en-US" smtClean="0"/>
              <a:pPr/>
              <a:t>‹#›</a:t>
            </a:fld>
            <a:endParaRPr lang="en-US"/>
          </a:p>
        </p:txBody>
      </p:sp>
    </p:spTree>
    <p:extLst>
      <p:ext uri="{BB962C8B-B14F-4D97-AF65-F5344CB8AC3E}">
        <p14:creationId xmlns:p14="http://schemas.microsoft.com/office/powerpoint/2010/main" val="4259720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7E4935-1AE8-4D22-A087-B871332AC550}" type="datetimeFigureOut">
              <a:rPr lang="en-US" smtClean="0"/>
              <a:pPr/>
              <a:t>5/19/19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CEA9CD-78DD-4265-86E4-559591E00436}" type="slidenum">
              <a:rPr lang="en-US" smtClean="0"/>
              <a:pPr/>
              <a:t>‹#›</a:t>
            </a:fld>
            <a:endParaRPr lang="en-US"/>
          </a:p>
        </p:txBody>
      </p:sp>
    </p:spTree>
    <p:extLst>
      <p:ext uri="{BB962C8B-B14F-4D97-AF65-F5344CB8AC3E}">
        <p14:creationId xmlns:p14="http://schemas.microsoft.com/office/powerpoint/2010/main" val="26598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saregrants.usu.edu/grants/?ok=vw_Docs"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westernsare.org/Grants/Apply" TargetMode="External"/><Relationship Id="rId2" Type="http://schemas.openxmlformats.org/officeDocument/2006/relationships/hyperlink" Target="http://www.westernsare.org/Grants" TargetMode="External"/><Relationship Id="rId1" Type="http://schemas.openxmlformats.org/officeDocument/2006/relationships/slideLayout" Target="../slideLayouts/slideLayout2.xml"/><Relationship Id="rId5" Type="http://schemas.openxmlformats.org/officeDocument/2006/relationships/hyperlink" Target="mailto:llangmos@cmi.edu" TargetMode="External"/><Relationship Id="rId4" Type="http://schemas.openxmlformats.org/officeDocument/2006/relationships/hyperlink" Target="mailto:jphillip@comfsm.f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noGrp="1"/>
          </p:cNvSpPr>
          <p:nvPr>
            <p:ph type="ctrTitle"/>
          </p:nvPr>
        </p:nvSpPr>
        <p:spPr>
          <a:xfrm>
            <a:off x="685800" y="432730"/>
            <a:ext cx="7772400" cy="1470026"/>
          </a:xfrm>
          <a:prstGeom prst="rect">
            <a:avLst/>
          </a:prstGeom>
        </p:spPr>
        <p:txBody>
          <a:bodyPr/>
          <a:lstStyle>
            <a:lvl1pPr defTabSz="905255">
              <a:defRPr sz="4356"/>
            </a:lvl1pPr>
          </a:lstStyle>
          <a:p>
            <a:r>
              <a:rPr lang="en-US" b="1" dirty="0"/>
              <a:t>WSARE Grant Writing Workshop</a:t>
            </a:r>
            <a:endParaRPr b="1" dirty="0"/>
          </a:p>
        </p:txBody>
      </p:sp>
      <p:sp>
        <p:nvSpPr>
          <p:cNvPr id="113" name="Subtitle 2"/>
          <p:cNvSpPr txBox="1">
            <a:spLocks noGrp="1"/>
          </p:cNvSpPr>
          <p:nvPr>
            <p:ph type="subTitle" sz="quarter" idx="1"/>
          </p:nvPr>
        </p:nvSpPr>
        <p:spPr>
          <a:xfrm>
            <a:off x="1263654" y="6221757"/>
            <a:ext cx="6400801" cy="501409"/>
          </a:xfrm>
          <a:prstGeom prst="rect">
            <a:avLst/>
          </a:prstGeom>
        </p:spPr>
        <p:txBody>
          <a:bodyPr/>
          <a:lstStyle>
            <a:lvl1pPr>
              <a:defRPr sz="1800"/>
            </a:lvl1pPr>
          </a:lstStyle>
          <a:p>
            <a:endParaRPr dirty="0"/>
          </a:p>
        </p:txBody>
      </p:sp>
      <p:pic>
        <p:nvPicPr>
          <p:cNvPr id="114" name="image26.png" descr="image26.png"/>
          <p:cNvPicPr>
            <a:picLocks noChangeAspect="1"/>
          </p:cNvPicPr>
          <p:nvPr/>
        </p:nvPicPr>
        <p:blipFill>
          <a:blip r:embed="rId2" cstate="print">
            <a:extLst/>
          </a:blip>
          <a:stretch>
            <a:fillRect/>
          </a:stretch>
        </p:blipFill>
        <p:spPr>
          <a:xfrm>
            <a:off x="2111937" y="1804356"/>
            <a:ext cx="4704234" cy="3456855"/>
          </a:xfrm>
          <a:prstGeom prst="rect">
            <a:avLst/>
          </a:prstGeom>
          <a:ln w="12700">
            <a:miter lim="400000"/>
          </a:ln>
        </p:spPr>
      </p:pic>
      <p:sp>
        <p:nvSpPr>
          <p:cNvPr id="115" name="Bob Barber &amp; Mark Acosta (Guam)…"/>
          <p:cNvSpPr txBox="1"/>
          <p:nvPr/>
        </p:nvSpPr>
        <p:spPr>
          <a:xfrm>
            <a:off x="1066800" y="5192956"/>
            <a:ext cx="6705600" cy="923330"/>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algn="ctr"/>
            <a:r>
              <a:rPr lang="en-US" b="1" dirty="0"/>
              <a:t>Bob Barber, </a:t>
            </a:r>
            <a:r>
              <a:rPr b="1" dirty="0"/>
              <a:t>Mark Acost</a:t>
            </a:r>
            <a:r>
              <a:rPr lang="en-US" b="1" dirty="0"/>
              <a:t>a, Kate Painter, Sonja Brodt, Shelley Mills</a:t>
            </a:r>
          </a:p>
          <a:p>
            <a:pPr algn="ctr"/>
            <a:r>
              <a:rPr lang="en-US" b="1" dirty="0"/>
              <a:t>May 20, 2019</a:t>
            </a:r>
          </a:p>
          <a:p>
            <a:pPr algn="ctr"/>
            <a:r>
              <a:rPr lang="en-US" b="1" dirty="0"/>
              <a:t>Western SARE Coordinators</a:t>
            </a:r>
            <a:endParaRPr b="1" dirty="0"/>
          </a:p>
        </p:txBody>
      </p:sp>
    </p:spTree>
    <p:extLst>
      <p:ext uri="{BB962C8B-B14F-4D97-AF65-F5344CB8AC3E}">
        <p14:creationId xmlns:p14="http://schemas.microsoft.com/office/powerpoint/2010/main" val="2441735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C3F29-50D6-4494-B578-1D07A5BB93A6}"/>
              </a:ext>
            </a:extLst>
          </p:cNvPr>
          <p:cNvSpPr>
            <a:spLocks noGrp="1"/>
          </p:cNvSpPr>
          <p:nvPr>
            <p:ph type="title"/>
          </p:nvPr>
        </p:nvSpPr>
        <p:spPr/>
        <p:txBody>
          <a:bodyPr/>
          <a:lstStyle/>
          <a:p>
            <a:r>
              <a:rPr lang="en-US" dirty="0"/>
              <a:t>Seven Questions</a:t>
            </a:r>
          </a:p>
        </p:txBody>
      </p:sp>
      <p:sp>
        <p:nvSpPr>
          <p:cNvPr id="3" name="Content Placeholder 2">
            <a:extLst>
              <a:ext uri="{FF2B5EF4-FFF2-40B4-BE49-F238E27FC236}">
                <a16:creationId xmlns:a16="http://schemas.microsoft.com/office/drawing/2014/main" id="{6843B701-4513-4303-9477-8F8C5714988D}"/>
              </a:ext>
            </a:extLst>
          </p:cNvPr>
          <p:cNvSpPr>
            <a:spLocks noGrp="1"/>
          </p:cNvSpPr>
          <p:nvPr>
            <p:ph idx="1"/>
          </p:nvPr>
        </p:nvSpPr>
        <p:spPr>
          <a:xfrm>
            <a:off x="457200" y="1371600"/>
            <a:ext cx="8229600" cy="5334000"/>
          </a:xfrm>
        </p:spPr>
        <p:txBody>
          <a:bodyPr>
            <a:normAutofit fontScale="92500" lnSpcReduction="20000"/>
          </a:bodyPr>
          <a:lstStyle/>
          <a:p>
            <a:pPr marL="514350" lvl="0" indent="-514350">
              <a:buFont typeface="+mj-lt"/>
              <a:buAutoNum type="arabicPeriod"/>
            </a:pPr>
            <a:r>
              <a:rPr lang="en-US" sz="2600" b="1" i="1" dirty="0"/>
              <a:t>What agricultural problem do you have? Are there other people who have a similar problem?</a:t>
            </a:r>
            <a:endParaRPr lang="en-US" sz="2600" b="1" dirty="0"/>
          </a:p>
          <a:p>
            <a:pPr marL="514350" lvl="0" indent="-514350">
              <a:buFont typeface="+mj-lt"/>
              <a:buAutoNum type="arabicPeriod"/>
            </a:pPr>
            <a:r>
              <a:rPr lang="en-US" sz="2600" b="1" i="1" dirty="0"/>
              <a:t>What is your plan or possible solution to solving the problem?</a:t>
            </a:r>
            <a:endParaRPr lang="en-US" sz="2600" b="1" dirty="0"/>
          </a:p>
          <a:p>
            <a:pPr marL="514350" lvl="0" indent="-514350">
              <a:buFont typeface="+mj-lt"/>
              <a:buAutoNum type="arabicPeriod"/>
            </a:pPr>
            <a:r>
              <a:rPr lang="en-US" sz="2600" b="1" i="1" dirty="0"/>
              <a:t>What are the skills, knowledge, tools, and materials you already have to implement this plan/solution?</a:t>
            </a:r>
            <a:endParaRPr lang="en-US" sz="2600" b="1" dirty="0"/>
          </a:p>
          <a:p>
            <a:pPr marL="514350" lvl="0" indent="-514350">
              <a:buFont typeface="+mj-lt"/>
              <a:buAutoNum type="arabicPeriod"/>
            </a:pPr>
            <a:r>
              <a:rPr lang="en-US" sz="2600" b="1" i="1" dirty="0"/>
              <a:t>What are the skills, knowledge, tools, and materials still needed that you hope the grant/project will provide to implement this plan?</a:t>
            </a:r>
            <a:endParaRPr lang="en-US" sz="2600" b="1" dirty="0"/>
          </a:p>
          <a:p>
            <a:pPr marL="514350" lvl="0" indent="-514350">
              <a:buFont typeface="+mj-lt"/>
              <a:buAutoNum type="arabicPeriod"/>
            </a:pPr>
            <a:r>
              <a:rPr lang="en-US" sz="2600" b="1" i="1" dirty="0"/>
              <a:t>How much will this cost and how long will this plan/project take to put into action?</a:t>
            </a:r>
            <a:endParaRPr lang="en-US" sz="2600" b="1" dirty="0"/>
          </a:p>
          <a:p>
            <a:pPr marL="514350" lvl="0" indent="-514350">
              <a:buFont typeface="+mj-lt"/>
              <a:buAutoNum type="arabicPeriod"/>
            </a:pPr>
            <a:r>
              <a:rPr lang="en-US" sz="2600" b="1" i="1" dirty="0"/>
              <a:t>How do you intend to teach/show other farmers this answer to the problem?</a:t>
            </a:r>
            <a:endParaRPr lang="en-US" sz="2600" b="1" dirty="0"/>
          </a:p>
          <a:p>
            <a:pPr marL="514350" indent="-514350">
              <a:buFont typeface="+mj-lt"/>
              <a:buAutoNum type="arabicPeriod"/>
            </a:pPr>
            <a:r>
              <a:rPr lang="en-US" sz="2600" b="1" i="1" dirty="0"/>
              <a:t>Which people and/or organizations are willing and able to help you put your plan into action?  What do each of these people/organizations contribute?</a:t>
            </a:r>
            <a:endParaRPr lang="en-US" sz="2600" b="1" dirty="0"/>
          </a:p>
          <a:p>
            <a:endParaRPr lang="en-US" dirty="0"/>
          </a:p>
        </p:txBody>
      </p:sp>
    </p:spTree>
    <p:extLst>
      <p:ext uri="{BB962C8B-B14F-4D97-AF65-F5344CB8AC3E}">
        <p14:creationId xmlns:p14="http://schemas.microsoft.com/office/powerpoint/2010/main" val="2922747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descr="SAREPmapLr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381000" y="1851661"/>
            <a:ext cx="83820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p:txBody>
          <a:bodyPr>
            <a:normAutofit fontScale="90000"/>
          </a:bodyPr>
          <a:lstStyle/>
          <a:p>
            <a:r>
              <a:rPr lang="en-US" b="1" dirty="0">
                <a:solidFill>
                  <a:srgbClr val="406DA7"/>
                </a:solidFill>
                <a:latin typeface="Gill Sans MT" panose="020B0502020104020203" pitchFamily="34" charset="0"/>
              </a:rPr>
              <a:t>Western SARE: </a:t>
            </a:r>
            <a:br>
              <a:rPr lang="en-US" b="1" dirty="0">
                <a:solidFill>
                  <a:srgbClr val="406DA7"/>
                </a:solidFill>
                <a:latin typeface="Gill Sans MT" panose="020B0502020104020203" pitchFamily="34" charset="0"/>
              </a:rPr>
            </a:br>
            <a:r>
              <a:rPr lang="en-US" b="1" dirty="0">
                <a:solidFill>
                  <a:srgbClr val="406DA7"/>
                </a:solidFill>
                <a:latin typeface="Gill Sans MT" panose="020B0502020104020203" pitchFamily="34" charset="0"/>
              </a:rPr>
              <a:t>A part of the BIG West</a:t>
            </a:r>
          </a:p>
        </p:txBody>
      </p:sp>
    </p:spTree>
    <p:extLst>
      <p:ext uri="{BB962C8B-B14F-4D97-AF65-F5344CB8AC3E}">
        <p14:creationId xmlns:p14="http://schemas.microsoft.com/office/powerpoint/2010/main" val="568700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600200"/>
          </a:xfrm>
        </p:spPr>
        <p:txBody>
          <a:bodyPr>
            <a:noAutofit/>
          </a:bodyPr>
          <a:lstStyle/>
          <a:p>
            <a:r>
              <a:rPr lang="en-US" sz="3600" b="1" dirty="0"/>
              <a:t>What is the Western Region Sustainable Agriculture Research and Education Program (WSARE)</a:t>
            </a:r>
          </a:p>
        </p:txBody>
      </p:sp>
      <p:sp>
        <p:nvSpPr>
          <p:cNvPr id="3" name="Content Placeholder 2"/>
          <p:cNvSpPr>
            <a:spLocks noGrp="1"/>
          </p:cNvSpPr>
          <p:nvPr>
            <p:ph idx="1"/>
          </p:nvPr>
        </p:nvSpPr>
        <p:spPr>
          <a:xfrm>
            <a:off x="457200" y="1828800"/>
            <a:ext cx="8229600" cy="4648200"/>
          </a:xfrm>
        </p:spPr>
        <p:txBody>
          <a:bodyPr>
            <a:normAutofit lnSpcReduction="10000"/>
          </a:bodyPr>
          <a:lstStyle/>
          <a:p>
            <a:pPr marL="0" indent="0">
              <a:buNone/>
            </a:pPr>
            <a:r>
              <a:rPr lang="en-US" sz="2800" dirty="0"/>
              <a:t>A program of the U.S. Department of Agriculture that promotes </a:t>
            </a:r>
            <a:r>
              <a:rPr lang="en-US" sz="2800" b="1" dirty="0"/>
              <a:t>profitable farms</a:t>
            </a:r>
            <a:r>
              <a:rPr lang="en-US" sz="2800" dirty="0"/>
              <a:t>, a </a:t>
            </a:r>
            <a:r>
              <a:rPr lang="en-US" sz="2800" b="1" dirty="0"/>
              <a:t>sound environment </a:t>
            </a:r>
            <a:r>
              <a:rPr lang="en-US" sz="2800" dirty="0"/>
              <a:t>and </a:t>
            </a:r>
            <a:r>
              <a:rPr lang="en-US" sz="2800" b="1" dirty="0"/>
              <a:t>vibrant communities </a:t>
            </a:r>
            <a:r>
              <a:rPr lang="en-US" sz="2800" dirty="0"/>
              <a:t>through different types of grants:</a:t>
            </a:r>
          </a:p>
          <a:p>
            <a:r>
              <a:rPr lang="en-US" sz="2800" dirty="0"/>
              <a:t>Professional + Producer Grants</a:t>
            </a:r>
          </a:p>
          <a:p>
            <a:r>
              <a:rPr lang="en-US" sz="2800" dirty="0"/>
              <a:t>Research and Education Grants</a:t>
            </a:r>
          </a:p>
          <a:p>
            <a:r>
              <a:rPr lang="en-US" sz="2800" dirty="0"/>
              <a:t>Professional Development Grants</a:t>
            </a:r>
          </a:p>
          <a:p>
            <a:r>
              <a:rPr lang="en-US" sz="2800" dirty="0"/>
              <a:t>State Implementation Grants</a:t>
            </a:r>
          </a:p>
          <a:p>
            <a:r>
              <a:rPr lang="en-US" sz="2800" dirty="0"/>
              <a:t>Graduate Student Grants</a:t>
            </a:r>
          </a:p>
          <a:p>
            <a:pPr marL="0" indent="0" algn="ctr">
              <a:buNone/>
            </a:pPr>
            <a:r>
              <a:rPr lang="en-US" sz="2800" i="1" dirty="0"/>
              <a:t>Look at handouts to see number and types of Grants to Guam and other Territories</a:t>
            </a:r>
          </a:p>
          <a:p>
            <a:endParaRPr lang="en-US" sz="2800" dirty="0"/>
          </a:p>
        </p:txBody>
      </p:sp>
    </p:spTree>
    <p:extLst>
      <p:ext uri="{BB962C8B-B14F-4D97-AF65-F5344CB8AC3E}">
        <p14:creationId xmlns:p14="http://schemas.microsoft.com/office/powerpoint/2010/main" val="2663579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Three Elements of Sustainable Agriculture</a:t>
            </a:r>
          </a:p>
        </p:txBody>
      </p:sp>
      <p:sp>
        <p:nvSpPr>
          <p:cNvPr id="3" name="Content Placeholder 2"/>
          <p:cNvSpPr>
            <a:spLocks noGrp="1"/>
          </p:cNvSpPr>
          <p:nvPr>
            <p:ph idx="1"/>
          </p:nvPr>
        </p:nvSpPr>
        <p:spPr/>
        <p:txBody>
          <a:bodyPr>
            <a:normAutofit lnSpcReduction="10000"/>
          </a:bodyPr>
          <a:lstStyle/>
          <a:p>
            <a:r>
              <a:rPr lang="en-US" b="1" dirty="0"/>
              <a:t>Economically Viable...</a:t>
            </a:r>
          </a:p>
          <a:p>
            <a:pPr lvl="1"/>
            <a:r>
              <a:rPr lang="en-US" dirty="0"/>
              <a:t>If it is not profitable, it is not sustainable...</a:t>
            </a:r>
          </a:p>
          <a:p>
            <a:r>
              <a:rPr lang="en-US" b="1" dirty="0"/>
              <a:t>Socially Acceptable...</a:t>
            </a:r>
          </a:p>
          <a:p>
            <a:pPr lvl="1"/>
            <a:r>
              <a:rPr lang="en-US" dirty="0"/>
              <a:t>The Quality of Life of Farmers, Farm Families and Farm Communities is important... and Practices must be acceptable to the community</a:t>
            </a:r>
          </a:p>
          <a:p>
            <a:r>
              <a:rPr lang="en-US" b="1" dirty="0"/>
              <a:t>Ecologically Sound...</a:t>
            </a:r>
          </a:p>
          <a:p>
            <a:pPr lvl="1"/>
            <a:r>
              <a:rPr lang="en-US" dirty="0"/>
              <a:t>We must preserve the resource base where production occurs and that sustains us all...</a:t>
            </a:r>
          </a:p>
        </p:txBody>
      </p:sp>
    </p:spTree>
    <p:extLst>
      <p:ext uri="{BB962C8B-B14F-4D97-AF65-F5344CB8AC3E}">
        <p14:creationId xmlns:p14="http://schemas.microsoft.com/office/powerpoint/2010/main" val="3630849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0C9F4-779E-D84D-A7E1-77BBA8855717}"/>
              </a:ext>
            </a:extLst>
          </p:cNvPr>
          <p:cNvSpPr>
            <a:spLocks noGrp="1"/>
          </p:cNvSpPr>
          <p:nvPr>
            <p:ph type="title"/>
          </p:nvPr>
        </p:nvSpPr>
        <p:spPr/>
        <p:txBody>
          <a:bodyPr/>
          <a:lstStyle/>
          <a:p>
            <a:r>
              <a:rPr lang="en-US" b="1" dirty="0"/>
              <a:t>Professional + Producer Grant</a:t>
            </a:r>
          </a:p>
        </p:txBody>
      </p:sp>
      <p:sp>
        <p:nvSpPr>
          <p:cNvPr id="3" name="Content Placeholder 2">
            <a:extLst>
              <a:ext uri="{FF2B5EF4-FFF2-40B4-BE49-F238E27FC236}">
                <a16:creationId xmlns:a16="http://schemas.microsoft.com/office/drawing/2014/main" id="{92095408-7FB1-CC47-88BF-4AE93AEF028E}"/>
              </a:ext>
            </a:extLst>
          </p:cNvPr>
          <p:cNvSpPr>
            <a:spLocks noGrp="1"/>
          </p:cNvSpPr>
          <p:nvPr>
            <p:ph idx="1"/>
          </p:nvPr>
        </p:nvSpPr>
        <p:spPr>
          <a:xfrm>
            <a:off x="457200" y="1219200"/>
            <a:ext cx="8229600" cy="4906963"/>
          </a:xfrm>
        </p:spPr>
        <p:txBody>
          <a:bodyPr>
            <a:noAutofit/>
          </a:bodyPr>
          <a:lstStyle/>
          <a:p>
            <a:r>
              <a:rPr lang="en-US" sz="2300" dirty="0"/>
              <a:t>One to three year grants </a:t>
            </a:r>
          </a:p>
          <a:p>
            <a:r>
              <a:rPr lang="en-US" sz="2300" dirty="0"/>
              <a:t>Agricultural professional coordinates the project. </a:t>
            </a:r>
          </a:p>
          <a:p>
            <a:r>
              <a:rPr lang="en-US" sz="2300" dirty="0"/>
              <a:t>Applicants can seek up to $50,000 and must have at least five producers involved. </a:t>
            </a:r>
          </a:p>
          <a:p>
            <a:r>
              <a:rPr lang="en-US" sz="2300" dirty="0"/>
              <a:t>Cost Reimbursable, 10% held pending approval of final report (</a:t>
            </a:r>
            <a:r>
              <a:rPr lang="en-US" sz="2300" dirty="0" err="1"/>
              <a:t>pg</a:t>
            </a:r>
            <a:r>
              <a:rPr lang="en-US" sz="2300" dirty="0"/>
              <a:t> 9)</a:t>
            </a:r>
          </a:p>
          <a:p>
            <a:r>
              <a:rPr lang="en-US" sz="2300" dirty="0"/>
              <a:t>The Call for Proposals for Professional + Producer Grants will open approximately around September, with proposals due  around late November to early December. </a:t>
            </a:r>
          </a:p>
          <a:p>
            <a:r>
              <a:rPr lang="en-US" sz="2300" dirty="0"/>
              <a:t>A technical review will be held in January, and proposals will be selected for funding in March.</a:t>
            </a:r>
          </a:p>
        </p:txBody>
      </p:sp>
    </p:spTree>
    <p:extLst>
      <p:ext uri="{BB962C8B-B14F-4D97-AF65-F5344CB8AC3E}">
        <p14:creationId xmlns:p14="http://schemas.microsoft.com/office/powerpoint/2010/main" val="80731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DE589-2D29-D447-9974-39E6AE651DF7}"/>
              </a:ext>
            </a:extLst>
          </p:cNvPr>
          <p:cNvSpPr>
            <a:spLocks noGrp="1"/>
          </p:cNvSpPr>
          <p:nvPr>
            <p:ph type="title"/>
          </p:nvPr>
        </p:nvSpPr>
        <p:spPr/>
        <p:txBody>
          <a:bodyPr>
            <a:normAutofit fontScale="90000"/>
          </a:bodyPr>
          <a:lstStyle/>
          <a:p>
            <a:r>
              <a:rPr lang="en-US" b="1" dirty="0"/>
              <a:t>Eligible Applicants for Professional Producer grants</a:t>
            </a:r>
          </a:p>
        </p:txBody>
      </p:sp>
      <p:sp>
        <p:nvSpPr>
          <p:cNvPr id="3" name="Content Placeholder 2">
            <a:extLst>
              <a:ext uri="{FF2B5EF4-FFF2-40B4-BE49-F238E27FC236}">
                <a16:creationId xmlns:a16="http://schemas.microsoft.com/office/drawing/2014/main" id="{853D6192-D7E1-884D-ABCD-3569AF5C869A}"/>
              </a:ext>
            </a:extLst>
          </p:cNvPr>
          <p:cNvSpPr>
            <a:spLocks noGrp="1"/>
          </p:cNvSpPr>
          <p:nvPr>
            <p:ph idx="1"/>
          </p:nvPr>
        </p:nvSpPr>
        <p:spPr>
          <a:xfrm>
            <a:off x="457200" y="1676400"/>
            <a:ext cx="8229600" cy="4953000"/>
          </a:xfrm>
        </p:spPr>
        <p:txBody>
          <a:bodyPr>
            <a:normAutofit fontScale="77500" lnSpcReduction="20000"/>
          </a:bodyPr>
          <a:lstStyle/>
          <a:p>
            <a:r>
              <a:rPr lang="en-US" sz="3600" dirty="0"/>
              <a:t>The professional’s organization is fiscally responsible for the project and, if funded, provides his or her DUNS number. Each of the 5 producers must be an independent and separate operation. </a:t>
            </a:r>
          </a:p>
          <a:p>
            <a:r>
              <a:rPr lang="en-US" sz="3600" dirty="0"/>
              <a:t>You are a producer if: </a:t>
            </a:r>
          </a:p>
          <a:p>
            <a:pPr lvl="1"/>
            <a:r>
              <a:rPr lang="en-US" sz="3600" dirty="0"/>
              <a:t>Your primary occupation is farming or ranching; </a:t>
            </a:r>
          </a:p>
          <a:p>
            <a:pPr lvl="1"/>
            <a:r>
              <a:rPr lang="en-US" sz="3600" dirty="0"/>
              <a:t>You have a farm/ranch tax number; </a:t>
            </a:r>
            <a:r>
              <a:rPr lang="en-US" sz="3600" b="1" i="1" dirty="0"/>
              <a:t>or </a:t>
            </a:r>
            <a:endParaRPr lang="en-US" sz="3600" dirty="0"/>
          </a:p>
          <a:p>
            <a:pPr lvl="1"/>
            <a:r>
              <a:rPr lang="en-US" sz="3600" dirty="0"/>
              <a:t>You are a part-time producer and you have at least $1,000 of documented annual income or consumption from the operation. </a:t>
            </a:r>
          </a:p>
          <a:p>
            <a:r>
              <a:rPr lang="en-US" sz="4000" dirty="0"/>
              <a:t>Only producers (Farmers/Ranchers) are eligible to serve as farmers on WSARE grants. </a:t>
            </a:r>
          </a:p>
          <a:p>
            <a:pPr marL="457200" lvl="1" indent="0">
              <a:buNone/>
            </a:pPr>
            <a:endParaRPr lang="en-US" sz="3600" dirty="0"/>
          </a:p>
          <a:p>
            <a:endParaRPr lang="en-US" dirty="0"/>
          </a:p>
        </p:txBody>
      </p:sp>
    </p:spTree>
    <p:extLst>
      <p:ext uri="{BB962C8B-B14F-4D97-AF65-F5344CB8AC3E}">
        <p14:creationId xmlns:p14="http://schemas.microsoft.com/office/powerpoint/2010/main" val="3864727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Title 1"/>
          <p:cNvSpPr txBox="1">
            <a:spLocks noGrp="1"/>
          </p:cNvSpPr>
          <p:nvPr>
            <p:ph type="title"/>
          </p:nvPr>
        </p:nvSpPr>
        <p:spPr>
          <a:prstGeom prst="rect">
            <a:avLst/>
          </a:prstGeom>
        </p:spPr>
        <p:txBody>
          <a:bodyPr>
            <a:normAutofit fontScale="90000"/>
          </a:bodyPr>
          <a:lstStyle>
            <a:lvl1pPr defTabSz="832104">
              <a:defRPr sz="3549" b="1"/>
            </a:lvl1pPr>
          </a:lstStyle>
          <a:p>
            <a:r>
              <a:rPr dirty="0"/>
              <a:t>Proposal Objectives Should Relate to Sustainable Agriculture</a:t>
            </a:r>
          </a:p>
        </p:txBody>
      </p:sp>
      <p:sp>
        <p:nvSpPr>
          <p:cNvPr id="129" name="Content Placeholder 2"/>
          <p:cNvSpPr txBox="1">
            <a:spLocks noGrp="1"/>
          </p:cNvSpPr>
          <p:nvPr>
            <p:ph type="body" idx="1"/>
          </p:nvPr>
        </p:nvSpPr>
        <p:spPr>
          <a:xfrm>
            <a:off x="457200" y="1417638"/>
            <a:ext cx="8229600" cy="4983162"/>
          </a:xfrm>
          <a:prstGeom prst="rect">
            <a:avLst/>
          </a:prstGeom>
        </p:spPr>
        <p:txBody>
          <a:bodyPr>
            <a:noAutofit/>
          </a:bodyPr>
          <a:lstStyle/>
          <a:p>
            <a:pPr marL="0" indent="0" defTabSz="877823">
              <a:lnSpc>
                <a:spcPct val="80000"/>
              </a:lnSpc>
              <a:spcBef>
                <a:spcPts val="600"/>
              </a:spcBef>
              <a:buSzTx/>
              <a:buNone/>
              <a:defRPr sz="2592" b="1"/>
            </a:pPr>
            <a:r>
              <a:rPr sz="2800" dirty="0"/>
              <a:t>General:</a:t>
            </a:r>
          </a:p>
          <a:p>
            <a:pPr marL="329184" indent="-329184" defTabSz="877823">
              <a:lnSpc>
                <a:spcPct val="80000"/>
              </a:lnSpc>
              <a:spcBef>
                <a:spcPts val="600"/>
              </a:spcBef>
              <a:defRPr sz="2592" b="1"/>
            </a:pPr>
            <a:r>
              <a:rPr sz="2800" dirty="0"/>
              <a:t>Satisfy human food and fiber needs</a:t>
            </a:r>
          </a:p>
          <a:p>
            <a:pPr marL="329184" indent="-329184" defTabSz="877823">
              <a:lnSpc>
                <a:spcPct val="80000"/>
              </a:lnSpc>
              <a:spcBef>
                <a:spcPts val="600"/>
              </a:spcBef>
              <a:defRPr sz="2592" b="1"/>
            </a:pPr>
            <a:r>
              <a:rPr sz="2800" dirty="0"/>
              <a:t>Enhance environmental quality and the natural resource base upon which the agricultural economy depends</a:t>
            </a:r>
          </a:p>
          <a:p>
            <a:pPr marL="329184" indent="-329184" defTabSz="877823">
              <a:lnSpc>
                <a:spcPct val="80000"/>
              </a:lnSpc>
              <a:spcBef>
                <a:spcPts val="600"/>
              </a:spcBef>
              <a:defRPr sz="2592" b="1"/>
            </a:pPr>
            <a:r>
              <a:rPr sz="2800" dirty="0"/>
              <a:t>Make the most efficient use of nonrenewable resources and on-farm resources and integrate, where appropriate, natural biological cycles and controls;</a:t>
            </a:r>
          </a:p>
          <a:p>
            <a:pPr marL="329184" indent="-329184" defTabSz="877823">
              <a:lnSpc>
                <a:spcPct val="80000"/>
              </a:lnSpc>
              <a:spcBef>
                <a:spcPts val="600"/>
              </a:spcBef>
              <a:defRPr sz="2592" b="1"/>
            </a:pPr>
            <a:r>
              <a:rPr sz="2800" dirty="0"/>
              <a:t>Sustain the economic viability of farm operations; and</a:t>
            </a:r>
          </a:p>
          <a:p>
            <a:pPr marL="329184" indent="-329184" defTabSz="877823">
              <a:lnSpc>
                <a:spcPct val="80000"/>
              </a:lnSpc>
              <a:spcBef>
                <a:spcPts val="600"/>
              </a:spcBef>
              <a:defRPr sz="2592" b="1"/>
            </a:pPr>
            <a:r>
              <a:rPr sz="2800" dirty="0"/>
              <a:t>Enhance the quality of life for farmers and society as a whole</a:t>
            </a:r>
            <a:r>
              <a:rPr lang="en-US" sz="2800" dirty="0"/>
              <a:t>.</a:t>
            </a:r>
          </a:p>
        </p:txBody>
      </p:sp>
    </p:spTree>
    <p:extLst>
      <p:ext uri="{BB962C8B-B14F-4D97-AF65-F5344CB8AC3E}">
        <p14:creationId xmlns:p14="http://schemas.microsoft.com/office/powerpoint/2010/main" val="19526302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26546-FB77-3C45-A0CB-C895A71F939B}"/>
              </a:ext>
            </a:extLst>
          </p:cNvPr>
          <p:cNvSpPr>
            <a:spLocks noGrp="1"/>
          </p:cNvSpPr>
          <p:nvPr>
            <p:ph type="title"/>
          </p:nvPr>
        </p:nvSpPr>
        <p:spPr/>
        <p:txBody>
          <a:bodyPr>
            <a:normAutofit/>
          </a:bodyPr>
          <a:lstStyle/>
          <a:p>
            <a:r>
              <a:rPr lang="en-US" b="1" dirty="0"/>
              <a:t>Agricultural Professional</a:t>
            </a:r>
          </a:p>
        </p:txBody>
      </p:sp>
      <p:sp>
        <p:nvSpPr>
          <p:cNvPr id="3" name="Content Placeholder 2">
            <a:extLst>
              <a:ext uri="{FF2B5EF4-FFF2-40B4-BE49-F238E27FC236}">
                <a16:creationId xmlns:a16="http://schemas.microsoft.com/office/drawing/2014/main" id="{F050201D-4FE3-ED4B-8D04-6850D0B63F04}"/>
              </a:ext>
            </a:extLst>
          </p:cNvPr>
          <p:cNvSpPr>
            <a:spLocks noGrp="1"/>
          </p:cNvSpPr>
          <p:nvPr>
            <p:ph idx="1"/>
          </p:nvPr>
        </p:nvSpPr>
        <p:spPr/>
        <p:txBody>
          <a:bodyPr>
            <a:normAutofit fontScale="85000" lnSpcReduction="10000"/>
          </a:bodyPr>
          <a:lstStyle/>
          <a:p>
            <a:r>
              <a:rPr lang="en-US" dirty="0"/>
              <a:t>All proposals </a:t>
            </a:r>
            <a:r>
              <a:rPr lang="en-US" b="1" dirty="0"/>
              <a:t>must </a:t>
            </a:r>
            <a:r>
              <a:rPr lang="en-US" dirty="0"/>
              <a:t>have a qualified Ag Professional who will coordinate the planning, evaluation, outreach, and reporting. </a:t>
            </a:r>
          </a:p>
          <a:p>
            <a:r>
              <a:rPr lang="en-US" dirty="0"/>
              <a:t>Ag Professional may be cooperative extension educators/agents and specialists, SBDC advisors, NGO technical missions, agricultural consultants, nonprofit organizations, or other agricultural professionals assisting producers at the local level. </a:t>
            </a:r>
          </a:p>
          <a:p>
            <a:r>
              <a:rPr lang="en-US" dirty="0"/>
              <a:t>The Ag Professional’s resume (two-page maximum) </a:t>
            </a:r>
            <a:r>
              <a:rPr lang="en-US" b="1" dirty="0"/>
              <a:t>must </a:t>
            </a:r>
            <a:r>
              <a:rPr lang="en-US" dirty="0"/>
              <a:t>be included. The Ag Professional cannot be one of the producers. </a:t>
            </a:r>
          </a:p>
          <a:p>
            <a:endParaRPr lang="en-US" dirty="0"/>
          </a:p>
        </p:txBody>
      </p:sp>
    </p:spTree>
    <p:extLst>
      <p:ext uri="{BB962C8B-B14F-4D97-AF65-F5344CB8AC3E}">
        <p14:creationId xmlns:p14="http://schemas.microsoft.com/office/powerpoint/2010/main" val="13876805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AF8B3-0D79-FD47-852C-AF77D081BDBF}"/>
              </a:ext>
            </a:extLst>
          </p:cNvPr>
          <p:cNvSpPr>
            <a:spLocks noGrp="1"/>
          </p:cNvSpPr>
          <p:nvPr>
            <p:ph type="title"/>
          </p:nvPr>
        </p:nvSpPr>
        <p:spPr/>
        <p:txBody>
          <a:bodyPr>
            <a:normAutofit fontScale="90000"/>
          </a:bodyPr>
          <a:lstStyle/>
          <a:p>
            <a:r>
              <a:rPr lang="en-US" b="1" i="1" dirty="0"/>
              <a:t>Grant funds may be used for the following purposes </a:t>
            </a:r>
            <a:br>
              <a:rPr lang="en-US" dirty="0"/>
            </a:br>
            <a:endParaRPr lang="en-US" dirty="0"/>
          </a:p>
        </p:txBody>
      </p:sp>
      <p:sp>
        <p:nvSpPr>
          <p:cNvPr id="3" name="Content Placeholder 2">
            <a:extLst>
              <a:ext uri="{FF2B5EF4-FFF2-40B4-BE49-F238E27FC236}">
                <a16:creationId xmlns:a16="http://schemas.microsoft.com/office/drawing/2014/main" id="{03EDDADF-1058-2B46-BBE7-A0A398E6B919}"/>
              </a:ext>
            </a:extLst>
          </p:cNvPr>
          <p:cNvSpPr>
            <a:spLocks noGrp="1"/>
          </p:cNvSpPr>
          <p:nvPr>
            <p:ph idx="1"/>
          </p:nvPr>
        </p:nvSpPr>
        <p:spPr>
          <a:xfrm>
            <a:off x="457200" y="1600200"/>
            <a:ext cx="8229600" cy="4876800"/>
          </a:xfrm>
        </p:spPr>
        <p:txBody>
          <a:bodyPr>
            <a:normAutofit fontScale="77500" lnSpcReduction="20000"/>
          </a:bodyPr>
          <a:lstStyle/>
          <a:p>
            <a:r>
              <a:rPr lang="en-US" sz="3600" dirty="0"/>
              <a:t>Compensation for field research and educational activities. </a:t>
            </a:r>
          </a:p>
          <a:p>
            <a:r>
              <a:rPr lang="en-US" sz="3600" dirty="0"/>
              <a:t>Cost of field sampling, crop analysis, and educational surveys. </a:t>
            </a:r>
          </a:p>
          <a:p>
            <a:r>
              <a:rPr lang="en-US" sz="3600" dirty="0"/>
              <a:t>Materials and supplies needed for the project. </a:t>
            </a:r>
          </a:p>
          <a:p>
            <a:r>
              <a:rPr lang="en-US" sz="3600" dirty="0"/>
              <a:t>Small tools and equipment. Any one piece of equipment costing less than $5,000. Describe type of equipment (for example, pH meters, balances, scales, hand tools, etc.), cost and a brief narrative on the intended use of the equipment for project objectives. </a:t>
            </a:r>
            <a:r>
              <a:rPr lang="en-US" sz="3600" b="1" dirty="0"/>
              <a:t>NOTE: </a:t>
            </a:r>
            <a:r>
              <a:rPr lang="en-US" sz="3600" dirty="0"/>
              <a:t>single item or piece of equipment over $500 must be listed separately with proper budget justification. </a:t>
            </a:r>
          </a:p>
          <a:p>
            <a:endParaRPr lang="en-US" dirty="0"/>
          </a:p>
          <a:p>
            <a:endParaRPr lang="en-US" dirty="0"/>
          </a:p>
        </p:txBody>
      </p:sp>
    </p:spTree>
    <p:extLst>
      <p:ext uri="{BB962C8B-B14F-4D97-AF65-F5344CB8AC3E}">
        <p14:creationId xmlns:p14="http://schemas.microsoft.com/office/powerpoint/2010/main" val="39070950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5F0FD-7731-F043-8603-CEC6F2054876}"/>
              </a:ext>
            </a:extLst>
          </p:cNvPr>
          <p:cNvSpPr>
            <a:spLocks noGrp="1"/>
          </p:cNvSpPr>
          <p:nvPr>
            <p:ph type="title"/>
          </p:nvPr>
        </p:nvSpPr>
        <p:spPr/>
        <p:txBody>
          <a:bodyPr>
            <a:normAutofit fontScale="90000"/>
          </a:bodyPr>
          <a:lstStyle/>
          <a:p>
            <a:r>
              <a:rPr lang="en-US" b="1" i="1" dirty="0"/>
              <a:t>Grant funds may be used for the following purposes</a:t>
            </a:r>
            <a:endParaRPr lang="en-US" dirty="0"/>
          </a:p>
        </p:txBody>
      </p:sp>
      <p:sp>
        <p:nvSpPr>
          <p:cNvPr id="3" name="Content Placeholder 2">
            <a:extLst>
              <a:ext uri="{FF2B5EF4-FFF2-40B4-BE49-F238E27FC236}">
                <a16:creationId xmlns:a16="http://schemas.microsoft.com/office/drawing/2014/main" id="{AD00F70B-52D9-C349-B1F4-64AD0A3DE5BF}"/>
              </a:ext>
            </a:extLst>
          </p:cNvPr>
          <p:cNvSpPr>
            <a:spLocks noGrp="1"/>
          </p:cNvSpPr>
          <p:nvPr>
            <p:ph idx="1"/>
          </p:nvPr>
        </p:nvSpPr>
        <p:spPr>
          <a:xfrm>
            <a:off x="457200" y="1600200"/>
            <a:ext cx="8229600" cy="4953000"/>
          </a:xfrm>
        </p:spPr>
        <p:txBody>
          <a:bodyPr>
            <a:normAutofit fontScale="77500" lnSpcReduction="20000"/>
          </a:bodyPr>
          <a:lstStyle/>
          <a:p>
            <a:r>
              <a:rPr lang="en-US" dirty="0"/>
              <a:t>Outreach expenses such as holding a field day, tours, printing, creating a webpage, etc. </a:t>
            </a:r>
          </a:p>
          <a:p>
            <a:r>
              <a:rPr lang="en-US" dirty="0"/>
              <a:t>Out-of-town (atoll to atoll) travel needed for the project. State the purpose, destination, number of travelers and estimated cost per trip. (e.g., St. Louis, MO to attend the National Conference; two persons @ $1,000 each). </a:t>
            </a:r>
          </a:p>
          <a:p>
            <a:r>
              <a:rPr lang="en-US" dirty="0"/>
              <a:t>Local travel (where ferry/boat is used and reimbursed) needed for project. State purpose and total dollar amount of reimbursement for vehicle use. If any overnight stays are anticipated, include the number of nights and the amount for meals and lodging (e.g., local travel for site visits to farmers in neighboring islands- $500 for mileage and $500 for meals and lodging (five days @ $100/day) = $1,000.) Receipts need to be collected and submitted for reimbursement.</a:t>
            </a:r>
          </a:p>
        </p:txBody>
      </p:sp>
    </p:spTree>
    <p:extLst>
      <p:ext uri="{BB962C8B-B14F-4D97-AF65-F5344CB8AC3E}">
        <p14:creationId xmlns:p14="http://schemas.microsoft.com/office/powerpoint/2010/main" val="3023924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E0D98-A9F0-4223-A16A-E6E20D0E087F}"/>
              </a:ext>
            </a:extLst>
          </p:cNvPr>
          <p:cNvSpPr>
            <a:spLocks noGrp="1"/>
          </p:cNvSpPr>
          <p:nvPr>
            <p:ph type="title"/>
          </p:nvPr>
        </p:nvSpPr>
        <p:spPr/>
        <p:txBody>
          <a:bodyPr/>
          <a:lstStyle/>
          <a:p>
            <a:r>
              <a:rPr lang="en-US" dirty="0"/>
              <a:t>Seven Questions</a:t>
            </a:r>
          </a:p>
        </p:txBody>
      </p:sp>
      <p:sp>
        <p:nvSpPr>
          <p:cNvPr id="3" name="Content Placeholder 2">
            <a:extLst>
              <a:ext uri="{FF2B5EF4-FFF2-40B4-BE49-F238E27FC236}">
                <a16:creationId xmlns:a16="http://schemas.microsoft.com/office/drawing/2014/main" id="{D9FFE85E-EFD4-4281-AD20-E5D946EB8F5F}"/>
              </a:ext>
            </a:extLst>
          </p:cNvPr>
          <p:cNvSpPr>
            <a:spLocks noGrp="1"/>
          </p:cNvSpPr>
          <p:nvPr>
            <p:ph idx="1"/>
          </p:nvPr>
        </p:nvSpPr>
        <p:spPr/>
        <p:txBody>
          <a:bodyPr/>
          <a:lstStyle/>
          <a:p>
            <a:r>
              <a:rPr lang="en-US" dirty="0"/>
              <a:t>You need to answer to write a SARE grant application.</a:t>
            </a:r>
          </a:p>
        </p:txBody>
      </p:sp>
    </p:spTree>
    <p:extLst>
      <p:ext uri="{BB962C8B-B14F-4D97-AF65-F5344CB8AC3E}">
        <p14:creationId xmlns:p14="http://schemas.microsoft.com/office/powerpoint/2010/main" val="40136597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A6942-BC46-7E41-9932-89C995BE91EC}"/>
              </a:ext>
            </a:extLst>
          </p:cNvPr>
          <p:cNvSpPr>
            <a:spLocks noGrp="1"/>
          </p:cNvSpPr>
          <p:nvPr>
            <p:ph type="title"/>
          </p:nvPr>
        </p:nvSpPr>
        <p:spPr/>
        <p:txBody>
          <a:bodyPr>
            <a:normAutofit fontScale="90000"/>
          </a:bodyPr>
          <a:lstStyle/>
          <a:p>
            <a:r>
              <a:rPr lang="en-US" b="1" i="1" dirty="0"/>
              <a:t>Grant funds may be used for the following purposes</a:t>
            </a:r>
            <a:endParaRPr lang="en-US" dirty="0"/>
          </a:p>
        </p:txBody>
      </p:sp>
      <p:sp>
        <p:nvSpPr>
          <p:cNvPr id="3" name="Content Placeholder 2">
            <a:extLst>
              <a:ext uri="{FF2B5EF4-FFF2-40B4-BE49-F238E27FC236}">
                <a16:creationId xmlns:a16="http://schemas.microsoft.com/office/drawing/2014/main" id="{99FB6E84-0DD6-7C44-A7DB-5541CBDEFDD5}"/>
              </a:ext>
            </a:extLst>
          </p:cNvPr>
          <p:cNvSpPr>
            <a:spLocks noGrp="1"/>
          </p:cNvSpPr>
          <p:nvPr>
            <p:ph idx="1"/>
          </p:nvPr>
        </p:nvSpPr>
        <p:spPr>
          <a:xfrm>
            <a:off x="457200" y="1600200"/>
            <a:ext cx="8229600" cy="5257800"/>
          </a:xfrm>
        </p:spPr>
        <p:txBody>
          <a:bodyPr>
            <a:normAutofit fontScale="92500" lnSpcReduction="20000"/>
          </a:bodyPr>
          <a:lstStyle/>
          <a:p>
            <a:r>
              <a:rPr lang="en-US" dirty="0"/>
              <a:t>Hired labor for things that you cannot do yourself. State whether pay is a flat rate, or if the pay includes benefits. </a:t>
            </a:r>
          </a:p>
          <a:p>
            <a:r>
              <a:rPr lang="en-US" dirty="0"/>
              <a:t>Producer labor for project activities </a:t>
            </a:r>
            <a:r>
              <a:rPr lang="en-US" b="1" dirty="0"/>
              <a:t>above and beyond their normal farming activities. </a:t>
            </a:r>
            <a:endParaRPr lang="en-US" dirty="0"/>
          </a:p>
          <a:p>
            <a:r>
              <a:rPr lang="en-US" dirty="0"/>
              <a:t>Refreshments at field days, e.g. coffee, cold drinks, fruit, pie, cookies, etc. Meals are allowable if they maintain the continuity of the meeting and to do otherwise will smooth flow of the meeting. This justification must be provided. </a:t>
            </a:r>
          </a:p>
          <a:p>
            <a:r>
              <a:rPr lang="en-US" b="1" dirty="0"/>
              <a:t>Services of agricultural professionals can be compensated. </a:t>
            </a:r>
            <a:r>
              <a:rPr lang="en-US" dirty="0"/>
              <a:t>Provide the rate in your budget justification. </a:t>
            </a:r>
          </a:p>
          <a:p>
            <a:endParaRPr lang="en-US" dirty="0"/>
          </a:p>
        </p:txBody>
      </p:sp>
    </p:spTree>
    <p:extLst>
      <p:ext uri="{BB962C8B-B14F-4D97-AF65-F5344CB8AC3E}">
        <p14:creationId xmlns:p14="http://schemas.microsoft.com/office/powerpoint/2010/main" val="33841622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Budgets</a:t>
            </a:r>
          </a:p>
        </p:txBody>
      </p:sp>
      <p:sp>
        <p:nvSpPr>
          <p:cNvPr id="3" name="Content Placeholder 2"/>
          <p:cNvSpPr>
            <a:spLocks noGrp="1"/>
          </p:cNvSpPr>
          <p:nvPr>
            <p:ph idx="1"/>
          </p:nvPr>
        </p:nvSpPr>
        <p:spPr>
          <a:xfrm>
            <a:off x="457200" y="1371600"/>
            <a:ext cx="8229600" cy="4754563"/>
          </a:xfrm>
        </p:spPr>
        <p:txBody>
          <a:bodyPr>
            <a:normAutofit fontScale="85000" lnSpcReduction="10000"/>
          </a:bodyPr>
          <a:lstStyle/>
          <a:p>
            <a:r>
              <a:rPr lang="en-US" dirty="0"/>
              <a:t>Use online Budget table in the application.</a:t>
            </a:r>
          </a:p>
          <a:p>
            <a:r>
              <a:rPr lang="en-US" dirty="0"/>
              <a:t>Submit Budget Justification.</a:t>
            </a:r>
          </a:p>
          <a:p>
            <a:r>
              <a:rPr lang="en-US" dirty="0"/>
              <a:t>Create a realistic budget.</a:t>
            </a:r>
          </a:p>
          <a:p>
            <a:r>
              <a:rPr lang="en-US" dirty="0"/>
              <a:t>Budgets that overstate estimated expenses raise red flags with reviewers.</a:t>
            </a:r>
          </a:p>
          <a:p>
            <a:r>
              <a:rPr lang="en-US" dirty="0"/>
              <a:t>A budget that bumps up against the maximum allowed can also wave a red flag.</a:t>
            </a:r>
          </a:p>
          <a:p>
            <a:r>
              <a:rPr lang="en-US" dirty="0"/>
              <a:t>Read the specific budgetary requirements carefully; a poor budget can kill a project.</a:t>
            </a:r>
          </a:p>
          <a:p>
            <a:r>
              <a:rPr lang="en-US" dirty="0"/>
              <a:t>See the Helpful Documents page </a:t>
            </a:r>
            <a:r>
              <a:rPr lang="en-US" dirty="0">
                <a:hlinkClick r:id="rId2"/>
              </a:rPr>
              <a:t>https://wsaregrants.usu.edu/grants/?ok=vw_Docs</a:t>
            </a:r>
            <a:endParaRPr lang="en-US" dirty="0"/>
          </a:p>
        </p:txBody>
      </p:sp>
    </p:spTree>
    <p:extLst>
      <p:ext uri="{BB962C8B-B14F-4D97-AF65-F5344CB8AC3E}">
        <p14:creationId xmlns:p14="http://schemas.microsoft.com/office/powerpoint/2010/main" val="23887817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a:t>Common Reviewer Critiques</a:t>
            </a:r>
          </a:p>
        </p:txBody>
      </p:sp>
      <p:sp>
        <p:nvSpPr>
          <p:cNvPr id="3" name="Content Placeholder 2"/>
          <p:cNvSpPr>
            <a:spLocks noGrp="1"/>
          </p:cNvSpPr>
          <p:nvPr>
            <p:ph idx="1"/>
          </p:nvPr>
        </p:nvSpPr>
        <p:spPr>
          <a:xfrm>
            <a:off x="457200" y="1295400"/>
            <a:ext cx="8229600" cy="4830763"/>
          </a:xfrm>
        </p:spPr>
        <p:txBody>
          <a:bodyPr>
            <a:normAutofit fontScale="85000" lnSpcReduction="10000"/>
          </a:bodyPr>
          <a:lstStyle/>
          <a:p>
            <a:r>
              <a:rPr lang="en-US" dirty="0"/>
              <a:t>The application failed to address SARE goals</a:t>
            </a:r>
          </a:p>
          <a:p>
            <a:r>
              <a:rPr lang="en-US" dirty="0"/>
              <a:t>The application and plan of action lacked focus; not clear what you intended to do (No clear research &amp; education components stated)</a:t>
            </a:r>
          </a:p>
          <a:p>
            <a:pPr lvl="1"/>
            <a:r>
              <a:rPr lang="en-US" dirty="0"/>
              <a:t>What’s the research question what are the education goals?  See pg. 1 bold.</a:t>
            </a:r>
          </a:p>
          <a:p>
            <a:r>
              <a:rPr lang="en-US" dirty="0"/>
              <a:t>Large amount of dollars paying for personnel</a:t>
            </a:r>
          </a:p>
          <a:p>
            <a:r>
              <a:rPr lang="en-US" dirty="0"/>
              <a:t>The education outreach plan is weak</a:t>
            </a:r>
          </a:p>
          <a:p>
            <a:r>
              <a:rPr lang="en-US" dirty="0"/>
              <a:t>Crops to be grown are not specified</a:t>
            </a:r>
          </a:p>
          <a:p>
            <a:r>
              <a:rPr lang="en-US" dirty="0"/>
              <a:t>Did not follow directions on CFP</a:t>
            </a:r>
          </a:p>
          <a:p>
            <a:r>
              <a:rPr lang="en-US" dirty="0"/>
              <a:t>Did not clearly state farmer roles and participation.</a:t>
            </a:r>
          </a:p>
        </p:txBody>
      </p:sp>
    </p:spTree>
    <p:extLst>
      <p:ext uri="{BB962C8B-B14F-4D97-AF65-F5344CB8AC3E}">
        <p14:creationId xmlns:p14="http://schemas.microsoft.com/office/powerpoint/2010/main" val="22342786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Common Reviewer Critiques</a:t>
            </a:r>
          </a:p>
        </p:txBody>
      </p:sp>
      <p:sp>
        <p:nvSpPr>
          <p:cNvPr id="3" name="Content Placeholder 2"/>
          <p:cNvSpPr>
            <a:spLocks noGrp="1"/>
          </p:cNvSpPr>
          <p:nvPr>
            <p:ph idx="1"/>
          </p:nvPr>
        </p:nvSpPr>
        <p:spPr/>
        <p:txBody>
          <a:bodyPr>
            <a:normAutofit/>
          </a:bodyPr>
          <a:lstStyle/>
          <a:p>
            <a:r>
              <a:rPr lang="en-US"/>
              <a:t>It would be helpful to have a control plot</a:t>
            </a:r>
          </a:p>
          <a:p>
            <a:r>
              <a:rPr lang="en-US"/>
              <a:t>There </a:t>
            </a:r>
            <a:r>
              <a:rPr lang="en-US" dirty="0"/>
              <a:t>was little information about how this project would benefit other producers</a:t>
            </a:r>
          </a:p>
          <a:p>
            <a:r>
              <a:rPr lang="en-US" dirty="0"/>
              <a:t>Lots of unanswered questions; not sure what they’re going to do</a:t>
            </a:r>
          </a:p>
          <a:p>
            <a:r>
              <a:rPr lang="en-US" dirty="0"/>
              <a:t>The funding seems more for perpetuating an organization than developing a project</a:t>
            </a:r>
          </a:p>
          <a:p>
            <a:r>
              <a:rPr lang="en-US" dirty="0"/>
              <a:t>Not much going to producer education</a:t>
            </a:r>
          </a:p>
        </p:txBody>
      </p:sp>
    </p:spTree>
    <p:extLst>
      <p:ext uri="{BB962C8B-B14F-4D97-AF65-F5344CB8AC3E}">
        <p14:creationId xmlns:p14="http://schemas.microsoft.com/office/powerpoint/2010/main" val="2982464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Common Reviewer Praise</a:t>
            </a:r>
          </a:p>
        </p:txBody>
      </p:sp>
      <p:sp>
        <p:nvSpPr>
          <p:cNvPr id="3" name="Content Placeholder 2"/>
          <p:cNvSpPr>
            <a:spLocks noGrp="1"/>
          </p:cNvSpPr>
          <p:nvPr>
            <p:ph idx="1"/>
          </p:nvPr>
        </p:nvSpPr>
        <p:spPr/>
        <p:txBody>
          <a:bodyPr/>
          <a:lstStyle/>
          <a:p>
            <a:r>
              <a:rPr lang="en-US" dirty="0"/>
              <a:t>Creative</a:t>
            </a:r>
          </a:p>
          <a:p>
            <a:r>
              <a:rPr lang="en-US" dirty="0"/>
              <a:t>Well written</a:t>
            </a:r>
          </a:p>
          <a:p>
            <a:r>
              <a:rPr lang="en-US" dirty="0"/>
              <a:t>Large potential and measurable impact</a:t>
            </a:r>
          </a:p>
          <a:p>
            <a:r>
              <a:rPr lang="en-US" dirty="0"/>
              <a:t>Very innovative approach</a:t>
            </a:r>
          </a:p>
          <a:p>
            <a:r>
              <a:rPr lang="en-US" dirty="0"/>
              <a:t>Good use of technical advisor</a:t>
            </a:r>
          </a:p>
          <a:p>
            <a:r>
              <a:rPr lang="en-US" dirty="0"/>
              <a:t>Good application with specific goals</a:t>
            </a:r>
          </a:p>
          <a:p>
            <a:r>
              <a:rPr lang="en-US" dirty="0"/>
              <a:t>Lots of producers involved and educated</a:t>
            </a:r>
          </a:p>
        </p:txBody>
      </p:sp>
    </p:spTree>
    <p:extLst>
      <p:ext uri="{BB962C8B-B14F-4D97-AF65-F5344CB8AC3E}">
        <p14:creationId xmlns:p14="http://schemas.microsoft.com/office/powerpoint/2010/main" val="9573061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Common Reviewer Praise </a:t>
            </a:r>
          </a:p>
        </p:txBody>
      </p:sp>
      <p:sp>
        <p:nvSpPr>
          <p:cNvPr id="3" name="Content Placeholder 2"/>
          <p:cNvSpPr>
            <a:spLocks noGrp="1"/>
          </p:cNvSpPr>
          <p:nvPr>
            <p:ph idx="1"/>
          </p:nvPr>
        </p:nvSpPr>
        <p:spPr/>
        <p:txBody>
          <a:bodyPr>
            <a:normAutofit/>
          </a:bodyPr>
          <a:lstStyle/>
          <a:p>
            <a:r>
              <a:rPr lang="en-US" dirty="0"/>
              <a:t>Good outreach with field days, fliers, pamphlets and web-based materials</a:t>
            </a:r>
          </a:p>
          <a:p>
            <a:r>
              <a:rPr lang="en-US" dirty="0"/>
              <a:t>The budget fit well and is carefully planned</a:t>
            </a:r>
          </a:p>
          <a:p>
            <a:r>
              <a:rPr lang="en-US" dirty="0"/>
              <a:t>Good study design</a:t>
            </a:r>
          </a:p>
          <a:p>
            <a:r>
              <a:rPr lang="en-US" dirty="0"/>
              <a:t>It proposes good measurable outcomes</a:t>
            </a:r>
          </a:p>
          <a:p>
            <a:r>
              <a:rPr lang="en-US" dirty="0"/>
              <a:t>The systems approach is a good one</a:t>
            </a:r>
          </a:p>
          <a:p>
            <a:r>
              <a:rPr lang="en-US" dirty="0"/>
              <a:t>Good ‘On-the-Ground’ testing</a:t>
            </a:r>
          </a:p>
        </p:txBody>
      </p:sp>
    </p:spTree>
    <p:extLst>
      <p:ext uri="{BB962C8B-B14F-4D97-AF65-F5344CB8AC3E}">
        <p14:creationId xmlns:p14="http://schemas.microsoft.com/office/powerpoint/2010/main" val="8544558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Western SARE Grants: Points to Remember</a:t>
            </a:r>
          </a:p>
        </p:txBody>
      </p:sp>
      <p:sp>
        <p:nvSpPr>
          <p:cNvPr id="3" name="Content Placeholder 2"/>
          <p:cNvSpPr>
            <a:spLocks noGrp="1"/>
          </p:cNvSpPr>
          <p:nvPr>
            <p:ph idx="1"/>
          </p:nvPr>
        </p:nvSpPr>
        <p:spPr/>
        <p:txBody>
          <a:bodyPr>
            <a:normAutofit fontScale="92500" lnSpcReduction="10000"/>
          </a:bodyPr>
          <a:lstStyle/>
          <a:p>
            <a:r>
              <a:rPr lang="en-US" dirty="0"/>
              <a:t>Read the Call for Proposals (CFP)</a:t>
            </a:r>
          </a:p>
          <a:p>
            <a:r>
              <a:rPr lang="en-US" b="1" dirty="0"/>
              <a:t>Read the CFP again – several times</a:t>
            </a:r>
          </a:p>
          <a:p>
            <a:r>
              <a:rPr lang="en-US" dirty="0"/>
              <a:t>In the narrative tie your ideas into stated Western SARE goals.</a:t>
            </a:r>
          </a:p>
          <a:p>
            <a:r>
              <a:rPr lang="en-US" dirty="0"/>
              <a:t>Once your application is completed have someone else read it and give you feedback</a:t>
            </a:r>
          </a:p>
          <a:p>
            <a:r>
              <a:rPr lang="en-US" dirty="0"/>
              <a:t>Follow instructions of CFP.</a:t>
            </a:r>
          </a:p>
          <a:p>
            <a:r>
              <a:rPr lang="en-US" dirty="0"/>
              <a:t>Always make sure to have the application in by the required time/date.</a:t>
            </a:r>
          </a:p>
        </p:txBody>
      </p:sp>
    </p:spTree>
    <p:extLst>
      <p:ext uri="{BB962C8B-B14F-4D97-AF65-F5344CB8AC3E}">
        <p14:creationId xmlns:p14="http://schemas.microsoft.com/office/powerpoint/2010/main" val="9443047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More Information and Applying</a:t>
            </a:r>
          </a:p>
        </p:txBody>
      </p:sp>
      <p:sp>
        <p:nvSpPr>
          <p:cNvPr id="3" name="Content Placeholder 2"/>
          <p:cNvSpPr>
            <a:spLocks noGrp="1"/>
          </p:cNvSpPr>
          <p:nvPr>
            <p:ph idx="1"/>
          </p:nvPr>
        </p:nvSpPr>
        <p:spPr>
          <a:xfrm>
            <a:off x="457200" y="1417638"/>
            <a:ext cx="8229600" cy="4906962"/>
          </a:xfrm>
        </p:spPr>
        <p:txBody>
          <a:bodyPr>
            <a:normAutofit fontScale="85000" lnSpcReduction="10000"/>
          </a:bodyPr>
          <a:lstStyle/>
          <a:p>
            <a:r>
              <a:rPr lang="en-US" dirty="0"/>
              <a:t>WSARE grants are now submitted online, each section has word limits and will need registration on the system.  Be sure to explore this aspect well in advance of the grant deadline.</a:t>
            </a:r>
          </a:p>
          <a:p>
            <a:r>
              <a:rPr lang="en-US" dirty="0"/>
              <a:t>The WSARE web site</a:t>
            </a:r>
          </a:p>
          <a:p>
            <a:pPr marL="457200" lvl="1" indent="0">
              <a:buNone/>
            </a:pPr>
            <a:r>
              <a:rPr lang="en-US" dirty="0">
                <a:hlinkClick r:id="rId2"/>
              </a:rPr>
              <a:t>http://www.westernsare.org/Grants</a:t>
            </a:r>
            <a:endParaRPr lang="en-US" dirty="0"/>
          </a:p>
          <a:p>
            <a:pPr marL="457200" lvl="1" indent="0">
              <a:buNone/>
            </a:pPr>
            <a:r>
              <a:rPr lang="en-US" dirty="0"/>
              <a:t>The WSARE Grant Application Page</a:t>
            </a:r>
          </a:p>
          <a:p>
            <a:pPr marL="457200" lvl="1" indent="0">
              <a:buNone/>
            </a:pPr>
            <a:r>
              <a:rPr lang="en-US" dirty="0">
                <a:hlinkClick r:id="rId3"/>
              </a:rPr>
              <a:t>http://www.westernsare.org/Grants/Apply</a:t>
            </a:r>
            <a:r>
              <a:rPr lang="en-US" dirty="0"/>
              <a:t> </a:t>
            </a:r>
          </a:p>
          <a:p>
            <a:r>
              <a:rPr lang="en-US" dirty="0"/>
              <a:t>FSM WSARE PDP Coordinator, Jackson Phillip (691) 320-4656 </a:t>
            </a:r>
            <a:r>
              <a:rPr lang="en-US" sz="2600" dirty="0">
                <a:hlinkClick r:id="rId4"/>
              </a:rPr>
              <a:t>jphillip@comfsm.fm </a:t>
            </a:r>
            <a:endParaRPr lang="en-US" sz="2600" dirty="0"/>
          </a:p>
          <a:p>
            <a:r>
              <a:rPr lang="en-US" sz="3000" dirty="0"/>
              <a:t>Marshall Islands’ WSARE Liaison </a:t>
            </a:r>
          </a:p>
          <a:p>
            <a:pPr lvl="1"/>
            <a:r>
              <a:rPr lang="en-US" sz="2600" dirty="0" err="1"/>
              <a:t>Laninbwij</a:t>
            </a:r>
            <a:r>
              <a:rPr lang="en-US" sz="2600" dirty="0"/>
              <a:t> (Luke) </a:t>
            </a:r>
            <a:r>
              <a:rPr lang="en-US" sz="2600" dirty="0" err="1"/>
              <a:t>Langmos</a:t>
            </a:r>
            <a:r>
              <a:rPr lang="en-US" sz="2600" dirty="0"/>
              <a:t> – (692) 456- 5804 </a:t>
            </a:r>
            <a:r>
              <a:rPr lang="en-US" sz="2600" dirty="0">
                <a:hlinkClick r:id="rId5"/>
              </a:rPr>
              <a:t>llangmos@cmi.edu</a:t>
            </a:r>
            <a:endParaRPr lang="en-US" dirty="0"/>
          </a:p>
          <a:p>
            <a:pPr marL="457200" lvl="1" indent="0">
              <a:buNone/>
            </a:pPr>
            <a:endParaRPr lang="en-US" dirty="0"/>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155771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C3F29-50D6-4494-B578-1D07A5BB93A6}"/>
              </a:ext>
            </a:extLst>
          </p:cNvPr>
          <p:cNvSpPr>
            <a:spLocks noGrp="1"/>
          </p:cNvSpPr>
          <p:nvPr>
            <p:ph type="title"/>
          </p:nvPr>
        </p:nvSpPr>
        <p:spPr/>
        <p:txBody>
          <a:bodyPr/>
          <a:lstStyle/>
          <a:p>
            <a:r>
              <a:rPr lang="en-US" dirty="0"/>
              <a:t>Seven Questions</a:t>
            </a:r>
          </a:p>
        </p:txBody>
      </p:sp>
      <p:sp>
        <p:nvSpPr>
          <p:cNvPr id="3" name="Content Placeholder 2">
            <a:extLst>
              <a:ext uri="{FF2B5EF4-FFF2-40B4-BE49-F238E27FC236}">
                <a16:creationId xmlns:a16="http://schemas.microsoft.com/office/drawing/2014/main" id="{6843B701-4513-4303-9477-8F8C5714988D}"/>
              </a:ext>
            </a:extLst>
          </p:cNvPr>
          <p:cNvSpPr>
            <a:spLocks noGrp="1"/>
          </p:cNvSpPr>
          <p:nvPr>
            <p:ph idx="1"/>
          </p:nvPr>
        </p:nvSpPr>
        <p:spPr>
          <a:xfrm>
            <a:off x="457200" y="1371600"/>
            <a:ext cx="8229600" cy="5334000"/>
          </a:xfrm>
        </p:spPr>
        <p:txBody>
          <a:bodyPr>
            <a:normAutofit/>
          </a:bodyPr>
          <a:lstStyle/>
          <a:p>
            <a:pPr marL="514350" lvl="0" indent="-514350">
              <a:buFont typeface="+mj-lt"/>
              <a:buAutoNum type="arabicPeriod"/>
            </a:pPr>
            <a:r>
              <a:rPr lang="en-US" b="1" i="1" dirty="0"/>
              <a:t>What agricultural problem do you have? Are there other people who have a similar problem?</a:t>
            </a:r>
            <a:endParaRPr lang="en-US" b="1" dirty="0"/>
          </a:p>
          <a:p>
            <a:endParaRPr lang="en-US" dirty="0"/>
          </a:p>
        </p:txBody>
      </p:sp>
    </p:spTree>
    <p:extLst>
      <p:ext uri="{BB962C8B-B14F-4D97-AF65-F5344CB8AC3E}">
        <p14:creationId xmlns:p14="http://schemas.microsoft.com/office/powerpoint/2010/main" val="1694533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C3F29-50D6-4494-B578-1D07A5BB93A6}"/>
              </a:ext>
            </a:extLst>
          </p:cNvPr>
          <p:cNvSpPr>
            <a:spLocks noGrp="1"/>
          </p:cNvSpPr>
          <p:nvPr>
            <p:ph type="title"/>
          </p:nvPr>
        </p:nvSpPr>
        <p:spPr/>
        <p:txBody>
          <a:bodyPr/>
          <a:lstStyle/>
          <a:p>
            <a:r>
              <a:rPr lang="en-US" dirty="0"/>
              <a:t>Seven Questions</a:t>
            </a:r>
          </a:p>
        </p:txBody>
      </p:sp>
      <p:sp>
        <p:nvSpPr>
          <p:cNvPr id="3" name="Content Placeholder 2">
            <a:extLst>
              <a:ext uri="{FF2B5EF4-FFF2-40B4-BE49-F238E27FC236}">
                <a16:creationId xmlns:a16="http://schemas.microsoft.com/office/drawing/2014/main" id="{6843B701-4513-4303-9477-8F8C5714988D}"/>
              </a:ext>
            </a:extLst>
          </p:cNvPr>
          <p:cNvSpPr>
            <a:spLocks noGrp="1"/>
          </p:cNvSpPr>
          <p:nvPr>
            <p:ph idx="1"/>
          </p:nvPr>
        </p:nvSpPr>
        <p:spPr>
          <a:xfrm>
            <a:off x="457200" y="1371600"/>
            <a:ext cx="8229600" cy="5334000"/>
          </a:xfrm>
        </p:spPr>
        <p:txBody>
          <a:bodyPr>
            <a:normAutofit/>
          </a:bodyPr>
          <a:lstStyle/>
          <a:p>
            <a:pPr marL="514350" lvl="0" indent="-514350">
              <a:buFont typeface="+mj-lt"/>
              <a:buAutoNum type="arabicPeriod"/>
            </a:pPr>
            <a:r>
              <a:rPr lang="en-US" sz="2000" i="1" dirty="0">
                <a:solidFill>
                  <a:schemeClr val="bg1">
                    <a:lumMod val="50000"/>
                  </a:schemeClr>
                </a:solidFill>
              </a:rPr>
              <a:t>What agricultural problem do you have? Are there other people who have a similar problem?</a:t>
            </a:r>
            <a:endParaRPr lang="en-US" sz="2000" dirty="0">
              <a:solidFill>
                <a:schemeClr val="bg1">
                  <a:lumMod val="50000"/>
                </a:schemeClr>
              </a:solidFill>
            </a:endParaRPr>
          </a:p>
          <a:p>
            <a:pPr marL="514350" lvl="0" indent="-514350">
              <a:buFont typeface="+mj-lt"/>
              <a:buAutoNum type="arabicPeriod"/>
            </a:pPr>
            <a:r>
              <a:rPr lang="en-US" b="1" i="1" dirty="0"/>
              <a:t>What is your plan or possible solution to solving the problem?</a:t>
            </a:r>
            <a:endParaRPr lang="en-US" b="1" dirty="0"/>
          </a:p>
          <a:p>
            <a:endParaRPr lang="en-US" dirty="0"/>
          </a:p>
        </p:txBody>
      </p:sp>
    </p:spTree>
    <p:extLst>
      <p:ext uri="{BB962C8B-B14F-4D97-AF65-F5344CB8AC3E}">
        <p14:creationId xmlns:p14="http://schemas.microsoft.com/office/powerpoint/2010/main" val="112960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C3F29-50D6-4494-B578-1D07A5BB93A6}"/>
              </a:ext>
            </a:extLst>
          </p:cNvPr>
          <p:cNvSpPr>
            <a:spLocks noGrp="1"/>
          </p:cNvSpPr>
          <p:nvPr>
            <p:ph type="title"/>
          </p:nvPr>
        </p:nvSpPr>
        <p:spPr/>
        <p:txBody>
          <a:bodyPr/>
          <a:lstStyle/>
          <a:p>
            <a:r>
              <a:rPr lang="en-US" dirty="0"/>
              <a:t>Seven Questions</a:t>
            </a:r>
          </a:p>
        </p:txBody>
      </p:sp>
      <p:sp>
        <p:nvSpPr>
          <p:cNvPr id="3" name="Content Placeholder 2">
            <a:extLst>
              <a:ext uri="{FF2B5EF4-FFF2-40B4-BE49-F238E27FC236}">
                <a16:creationId xmlns:a16="http://schemas.microsoft.com/office/drawing/2014/main" id="{6843B701-4513-4303-9477-8F8C5714988D}"/>
              </a:ext>
            </a:extLst>
          </p:cNvPr>
          <p:cNvSpPr>
            <a:spLocks noGrp="1"/>
          </p:cNvSpPr>
          <p:nvPr>
            <p:ph idx="1"/>
          </p:nvPr>
        </p:nvSpPr>
        <p:spPr>
          <a:xfrm>
            <a:off x="457200" y="1371600"/>
            <a:ext cx="8229600" cy="5334000"/>
          </a:xfrm>
        </p:spPr>
        <p:txBody>
          <a:bodyPr>
            <a:normAutofit/>
          </a:bodyPr>
          <a:lstStyle/>
          <a:p>
            <a:pPr marL="514350" lvl="0" indent="-514350">
              <a:buFont typeface="+mj-lt"/>
              <a:buAutoNum type="arabicPeriod"/>
            </a:pPr>
            <a:r>
              <a:rPr lang="en-US" sz="2000" i="1" dirty="0">
                <a:solidFill>
                  <a:schemeClr val="bg1">
                    <a:lumMod val="50000"/>
                  </a:schemeClr>
                </a:solidFill>
              </a:rPr>
              <a:t>What agricultural problem do you have? Are there other people who have a similar problem?</a:t>
            </a:r>
            <a:endParaRPr lang="en-US" sz="2000" dirty="0">
              <a:solidFill>
                <a:schemeClr val="bg1">
                  <a:lumMod val="50000"/>
                </a:schemeClr>
              </a:solidFill>
            </a:endParaRPr>
          </a:p>
          <a:p>
            <a:pPr marL="514350" lvl="0" indent="-514350">
              <a:buFont typeface="+mj-lt"/>
              <a:buAutoNum type="arabicPeriod"/>
            </a:pPr>
            <a:r>
              <a:rPr lang="en-US" sz="2000" i="1" dirty="0">
                <a:solidFill>
                  <a:schemeClr val="bg1">
                    <a:lumMod val="50000"/>
                  </a:schemeClr>
                </a:solidFill>
              </a:rPr>
              <a:t>What is your plan or possible solution to solving the problem?</a:t>
            </a:r>
            <a:endParaRPr lang="en-US" sz="2000" dirty="0">
              <a:solidFill>
                <a:schemeClr val="bg1">
                  <a:lumMod val="50000"/>
                </a:schemeClr>
              </a:solidFill>
            </a:endParaRPr>
          </a:p>
          <a:p>
            <a:pPr marL="514350" lvl="0" indent="-514350">
              <a:buFont typeface="+mj-lt"/>
              <a:buAutoNum type="arabicPeriod"/>
            </a:pPr>
            <a:r>
              <a:rPr lang="en-US" b="1" i="1" dirty="0"/>
              <a:t>What are the skills, knowledge, tools, and materials you already have to implement this plan/solution?</a:t>
            </a:r>
            <a:endParaRPr lang="en-US" b="1" dirty="0"/>
          </a:p>
          <a:p>
            <a:endParaRPr lang="en-US" dirty="0"/>
          </a:p>
        </p:txBody>
      </p:sp>
    </p:spTree>
    <p:extLst>
      <p:ext uri="{BB962C8B-B14F-4D97-AF65-F5344CB8AC3E}">
        <p14:creationId xmlns:p14="http://schemas.microsoft.com/office/powerpoint/2010/main" val="2175151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C3F29-50D6-4494-B578-1D07A5BB93A6}"/>
              </a:ext>
            </a:extLst>
          </p:cNvPr>
          <p:cNvSpPr>
            <a:spLocks noGrp="1"/>
          </p:cNvSpPr>
          <p:nvPr>
            <p:ph type="title"/>
          </p:nvPr>
        </p:nvSpPr>
        <p:spPr/>
        <p:txBody>
          <a:bodyPr/>
          <a:lstStyle/>
          <a:p>
            <a:r>
              <a:rPr lang="en-US" dirty="0"/>
              <a:t>Seven Questions</a:t>
            </a:r>
          </a:p>
        </p:txBody>
      </p:sp>
      <p:sp>
        <p:nvSpPr>
          <p:cNvPr id="3" name="Content Placeholder 2">
            <a:extLst>
              <a:ext uri="{FF2B5EF4-FFF2-40B4-BE49-F238E27FC236}">
                <a16:creationId xmlns:a16="http://schemas.microsoft.com/office/drawing/2014/main" id="{6843B701-4513-4303-9477-8F8C5714988D}"/>
              </a:ext>
            </a:extLst>
          </p:cNvPr>
          <p:cNvSpPr>
            <a:spLocks noGrp="1"/>
          </p:cNvSpPr>
          <p:nvPr>
            <p:ph idx="1"/>
          </p:nvPr>
        </p:nvSpPr>
        <p:spPr>
          <a:xfrm>
            <a:off x="457200" y="1371600"/>
            <a:ext cx="8229600" cy="5334000"/>
          </a:xfrm>
        </p:spPr>
        <p:txBody>
          <a:bodyPr>
            <a:normAutofit/>
          </a:bodyPr>
          <a:lstStyle/>
          <a:p>
            <a:pPr marL="514350" lvl="0" indent="-514350">
              <a:buFont typeface="+mj-lt"/>
              <a:buAutoNum type="arabicPeriod"/>
            </a:pPr>
            <a:r>
              <a:rPr lang="en-US" sz="2000" i="1" dirty="0">
                <a:solidFill>
                  <a:schemeClr val="bg1">
                    <a:lumMod val="50000"/>
                  </a:schemeClr>
                </a:solidFill>
              </a:rPr>
              <a:t>What agricultural problem do you have? Are there other people who have a similar problem?</a:t>
            </a:r>
            <a:endParaRPr lang="en-US" sz="2000" dirty="0">
              <a:solidFill>
                <a:schemeClr val="bg1">
                  <a:lumMod val="50000"/>
                </a:schemeClr>
              </a:solidFill>
            </a:endParaRPr>
          </a:p>
          <a:p>
            <a:pPr marL="514350" lvl="0" indent="-514350">
              <a:buFont typeface="+mj-lt"/>
              <a:buAutoNum type="arabicPeriod"/>
            </a:pPr>
            <a:r>
              <a:rPr lang="en-US" sz="2000" i="1" dirty="0">
                <a:solidFill>
                  <a:schemeClr val="bg1">
                    <a:lumMod val="50000"/>
                  </a:schemeClr>
                </a:solidFill>
              </a:rPr>
              <a:t>What is your plan or possible solution to solving the problem?</a:t>
            </a:r>
            <a:endParaRPr lang="en-US" sz="2000" dirty="0">
              <a:solidFill>
                <a:schemeClr val="bg1">
                  <a:lumMod val="50000"/>
                </a:schemeClr>
              </a:solidFill>
            </a:endParaRPr>
          </a:p>
          <a:p>
            <a:pPr marL="514350" lvl="0" indent="-514350">
              <a:buFont typeface="+mj-lt"/>
              <a:buAutoNum type="arabicPeriod"/>
            </a:pPr>
            <a:r>
              <a:rPr lang="en-US" sz="2000" i="1" dirty="0">
                <a:solidFill>
                  <a:schemeClr val="bg1">
                    <a:lumMod val="50000"/>
                  </a:schemeClr>
                </a:solidFill>
              </a:rPr>
              <a:t>What are the skills, knowledge, tools, and materials you already have to implement this plan/solution?</a:t>
            </a:r>
            <a:endParaRPr lang="en-US" sz="2000" dirty="0">
              <a:solidFill>
                <a:schemeClr val="bg1">
                  <a:lumMod val="50000"/>
                </a:schemeClr>
              </a:solidFill>
            </a:endParaRPr>
          </a:p>
          <a:p>
            <a:pPr marL="514350" lvl="0" indent="-514350">
              <a:buFont typeface="+mj-lt"/>
              <a:buAutoNum type="arabicPeriod"/>
            </a:pPr>
            <a:r>
              <a:rPr lang="en-US" b="1" i="1" dirty="0"/>
              <a:t>What are the skills, knowledge, tools, and materials still needed that you hope the grant/project will provide to implement this plan?</a:t>
            </a:r>
            <a:endParaRPr lang="en-US" b="1" dirty="0"/>
          </a:p>
          <a:p>
            <a:endParaRPr lang="en-US" dirty="0"/>
          </a:p>
        </p:txBody>
      </p:sp>
    </p:spTree>
    <p:extLst>
      <p:ext uri="{BB962C8B-B14F-4D97-AF65-F5344CB8AC3E}">
        <p14:creationId xmlns:p14="http://schemas.microsoft.com/office/powerpoint/2010/main" val="2966486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C3F29-50D6-4494-B578-1D07A5BB93A6}"/>
              </a:ext>
            </a:extLst>
          </p:cNvPr>
          <p:cNvSpPr>
            <a:spLocks noGrp="1"/>
          </p:cNvSpPr>
          <p:nvPr>
            <p:ph type="title"/>
          </p:nvPr>
        </p:nvSpPr>
        <p:spPr/>
        <p:txBody>
          <a:bodyPr/>
          <a:lstStyle/>
          <a:p>
            <a:r>
              <a:rPr lang="en-US" dirty="0"/>
              <a:t>Seven Questions</a:t>
            </a:r>
          </a:p>
        </p:txBody>
      </p:sp>
      <p:sp>
        <p:nvSpPr>
          <p:cNvPr id="3" name="Content Placeholder 2">
            <a:extLst>
              <a:ext uri="{FF2B5EF4-FFF2-40B4-BE49-F238E27FC236}">
                <a16:creationId xmlns:a16="http://schemas.microsoft.com/office/drawing/2014/main" id="{6843B701-4513-4303-9477-8F8C5714988D}"/>
              </a:ext>
            </a:extLst>
          </p:cNvPr>
          <p:cNvSpPr>
            <a:spLocks noGrp="1"/>
          </p:cNvSpPr>
          <p:nvPr>
            <p:ph idx="1"/>
          </p:nvPr>
        </p:nvSpPr>
        <p:spPr>
          <a:xfrm>
            <a:off x="457200" y="1371600"/>
            <a:ext cx="8229600" cy="5334000"/>
          </a:xfrm>
        </p:spPr>
        <p:txBody>
          <a:bodyPr>
            <a:normAutofit/>
          </a:bodyPr>
          <a:lstStyle/>
          <a:p>
            <a:pPr marL="514350" lvl="0" indent="-514350">
              <a:buFont typeface="+mj-lt"/>
              <a:buAutoNum type="arabicPeriod"/>
            </a:pPr>
            <a:r>
              <a:rPr lang="en-US" sz="2000" i="1" dirty="0">
                <a:solidFill>
                  <a:schemeClr val="bg1">
                    <a:lumMod val="50000"/>
                  </a:schemeClr>
                </a:solidFill>
              </a:rPr>
              <a:t>What agricultural problem do you have? Are there other people who have a similar problem?</a:t>
            </a:r>
            <a:endParaRPr lang="en-US" sz="2000" dirty="0">
              <a:solidFill>
                <a:schemeClr val="bg1">
                  <a:lumMod val="50000"/>
                </a:schemeClr>
              </a:solidFill>
            </a:endParaRPr>
          </a:p>
          <a:p>
            <a:pPr marL="514350" lvl="0" indent="-514350">
              <a:buFont typeface="+mj-lt"/>
              <a:buAutoNum type="arabicPeriod"/>
            </a:pPr>
            <a:r>
              <a:rPr lang="en-US" sz="2000" i="1" dirty="0">
                <a:solidFill>
                  <a:schemeClr val="bg1">
                    <a:lumMod val="50000"/>
                  </a:schemeClr>
                </a:solidFill>
              </a:rPr>
              <a:t>What is your plan or possible solution to solving the problem?</a:t>
            </a:r>
            <a:endParaRPr lang="en-US" sz="2000" dirty="0">
              <a:solidFill>
                <a:schemeClr val="bg1">
                  <a:lumMod val="50000"/>
                </a:schemeClr>
              </a:solidFill>
            </a:endParaRPr>
          </a:p>
          <a:p>
            <a:pPr marL="514350" lvl="0" indent="-514350">
              <a:buFont typeface="+mj-lt"/>
              <a:buAutoNum type="arabicPeriod"/>
            </a:pPr>
            <a:r>
              <a:rPr lang="en-US" sz="2000" i="1" dirty="0">
                <a:solidFill>
                  <a:schemeClr val="bg1">
                    <a:lumMod val="50000"/>
                  </a:schemeClr>
                </a:solidFill>
              </a:rPr>
              <a:t>What are the skills, knowledge, tools, and materials you already have to implement this plan/solution?</a:t>
            </a:r>
            <a:endParaRPr lang="en-US" sz="2000" dirty="0">
              <a:solidFill>
                <a:schemeClr val="bg1">
                  <a:lumMod val="50000"/>
                </a:schemeClr>
              </a:solidFill>
            </a:endParaRPr>
          </a:p>
          <a:p>
            <a:pPr marL="514350" lvl="0" indent="-514350">
              <a:buFont typeface="+mj-lt"/>
              <a:buAutoNum type="arabicPeriod"/>
            </a:pPr>
            <a:r>
              <a:rPr lang="en-US" sz="2000" i="1" dirty="0">
                <a:solidFill>
                  <a:schemeClr val="bg1">
                    <a:lumMod val="50000"/>
                  </a:schemeClr>
                </a:solidFill>
              </a:rPr>
              <a:t>What are the skills, knowledge, tools, and materials still needed that you hope the grant/project will provide to implement this plan?</a:t>
            </a:r>
            <a:endParaRPr lang="en-US" sz="2000" dirty="0">
              <a:solidFill>
                <a:schemeClr val="bg1">
                  <a:lumMod val="50000"/>
                </a:schemeClr>
              </a:solidFill>
            </a:endParaRPr>
          </a:p>
          <a:p>
            <a:pPr marL="514350" lvl="0" indent="-514350">
              <a:buFont typeface="+mj-lt"/>
              <a:buAutoNum type="arabicPeriod"/>
            </a:pPr>
            <a:r>
              <a:rPr lang="en-US" b="1" i="1" dirty="0"/>
              <a:t>How much will this cost and how long will this plan/project take to put into action?</a:t>
            </a:r>
            <a:endParaRPr lang="en-US" b="1" dirty="0"/>
          </a:p>
          <a:p>
            <a:endParaRPr lang="en-US" dirty="0"/>
          </a:p>
        </p:txBody>
      </p:sp>
    </p:spTree>
    <p:extLst>
      <p:ext uri="{BB962C8B-B14F-4D97-AF65-F5344CB8AC3E}">
        <p14:creationId xmlns:p14="http://schemas.microsoft.com/office/powerpoint/2010/main" val="2638563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C3F29-50D6-4494-B578-1D07A5BB93A6}"/>
              </a:ext>
            </a:extLst>
          </p:cNvPr>
          <p:cNvSpPr>
            <a:spLocks noGrp="1"/>
          </p:cNvSpPr>
          <p:nvPr>
            <p:ph type="title"/>
          </p:nvPr>
        </p:nvSpPr>
        <p:spPr/>
        <p:txBody>
          <a:bodyPr/>
          <a:lstStyle/>
          <a:p>
            <a:r>
              <a:rPr lang="en-US" dirty="0"/>
              <a:t>Seven Questions</a:t>
            </a:r>
          </a:p>
        </p:txBody>
      </p:sp>
      <p:sp>
        <p:nvSpPr>
          <p:cNvPr id="3" name="Content Placeholder 2">
            <a:extLst>
              <a:ext uri="{FF2B5EF4-FFF2-40B4-BE49-F238E27FC236}">
                <a16:creationId xmlns:a16="http://schemas.microsoft.com/office/drawing/2014/main" id="{6843B701-4513-4303-9477-8F8C5714988D}"/>
              </a:ext>
            </a:extLst>
          </p:cNvPr>
          <p:cNvSpPr>
            <a:spLocks noGrp="1"/>
          </p:cNvSpPr>
          <p:nvPr>
            <p:ph idx="1"/>
          </p:nvPr>
        </p:nvSpPr>
        <p:spPr>
          <a:xfrm>
            <a:off x="457200" y="1371600"/>
            <a:ext cx="8229600" cy="5334000"/>
          </a:xfrm>
        </p:spPr>
        <p:txBody>
          <a:bodyPr>
            <a:normAutofit/>
          </a:bodyPr>
          <a:lstStyle/>
          <a:p>
            <a:pPr marL="514350" lvl="0" indent="-514350">
              <a:buFont typeface="+mj-lt"/>
              <a:buAutoNum type="arabicPeriod"/>
            </a:pPr>
            <a:r>
              <a:rPr lang="en-US" sz="2000" i="1" dirty="0">
                <a:solidFill>
                  <a:schemeClr val="bg1">
                    <a:lumMod val="50000"/>
                  </a:schemeClr>
                </a:solidFill>
              </a:rPr>
              <a:t>What agricultural problem do you have? Are there other people who have a similar problem?</a:t>
            </a:r>
            <a:endParaRPr lang="en-US" sz="2000" dirty="0">
              <a:solidFill>
                <a:schemeClr val="bg1">
                  <a:lumMod val="50000"/>
                </a:schemeClr>
              </a:solidFill>
            </a:endParaRPr>
          </a:p>
          <a:p>
            <a:pPr marL="514350" lvl="0" indent="-514350">
              <a:buFont typeface="+mj-lt"/>
              <a:buAutoNum type="arabicPeriod"/>
            </a:pPr>
            <a:r>
              <a:rPr lang="en-US" sz="2000" i="1" dirty="0">
                <a:solidFill>
                  <a:schemeClr val="bg1">
                    <a:lumMod val="50000"/>
                  </a:schemeClr>
                </a:solidFill>
              </a:rPr>
              <a:t>What is your plan or possible solution to solving the problem?</a:t>
            </a:r>
            <a:endParaRPr lang="en-US" sz="2000" dirty="0">
              <a:solidFill>
                <a:schemeClr val="bg1">
                  <a:lumMod val="50000"/>
                </a:schemeClr>
              </a:solidFill>
            </a:endParaRPr>
          </a:p>
          <a:p>
            <a:pPr marL="514350" lvl="0" indent="-514350">
              <a:buFont typeface="+mj-lt"/>
              <a:buAutoNum type="arabicPeriod"/>
            </a:pPr>
            <a:r>
              <a:rPr lang="en-US" sz="2000" i="1" dirty="0">
                <a:solidFill>
                  <a:schemeClr val="bg1">
                    <a:lumMod val="50000"/>
                  </a:schemeClr>
                </a:solidFill>
              </a:rPr>
              <a:t>What are the skills, knowledge, tools, and materials you already have to implement this plan/solution?</a:t>
            </a:r>
            <a:endParaRPr lang="en-US" sz="2000" dirty="0">
              <a:solidFill>
                <a:schemeClr val="bg1">
                  <a:lumMod val="50000"/>
                </a:schemeClr>
              </a:solidFill>
            </a:endParaRPr>
          </a:p>
          <a:p>
            <a:pPr marL="514350" lvl="0" indent="-514350">
              <a:buFont typeface="+mj-lt"/>
              <a:buAutoNum type="arabicPeriod"/>
            </a:pPr>
            <a:r>
              <a:rPr lang="en-US" sz="2000" i="1" dirty="0">
                <a:solidFill>
                  <a:schemeClr val="bg1">
                    <a:lumMod val="50000"/>
                  </a:schemeClr>
                </a:solidFill>
              </a:rPr>
              <a:t>What are the skills, knowledge, tools, and materials still needed that you hope the grant/project will provide to implement this plan?</a:t>
            </a:r>
            <a:endParaRPr lang="en-US" sz="2000" dirty="0">
              <a:solidFill>
                <a:schemeClr val="bg1">
                  <a:lumMod val="50000"/>
                </a:schemeClr>
              </a:solidFill>
            </a:endParaRPr>
          </a:p>
          <a:p>
            <a:pPr marL="514350" lvl="0" indent="-514350">
              <a:buFont typeface="+mj-lt"/>
              <a:buAutoNum type="arabicPeriod"/>
            </a:pPr>
            <a:r>
              <a:rPr lang="en-US" sz="2000" i="1" dirty="0">
                <a:solidFill>
                  <a:schemeClr val="bg1">
                    <a:lumMod val="50000"/>
                  </a:schemeClr>
                </a:solidFill>
              </a:rPr>
              <a:t>How much will this cost and how long will this plan/project take to put into action?</a:t>
            </a:r>
            <a:endParaRPr lang="en-US" sz="2000" dirty="0">
              <a:solidFill>
                <a:schemeClr val="bg1">
                  <a:lumMod val="50000"/>
                </a:schemeClr>
              </a:solidFill>
            </a:endParaRPr>
          </a:p>
          <a:p>
            <a:pPr marL="514350" lvl="0" indent="-514350">
              <a:buFont typeface="+mj-lt"/>
              <a:buAutoNum type="arabicPeriod"/>
            </a:pPr>
            <a:r>
              <a:rPr lang="en-US" b="1" i="1" dirty="0"/>
              <a:t>How do you intend to teach/show other farmers this answer to the problem?</a:t>
            </a:r>
            <a:endParaRPr lang="en-US" b="1" dirty="0"/>
          </a:p>
          <a:p>
            <a:endParaRPr lang="en-US" dirty="0"/>
          </a:p>
        </p:txBody>
      </p:sp>
    </p:spTree>
    <p:extLst>
      <p:ext uri="{BB962C8B-B14F-4D97-AF65-F5344CB8AC3E}">
        <p14:creationId xmlns:p14="http://schemas.microsoft.com/office/powerpoint/2010/main" val="2604015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C3F29-50D6-4494-B578-1D07A5BB93A6}"/>
              </a:ext>
            </a:extLst>
          </p:cNvPr>
          <p:cNvSpPr>
            <a:spLocks noGrp="1"/>
          </p:cNvSpPr>
          <p:nvPr>
            <p:ph type="title"/>
          </p:nvPr>
        </p:nvSpPr>
        <p:spPr/>
        <p:txBody>
          <a:bodyPr/>
          <a:lstStyle/>
          <a:p>
            <a:r>
              <a:rPr lang="en-US" dirty="0"/>
              <a:t>Seven Questions</a:t>
            </a:r>
          </a:p>
        </p:txBody>
      </p:sp>
      <p:sp>
        <p:nvSpPr>
          <p:cNvPr id="3" name="Content Placeholder 2">
            <a:extLst>
              <a:ext uri="{FF2B5EF4-FFF2-40B4-BE49-F238E27FC236}">
                <a16:creationId xmlns:a16="http://schemas.microsoft.com/office/drawing/2014/main" id="{6843B701-4513-4303-9477-8F8C5714988D}"/>
              </a:ext>
            </a:extLst>
          </p:cNvPr>
          <p:cNvSpPr>
            <a:spLocks noGrp="1"/>
          </p:cNvSpPr>
          <p:nvPr>
            <p:ph idx="1"/>
          </p:nvPr>
        </p:nvSpPr>
        <p:spPr>
          <a:xfrm>
            <a:off x="457200" y="1371600"/>
            <a:ext cx="8229600" cy="5334000"/>
          </a:xfrm>
        </p:spPr>
        <p:txBody>
          <a:bodyPr>
            <a:normAutofit fontScale="70000" lnSpcReduction="20000"/>
          </a:bodyPr>
          <a:lstStyle/>
          <a:p>
            <a:pPr marL="514350" lvl="0" indent="-514350">
              <a:buFont typeface="+mj-lt"/>
              <a:buAutoNum type="arabicPeriod"/>
            </a:pPr>
            <a:r>
              <a:rPr lang="en-US" i="1" dirty="0">
                <a:solidFill>
                  <a:schemeClr val="bg1">
                    <a:lumMod val="50000"/>
                  </a:schemeClr>
                </a:solidFill>
              </a:rPr>
              <a:t>What agricultural problem do you have? Are there other people who have a similar problem?</a:t>
            </a:r>
            <a:endParaRPr lang="en-US" dirty="0">
              <a:solidFill>
                <a:schemeClr val="bg1">
                  <a:lumMod val="50000"/>
                </a:schemeClr>
              </a:solidFill>
            </a:endParaRPr>
          </a:p>
          <a:p>
            <a:pPr marL="514350" lvl="0" indent="-514350">
              <a:buFont typeface="+mj-lt"/>
              <a:buAutoNum type="arabicPeriod"/>
            </a:pPr>
            <a:r>
              <a:rPr lang="en-US" i="1" dirty="0">
                <a:solidFill>
                  <a:schemeClr val="bg1">
                    <a:lumMod val="50000"/>
                  </a:schemeClr>
                </a:solidFill>
              </a:rPr>
              <a:t>What is your plan or possible solution to solving the problem?</a:t>
            </a:r>
            <a:endParaRPr lang="en-US" dirty="0">
              <a:solidFill>
                <a:schemeClr val="bg1">
                  <a:lumMod val="50000"/>
                </a:schemeClr>
              </a:solidFill>
            </a:endParaRPr>
          </a:p>
          <a:p>
            <a:pPr marL="514350" lvl="0" indent="-514350">
              <a:buFont typeface="+mj-lt"/>
              <a:buAutoNum type="arabicPeriod"/>
            </a:pPr>
            <a:r>
              <a:rPr lang="en-US" i="1" dirty="0">
                <a:solidFill>
                  <a:schemeClr val="bg1">
                    <a:lumMod val="50000"/>
                  </a:schemeClr>
                </a:solidFill>
              </a:rPr>
              <a:t>What are the skills, knowledge, tools, and materials you already have to implement this plan/solution?</a:t>
            </a:r>
            <a:endParaRPr lang="en-US" dirty="0">
              <a:solidFill>
                <a:schemeClr val="bg1">
                  <a:lumMod val="50000"/>
                </a:schemeClr>
              </a:solidFill>
            </a:endParaRPr>
          </a:p>
          <a:p>
            <a:pPr marL="514350" lvl="0" indent="-514350">
              <a:buFont typeface="+mj-lt"/>
              <a:buAutoNum type="arabicPeriod"/>
            </a:pPr>
            <a:r>
              <a:rPr lang="en-US" i="1" dirty="0">
                <a:solidFill>
                  <a:schemeClr val="bg1">
                    <a:lumMod val="50000"/>
                  </a:schemeClr>
                </a:solidFill>
              </a:rPr>
              <a:t>What are the skills, knowledge, tools, and materials still needed that you hope the grant/project will provide to implement this plan?</a:t>
            </a:r>
            <a:endParaRPr lang="en-US" dirty="0">
              <a:solidFill>
                <a:schemeClr val="bg1">
                  <a:lumMod val="50000"/>
                </a:schemeClr>
              </a:solidFill>
            </a:endParaRPr>
          </a:p>
          <a:p>
            <a:pPr marL="514350" lvl="0" indent="-514350">
              <a:buFont typeface="+mj-lt"/>
              <a:buAutoNum type="arabicPeriod"/>
            </a:pPr>
            <a:r>
              <a:rPr lang="en-US" i="1" dirty="0">
                <a:solidFill>
                  <a:schemeClr val="bg1">
                    <a:lumMod val="50000"/>
                  </a:schemeClr>
                </a:solidFill>
              </a:rPr>
              <a:t>How much will this cost and how long will this plan/project take to put into action?</a:t>
            </a:r>
            <a:endParaRPr lang="en-US" dirty="0">
              <a:solidFill>
                <a:schemeClr val="bg1">
                  <a:lumMod val="50000"/>
                </a:schemeClr>
              </a:solidFill>
            </a:endParaRPr>
          </a:p>
          <a:p>
            <a:pPr marL="514350" lvl="0" indent="-514350">
              <a:buFont typeface="+mj-lt"/>
              <a:buAutoNum type="arabicPeriod"/>
            </a:pPr>
            <a:r>
              <a:rPr lang="en-US" i="1" dirty="0">
                <a:solidFill>
                  <a:schemeClr val="bg1">
                    <a:lumMod val="50000"/>
                  </a:schemeClr>
                </a:solidFill>
              </a:rPr>
              <a:t>How do you intend to teach/show other farmers this answer to the problem?</a:t>
            </a:r>
            <a:endParaRPr lang="en-US" dirty="0">
              <a:solidFill>
                <a:schemeClr val="bg1">
                  <a:lumMod val="50000"/>
                </a:schemeClr>
              </a:solidFill>
            </a:endParaRPr>
          </a:p>
          <a:p>
            <a:pPr marL="514350" indent="-514350">
              <a:buFont typeface="+mj-lt"/>
              <a:buAutoNum type="arabicPeriod"/>
            </a:pPr>
            <a:r>
              <a:rPr lang="en-US" sz="4600" b="1" i="1" dirty="0"/>
              <a:t>Which people and/or organizations are willing and able to help you put your plan into action?  What do each of these people/organizations contribute?</a:t>
            </a:r>
            <a:endParaRPr lang="en-US" sz="4600" b="1" dirty="0"/>
          </a:p>
          <a:p>
            <a:endParaRPr lang="en-US" dirty="0"/>
          </a:p>
        </p:txBody>
      </p:sp>
    </p:spTree>
    <p:extLst>
      <p:ext uri="{BB962C8B-B14F-4D97-AF65-F5344CB8AC3E}">
        <p14:creationId xmlns:p14="http://schemas.microsoft.com/office/powerpoint/2010/main" val="6728457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2221</TotalTime>
  <Words>2047</Words>
  <Application>Microsoft Macintosh PowerPoint</Application>
  <PresentationFormat>On-screen Show (4:3)</PresentationFormat>
  <Paragraphs>159</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Gill Sans MT</vt:lpstr>
      <vt:lpstr>Office Theme</vt:lpstr>
      <vt:lpstr>WSARE Grant Writing Workshop</vt:lpstr>
      <vt:lpstr>Seven Questions</vt:lpstr>
      <vt:lpstr>Seven Questions</vt:lpstr>
      <vt:lpstr>Seven Questions</vt:lpstr>
      <vt:lpstr>Seven Questions</vt:lpstr>
      <vt:lpstr>Seven Questions</vt:lpstr>
      <vt:lpstr>Seven Questions</vt:lpstr>
      <vt:lpstr>Seven Questions</vt:lpstr>
      <vt:lpstr>Seven Questions</vt:lpstr>
      <vt:lpstr>Seven Questions</vt:lpstr>
      <vt:lpstr>Western SARE:  A part of the BIG West</vt:lpstr>
      <vt:lpstr>What is the Western Region Sustainable Agriculture Research and Education Program (WSARE)</vt:lpstr>
      <vt:lpstr>Three Elements of Sustainable Agriculture</vt:lpstr>
      <vt:lpstr>Professional + Producer Grant</vt:lpstr>
      <vt:lpstr>Eligible Applicants for Professional Producer grants</vt:lpstr>
      <vt:lpstr>Proposal Objectives Should Relate to Sustainable Agriculture</vt:lpstr>
      <vt:lpstr>Agricultural Professional</vt:lpstr>
      <vt:lpstr>Grant funds may be used for the following purposes  </vt:lpstr>
      <vt:lpstr>Grant funds may be used for the following purposes</vt:lpstr>
      <vt:lpstr>Grant funds may be used for the following purposes</vt:lpstr>
      <vt:lpstr>Budgets</vt:lpstr>
      <vt:lpstr>Common Reviewer Critiques</vt:lpstr>
      <vt:lpstr>Common Reviewer Critiques</vt:lpstr>
      <vt:lpstr>Common Reviewer Praise</vt:lpstr>
      <vt:lpstr>Common Reviewer Praise </vt:lpstr>
      <vt:lpstr>Western SARE Grants: Points to Remember</vt:lpstr>
      <vt:lpstr>More Information and Applying</vt:lpstr>
    </vt:vector>
  </TitlesOfParts>
  <LinksUpToDate>false</LinksUpToDate>
  <SharedDoc>false</SharedDoc>
  <HyperlinksChanged>false</HyperlinksChanged>
  <AppVersion>16.0011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WSARE Grants for Farmers and Ag. Professionals</dc:title>
  <dc:creator>Bbarber</dc:creator>
  <cp:lastModifiedBy>Mark Acosta</cp:lastModifiedBy>
  <cp:revision>40</cp:revision>
  <cp:lastPrinted>2017-10-23T05:12:25Z</cp:lastPrinted>
  <dcterms:created xsi:type="dcterms:W3CDTF">2013-10-07T06:20:19Z</dcterms:created>
  <dcterms:modified xsi:type="dcterms:W3CDTF">2019-05-19T11:17:55Z</dcterms:modified>
</cp:coreProperties>
</file>