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30" r:id="rId4"/>
    <p:sldId id="331" r:id="rId5"/>
    <p:sldId id="276" r:id="rId6"/>
    <p:sldId id="262" r:id="rId7"/>
    <p:sldId id="288" r:id="rId8"/>
    <p:sldId id="329" r:id="rId9"/>
    <p:sldId id="279" r:id="rId10"/>
    <p:sldId id="280" r:id="rId11"/>
    <p:sldId id="281" r:id="rId12"/>
    <p:sldId id="289" r:id="rId13"/>
    <p:sldId id="278" r:id="rId14"/>
    <p:sldId id="294" r:id="rId15"/>
    <p:sldId id="295" r:id="rId16"/>
    <p:sldId id="296" r:id="rId17"/>
    <p:sldId id="298" r:id="rId18"/>
    <p:sldId id="297" r:id="rId19"/>
    <p:sldId id="290" r:id="rId20"/>
    <p:sldId id="299" r:id="rId21"/>
    <p:sldId id="291" r:id="rId22"/>
    <p:sldId id="292" r:id="rId23"/>
    <p:sldId id="293" r:id="rId24"/>
    <p:sldId id="302" r:id="rId25"/>
    <p:sldId id="309" r:id="rId26"/>
    <p:sldId id="311" r:id="rId27"/>
    <p:sldId id="312" r:id="rId28"/>
    <p:sldId id="310" r:id="rId29"/>
    <p:sldId id="313" r:id="rId30"/>
    <p:sldId id="314" r:id="rId31"/>
    <p:sldId id="315" r:id="rId32"/>
    <p:sldId id="3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3"/>
    <p:restoredTop sz="69828"/>
  </p:normalViewPr>
  <p:slideViewPr>
    <p:cSldViewPr snapToGrid="0" snapToObjects="1" showGuides="1">
      <p:cViewPr varScale="1">
        <p:scale>
          <a:sx n="70" d="100"/>
          <a:sy n="70" d="100"/>
        </p:scale>
        <p:origin x="120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80"/>
    </p:cViewPr>
  </p:outlineViewPr>
  <p:notesTextViewPr>
    <p:cViewPr>
      <p:scale>
        <a:sx n="1" d="1"/>
        <a:sy n="1" d="1"/>
      </p:scale>
      <p:origin x="0" y="-56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AC6FB-B2ED-A843-80B4-7BF47B93C859}" type="datetimeFigureOut">
              <a:rPr lang="en-US" smtClean="0"/>
              <a:t>8/3/17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22E05-8634-7846-AB04-BFC2DD245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1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DC68C-F57F-C541-B605-33082546BD3E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8306F-1807-A645-827B-FAF65FA558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2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(we being Zabala Vineyards and our partners listed at the bottom of the slide) received</a:t>
            </a:r>
            <a:r>
              <a:rPr lang="en-US" baseline="0" dirty="0" smtClean="0"/>
              <a:t> </a:t>
            </a:r>
            <a:r>
              <a:rPr lang="en-US" baseline="0" dirty="0" smtClean="0"/>
              <a:t>a grant in 2015 from the USDA SARE Program</a:t>
            </a:r>
          </a:p>
          <a:p>
            <a:r>
              <a:rPr lang="en-US" baseline="0" dirty="0" smtClean="0"/>
              <a:t>The program promotes Sustainable Agriculture through Research and Education</a:t>
            </a:r>
          </a:p>
          <a:p>
            <a:r>
              <a:rPr lang="en-US" baseline="0" dirty="0" smtClean="0"/>
              <a:t>FDS</a:t>
            </a:r>
            <a:r>
              <a:rPr lang="en-US" baseline="0" dirty="0" smtClean="0"/>
              <a:t>, ITK Vintel, </a:t>
            </a:r>
            <a:r>
              <a:rPr lang="en-US" baseline="0" dirty="0" smtClean="0"/>
              <a:t>Verizon are technology partners</a:t>
            </a:r>
            <a:endParaRPr lang="en-US" baseline="0" dirty="0" smtClean="0"/>
          </a:p>
          <a:p>
            <a:r>
              <a:rPr lang="en-US" baseline="0" dirty="0" smtClean="0"/>
              <a:t>Vineyard team is our outreach partner</a:t>
            </a:r>
            <a:endParaRPr lang="en-US" baseline="0" dirty="0" smtClean="0"/>
          </a:p>
          <a:p>
            <a:r>
              <a:rPr lang="en-US" baseline="0" dirty="0" smtClean="0"/>
              <a:t>And Larry </a:t>
            </a:r>
            <a:r>
              <a:rPr lang="en-US" baseline="0" dirty="0" smtClean="0"/>
              <a:t>Bettiga from UC </a:t>
            </a:r>
            <a:r>
              <a:rPr lang="en-US" baseline="0" dirty="0" smtClean="0"/>
              <a:t>Cooperative Extension is our technical advisor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5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81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information </a:t>
            </a:r>
          </a:p>
          <a:p>
            <a:r>
              <a:rPr lang="en-US" baseline="0" dirty="0" smtClean="0"/>
              <a:t>Use visual cues from plant </a:t>
            </a:r>
          </a:p>
          <a:p>
            <a:r>
              <a:rPr lang="en-US" baseline="0" dirty="0" smtClean="0"/>
              <a:t>Use visual assessment of soil moisture</a:t>
            </a:r>
          </a:p>
          <a:p>
            <a:r>
              <a:rPr lang="en-US" baseline="0" dirty="0" smtClean="0"/>
              <a:t>Talk to ranch supervisor and irrigator</a:t>
            </a:r>
          </a:p>
          <a:p>
            <a:r>
              <a:rPr lang="en-US" baseline="0" dirty="0" smtClean="0"/>
              <a:t>Look at forecast for upcoming week</a:t>
            </a:r>
          </a:p>
          <a:p>
            <a:r>
              <a:rPr lang="en-US" baseline="0" dirty="0" smtClean="0"/>
              <a:t>Make final determination on irrigation quantity</a:t>
            </a:r>
          </a:p>
          <a:p>
            <a:r>
              <a:rPr lang="en-US" baseline="0" dirty="0" smtClean="0"/>
              <a:t>It is an educated guess BUT it is still a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6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now a little bit about the model</a:t>
            </a:r>
          </a:p>
          <a:p>
            <a:endParaRPr lang="en-US" dirty="0" smtClean="0"/>
          </a:p>
          <a:p>
            <a:r>
              <a:rPr lang="en-US" dirty="0" smtClean="0"/>
              <a:t>A mechanistic model</a:t>
            </a:r>
            <a:r>
              <a:rPr lang="en-US" baseline="0" dirty="0" smtClean="0"/>
              <a:t> w</a:t>
            </a:r>
            <a:r>
              <a:rPr lang="en-US" dirty="0" smtClean="0"/>
              <a:t>orks off premise that each component</a:t>
            </a:r>
            <a:r>
              <a:rPr lang="en-US" baseline="0" dirty="0" smtClean="0"/>
              <a:t> of a complex system (in this case the system is movement of water through the soil-plant-atmosphere) can be modeled separately using the physical properties of each component. The </a:t>
            </a:r>
            <a:r>
              <a:rPr lang="en-US" baseline="0" dirty="0" smtClean="0"/>
              <a:t>model </a:t>
            </a:r>
            <a:r>
              <a:rPr lang="en-US" baseline="0" dirty="0" smtClean="0"/>
              <a:t>then </a:t>
            </a:r>
            <a:r>
              <a:rPr lang="en-US" baseline="0" dirty="0" smtClean="0"/>
              <a:t>describes </a:t>
            </a:r>
            <a:r>
              <a:rPr lang="en-US" baseline="0" dirty="0" smtClean="0"/>
              <a:t>the interactions of these components and how those </a:t>
            </a:r>
            <a:r>
              <a:rPr lang="en-US" baseline="0" dirty="0" smtClean="0"/>
              <a:t>interactions </a:t>
            </a:r>
            <a:r>
              <a:rPr lang="en-US" baseline="0" dirty="0" smtClean="0"/>
              <a:t>affect the </a:t>
            </a:r>
            <a:r>
              <a:rPr lang="en-US" baseline="0" dirty="0" smtClean="0"/>
              <a:t>entire system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benefits of such a model are: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point solutions (ET, LWP, PAW, etc.) are now integrated giving a more complete picture of the system</a:t>
            </a:r>
          </a:p>
          <a:p>
            <a:r>
              <a:rPr lang="en-US" baseline="0" dirty="0" smtClean="0"/>
              <a:t>does not require soil or physiological sensors/measurements reducing need for expensive hardware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result is an irrigation recommendation based on the entire system (soil-plant-atmosphere) rather than an individual component.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37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several slides show the model inputs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9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8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production objectives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53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06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02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little bit about</a:t>
            </a:r>
            <a:r>
              <a:rPr lang="en-US" baseline="0" dirty="0" smtClean="0"/>
              <a:t> </a:t>
            </a:r>
            <a:r>
              <a:rPr lang="en-US" dirty="0" smtClean="0"/>
              <a:t>Zabala Vineyards</a:t>
            </a:r>
          </a:p>
          <a:p>
            <a:r>
              <a:rPr lang="en-US" dirty="0" smtClean="0"/>
              <a:t>Established 1972</a:t>
            </a:r>
          </a:p>
          <a:p>
            <a:r>
              <a:rPr lang="en-US" dirty="0" smtClean="0"/>
              <a:t>I started working here full time in 2015</a:t>
            </a:r>
          </a:p>
          <a:p>
            <a:r>
              <a:rPr lang="en-US" dirty="0" smtClean="0"/>
              <a:t>Approx. 1100 acres in the Arroyo Seco AVA</a:t>
            </a:r>
          </a:p>
          <a:p>
            <a:r>
              <a:rPr lang="en-US" dirty="0" smtClean="0"/>
              <a:t>Various stages of production, development, open/fallow and native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Varieties include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Chardonnay, Pinot Noir, Sauvignon Blanc, Riesling, Syrah and soon to be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Grenache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60 different irrigation units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 to next slide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0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84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 am going to show the user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33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64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Black line represents the modeled water status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Green zone determined by production objective selected previously as well as phenology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irrigation recommendations based on the maintaining</a:t>
            </a:r>
            <a:r>
              <a:rPr lang="en-US" baseline="0" dirty="0" smtClean="0"/>
              <a:t> water status in middle of the green zone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Mention use pressure chamber</a:t>
            </a:r>
            <a:r>
              <a:rPr lang="en-US" baseline="0" dirty="0" smtClean="0"/>
              <a:t> to obtain</a:t>
            </a:r>
            <a:r>
              <a:rPr lang="en-US" dirty="0" smtClean="0"/>
              <a:t> actual LWP measurements</a:t>
            </a:r>
          </a:p>
          <a:p>
            <a:r>
              <a:rPr lang="en-US" dirty="0" smtClean="0"/>
              <a:t>Used to confirm accuracy of model</a:t>
            </a:r>
          </a:p>
          <a:p>
            <a:r>
              <a:rPr lang="en-US" dirty="0" smtClean="0"/>
              <a:t>Few</a:t>
            </a:r>
            <a:r>
              <a:rPr lang="en-US" baseline="0" dirty="0" smtClean="0"/>
              <a:t> actual measurements required</a:t>
            </a:r>
          </a:p>
          <a:p>
            <a:r>
              <a:rPr lang="en-US" baseline="0" dirty="0" smtClean="0"/>
              <a:t>Only performed during critical periods (2-3 times per year max)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39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2016 was the first year of the project</a:t>
            </a:r>
          </a:p>
          <a:p>
            <a:r>
              <a:rPr lang="en-US" dirty="0" smtClean="0"/>
              <a:t>Focused on setup and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69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 monitoring sites selected based on variety and vigor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18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data for each monitoring site was collected and input into the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0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calibrate the model I irrigated using my standard</a:t>
            </a:r>
            <a:r>
              <a:rPr lang="en-US" baseline="0" dirty="0" smtClean="0"/>
              <a:t> ET based method and input this irrigation data into the model on a weekly basis.</a:t>
            </a:r>
          </a:p>
          <a:p>
            <a:r>
              <a:rPr lang="en-US" baseline="0" dirty="0" smtClean="0"/>
              <a:t>Performed LWP measurements throughout season.</a:t>
            </a:r>
            <a:endParaRPr lang="en-US" dirty="0" smtClean="0"/>
          </a:p>
          <a:p>
            <a:r>
              <a:rPr lang="en-US" dirty="0" smtClean="0"/>
              <a:t>If actual LWP outside accepted variance of modeled LWP reviewed</a:t>
            </a:r>
            <a:r>
              <a:rPr lang="en-US" baseline="0" dirty="0" smtClean="0"/>
              <a:t> site parameters and adjusted as required.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86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 model in parallel to grower irrigations and compared predicted water usage from model to actual water used for each monitoring location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 smtClean="0">
                <a:effectLst/>
              </a:rPr>
              <a:t>Many blocks showed potential water savings early and late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40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21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varying degrees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rocks ranging from less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rock to more sand and rock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because we are literally located 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Arroyo Seco River bed</a:t>
            </a:r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picture from 1956 shows the river flowing through the heart of  what is now planted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68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2016 we input irrigation by hand</a:t>
            </a:r>
          </a:p>
          <a:p>
            <a:r>
              <a:rPr lang="en-US" dirty="0" smtClean="0"/>
              <a:t>Soil moisture probes also provide another data point that confirms accuracy of model</a:t>
            </a:r>
          </a:p>
          <a:p>
            <a:r>
              <a:rPr lang="en-US" dirty="0" smtClean="0"/>
              <a:t>Saved water early because of better understanding of soil moisture (Rain did not hurt either)</a:t>
            </a:r>
          </a:p>
          <a:p>
            <a:r>
              <a:rPr lang="en-US" dirty="0" smtClean="0"/>
              <a:t>Some</a:t>
            </a:r>
            <a:r>
              <a:rPr lang="en-US" baseline="0" dirty="0" smtClean="0"/>
              <a:t> of the blocks did not handle high heat events as well as I would like as a result we need to refine customs green zones</a:t>
            </a:r>
          </a:p>
          <a:p>
            <a:r>
              <a:rPr lang="en-US" baseline="0" dirty="0" smtClean="0"/>
              <a:t>At the end of season we will do an analysis of actual water applied and what the model called for because in some cases I went off model based on visual assessment of vines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4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expect that it will take 3-5 years of use before model is optimized for a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19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1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 is inconsistent growth due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 in water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nutrient availability  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60 distinct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irrigation blocks could be as many at 120 or 180 depending on the data analysis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current practices consist of applying water uniformly across the field based on average field requirements and the result is that some areas/vines receive perfect amount of water, some too little and others too much.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I make accurate irrigation decisions with such a high level of variability? Increase field uniformity? Increase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use efficiency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Cost effective? Timely?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37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Primarily point solutions that</a:t>
            </a:r>
            <a:r>
              <a:rPr lang="en-US" baseline="0" dirty="0" smtClean="0"/>
              <a:t> give limited snapshot and do not represent reality in the vineyard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23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gets us back to the SARE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45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current grower practice?</a:t>
            </a:r>
          </a:p>
          <a:p>
            <a:r>
              <a:rPr lang="en-US" dirty="0" smtClean="0"/>
              <a:t>In our case it involves the following:</a:t>
            </a:r>
          </a:p>
          <a:p>
            <a:endParaRPr lang="en-US" dirty="0" smtClean="0"/>
          </a:p>
          <a:p>
            <a:r>
              <a:rPr lang="en-US" dirty="0" smtClean="0"/>
              <a:t>The aforementioned sand and rocks make make manual</a:t>
            </a:r>
            <a:r>
              <a:rPr lang="en-US" baseline="0" dirty="0" smtClean="0"/>
              <a:t> soil assessment rather challenging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Conveniently CIMIS Station 114 is located on the property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89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Monday I receive an automated email from CIMIS which I</a:t>
            </a:r>
            <a:r>
              <a:rPr lang="en-US" baseline="0" dirty="0" smtClean="0"/>
              <a:t> copy to my excel spreadsheet</a:t>
            </a:r>
          </a:p>
          <a:p>
            <a:r>
              <a:rPr lang="en-US" baseline="0" dirty="0" smtClean="0"/>
              <a:t>Important data is ET, Max temp, min temp (used to calculate GDD) and precipitation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306F-1807-A645-827B-FAF65FA5588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59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5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9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9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6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3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7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9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978C2-12B3-194B-B916-67018EB78558}" type="datetimeFigureOut">
              <a:rPr lang="en-US" smtClean="0"/>
              <a:t>8/3/17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5F29D-7A97-0346-9B75-43436B35A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5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204005"/>
            <a:ext cx="12192000" cy="1701293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ctr">
            <a:normAutofit/>
          </a:bodyPr>
          <a:lstStyle/>
          <a:p>
            <a:r>
              <a:rPr lang="en-US" sz="2800" b="1" cap="small" spc="300" dirty="0" smtClean="0"/>
              <a:t>Sustainable Irrigation Demonstration Project:</a:t>
            </a:r>
            <a:br>
              <a:rPr lang="en-US" sz="2800" b="1" cap="small" spc="300" dirty="0" smtClean="0"/>
            </a:br>
            <a:r>
              <a:rPr lang="en-US" sz="2800" b="1" cap="small" spc="300" dirty="0" smtClean="0"/>
              <a:t/>
            </a:r>
            <a:br>
              <a:rPr lang="en-US" sz="2800" b="1" cap="small" spc="300" dirty="0" smtClean="0"/>
            </a:br>
            <a:r>
              <a:rPr lang="en-US" sz="2800" b="1" cap="small" spc="300" dirty="0" smtClean="0"/>
              <a:t> Demonstrating Irrigation Efficiency in California Wine Grapes through Advanced Practices and Technologies</a:t>
            </a:r>
            <a:endParaRPr lang="en-US" sz="2800" b="1" cap="small" spc="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Vineyard Team Tailgate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August 3, 2017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Zabala Vineyards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632" y="5952415"/>
            <a:ext cx="1550714" cy="5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84" y="5300462"/>
            <a:ext cx="1637433" cy="1480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981" y="5772672"/>
            <a:ext cx="1222384" cy="795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839" y="5952415"/>
            <a:ext cx="1363441" cy="518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2" y="5772672"/>
            <a:ext cx="1231292" cy="718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14" y="277130"/>
            <a:ext cx="4162572" cy="10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Kc from Larry Williams</a:t>
            </a:r>
            <a:endParaRPr lang="en-US" b="1" cap="small" spc="3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01" y="1842041"/>
            <a:ext cx="7588469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4" y="1865935"/>
            <a:ext cx="4267200" cy="294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75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ETc</a:t>
            </a:r>
            <a:r>
              <a:rPr lang="en-US" b="1" cap="small" spc="300" dirty="0"/>
              <a:t> </a:t>
            </a:r>
            <a:r>
              <a:rPr lang="en-US" b="1" cap="small" spc="300" dirty="0" smtClean="0"/>
              <a:t>Calculation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1481959"/>
            <a:ext cx="10344807" cy="4887309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6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Irrigation amounts based on ETc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1481328"/>
            <a:ext cx="10180670" cy="4882896"/>
          </a:xfrm>
        </p:spPr>
      </p:pic>
    </p:spTree>
    <p:extLst>
      <p:ext uri="{BB962C8B-B14F-4D97-AF65-F5344CB8AC3E}">
        <p14:creationId xmlns:p14="http://schemas.microsoft.com/office/powerpoint/2010/main" val="21034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Vineyard-Specific Irrigation Model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ITK Vintel™ </a:t>
            </a:r>
            <a:r>
              <a:rPr lang="en-US" dirty="0" smtClean="0">
                <a:effectLst/>
              </a:rPr>
              <a:t> </a:t>
            </a:r>
          </a:p>
          <a:p>
            <a:pPr lvl="1"/>
            <a:r>
              <a:rPr lang="en-US" dirty="0" smtClean="0">
                <a:effectLst/>
              </a:rPr>
              <a:t>Marketed as Verizon AgTech Vineyard (VAV) in the US</a:t>
            </a:r>
          </a:p>
          <a:p>
            <a:r>
              <a:rPr lang="en-US" dirty="0" smtClean="0"/>
              <a:t>Mechanistic model which computes plant water status as LWP and provides an irrigation recommendation based on target/desired plant water status</a:t>
            </a:r>
            <a:r>
              <a:rPr lang="en-US" dirty="0"/>
              <a:t>	</a:t>
            </a:r>
            <a:endParaRPr lang="en-US" dirty="0" smtClean="0"/>
          </a:p>
          <a:p>
            <a:pPr lvl="1"/>
            <a:r>
              <a:rPr lang="en-US" dirty="0" smtClean="0"/>
              <a:t>Vineyard</a:t>
            </a:r>
            <a:r>
              <a:rPr lang="en-US" dirty="0"/>
              <a:t>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Vine structure</a:t>
            </a:r>
          </a:p>
          <a:p>
            <a:pPr lvl="1"/>
            <a:r>
              <a:rPr lang="en-US" dirty="0" smtClean="0"/>
              <a:t>Soil structure</a:t>
            </a:r>
          </a:p>
          <a:p>
            <a:pPr lvl="1"/>
            <a:r>
              <a:rPr lang="en-US" dirty="0" smtClean="0"/>
              <a:t>Weather</a:t>
            </a:r>
          </a:p>
          <a:p>
            <a:pPr lvl="1"/>
            <a:r>
              <a:rPr lang="en-US" dirty="0" smtClean="0"/>
              <a:t>Irrigation data</a:t>
            </a:r>
          </a:p>
          <a:p>
            <a:pPr lvl="1"/>
            <a:r>
              <a:rPr lang="en-US" dirty="0" smtClean="0"/>
              <a:t>Grower defined parameters</a:t>
            </a:r>
          </a:p>
          <a:p>
            <a:pPr lvl="2"/>
            <a:r>
              <a:rPr lang="en-US" dirty="0" smtClean="0"/>
              <a:t>Growth stages</a:t>
            </a:r>
          </a:p>
          <a:p>
            <a:pPr lvl="2"/>
            <a:r>
              <a:rPr lang="en-US" dirty="0" smtClean="0"/>
              <a:t>Quality</a:t>
            </a:r>
          </a:p>
          <a:p>
            <a:pPr lvl="2"/>
            <a:r>
              <a:rPr lang="en-US" dirty="0" smtClean="0"/>
              <a:t>Stress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2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Block Details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7" y="1397794"/>
            <a:ext cx="10344807" cy="5168106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5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Soil Parameters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7" y="1445418"/>
            <a:ext cx="10344807" cy="5183981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32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Annual Variables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485106"/>
            <a:ext cx="9182100" cy="5144294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4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Hardware: VAV Weather station</a:t>
            </a:r>
            <a:endParaRPr lang="en-US" b="1" cap="small" spc="3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6458" r="3551" b="12292"/>
          <a:stretch/>
        </p:blipFill>
        <p:spPr>
          <a:xfrm>
            <a:off x="1920240" y="1560045"/>
            <a:ext cx="8467344" cy="49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Hardware: VAV Flowmeter</a:t>
            </a:r>
            <a:endParaRPr lang="en-US" b="1" cap="small" spc="3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7916" r="6105" b="10417"/>
          <a:stretch/>
        </p:blipFill>
        <p:spPr>
          <a:xfrm>
            <a:off x="838200" y="1828800"/>
            <a:ext cx="5843313" cy="4213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17709" r="6105" b="12291"/>
          <a:stretch/>
        </p:blipFill>
        <p:spPr>
          <a:xfrm>
            <a:off x="6172199" y="1828799"/>
            <a:ext cx="5181601" cy="42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Network</a:t>
            </a:r>
            <a:endParaRPr lang="en-US" b="1" cap="small" spc="3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917" r="2187" b="11250"/>
          <a:stretch/>
        </p:blipFill>
        <p:spPr>
          <a:xfrm>
            <a:off x="2761489" y="1688500"/>
            <a:ext cx="6471322" cy="48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3" y="66422"/>
            <a:ext cx="4303776" cy="6681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4" y="71335"/>
            <a:ext cx="4256689" cy="66605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488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Hardware: Gateway and Antenna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4" y="1690688"/>
            <a:ext cx="4206240" cy="4819839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4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Map view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7" y="1405730"/>
            <a:ext cx="10344807" cy="5210969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72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Dashboard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7" y="1437164"/>
            <a:ext cx="10344807" cy="5055076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9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Graph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7" y="1421606"/>
            <a:ext cx="10344807" cy="5245894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Project Year 1 Objectives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Selected </a:t>
            </a:r>
            <a:r>
              <a:rPr lang="en-US" dirty="0"/>
              <a:t>monitoring sites</a:t>
            </a:r>
          </a:p>
          <a:p>
            <a:pPr lvl="0"/>
            <a:r>
              <a:rPr lang="en-US" dirty="0" smtClean="0"/>
              <a:t>Characterized the site </a:t>
            </a:r>
            <a:r>
              <a:rPr lang="en-US" dirty="0"/>
              <a:t>specific parameters</a:t>
            </a:r>
          </a:p>
          <a:p>
            <a:pPr lvl="0"/>
            <a:r>
              <a:rPr lang="en-US" dirty="0" smtClean="0"/>
              <a:t>Calibrated </a:t>
            </a:r>
            <a:r>
              <a:rPr lang="en-US" dirty="0"/>
              <a:t>model</a:t>
            </a:r>
          </a:p>
          <a:p>
            <a:pPr lvl="0"/>
            <a:r>
              <a:rPr lang="en-US" dirty="0" smtClean="0"/>
              <a:t>Compared </a:t>
            </a:r>
            <a:r>
              <a:rPr lang="en-US" dirty="0"/>
              <a:t>model to grower standard (ET model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4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Site Selection</a:t>
            </a:r>
            <a:endParaRPr lang="en-US" b="1" cap="small" spc="3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2069" r="-166"/>
          <a:stretch/>
        </p:blipFill>
        <p:spPr>
          <a:xfrm>
            <a:off x="3629025" y="1451072"/>
            <a:ext cx="4126817" cy="54093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978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Site Specific Parameters</a:t>
            </a:r>
            <a:endParaRPr lang="en-US" b="1" cap="small" spc="3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38790"/>
              </p:ext>
            </p:extLst>
          </p:nvPr>
        </p:nvGraphicFramePr>
        <p:xfrm>
          <a:off x="838200" y="1690691"/>
          <a:ext cx="10515600" cy="468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048"/>
                <a:gridCol w="544068"/>
                <a:gridCol w="726948"/>
                <a:gridCol w="347472"/>
                <a:gridCol w="402336"/>
                <a:gridCol w="370332"/>
                <a:gridCol w="278892"/>
                <a:gridCol w="402336"/>
                <a:gridCol w="416052"/>
                <a:gridCol w="690372"/>
                <a:gridCol w="644652"/>
                <a:gridCol w="297180"/>
                <a:gridCol w="274320"/>
                <a:gridCol w="388620"/>
                <a:gridCol w="438912"/>
                <a:gridCol w="324612"/>
                <a:gridCol w="420624"/>
                <a:gridCol w="420624"/>
                <a:gridCol w="658368"/>
                <a:gridCol w="406908"/>
                <a:gridCol w="361188"/>
                <a:gridCol w="416052"/>
                <a:gridCol w="534924"/>
                <a:gridCol w="365760"/>
              </a:tblGrid>
              <a:tr h="40709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Block name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Ranch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Weather station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Block area (acre)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Variety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Row orientation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Planting year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Row spacing (ft)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Vine spacing (ft)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Drip emitter flow rate (gal/h)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Drip emitter spacing (ft)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 (%)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Clay (%)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Soil type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Effective root depth (in)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Stoniness (%)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Canopy max. height (in)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Canopy max. width (in)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Production objective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Canopy min. porosity (%)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Cover crop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Germination date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Weeding / Senescence date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Cover crop width (%)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u="none" strike="noStrike" dirty="0">
                          <a:effectLst/>
                        </a:rPr>
                        <a:t>C11-HV</a:t>
                      </a:r>
                      <a:endParaRPr lang="hu-H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2011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67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48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6/1/16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C11-LV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2011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u="none" strike="noStrike" dirty="0">
                          <a:effectLst/>
                        </a:rPr>
                        <a:t>5/15/16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C12-HV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67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25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C12-LV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5/5/16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C96B-HV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1996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11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6/1/16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C96B-LV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1996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6/1/16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C96C-HV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1996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11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25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u="none" strike="noStrike" dirty="0">
                          <a:effectLst/>
                        </a:rPr>
                        <a:t>5/10/16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C96C-LV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1996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 dirty="0">
                          <a:effectLst/>
                        </a:rPr>
                        <a:t>C96E-HV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1996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11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25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u="none" strike="noStrike" dirty="0">
                          <a:effectLst/>
                        </a:rPr>
                        <a:t>5/15/16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C96E-LV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Chardonnay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1996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25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PN00A-HV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Pinot noir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2000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48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Premium Red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PN00B-LV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Pinot noir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2000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73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48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Premium Red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5/8/16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PN00C-HV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Pinot noir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2000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</a:rPr>
                        <a:t>74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48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Premium Red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PN00D-LV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Pinot noir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2000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73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25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48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Premium Red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5/16/16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PN13-HV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Pinot noir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2013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Young vineyard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PN13-LV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Pinot noir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2013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73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Young vineyard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SB07A-HV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Sauvignon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2007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48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48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600" u="none" strike="noStrike" dirty="0">
                          <a:effectLst/>
                        </a:rPr>
                        <a:t>18</a:t>
                      </a:r>
                      <a:endParaRPr lang="fi-FI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5/16/16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SB07B-LV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Sauvignon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2007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25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600" u="none" strike="noStrike" dirty="0">
                          <a:effectLst/>
                        </a:rPr>
                        <a:t>18</a:t>
                      </a:r>
                      <a:endParaRPr lang="fi-FI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SB07C-HV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12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Sauvignon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2007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600" u="none" strike="noStrike" dirty="0">
                          <a:effectLst/>
                        </a:rPr>
                        <a:t>3.3</a:t>
                      </a:r>
                      <a:endParaRPr lang="hr-H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600" u="none" strike="noStrike" dirty="0">
                          <a:effectLst/>
                        </a:rPr>
                        <a:t>18</a:t>
                      </a:r>
                      <a:endParaRPr lang="fi-FI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5/16/16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SB13-HV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21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Sauvignon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2013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Sandy loam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600" u="none" strike="noStrike" dirty="0">
                          <a:effectLst/>
                        </a:rPr>
                        <a:t>18</a:t>
                      </a:r>
                      <a:endParaRPr lang="fi-FI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u="none" strike="noStrike" dirty="0">
                          <a:effectLst/>
                        </a:rPr>
                        <a:t>5/15/16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  <a:tr h="20354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SB13-LV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Zabala Vineyards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ARROYO_SECO_MDA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21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Sauvignon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East/West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2013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u="none" strike="noStrike" dirty="0">
                          <a:effectLst/>
                        </a:rPr>
                        <a:t>0.53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78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Loamy sand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 dirty="0">
                          <a:effectLst/>
                        </a:rPr>
                        <a:t>36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15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20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White Wine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All rows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1/1/16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600" u="none" strike="noStrike" dirty="0">
                          <a:effectLst/>
                        </a:rPr>
                        <a:t>5/1/16</a:t>
                      </a:r>
                      <a:endParaRPr lang="bg-BG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8" marR="3048" marT="3048" marB="0" anchor="b"/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Model Calibration</a:t>
            </a:r>
            <a:endParaRPr lang="en-US" b="1" cap="small" spc="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3" t="40000" r="39303" b="41087"/>
          <a:stretch/>
        </p:blipFill>
        <p:spPr>
          <a:xfrm>
            <a:off x="3639312" y="1229710"/>
            <a:ext cx="4572000" cy="5560547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Comparison</a:t>
            </a:r>
            <a:endParaRPr lang="en-US" b="1" cap="small" spc="3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1449608"/>
            <a:ext cx="10344807" cy="511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3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/>
              <a:t>Project Year </a:t>
            </a:r>
            <a:r>
              <a:rPr lang="en-US" b="1" cap="small" spc="300" dirty="0" smtClean="0"/>
              <a:t>1 Summary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showed </a:t>
            </a:r>
            <a:r>
              <a:rPr lang="en-US" dirty="0"/>
              <a:t>that the VINTEL model provided an accurate </a:t>
            </a:r>
            <a:r>
              <a:rPr lang="en-US" dirty="0" smtClean="0"/>
              <a:t>estimation </a:t>
            </a:r>
            <a:r>
              <a:rPr lang="en-US" dirty="0"/>
              <a:t>of vine water status at the block level under our </a:t>
            </a:r>
            <a:r>
              <a:rPr lang="en-US" dirty="0" smtClean="0"/>
              <a:t>growing conditions</a:t>
            </a:r>
          </a:p>
          <a:p>
            <a:r>
              <a:rPr lang="en-US" dirty="0"/>
              <a:t>I</a:t>
            </a:r>
            <a:r>
              <a:rPr lang="en-US" dirty="0" smtClean="0"/>
              <a:t>rrigating </a:t>
            </a:r>
            <a:r>
              <a:rPr lang="en-US" dirty="0"/>
              <a:t>based on the model’s </a:t>
            </a:r>
            <a:r>
              <a:rPr lang="en-US" dirty="0" smtClean="0"/>
              <a:t>recommendation </a:t>
            </a:r>
            <a:r>
              <a:rPr lang="en-US" dirty="0"/>
              <a:t>has the potential to save 10-30% </a:t>
            </a:r>
            <a:r>
              <a:rPr lang="en-US" dirty="0" smtClean="0"/>
              <a:t>compared </a:t>
            </a:r>
            <a:r>
              <a:rPr lang="en-US" dirty="0"/>
              <a:t>to the grower’s current practice of ET based </a:t>
            </a:r>
            <a:r>
              <a:rPr lang="en-US" dirty="0" smtClean="0"/>
              <a:t>deficit </a:t>
            </a:r>
            <a:r>
              <a:rPr lang="en-US" dirty="0"/>
              <a:t>irrigation.</a:t>
            </a:r>
          </a:p>
          <a:p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1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32459" b="27494"/>
          <a:stretch/>
        </p:blipFill>
        <p:spPr>
          <a:xfrm>
            <a:off x="0" y="1078992"/>
            <a:ext cx="12192000" cy="40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Project Year 2	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year two (2017 growing season) we have been </a:t>
            </a:r>
            <a:r>
              <a:rPr lang="en-US" dirty="0" smtClean="0"/>
              <a:t>irrigating </a:t>
            </a:r>
            <a:r>
              <a:rPr lang="en-US" dirty="0"/>
              <a:t>based on the model recommendations </a:t>
            </a:r>
            <a:endParaRPr lang="en-US" dirty="0" smtClean="0"/>
          </a:p>
          <a:p>
            <a:r>
              <a:rPr lang="en-US" dirty="0" smtClean="0"/>
              <a:t>Installed flowmeters to get more accurate irrigation data</a:t>
            </a:r>
          </a:p>
          <a:p>
            <a:r>
              <a:rPr lang="en-US" dirty="0" smtClean="0"/>
              <a:t>Installed a few soil moisture probes to better define active root zone</a:t>
            </a:r>
          </a:p>
          <a:p>
            <a:r>
              <a:rPr lang="en-US" dirty="0" smtClean="0"/>
              <a:t>Saved water early</a:t>
            </a:r>
          </a:p>
          <a:p>
            <a:r>
              <a:rPr lang="en-US" dirty="0" smtClean="0"/>
              <a:t>Custom green zones require some adjustment</a:t>
            </a:r>
          </a:p>
          <a:p>
            <a:r>
              <a:rPr lang="en-US" dirty="0" smtClean="0"/>
              <a:t>Data Analysis</a:t>
            </a:r>
            <a:endParaRPr lang="en-US" dirty="0"/>
          </a:p>
          <a:p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/>
              <a:t>Project Year </a:t>
            </a:r>
            <a:r>
              <a:rPr lang="en-US" b="1" cap="small" spc="300" dirty="0" smtClean="0"/>
              <a:t>3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to refine model inputs</a:t>
            </a:r>
          </a:p>
          <a:p>
            <a:r>
              <a:rPr lang="en-US" dirty="0" smtClean="0"/>
              <a:t>Continue to refine green zones</a:t>
            </a:r>
          </a:p>
          <a:p>
            <a:r>
              <a:rPr lang="en-US" dirty="0" smtClean="0"/>
              <a:t>Cost analysis</a:t>
            </a:r>
          </a:p>
          <a:p>
            <a:r>
              <a:rPr lang="en-US" dirty="0" smtClean="0"/>
              <a:t>Water use analysis</a:t>
            </a:r>
          </a:p>
          <a:p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1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Acknowledgments</a:t>
            </a:r>
            <a:endParaRPr lang="en-US" b="1" cap="small" spc="3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2954581"/>
            <a:ext cx="12192000" cy="1701293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632" y="3702991"/>
            <a:ext cx="1550714" cy="538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83" y="3064794"/>
            <a:ext cx="1637433" cy="1480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981" y="3523248"/>
            <a:ext cx="1222384" cy="795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839" y="3702991"/>
            <a:ext cx="1363441" cy="518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2" y="3523248"/>
            <a:ext cx="1231292" cy="718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15" y="1690688"/>
            <a:ext cx="4162572" cy="10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3" y="66422"/>
            <a:ext cx="4303776" cy="6681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4" y="71335"/>
            <a:ext cx="4256689" cy="66605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866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Current Tools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assessment</a:t>
            </a:r>
          </a:p>
          <a:p>
            <a:r>
              <a:rPr lang="en-US" dirty="0" smtClean="0"/>
              <a:t>ET</a:t>
            </a:r>
          </a:p>
          <a:p>
            <a:r>
              <a:rPr lang="en-US" dirty="0" smtClean="0"/>
              <a:t>PAW</a:t>
            </a:r>
          </a:p>
          <a:p>
            <a:r>
              <a:rPr lang="en-US" dirty="0" smtClean="0"/>
              <a:t>LWP</a:t>
            </a:r>
          </a:p>
          <a:p>
            <a:r>
              <a:rPr lang="en-US" dirty="0" smtClean="0"/>
              <a:t>Imagery</a:t>
            </a:r>
          </a:p>
          <a:p>
            <a:endParaRPr lang="en-US" dirty="0" smtClean="0"/>
          </a:p>
          <a:p>
            <a:r>
              <a:rPr lang="en-US" dirty="0" smtClean="0"/>
              <a:t>Solution = Modeling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7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Project Overview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Demonstrating Irrigation Efficiency In California Wine Grapes Through Advanced Practices And Technologies</a:t>
            </a:r>
          </a:p>
          <a:p>
            <a:r>
              <a:rPr lang="en-US" dirty="0" smtClean="0"/>
              <a:t>3 year project</a:t>
            </a:r>
          </a:p>
          <a:p>
            <a:r>
              <a:rPr lang="en-US" dirty="0" smtClean="0"/>
              <a:t>Compare existing grower practice of ET-based irrigation scheduling with the use of a vineyard-specific irrigation model</a:t>
            </a:r>
          </a:p>
          <a:p>
            <a:r>
              <a:rPr lang="en-US" dirty="0" smtClean="0"/>
              <a:t>Demonstrate </a:t>
            </a:r>
            <a:r>
              <a:rPr lang="en-US" dirty="0"/>
              <a:t>the benefits of </a:t>
            </a:r>
            <a:r>
              <a:rPr lang="en-US" dirty="0" smtClean="0"/>
              <a:t>using </a:t>
            </a:r>
            <a:r>
              <a:rPr lang="en-US" dirty="0"/>
              <a:t>a </a:t>
            </a:r>
            <a:r>
              <a:rPr lang="en-US" dirty="0" smtClean="0"/>
              <a:t>crop-specific </a:t>
            </a:r>
            <a:r>
              <a:rPr lang="en-US" dirty="0"/>
              <a:t>model in vineyard management </a:t>
            </a:r>
            <a:endParaRPr lang="en-US" dirty="0" smtClean="0"/>
          </a:p>
          <a:p>
            <a:r>
              <a:rPr lang="en-US" dirty="0" smtClean="0"/>
              <a:t>Develop </a:t>
            </a:r>
            <a:r>
              <a:rPr lang="en-US" dirty="0"/>
              <a:t>a blueprint for the implementation of such </a:t>
            </a:r>
            <a:r>
              <a:rPr lang="en-US" dirty="0" smtClean="0"/>
              <a:t>models </a:t>
            </a:r>
            <a:r>
              <a:rPr lang="en-US" dirty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 smtClean="0"/>
              <a:t>Current Grower Practice</a:t>
            </a:r>
            <a:endParaRPr lang="en-US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assessment</a:t>
            </a:r>
            <a:endParaRPr lang="en-US" dirty="0" smtClean="0"/>
          </a:p>
          <a:p>
            <a:pPr lvl="1"/>
            <a:r>
              <a:rPr lang="en-US" dirty="0" smtClean="0"/>
              <a:t>Shoot tips</a:t>
            </a:r>
          </a:p>
          <a:p>
            <a:pPr lvl="1"/>
            <a:r>
              <a:rPr lang="en-US" dirty="0" smtClean="0"/>
              <a:t>Leaf/petiole angle</a:t>
            </a:r>
          </a:p>
          <a:p>
            <a:pPr lvl="1"/>
            <a:r>
              <a:rPr lang="en-US" dirty="0" smtClean="0"/>
              <a:t>Leaf color</a:t>
            </a:r>
          </a:p>
          <a:p>
            <a:pPr lvl="1"/>
            <a:r>
              <a:rPr lang="en-US" dirty="0" smtClean="0"/>
              <a:t>Soil moisture</a:t>
            </a:r>
          </a:p>
          <a:p>
            <a:r>
              <a:rPr lang="en-US" dirty="0" smtClean="0"/>
              <a:t>ET</a:t>
            </a:r>
          </a:p>
          <a:p>
            <a:pPr lvl="1"/>
            <a:r>
              <a:rPr lang="en-US" dirty="0" smtClean="0"/>
              <a:t>CIMIS weather data	</a:t>
            </a:r>
          </a:p>
          <a:p>
            <a:pPr lvl="1"/>
            <a:r>
              <a:rPr lang="en-US" dirty="0" smtClean="0"/>
              <a:t>Larry Williams’ degree day based Kc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14398" y="1182414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spc="300" dirty="0"/>
              <a:t>Hardware: </a:t>
            </a:r>
            <a:r>
              <a:rPr lang="en-US" b="1" cap="small" spc="300" dirty="0" smtClean="0"/>
              <a:t>CIMIS Weather station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9968" y="1616565"/>
            <a:ext cx="7680960" cy="48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8" y="160173"/>
            <a:ext cx="10515600" cy="1022241"/>
          </a:xfrm>
        </p:spPr>
        <p:txBody>
          <a:bodyPr/>
          <a:lstStyle/>
          <a:p>
            <a:r>
              <a:rPr lang="en-US" b="1" cap="small" spc="300" dirty="0" smtClean="0"/>
              <a:t>CIMIS Data</a:t>
            </a:r>
            <a:endParaRPr lang="en-US" b="1" cap="small" spc="3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99794" y="851338"/>
            <a:ext cx="10344807" cy="4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" y="1182414"/>
            <a:ext cx="10347905" cy="5324274"/>
          </a:xfrm>
        </p:spPr>
      </p:pic>
    </p:spTree>
    <p:extLst>
      <p:ext uri="{BB962C8B-B14F-4D97-AF65-F5344CB8AC3E}">
        <p14:creationId xmlns:p14="http://schemas.microsoft.com/office/powerpoint/2010/main" val="469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1774</Words>
  <Application>Microsoft Macintosh PowerPoint</Application>
  <PresentationFormat>Widescreen</PresentationFormat>
  <Paragraphs>721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Calibri</vt:lpstr>
      <vt:lpstr>Calibri Light</vt:lpstr>
      <vt:lpstr>Arial</vt:lpstr>
      <vt:lpstr>Office Theme</vt:lpstr>
      <vt:lpstr>Sustainable Irrigation Demonstration Project:   Demonstrating Irrigation Efficiency in California Wine Grapes through Advanced Practices and Technologies</vt:lpstr>
      <vt:lpstr>PowerPoint Presentation</vt:lpstr>
      <vt:lpstr>PowerPoint Presentation</vt:lpstr>
      <vt:lpstr>PowerPoint Presentation</vt:lpstr>
      <vt:lpstr>Current Tools</vt:lpstr>
      <vt:lpstr>Project Overview</vt:lpstr>
      <vt:lpstr>Current Grower Practice</vt:lpstr>
      <vt:lpstr>Hardware: CIMIS Weather station</vt:lpstr>
      <vt:lpstr>CIMIS Data</vt:lpstr>
      <vt:lpstr>Kc from Larry Williams</vt:lpstr>
      <vt:lpstr>ETc Calculation</vt:lpstr>
      <vt:lpstr>Irrigation amounts based on ETc</vt:lpstr>
      <vt:lpstr>Vineyard-Specific Irrigation Model</vt:lpstr>
      <vt:lpstr>Block Details</vt:lpstr>
      <vt:lpstr>Soil Parameters</vt:lpstr>
      <vt:lpstr>Annual Variables</vt:lpstr>
      <vt:lpstr>Hardware: VAV Weather station</vt:lpstr>
      <vt:lpstr>Hardware: VAV Flowmeter</vt:lpstr>
      <vt:lpstr>Network</vt:lpstr>
      <vt:lpstr>Hardware: Gateway and Antenna</vt:lpstr>
      <vt:lpstr>Map view</vt:lpstr>
      <vt:lpstr>Dashboard</vt:lpstr>
      <vt:lpstr>Graph</vt:lpstr>
      <vt:lpstr>Project Year 1 Objectives</vt:lpstr>
      <vt:lpstr>Site Selection</vt:lpstr>
      <vt:lpstr>Site Specific Parameters</vt:lpstr>
      <vt:lpstr>Model Calibration</vt:lpstr>
      <vt:lpstr>Comparison</vt:lpstr>
      <vt:lpstr>Project Year 1 Summary</vt:lpstr>
      <vt:lpstr>Project Year 2 </vt:lpstr>
      <vt:lpstr>Project Year 3</vt:lpstr>
      <vt:lpstr>Acknowledgments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69</cp:revision>
  <cp:lastPrinted>2017-08-03T14:20:20Z</cp:lastPrinted>
  <dcterms:created xsi:type="dcterms:W3CDTF">2017-08-01T16:30:48Z</dcterms:created>
  <dcterms:modified xsi:type="dcterms:W3CDTF">2017-08-03T14:48:44Z</dcterms:modified>
</cp:coreProperties>
</file>