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66" r:id="rId3"/>
    <p:sldId id="285" r:id="rId4"/>
    <p:sldId id="264" r:id="rId5"/>
    <p:sldId id="286" r:id="rId6"/>
    <p:sldId id="265" r:id="rId7"/>
    <p:sldId id="280" r:id="rId8"/>
    <p:sldId id="281" r:id="rId9"/>
    <p:sldId id="282" r:id="rId10"/>
    <p:sldId id="268" r:id="rId11"/>
    <p:sldId id="288" r:id="rId12"/>
    <p:sldId id="260" r:id="rId13"/>
    <p:sldId id="276" r:id="rId14"/>
    <p:sldId id="290" r:id="rId15"/>
    <p:sldId id="291" r:id="rId16"/>
    <p:sldId id="292" r:id="rId17"/>
    <p:sldId id="267" r:id="rId18"/>
    <p:sldId id="277" r:id="rId19"/>
    <p:sldId id="278" r:id="rId20"/>
    <p:sldId id="279" r:id="rId21"/>
    <p:sldId id="289" r:id="rId22"/>
    <p:sldId id="261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CP42</a:t>
            </a:r>
            <a:r>
              <a:rPr lang="en-US" sz="2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acreage per state, June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Sheet1!$A$38:$A$48</c:f>
              <c:strCache>
                <c:ptCount val="11"/>
                <c:pt idx="0">
                  <c:v>Kansas</c:v>
                </c:pt>
                <c:pt idx="1">
                  <c:v>South Dakota</c:v>
                </c:pt>
                <c:pt idx="2">
                  <c:v>Tennessee</c:v>
                </c:pt>
                <c:pt idx="3">
                  <c:v>Indiana</c:v>
                </c:pt>
                <c:pt idx="4">
                  <c:v>Michigan</c:v>
                </c:pt>
                <c:pt idx="5">
                  <c:v>Colorado</c:v>
                </c:pt>
                <c:pt idx="6">
                  <c:v>Minnesota</c:v>
                </c:pt>
                <c:pt idx="7">
                  <c:v>Nebraska</c:v>
                </c:pt>
                <c:pt idx="8">
                  <c:v>Missouri</c:v>
                </c:pt>
                <c:pt idx="9">
                  <c:v>Illinois</c:v>
                </c:pt>
                <c:pt idx="10">
                  <c:v>Iowa</c:v>
                </c:pt>
              </c:strCache>
            </c:strRef>
          </c:cat>
          <c:val>
            <c:numRef>
              <c:f>Sheet1!$B$38:$B$48</c:f>
              <c:numCache>
                <c:formatCode>General</c:formatCode>
                <c:ptCount val="11"/>
                <c:pt idx="0">
                  <c:v>5456</c:v>
                </c:pt>
                <c:pt idx="1">
                  <c:v>5502</c:v>
                </c:pt>
                <c:pt idx="2">
                  <c:v>5525</c:v>
                </c:pt>
                <c:pt idx="3">
                  <c:v>5833</c:v>
                </c:pt>
                <c:pt idx="4">
                  <c:v>5929</c:v>
                </c:pt>
                <c:pt idx="5">
                  <c:v>9438</c:v>
                </c:pt>
                <c:pt idx="6">
                  <c:v>18089</c:v>
                </c:pt>
                <c:pt idx="7">
                  <c:v>29502</c:v>
                </c:pt>
                <c:pt idx="8">
                  <c:v>47164</c:v>
                </c:pt>
                <c:pt idx="9">
                  <c:v>118108</c:v>
                </c:pt>
                <c:pt idx="10">
                  <c:v>224072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A-4E68-9C68-4E8EC5490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1457186752"/>
        <c:axId val="1457187232"/>
      </c:barChart>
      <c:catAx>
        <c:axId val="145718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7187232"/>
        <c:crosses val="autoZero"/>
        <c:auto val="1"/>
        <c:lblAlgn val="ctr"/>
        <c:lblOffset val="100"/>
        <c:noMultiLvlLbl val="0"/>
      </c:catAx>
      <c:valAx>
        <c:axId val="145718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718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35407-DDF3-4064-9C59-F65E437A50A8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16A79-34CB-4A63-8DBA-7C900E829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0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pesticide increase/agricultural increase throughout the USA so you can move it out of Illinois? Jon will send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1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2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2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Seed mixes depend on region (sold by USDA and private vendors), mowing management optional depending on landowner’s preference, funding + manpower for regular fire management (every ~3 years) provided by local SWCD, although there were USDA funding cuts this year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2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2ADF-8BD9-2C59-C490-2EBD0564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398B4-5062-B4AA-0254-80163DB22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E119C-A494-0C4D-B1C9-DE8D73401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73FBE-636C-8FCA-4681-FE1684B58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2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101F-687C-4FDE-9317-5DFD5D5363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6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01AD8-6F94-B0AE-57DA-044ADAA0B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CF5CE-C874-D327-28A6-F94A44A5F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DE9BA-FD1B-4858-5A6D-8AA366271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data to this slide – visuals,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538F3-6D80-2AB0-57ED-5BE2CC22F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16A79-34CB-4A63-8DBA-7C900E8298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E224-0C8D-5833-CA92-8B30A9F41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A1320-5D4F-A9EF-E1FE-F44B90D40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C6895-2DC9-FE35-D133-E448B418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7500-6BD9-461F-812A-628BCF5FB2CA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02E1-BE4A-EAF7-83E0-1B7AC81C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F5B8-6682-F8FE-03E3-9505AB72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319-3BD7-D868-5802-1A7EE101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B3849-953C-B58D-D99F-7AC3F8FDF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A57BA-1032-2DD1-C0BE-68203954D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D4E8-EFAB-4CA5-B8D6-FC3BFFD66639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360D2-56DC-9E94-63FC-D93F91B1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223A1-979F-9BFA-9546-46FB2134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4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1AE2F3-0735-7005-D83A-B53084B3D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323D5-B9AB-A88E-EECB-37AB9BA12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9456A-9186-86FD-2C22-E01641E8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3225-87F1-4F9B-9F14-31BB8CD39099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8194F-5E1A-0B6A-AB6F-1D3E2EAE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A3388-CE6E-AFED-B638-7A68FBAA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9816-D5E3-A49A-F3C5-9412FDAA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9E03D-B34A-E74A-2D1C-4FF3241CC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56267-B627-026F-C6A9-BBDAD94E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D32E-E8CE-41D9-B033-A8E3E8F8D961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F75B-F305-CB5B-DAF1-D206C697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55C70-B05E-7686-AA52-72F1511B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1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FD4F-3823-5CEF-3D44-9706261C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4C747-0624-1634-EFDD-33BACFF7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493AA-B25B-D6D2-6F28-38D7C177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3E25-185A-469F-B210-15F69EA7E1FA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4E884-E699-E9F9-B95D-FE60A21C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1D598-86D2-C3E7-E0F0-34675D53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2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6CBE-C2F2-2769-A4AF-10A63C16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19575-07C0-11E0-C694-E60626419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C8C12-5DCE-BF06-5148-A2F4D3F5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91492-99FA-D138-F463-763C80F8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6C23-6670-4FC4-AECC-A24D89CF0540}" type="datetime1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93AD5-BB8F-8E7D-57BA-AB31DF16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5A48F-E96E-BF94-52BC-FE2F2B55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6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C870-AE7B-C216-A7CB-DDE05259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B9396-1A19-3420-E323-E611A9C8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59432-D5F8-FE3A-FD63-6242DA6B9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9F544-EBAF-4669-D040-A4CCE9138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CFB20-9028-CEB4-DD40-23A4A9112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037754-F190-4CA6-66BF-96B268A9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01EB-AC49-43C3-87A8-953449C3CE5B}" type="datetime1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0A7A55-8D81-5A51-A031-7E8DEB2D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C1F9D-29C9-C273-6609-BE808364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0412-152A-35E2-88A8-D2B21A3D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B8085-3D84-4DD9-F205-D8A4E04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849A-EAE1-4B9E-B911-B6E41CF012FF}" type="datetime1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44A1B-3FA7-2D39-157C-0F400945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BD5FD-253C-547B-38DF-F3CC750A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2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098CF-9C40-EBA1-8D7E-D9DB3F28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CD88-6EE3-497C-B561-3E353198ABD4}" type="datetime1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03F4F-05C8-21A0-AA90-F2ACCE0F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D0430-38FB-B972-65DF-D1EDB0B8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9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41AB-CB1F-B154-64D0-50779300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4F4B-0508-D776-122A-7D3C3E27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7FEAA-AC1A-3C34-1180-C0CB24FF2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6E3FA-5CCD-8F08-E506-F355ADAE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8A56-4449-400A-BC84-7FD599206922}" type="datetime1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0A940-4ADE-D840-8A9C-73BAEAE1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E717F-9F62-2B6F-1233-AAEC8D3D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5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2904-86C9-A7C2-5F87-2DC90709F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2D46FD-0CCC-734D-034D-FCB21F362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B8E10-AF16-F278-01C6-03E824C1C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FFBDF-DA43-F2C0-0438-ABE4ACD9D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BEA0-D7BA-4C3D-B919-C7F58D91F9B4}" type="datetime1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A0E68-C88E-DACF-83B3-FA6F152A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BF2FD-1AFC-69B7-CFAA-27225396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CD20B-E68F-BCC6-C437-2A61FE07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F755F-10FA-FFB9-BFE6-DE288A904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357E3-A764-4417-A2AB-FA080BB9D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480C2-94CB-4304-BA4C-CA8F3D161E68}" type="datetime1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25783-3B6D-AFF5-E7A2-93EB3F38B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5BA80-B885-A462-626B-74A6AC7BF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9BAB2C-622D-4E49-893C-831259A9D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mailto:awargin2@illinois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eld of grass with power lines&#10;&#10;AI-generated content may be incorrect.">
            <a:extLst>
              <a:ext uri="{FF2B5EF4-FFF2-40B4-BE49-F238E27FC236}">
                <a16:creationId xmlns:a16="http://schemas.microsoft.com/office/drawing/2014/main" id="{B9B12E72-1A2B-31C7-246D-B079F33A88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20" y="-9134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B4496-0805-F009-AF44-BE60D9AE6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374904"/>
            <a:ext cx="9144000" cy="350215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Parasites and agroecosystems: Determining the status of bumble bee parasites in Illinois Conservation Reserve Program CP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42</a:t>
            </a:r>
            <a:r>
              <a:rPr lang="en-US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FB80D-7091-A94B-A68B-F4E0EABDC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207568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Symposium: A Multi-Faceted Exploration of Bee Symbioses in the Wake of Global Change</a:t>
            </a:r>
          </a:p>
          <a:p>
            <a:endParaRPr lang="en-US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Annaliese Wargin, Alexandra Harmon-Threatt</a:t>
            </a:r>
          </a:p>
          <a:p>
            <a:r>
              <a:rPr 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University of Illinois Urbana-Champaign</a:t>
            </a:r>
          </a:p>
          <a:p>
            <a:r>
              <a:rPr 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Entomology 2025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83ECB-BA54-D085-28A6-AB16FABDC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78" y="141007"/>
            <a:ext cx="807968" cy="1166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F96A4-8376-1E92-E96D-4DBEEE9B7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050" y="141007"/>
            <a:ext cx="807968" cy="1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DCBD7-85DB-8A12-AF37-79A3CAB9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9EB8-D5B4-B630-61DB-77E767B04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43" y="1910514"/>
            <a:ext cx="3584338" cy="387236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7 sites sampled in Year 1</a:t>
            </a:r>
          </a:p>
          <a:p>
            <a:pPr marL="0" indent="0">
              <a:buNone/>
            </a:pP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Gathered information on surrounding land use within 2km buffer via GIS</a:t>
            </a:r>
          </a:p>
          <a:p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Sites chosen along a “landscape gradient” </a:t>
            </a:r>
          </a:p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E1EBE2-FDFD-F3A2-4615-C7C1E3E86323}"/>
              </a:ext>
            </a:extLst>
          </p:cNvPr>
          <p:cNvSpPr/>
          <p:nvPr/>
        </p:nvSpPr>
        <p:spPr>
          <a:xfrm>
            <a:off x="4797612" y="753035"/>
            <a:ext cx="7026745" cy="6104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F5C5FF-FF06-5AB9-B4C8-834B2C737E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8377" y="1391625"/>
            <a:ext cx="3063943" cy="462642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98A2E7-1938-0F94-79FD-FF3B75C65062}"/>
              </a:ext>
            </a:extLst>
          </p:cNvPr>
          <p:cNvCxnSpPr>
            <a:cxnSpLocks/>
          </p:cNvCxnSpPr>
          <p:nvPr/>
        </p:nvCxnSpPr>
        <p:spPr>
          <a:xfrm>
            <a:off x="7060475" y="3077206"/>
            <a:ext cx="0" cy="64969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51212C-B824-3E52-A08F-F8D8872CA6B1}"/>
              </a:ext>
            </a:extLst>
          </p:cNvPr>
          <p:cNvCxnSpPr>
            <a:cxnSpLocks/>
          </p:cNvCxnSpPr>
          <p:nvPr/>
        </p:nvCxnSpPr>
        <p:spPr>
          <a:xfrm>
            <a:off x="7682299" y="3088651"/>
            <a:ext cx="0" cy="63824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F0198F-B6DB-0DC1-90ED-618DD06F5273}"/>
              </a:ext>
            </a:extLst>
          </p:cNvPr>
          <p:cNvCxnSpPr>
            <a:cxnSpLocks/>
          </p:cNvCxnSpPr>
          <p:nvPr/>
        </p:nvCxnSpPr>
        <p:spPr>
          <a:xfrm flipH="1">
            <a:off x="7060475" y="3088651"/>
            <a:ext cx="62182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2E9E27-2FF4-BB6A-1C27-EC347D62C206}"/>
              </a:ext>
            </a:extLst>
          </p:cNvPr>
          <p:cNvCxnSpPr>
            <a:cxnSpLocks/>
          </p:cNvCxnSpPr>
          <p:nvPr/>
        </p:nvCxnSpPr>
        <p:spPr>
          <a:xfrm flipH="1">
            <a:off x="7060475" y="3704839"/>
            <a:ext cx="62182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A5C450-D6D5-B9D9-2BA4-0A7CB32954DA}"/>
              </a:ext>
            </a:extLst>
          </p:cNvPr>
          <p:cNvCxnSpPr>
            <a:cxnSpLocks/>
          </p:cNvCxnSpPr>
          <p:nvPr/>
        </p:nvCxnSpPr>
        <p:spPr>
          <a:xfrm flipH="1" flipV="1">
            <a:off x="7682299" y="3738341"/>
            <a:ext cx="1176522" cy="111203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03F0B7-37C8-8262-CC4C-CEFD89F5CC22}"/>
              </a:ext>
            </a:extLst>
          </p:cNvPr>
          <p:cNvCxnSpPr>
            <a:cxnSpLocks/>
          </p:cNvCxnSpPr>
          <p:nvPr/>
        </p:nvCxnSpPr>
        <p:spPr>
          <a:xfrm flipH="1">
            <a:off x="7682299" y="2340820"/>
            <a:ext cx="1176522" cy="74783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622FDE-526D-9652-87C4-CF15FC7428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58821" y="2340820"/>
            <a:ext cx="2965536" cy="24768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CAC38-075A-A50D-0E88-9B155FC2D1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Methods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4673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AFC5-E0B8-1F93-DEED-D8B6B5516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A48D6-E6A0-1CAA-8645-8C17E108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14155-9737-4407-E707-669E66BA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6E868-03FB-C85E-1678-CE27D901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79" y="2039112"/>
            <a:ext cx="4143550" cy="4682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A3453-D41C-E5DF-4AAF-77D3A6C29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398" y="1690688"/>
            <a:ext cx="4035528" cy="50163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056E24-52BD-D4EB-B45F-9741A395F1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Methods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B5466-29DB-C846-286B-698F00E6154D}"/>
              </a:ext>
            </a:extLst>
          </p:cNvPr>
          <p:cNvSpPr txBox="1"/>
          <p:nvPr/>
        </p:nvSpPr>
        <p:spPr>
          <a:xfrm>
            <a:off x="591405" y="1181934"/>
            <a:ext cx="1113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Row crop agriculture dominates central Illinois land use</a:t>
            </a:r>
          </a:p>
        </p:txBody>
      </p:sp>
    </p:spTree>
    <p:extLst>
      <p:ext uri="{BB962C8B-B14F-4D97-AF65-F5344CB8AC3E}">
        <p14:creationId xmlns:p14="http://schemas.microsoft.com/office/powerpoint/2010/main" val="214198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6EFB-F63E-5A8C-FE7D-82A5AA37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30" y="1288199"/>
            <a:ext cx="4767072" cy="54332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Within each site, we sampled a 30mx30m plot 3x during summer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Ran 2 30m transects through the plot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Recorded: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Floral Abundance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Number of inflorescences 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Collected bees for 60 person-minutes between 10am-12pm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Bees stored in cooler in the field, stored at -20C in the lab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7C53C-2AFC-C8C8-F4D6-2A82A5DB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B9BD7C-B346-7DF9-E6BB-3A573B71B1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Methods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13" descr="A person standing in a field of yellow flowers&#10;&#10;AI-generated content may be incorrect.">
            <a:extLst>
              <a:ext uri="{FF2B5EF4-FFF2-40B4-BE49-F238E27FC236}">
                <a16:creationId xmlns:a16="http://schemas.microsoft.com/office/drawing/2014/main" id="{E81B3186-CAFD-BB37-51EF-936270371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24" y="136525"/>
            <a:ext cx="3236976" cy="4315968"/>
          </a:xfrm>
          <a:prstGeom prst="rect">
            <a:avLst/>
          </a:prstGeom>
        </p:spPr>
      </p:pic>
      <p:pic>
        <p:nvPicPr>
          <p:cNvPr id="16" name="Picture 15" descr="A person in a field of flowers&#10;&#10;AI-generated content may be incorrect.">
            <a:extLst>
              <a:ext uri="{FF2B5EF4-FFF2-40B4-BE49-F238E27FC236}">
                <a16:creationId xmlns:a16="http://schemas.microsoft.com/office/drawing/2014/main" id="{35B61971-E0B2-D844-A648-42A83B056E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368" y="2735326"/>
            <a:ext cx="4828032" cy="3621024"/>
          </a:xfrm>
          <a:prstGeom prst="rect">
            <a:avLst/>
          </a:prstGeom>
        </p:spPr>
      </p:pic>
      <p:pic>
        <p:nvPicPr>
          <p:cNvPr id="18" name="Picture 17" descr="A person in a field&#10;&#10;AI-generated content may be incorrect.">
            <a:extLst>
              <a:ext uri="{FF2B5EF4-FFF2-40B4-BE49-F238E27FC236}">
                <a16:creationId xmlns:a16="http://schemas.microsoft.com/office/drawing/2014/main" id="{48C0C0E0-5EE2-23FA-15F5-E87A9EE0C6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1465" y="510039"/>
            <a:ext cx="1479384" cy="1689411"/>
          </a:xfrm>
          <a:prstGeom prst="rect">
            <a:avLst/>
          </a:prstGeom>
        </p:spPr>
      </p:pic>
      <p:pic>
        <p:nvPicPr>
          <p:cNvPr id="20" name="Picture 19" descr="A person in a field of flowers&#10;&#10;AI-generated content may be incorrect.">
            <a:extLst>
              <a:ext uri="{FF2B5EF4-FFF2-40B4-BE49-F238E27FC236}">
                <a16:creationId xmlns:a16="http://schemas.microsoft.com/office/drawing/2014/main" id="{7E71E901-BDA2-9DB5-88A5-1FC5EA8C5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27553" y="510038"/>
            <a:ext cx="1497743" cy="16894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974068-7AE4-5158-19BF-D3C104FAC648}"/>
              </a:ext>
            </a:extLst>
          </p:cNvPr>
          <p:cNvSpPr txBox="1"/>
          <p:nvPr/>
        </p:nvSpPr>
        <p:spPr>
          <a:xfrm>
            <a:off x="8842486" y="2215080"/>
            <a:ext cx="147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Alia </a:t>
            </a:r>
            <a:r>
              <a:rPr lang="en-US" sz="1200" dirty="0" err="1"/>
              <a:t>Frickensmith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CA1FE3-0A36-E705-99E5-8CC234D70530}"/>
              </a:ext>
            </a:extLst>
          </p:cNvPr>
          <p:cNvSpPr txBox="1"/>
          <p:nvPr/>
        </p:nvSpPr>
        <p:spPr>
          <a:xfrm>
            <a:off x="10537871" y="2199449"/>
            <a:ext cx="147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Alin Oritz-Hernandez</a:t>
            </a:r>
          </a:p>
        </p:txBody>
      </p:sp>
    </p:spTree>
    <p:extLst>
      <p:ext uri="{BB962C8B-B14F-4D97-AF65-F5344CB8AC3E}">
        <p14:creationId xmlns:p14="http://schemas.microsoft.com/office/powerpoint/2010/main" val="20612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25E257-2233-D846-C829-865F4B87FD70}"/>
              </a:ext>
            </a:extLst>
          </p:cNvPr>
          <p:cNvSpPr txBox="1"/>
          <p:nvPr/>
        </p:nvSpPr>
        <p:spPr>
          <a:xfrm>
            <a:off x="841415" y="3898214"/>
            <a:ext cx="305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Pollinator Habitat (CP42)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B0BC7-41CE-141A-F809-A8FCB54999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18" y="1202042"/>
            <a:ext cx="3599091" cy="269887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8C5180C-90CF-0A2A-AD57-D281109F528F}"/>
              </a:ext>
            </a:extLst>
          </p:cNvPr>
          <p:cNvSpPr/>
          <p:nvPr/>
        </p:nvSpPr>
        <p:spPr>
          <a:xfrm>
            <a:off x="4588758" y="1773528"/>
            <a:ext cx="2971800" cy="895950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insect in a square white container&#10;&#10;AI-generated content may be incorrect.">
            <a:extLst>
              <a:ext uri="{FF2B5EF4-FFF2-40B4-BE49-F238E27FC236}">
                <a16:creationId xmlns:a16="http://schemas.microsoft.com/office/drawing/2014/main" id="{EBDE49FF-2ECE-B79A-FA14-E79A6A1B56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05601" y="1087211"/>
            <a:ext cx="2808581" cy="2971801"/>
          </a:xfrm>
          <a:prstGeom prst="rect">
            <a:avLst/>
          </a:prstGeom>
        </p:spPr>
      </p:pic>
      <p:pic>
        <p:nvPicPr>
          <p:cNvPr id="17" name="Picture 16" descr="A white plate with a piece of food on it&#10;&#10;AI-generated content may be incorrect.">
            <a:extLst>
              <a:ext uri="{FF2B5EF4-FFF2-40B4-BE49-F238E27FC236}">
                <a16:creationId xmlns:a16="http://schemas.microsoft.com/office/drawing/2014/main" id="{CC359493-9E7C-B04E-5164-EEF936515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264604" y="4484607"/>
            <a:ext cx="1487089" cy="1710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5B6916-641A-9620-BA15-D283B41BA3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791" y="4036769"/>
            <a:ext cx="2200418" cy="2560320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D839593-9C16-7591-C7EE-AA9A15F59F99}"/>
              </a:ext>
            </a:extLst>
          </p:cNvPr>
          <p:cNvSpPr/>
          <p:nvPr/>
        </p:nvSpPr>
        <p:spPr>
          <a:xfrm rot="8467237">
            <a:off x="6791392" y="3643467"/>
            <a:ext cx="1918131" cy="640080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9A3143E-29D0-41B7-3C07-1490DBA4BC9F}"/>
              </a:ext>
            </a:extLst>
          </p:cNvPr>
          <p:cNvSpPr/>
          <p:nvPr/>
        </p:nvSpPr>
        <p:spPr>
          <a:xfrm rot="3370543">
            <a:off x="10286877" y="3589165"/>
            <a:ext cx="1407408" cy="640080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50975D-C820-74A3-17BD-9A0647E3ED6E}"/>
              </a:ext>
            </a:extLst>
          </p:cNvPr>
          <p:cNvSpPr txBox="1"/>
          <p:nvPr/>
        </p:nvSpPr>
        <p:spPr>
          <a:xfrm>
            <a:off x="4820412" y="1491444"/>
            <a:ext cx="255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Capture bees in field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0C65FB-9384-0EDB-0A0B-4E35B54E9460}"/>
              </a:ext>
            </a:extLst>
          </p:cNvPr>
          <p:cNvSpPr txBox="1"/>
          <p:nvPr/>
        </p:nvSpPr>
        <p:spPr>
          <a:xfrm>
            <a:off x="8305772" y="3898214"/>
            <a:ext cx="268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Dissect in the lab &amp; measure body size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158E4-8FF2-565A-B76B-B808A5F62CCB}"/>
              </a:ext>
            </a:extLst>
          </p:cNvPr>
          <p:cNvSpPr txBox="1"/>
          <p:nvPr/>
        </p:nvSpPr>
        <p:spPr>
          <a:xfrm>
            <a:off x="2353175" y="5483476"/>
            <a:ext cx="2642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qPCR with detection threshold to determine presence/absence of microbial parasites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BCB52-B191-54FA-B148-EF448E3D5F3E}"/>
              </a:ext>
            </a:extLst>
          </p:cNvPr>
          <p:cNvSpPr txBox="1"/>
          <p:nvPr/>
        </p:nvSpPr>
        <p:spPr>
          <a:xfrm>
            <a:off x="7799765" y="6129719"/>
            <a:ext cx="297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Quantify conopids after removing from body cavity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FAA62-A276-8369-8F63-C11F151A6B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245" y="4663625"/>
            <a:ext cx="1941020" cy="12328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D370B7B-DF69-A33B-C175-EC5FC7EA93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Methods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E8C1B42-8478-7A97-791C-0FB52333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13</a:t>
            </a:fld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F9C3645-0B25-E410-7940-6FD5855818DF}"/>
              </a:ext>
            </a:extLst>
          </p:cNvPr>
          <p:cNvSpPr/>
          <p:nvPr/>
        </p:nvSpPr>
        <p:spPr>
          <a:xfrm rot="10800000">
            <a:off x="1986850" y="4832374"/>
            <a:ext cx="2949137" cy="640080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43C19-FCF5-04A3-EC72-A47C07C1FF0F}"/>
              </a:ext>
            </a:extLst>
          </p:cNvPr>
          <p:cNvSpPr txBox="1"/>
          <p:nvPr/>
        </p:nvSpPr>
        <p:spPr>
          <a:xfrm>
            <a:off x="102134" y="4507587"/>
            <a:ext cx="1949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PCA &amp; GLMM with AIC model selection to analyze local &amp; landscape-level factors on parasites</a:t>
            </a:r>
          </a:p>
        </p:txBody>
      </p:sp>
    </p:spTree>
    <p:extLst>
      <p:ext uri="{BB962C8B-B14F-4D97-AF65-F5344CB8AC3E}">
        <p14:creationId xmlns:p14="http://schemas.microsoft.com/office/powerpoint/2010/main" val="36622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0CEE1-757E-1884-555B-5323D4ADE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3DE658-A65D-3C17-4C07-D71681DC70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Results – Bumble Bees</a:t>
            </a:r>
          </a:p>
        </p:txBody>
      </p:sp>
      <p:pic>
        <p:nvPicPr>
          <p:cNvPr id="10" name="Picture 9" descr="A bee from a flower&#10;&#10;AI-generated content may be incorrect.">
            <a:extLst>
              <a:ext uri="{FF2B5EF4-FFF2-40B4-BE49-F238E27FC236}">
                <a16:creationId xmlns:a16="http://schemas.microsoft.com/office/drawing/2014/main" id="{EB4D578C-22B6-ABA1-A6AC-F7DFA73AB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3963" y="1020079"/>
            <a:ext cx="2361843" cy="2086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6BBC4F-5536-6FFE-D2CA-FFA493FBFE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8855" y="1020079"/>
            <a:ext cx="2045108" cy="2086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4474D4-4326-24B2-F91B-7369A76038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36" y="1020079"/>
            <a:ext cx="2381819" cy="2086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FEB902-3E20-6122-AE33-D5DC958375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41" y="851603"/>
            <a:ext cx="2045108" cy="2255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E5978B-A12B-3197-F786-246EA01BC9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849" y="1020079"/>
            <a:ext cx="3131295" cy="208753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F83FCD3-2AA2-7D5E-BC4C-883C7A8FD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58840"/>
            <a:ext cx="10515600" cy="4351338"/>
          </a:xfrm>
        </p:spPr>
        <p:txBody>
          <a:bodyPr/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 2024, we caught a total of 309 bees from 5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Bombus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species. We only kept 2 species for dissection: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Bombus impatiens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and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Bombus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griseocollis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Capture rates across sites highly variable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A4BAE2-38BF-C767-3D1F-056A1E20763B}"/>
              </a:ext>
            </a:extLst>
          </p:cNvPr>
          <p:cNvSpPr txBox="1"/>
          <p:nvPr/>
        </p:nvSpPr>
        <p:spPr>
          <a:xfrm>
            <a:off x="137036" y="3059668"/>
            <a:ext cx="25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B. </a:t>
            </a:r>
            <a:r>
              <a:rPr lang="en-US" i="1" dirty="0" err="1"/>
              <a:t>griseocollis</a:t>
            </a:r>
            <a:endParaRPr lang="en-US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0C44B-4204-38F2-4B1C-D51CF8DB08BE}"/>
              </a:ext>
            </a:extLst>
          </p:cNvPr>
          <p:cNvSpPr txBox="1"/>
          <p:nvPr/>
        </p:nvSpPr>
        <p:spPr>
          <a:xfrm>
            <a:off x="2501335" y="3083267"/>
            <a:ext cx="25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B. impatiens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6E890-82F8-75AF-E145-B01B94C7F197}"/>
              </a:ext>
            </a:extLst>
          </p:cNvPr>
          <p:cNvSpPr txBox="1"/>
          <p:nvPr/>
        </p:nvSpPr>
        <p:spPr>
          <a:xfrm>
            <a:off x="4581483" y="3083267"/>
            <a:ext cx="25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B. </a:t>
            </a:r>
            <a:r>
              <a:rPr lang="en-US" i="1" dirty="0" err="1"/>
              <a:t>bimaculatus</a:t>
            </a:r>
            <a:endParaRPr lang="en-US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55EDCF-A9FE-2232-4AB8-E60F0B12C13D}"/>
              </a:ext>
            </a:extLst>
          </p:cNvPr>
          <p:cNvSpPr txBox="1"/>
          <p:nvPr/>
        </p:nvSpPr>
        <p:spPr>
          <a:xfrm>
            <a:off x="6928261" y="3095067"/>
            <a:ext cx="25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B. </a:t>
            </a:r>
            <a:r>
              <a:rPr lang="en-US" i="1" dirty="0" err="1"/>
              <a:t>auricomis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5AE2B-EB07-F462-FED9-8FE74CA58F06}"/>
              </a:ext>
            </a:extLst>
          </p:cNvPr>
          <p:cNvSpPr txBox="1"/>
          <p:nvPr/>
        </p:nvSpPr>
        <p:spPr>
          <a:xfrm>
            <a:off x="8850993" y="3059668"/>
            <a:ext cx="256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B. </a:t>
            </a:r>
            <a:r>
              <a:rPr lang="en-US" i="1" dirty="0" err="1"/>
              <a:t>pensylvanicus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9403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2F949-D727-BDFC-1A1F-7F04F353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91446B-4AB7-A873-F16E-54F08F4E30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Results – Bumble Bees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DF4403-08D7-A930-FD73-821D06F29CF9}"/>
              </a:ext>
            </a:extLst>
          </p:cNvPr>
          <p:cNvGrpSpPr/>
          <p:nvPr/>
        </p:nvGrpSpPr>
        <p:grpSpPr>
          <a:xfrm>
            <a:off x="2039870" y="1670270"/>
            <a:ext cx="7614490" cy="4868642"/>
            <a:chOff x="5912485" y="2216881"/>
            <a:chExt cx="5141934" cy="37625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DF097B-BD63-BF46-9B86-20C10478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90811" y="2248345"/>
              <a:ext cx="4763608" cy="33904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4705C1-E6AC-63A8-F19A-FEB9951DE3F8}"/>
                </a:ext>
              </a:extLst>
            </p:cNvPr>
            <p:cNvSpPr txBox="1"/>
            <p:nvPr/>
          </p:nvSpPr>
          <p:spPr>
            <a:xfrm>
              <a:off x="7901471" y="5670265"/>
              <a:ext cx="1542288" cy="309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255053-0464-2D1C-C8F1-0921CA2FD02C}"/>
                </a:ext>
              </a:extLst>
            </p:cNvPr>
            <p:cNvSpPr txBox="1"/>
            <p:nvPr/>
          </p:nvSpPr>
          <p:spPr>
            <a:xfrm rot="16200000">
              <a:off x="4320887" y="3808479"/>
              <a:ext cx="3453384" cy="270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Total Bee Abundance (all months)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24D411-981C-1A72-CA49-4A0B78E60330}"/>
              </a:ext>
            </a:extLst>
          </p:cNvPr>
          <p:cNvSpPr txBox="1"/>
          <p:nvPr/>
        </p:nvSpPr>
        <p:spPr>
          <a:xfrm>
            <a:off x="2117617" y="1109790"/>
            <a:ext cx="795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Capture rate was highly variable across sites </a:t>
            </a:r>
          </a:p>
        </p:txBody>
      </p:sp>
    </p:spTree>
    <p:extLst>
      <p:ext uri="{BB962C8B-B14F-4D97-AF65-F5344CB8AC3E}">
        <p14:creationId xmlns:p14="http://schemas.microsoft.com/office/powerpoint/2010/main" val="4130172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7C966-9D9A-2A21-03E4-1106E2B1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F6935-D624-315A-213C-D3D3B554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A5A822-8945-FDE0-DC49-1D94C2150D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Results – Bumble Bees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750BD2D-C86A-73C0-0E91-C569A258B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18" y="5242605"/>
            <a:ext cx="10498012" cy="1708054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Landscape analyses suggest that corn and soy are best for bees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Best sites were in areas where agriculture was &gt;80% of surrounding land use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These sites, due to landowner enthusiasm for the project, had higher floral richness and FQI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82567DB-BDA4-FDA5-3115-A4CC7FF0047B}"/>
              </a:ext>
            </a:extLst>
          </p:cNvPr>
          <p:cNvGrpSpPr/>
          <p:nvPr/>
        </p:nvGrpSpPr>
        <p:grpSpPr>
          <a:xfrm>
            <a:off x="6076064" y="668477"/>
            <a:ext cx="5480934" cy="4513309"/>
            <a:chOff x="6076064" y="668477"/>
            <a:chExt cx="5480934" cy="4513309"/>
          </a:xfrm>
        </p:grpSpPr>
        <p:pic>
          <p:nvPicPr>
            <p:cNvPr id="23" name="Picture 22" descr="A graph of a line&#10;&#10;AI-generated content may be incorrect.">
              <a:extLst>
                <a:ext uri="{FF2B5EF4-FFF2-40B4-BE49-F238E27FC236}">
                  <a16:creationId xmlns:a16="http://schemas.microsoft.com/office/drawing/2014/main" id="{85FD9024-6F41-3330-5B89-E6B57D898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35" b="11280"/>
            <a:stretch>
              <a:fillRect/>
            </a:stretch>
          </p:blipFill>
          <p:spPr>
            <a:xfrm>
              <a:off x="6786783" y="1218284"/>
              <a:ext cx="4770215" cy="3265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7A166B-607C-EC94-952C-0D25AD2D4CB3}"/>
                </a:ext>
              </a:extLst>
            </p:cNvPr>
            <p:cNvSpPr txBox="1"/>
            <p:nvPr/>
          </p:nvSpPr>
          <p:spPr>
            <a:xfrm rot="16200000">
              <a:off x="4041853" y="2702688"/>
              <a:ext cx="446853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Bee Richness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2A57D9-833B-A0A4-BA8A-A7F84869AF41}"/>
                </a:ext>
              </a:extLst>
            </p:cNvPr>
            <p:cNvSpPr txBox="1"/>
            <p:nvPr/>
          </p:nvSpPr>
          <p:spPr>
            <a:xfrm>
              <a:off x="7979018" y="4781676"/>
              <a:ext cx="228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Floral Richness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E5DA6A-D8F8-B30F-94A9-90EE323E81EC}"/>
                </a:ext>
              </a:extLst>
            </p:cNvPr>
            <p:cNvCxnSpPr/>
            <p:nvPr/>
          </p:nvCxnSpPr>
          <p:spPr>
            <a:xfrm flipV="1">
              <a:off x="6726757" y="1235409"/>
              <a:ext cx="0" cy="33346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F128D88-906F-3F8D-E0DE-7034161F1135}"/>
                </a:ext>
              </a:extLst>
            </p:cNvPr>
            <p:cNvCxnSpPr>
              <a:cxnSpLocks/>
            </p:cNvCxnSpPr>
            <p:nvPr/>
          </p:nvCxnSpPr>
          <p:spPr>
            <a:xfrm>
              <a:off x="6726757" y="4570075"/>
              <a:ext cx="478843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08ABAAC-D7D6-5A6F-CD22-8F8742A49F2B}"/>
                </a:ext>
              </a:extLst>
            </p:cNvPr>
            <p:cNvCxnSpPr/>
            <p:nvPr/>
          </p:nvCxnSpPr>
          <p:spPr>
            <a:xfrm>
              <a:off x="6940353" y="4570075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14C9FAA-69DF-B1D7-07EB-7B705B164EE7}"/>
                </a:ext>
              </a:extLst>
            </p:cNvPr>
            <p:cNvSpPr txBox="1"/>
            <p:nvPr/>
          </p:nvSpPr>
          <p:spPr>
            <a:xfrm>
              <a:off x="6812565" y="4595960"/>
              <a:ext cx="2555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F03E30-9C0F-682E-EC02-0056BF1EDCEE}"/>
                </a:ext>
              </a:extLst>
            </p:cNvPr>
            <p:cNvCxnSpPr/>
            <p:nvPr/>
          </p:nvCxnSpPr>
          <p:spPr>
            <a:xfrm>
              <a:off x="8296169" y="4570075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128A2D-8A3F-B4ED-7C67-647196F71BAE}"/>
                </a:ext>
              </a:extLst>
            </p:cNvPr>
            <p:cNvSpPr txBox="1"/>
            <p:nvPr/>
          </p:nvSpPr>
          <p:spPr>
            <a:xfrm>
              <a:off x="8075059" y="4583010"/>
              <a:ext cx="4422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230847-8BF7-4809-AAF4-F36343550001}"/>
                </a:ext>
              </a:extLst>
            </p:cNvPr>
            <p:cNvCxnSpPr/>
            <p:nvPr/>
          </p:nvCxnSpPr>
          <p:spPr>
            <a:xfrm>
              <a:off x="9651983" y="4571647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435FEC-64E3-3BA6-AF63-3B63A2466646}"/>
                </a:ext>
              </a:extLst>
            </p:cNvPr>
            <p:cNvSpPr txBox="1"/>
            <p:nvPr/>
          </p:nvSpPr>
          <p:spPr>
            <a:xfrm>
              <a:off x="9430873" y="4584582"/>
              <a:ext cx="4422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4A7BAF5-90B9-6A8A-F698-1D6D6EF976C2}"/>
                </a:ext>
              </a:extLst>
            </p:cNvPr>
            <p:cNvCxnSpPr/>
            <p:nvPr/>
          </p:nvCxnSpPr>
          <p:spPr>
            <a:xfrm>
              <a:off x="11007797" y="4570075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06E930-1133-F37C-53A3-8BA2C9E7B0A9}"/>
                </a:ext>
              </a:extLst>
            </p:cNvPr>
            <p:cNvSpPr txBox="1"/>
            <p:nvPr/>
          </p:nvSpPr>
          <p:spPr>
            <a:xfrm>
              <a:off x="10786687" y="4583010"/>
              <a:ext cx="4422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9882C05-3C2F-78E8-6DF1-D014497E78F9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44" y="4447007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63FA72-25D4-4A3E-E3BF-BE4EC41B7C1E}"/>
                </a:ext>
              </a:extLst>
            </p:cNvPr>
            <p:cNvSpPr txBox="1"/>
            <p:nvPr/>
          </p:nvSpPr>
          <p:spPr>
            <a:xfrm>
              <a:off x="6362793" y="4293118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9E7FA1C-DF1C-B4B6-C03A-8A6975CDD5F1}"/>
                </a:ext>
              </a:extLst>
            </p:cNvPr>
            <p:cNvCxnSpPr>
              <a:cxnSpLocks/>
            </p:cNvCxnSpPr>
            <p:nvPr/>
          </p:nvCxnSpPr>
          <p:spPr>
            <a:xfrm>
              <a:off x="6631056" y="3941025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065BA6C-F503-EF8A-386D-7BC6D650D992}"/>
                </a:ext>
              </a:extLst>
            </p:cNvPr>
            <p:cNvSpPr txBox="1"/>
            <p:nvPr/>
          </p:nvSpPr>
          <p:spPr>
            <a:xfrm>
              <a:off x="6351805" y="3787136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011F4A4-2D66-3F5C-5C16-45C6220D0741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44" y="3448950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EADB68-78C2-EFA0-67C6-F422A943D0F0}"/>
                </a:ext>
              </a:extLst>
            </p:cNvPr>
            <p:cNvSpPr txBox="1"/>
            <p:nvPr/>
          </p:nvSpPr>
          <p:spPr>
            <a:xfrm>
              <a:off x="6362793" y="3295061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F8A8EFC-20F1-DF18-9AEE-D790E7DF2557}"/>
                </a:ext>
              </a:extLst>
            </p:cNvPr>
            <p:cNvCxnSpPr>
              <a:cxnSpLocks/>
            </p:cNvCxnSpPr>
            <p:nvPr/>
          </p:nvCxnSpPr>
          <p:spPr>
            <a:xfrm>
              <a:off x="6631056" y="2934487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669F5EB-8FCA-F4A7-97B0-A955446C036A}"/>
                </a:ext>
              </a:extLst>
            </p:cNvPr>
            <p:cNvSpPr txBox="1"/>
            <p:nvPr/>
          </p:nvSpPr>
          <p:spPr>
            <a:xfrm>
              <a:off x="6351805" y="2780598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0C6AE22-A682-A3CB-17A6-B0EBD50D3A44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44" y="2428505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68B29E4-186C-89CC-20CC-928EF3DDE4FB}"/>
                </a:ext>
              </a:extLst>
            </p:cNvPr>
            <p:cNvSpPr txBox="1"/>
            <p:nvPr/>
          </p:nvSpPr>
          <p:spPr>
            <a:xfrm>
              <a:off x="6362793" y="2274616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8CC7EAA-F340-C940-6CAB-CA73397AE642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44" y="1925236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D3F65D-A4F2-F07C-2A6B-CD8E39121201}"/>
                </a:ext>
              </a:extLst>
            </p:cNvPr>
            <p:cNvSpPr txBox="1"/>
            <p:nvPr/>
          </p:nvSpPr>
          <p:spPr>
            <a:xfrm>
              <a:off x="6362793" y="1771347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BBEAC4F-7586-1C68-099E-613DAC0599DE}"/>
                </a:ext>
              </a:extLst>
            </p:cNvPr>
            <p:cNvCxnSpPr>
              <a:cxnSpLocks/>
            </p:cNvCxnSpPr>
            <p:nvPr/>
          </p:nvCxnSpPr>
          <p:spPr>
            <a:xfrm>
              <a:off x="6638428" y="1421967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7DC32F-BA18-9406-D670-EEFD49AC2DD4}"/>
                </a:ext>
              </a:extLst>
            </p:cNvPr>
            <p:cNvSpPr txBox="1"/>
            <p:nvPr/>
          </p:nvSpPr>
          <p:spPr>
            <a:xfrm>
              <a:off x="6359177" y="1268078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D62AC39-42E9-A8E1-EC95-37B958F76713}"/>
              </a:ext>
            </a:extLst>
          </p:cNvPr>
          <p:cNvGrpSpPr/>
          <p:nvPr/>
        </p:nvGrpSpPr>
        <p:grpSpPr>
          <a:xfrm>
            <a:off x="279785" y="666382"/>
            <a:ext cx="5508579" cy="4515403"/>
            <a:chOff x="279785" y="666382"/>
            <a:chExt cx="5508579" cy="451540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6F722B-A7B3-40FC-9FE0-D2CF2524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67418" y="1218284"/>
              <a:ext cx="4720946" cy="3364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DC000F-F891-302F-FF8D-218BAF82A1E6}"/>
                </a:ext>
              </a:extLst>
            </p:cNvPr>
            <p:cNvSpPr txBox="1"/>
            <p:nvPr/>
          </p:nvSpPr>
          <p:spPr>
            <a:xfrm rot="16200000">
              <a:off x="-1754426" y="2700593"/>
              <a:ext cx="446853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Bee Abundance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7B4715-1EB8-AB2C-EA69-B118AACC4DE2}"/>
                </a:ext>
              </a:extLst>
            </p:cNvPr>
            <p:cNvSpPr txBox="1"/>
            <p:nvPr/>
          </p:nvSpPr>
          <p:spPr>
            <a:xfrm>
              <a:off x="2142619" y="4781675"/>
              <a:ext cx="2283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Floral Richness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B1C260-6D9F-F415-6973-AC562C0550A7}"/>
                </a:ext>
              </a:extLst>
            </p:cNvPr>
            <p:cNvCxnSpPr/>
            <p:nvPr/>
          </p:nvCxnSpPr>
          <p:spPr>
            <a:xfrm flipV="1">
              <a:off x="1004026" y="1235409"/>
              <a:ext cx="0" cy="33346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969B599-CF3B-3342-06E0-CBD908A23955}"/>
                </a:ext>
              </a:extLst>
            </p:cNvPr>
            <p:cNvCxnSpPr>
              <a:cxnSpLocks/>
            </p:cNvCxnSpPr>
            <p:nvPr/>
          </p:nvCxnSpPr>
          <p:spPr>
            <a:xfrm>
              <a:off x="999928" y="4571647"/>
              <a:ext cx="478843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52A77C7-4FF9-99BC-348D-BE7E4962A93D}"/>
                </a:ext>
              </a:extLst>
            </p:cNvPr>
            <p:cNvCxnSpPr/>
            <p:nvPr/>
          </p:nvCxnSpPr>
          <p:spPr>
            <a:xfrm>
              <a:off x="1213524" y="4571647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AA6359-5963-0CF2-6220-F653CDA8FA32}"/>
                </a:ext>
              </a:extLst>
            </p:cNvPr>
            <p:cNvSpPr txBox="1"/>
            <p:nvPr/>
          </p:nvSpPr>
          <p:spPr>
            <a:xfrm>
              <a:off x="1085736" y="4597532"/>
              <a:ext cx="2555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8BEAFA0-F68D-A8E9-A530-0C10F260EDBA}"/>
                </a:ext>
              </a:extLst>
            </p:cNvPr>
            <p:cNvCxnSpPr/>
            <p:nvPr/>
          </p:nvCxnSpPr>
          <p:spPr>
            <a:xfrm>
              <a:off x="2569340" y="4571647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FBBA050-B4A8-F69E-B1B6-50503CCA73EA}"/>
                </a:ext>
              </a:extLst>
            </p:cNvPr>
            <p:cNvSpPr txBox="1"/>
            <p:nvPr/>
          </p:nvSpPr>
          <p:spPr>
            <a:xfrm>
              <a:off x="2348230" y="4584582"/>
              <a:ext cx="4422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F45A35B-09B4-9132-18B8-54AAA393081F}"/>
                </a:ext>
              </a:extLst>
            </p:cNvPr>
            <p:cNvCxnSpPr/>
            <p:nvPr/>
          </p:nvCxnSpPr>
          <p:spPr>
            <a:xfrm>
              <a:off x="3925154" y="4573219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6E775A-2403-CC48-36E2-E32C3376CC19}"/>
                </a:ext>
              </a:extLst>
            </p:cNvPr>
            <p:cNvSpPr txBox="1"/>
            <p:nvPr/>
          </p:nvSpPr>
          <p:spPr>
            <a:xfrm>
              <a:off x="3704044" y="4586154"/>
              <a:ext cx="4422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F634E95-2957-DCB0-4DB3-5B32CB3DC5CF}"/>
                </a:ext>
              </a:extLst>
            </p:cNvPr>
            <p:cNvCxnSpPr/>
            <p:nvPr/>
          </p:nvCxnSpPr>
          <p:spPr>
            <a:xfrm>
              <a:off x="5280968" y="4571647"/>
              <a:ext cx="0" cy="927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5EEEAB-93E6-55F4-08DB-1206829028E4}"/>
                </a:ext>
              </a:extLst>
            </p:cNvPr>
            <p:cNvSpPr txBox="1"/>
            <p:nvPr/>
          </p:nvSpPr>
          <p:spPr>
            <a:xfrm>
              <a:off x="5059858" y="4584582"/>
              <a:ext cx="4422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6D0440B-04E5-6AC6-FB09-31177AD509FB}"/>
                </a:ext>
              </a:extLst>
            </p:cNvPr>
            <p:cNvCxnSpPr>
              <a:cxnSpLocks/>
            </p:cNvCxnSpPr>
            <p:nvPr/>
          </p:nvCxnSpPr>
          <p:spPr>
            <a:xfrm>
              <a:off x="917150" y="4528454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3347E21-5CA3-FEB1-8245-BF01B65BB5CA}"/>
                </a:ext>
              </a:extLst>
            </p:cNvPr>
            <p:cNvSpPr txBox="1"/>
            <p:nvPr/>
          </p:nvSpPr>
          <p:spPr>
            <a:xfrm>
              <a:off x="525850" y="4374565"/>
              <a:ext cx="4906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C82A370-B152-767C-9038-26178DCD5B12}"/>
                </a:ext>
              </a:extLst>
            </p:cNvPr>
            <p:cNvCxnSpPr>
              <a:cxnSpLocks/>
            </p:cNvCxnSpPr>
            <p:nvPr/>
          </p:nvCxnSpPr>
          <p:spPr>
            <a:xfrm>
              <a:off x="913973" y="3766010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6ACCD61-EB1D-28E5-C5CE-A1EF4400F24E}"/>
                </a:ext>
              </a:extLst>
            </p:cNvPr>
            <p:cNvSpPr txBox="1"/>
            <p:nvPr/>
          </p:nvSpPr>
          <p:spPr>
            <a:xfrm>
              <a:off x="634722" y="3612121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DAA7CF4-AC10-BFB9-E35B-3BBCA829AAD2}"/>
                </a:ext>
              </a:extLst>
            </p:cNvPr>
            <p:cNvCxnSpPr>
              <a:cxnSpLocks/>
            </p:cNvCxnSpPr>
            <p:nvPr/>
          </p:nvCxnSpPr>
          <p:spPr>
            <a:xfrm>
              <a:off x="919063" y="3003566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685B48D-3004-BEF1-A49D-72A01FEA3996}"/>
                </a:ext>
              </a:extLst>
            </p:cNvPr>
            <p:cNvSpPr txBox="1"/>
            <p:nvPr/>
          </p:nvSpPr>
          <p:spPr>
            <a:xfrm>
              <a:off x="584472" y="2849677"/>
              <a:ext cx="4458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FC7A7A8-9473-0F98-8B65-84405B21BB7F}"/>
                </a:ext>
              </a:extLst>
            </p:cNvPr>
            <p:cNvCxnSpPr>
              <a:cxnSpLocks/>
            </p:cNvCxnSpPr>
            <p:nvPr/>
          </p:nvCxnSpPr>
          <p:spPr>
            <a:xfrm>
              <a:off x="909093" y="2221046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8E1D8E0-312D-B9D1-3493-4B8A5C8C3A61}"/>
                </a:ext>
              </a:extLst>
            </p:cNvPr>
            <p:cNvSpPr txBox="1"/>
            <p:nvPr/>
          </p:nvSpPr>
          <p:spPr>
            <a:xfrm>
              <a:off x="594981" y="2067157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482D1B9-4D4F-5E34-0DE9-A8A7DAC847FD}"/>
                </a:ext>
              </a:extLst>
            </p:cNvPr>
            <p:cNvCxnSpPr>
              <a:cxnSpLocks/>
            </p:cNvCxnSpPr>
            <p:nvPr/>
          </p:nvCxnSpPr>
          <p:spPr>
            <a:xfrm>
              <a:off x="917150" y="1462678"/>
              <a:ext cx="847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8195B7-347D-D822-8CE4-F23456B25A39}"/>
                </a:ext>
              </a:extLst>
            </p:cNvPr>
            <p:cNvSpPr txBox="1"/>
            <p:nvPr/>
          </p:nvSpPr>
          <p:spPr>
            <a:xfrm>
              <a:off x="599877" y="1304713"/>
              <a:ext cx="3904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50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9B02F-DE64-C1EE-E7EA-A976DC570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22" y="1512544"/>
            <a:ext cx="5230656" cy="484380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Conopids were found at every site sampled in June 2024. Average parasitism rate was 12.5% 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Conopid presence was positively associated with bee abundance (p = 0.0052), but </a:t>
            </a:r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proportion of bees parasitized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was not (p = 0.5)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Conopid presence was </a:t>
            </a:r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not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associated with bee body size (IT span or marginal cell length) in neither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B. impatiens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(p = 0.076) nor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B.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griseocollis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(p = 0.186), contradicting current literature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51E29-56E4-E506-C8BC-EFE94C21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C22111-93CA-3A79-2F52-201AA600B3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Results – </a:t>
            </a:r>
            <a:r>
              <a:rPr lang="en-US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Endoparasitoids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Conopidae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92B0D-6A7E-A6E0-CCA3-4849903557EE}"/>
              </a:ext>
            </a:extLst>
          </p:cNvPr>
          <p:cNvSpPr txBox="1"/>
          <p:nvPr/>
        </p:nvSpPr>
        <p:spPr>
          <a:xfrm>
            <a:off x="7855254" y="6075402"/>
            <a:ext cx="318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Bee Abundance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44BF-6B5A-E7FD-F5F4-411F9C93075C}"/>
              </a:ext>
            </a:extLst>
          </p:cNvPr>
          <p:cNvSpPr txBox="1"/>
          <p:nvPr/>
        </p:nvSpPr>
        <p:spPr>
          <a:xfrm rot="16200000">
            <a:off x="5151798" y="4475311"/>
            <a:ext cx="318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Proportion parasitized</a:t>
            </a: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60C922DA-0F73-B712-B315-4DA159D65079}"/>
              </a:ext>
            </a:extLst>
          </p:cNvPr>
          <p:cNvSpPr txBox="1">
            <a:spLocks/>
          </p:cNvSpPr>
          <p:nvPr/>
        </p:nvSpPr>
        <p:spPr>
          <a:xfrm>
            <a:off x="807522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1355E6-BFA4-4A28-AA74-3B4C6FF8094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8F16E-A5F0-4ABC-C09A-AFC216BFF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024" y="1309561"/>
            <a:ext cx="2755665" cy="1750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A73EC-009B-0BE7-E329-367055BEB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8770" y="3196414"/>
            <a:ext cx="4146174" cy="2927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C64771-355C-80D1-79B8-D42C744C6106}"/>
              </a:ext>
            </a:extLst>
          </p:cNvPr>
          <p:cNvSpPr txBox="1"/>
          <p:nvPr/>
        </p:nvSpPr>
        <p:spPr>
          <a:xfrm>
            <a:off x="7317752" y="5548439"/>
            <a:ext cx="3310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 = 0.12</a:t>
            </a:r>
          </a:p>
        </p:txBody>
      </p:sp>
    </p:spTree>
    <p:extLst>
      <p:ext uri="{BB962C8B-B14F-4D97-AF65-F5344CB8AC3E}">
        <p14:creationId xmlns:p14="http://schemas.microsoft.com/office/powerpoint/2010/main" val="12766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932AE-6662-197C-4B98-6518E6440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5B206-4431-FC81-55D3-6DD32F934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68" y="1718924"/>
            <a:ext cx="6002547" cy="4351338"/>
          </a:xfrm>
        </p:spPr>
        <p:txBody>
          <a:bodyPr/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No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Crithidia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data at the current moment</a:t>
            </a:r>
          </a:p>
          <a:p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Nosema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infection frequency consistent across sites, species, and time, average of 10-11% prevalence for both species</a:t>
            </a:r>
          </a:p>
          <a:p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Apicystis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Higher frequency in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B. impatiens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Did not change throughout the summer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4C568-3294-8005-96FF-32D528AA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3689ED-281F-F56D-6346-6BB53E5992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Results – Microbial Parasites </a:t>
            </a:r>
          </a:p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(</a:t>
            </a:r>
            <a:r>
              <a:rPr lang="en-US" sz="2400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Nosema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Apicystis</a:t>
            </a:r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36C5A2-9A02-7E85-4889-887468877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89914"/>
              </p:ext>
            </p:extLst>
          </p:nvPr>
        </p:nvGraphicFramePr>
        <p:xfrm>
          <a:off x="6340415" y="1471942"/>
          <a:ext cx="5348379" cy="46149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2793">
                  <a:extLst>
                    <a:ext uri="{9D8B030D-6E8A-4147-A177-3AD203B41FA5}">
                      <a16:colId xmlns:a16="http://schemas.microsoft.com/office/drawing/2014/main" val="3200847708"/>
                    </a:ext>
                  </a:extLst>
                </a:gridCol>
                <a:gridCol w="1782793">
                  <a:extLst>
                    <a:ext uri="{9D8B030D-6E8A-4147-A177-3AD203B41FA5}">
                      <a16:colId xmlns:a16="http://schemas.microsoft.com/office/drawing/2014/main" val="223573755"/>
                    </a:ext>
                  </a:extLst>
                </a:gridCol>
                <a:gridCol w="1782793">
                  <a:extLst>
                    <a:ext uri="{9D8B030D-6E8A-4147-A177-3AD203B41FA5}">
                      <a16:colId xmlns:a16="http://schemas.microsoft.com/office/drawing/2014/main" val="2487164964"/>
                    </a:ext>
                  </a:extLst>
                </a:gridCol>
              </a:tblGrid>
              <a:tr h="15383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Bombus impatiens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Bombus </a:t>
                      </a:r>
                      <a:r>
                        <a:rPr lang="en-US" sz="2000" i="1" dirty="0" err="1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griseocollis</a:t>
                      </a:r>
                      <a:endParaRPr lang="en-US" sz="2000" i="1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428098"/>
                  </a:ext>
                </a:extLst>
              </a:tr>
              <a:tr h="15383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Avg. </a:t>
                      </a:r>
                      <a:r>
                        <a:rPr lang="en-US" sz="2000" i="1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Nosema</a:t>
                      </a:r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11.43%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10.86%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1645225"/>
                  </a:ext>
                </a:extLst>
              </a:tr>
              <a:tr h="15383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Avg. </a:t>
                      </a:r>
                      <a:r>
                        <a:rPr lang="en-US" sz="2000" i="1" dirty="0" err="1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Apicystis</a:t>
                      </a:r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44.08%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26.29%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53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2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7674F-310C-70C0-EA62-A778B7003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4D8B7-E80E-004F-F0AA-C2F37E2C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02" y="1358529"/>
            <a:ext cx="5334000" cy="48697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Surrounding land use does not influence the presence of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Nosema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Apicystis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, or conopid </a:t>
            </a:r>
            <a:r>
              <a:rPr lang="en-US" dirty="0" err="1">
                <a:latin typeface="DengXian" panose="02010600030101010101" pitchFamily="2" charset="-122"/>
                <a:ea typeface="DengXian" panose="02010600030101010101" pitchFamily="2" charset="-122"/>
              </a:rPr>
              <a:t>endoparasitoids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, as many measurements are similar across habitats  </a:t>
            </a:r>
          </a:p>
          <a:p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Apicystis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presence affected by local factors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Negative association with increased inflorescence number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Dilution effect of many flowers at a single site: </a:t>
            </a:r>
            <a:r>
              <a:rPr lang="en-US" dirty="0" err="1">
                <a:latin typeface="DengXian" panose="02010600030101010101" pitchFamily="2" charset="-122"/>
                <a:ea typeface="DengXian" panose="02010600030101010101" pitchFamily="2" charset="-122"/>
              </a:rPr>
              <a:t>Graystock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et al.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560AA-528F-0AD1-BA6F-717BCE3B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207A4B-1601-D3FA-1A84-61EEA35457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Results – Landscape &amp; Local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88EA1-8A46-4EFB-7E4A-D28D54553A56}"/>
              </a:ext>
            </a:extLst>
          </p:cNvPr>
          <p:cNvSpPr txBox="1"/>
          <p:nvPr/>
        </p:nvSpPr>
        <p:spPr>
          <a:xfrm>
            <a:off x="7558939" y="5959992"/>
            <a:ext cx="317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Inflorescence Number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CF1A5-D3D2-8B1E-9905-0A2995124CBB}"/>
              </a:ext>
            </a:extLst>
          </p:cNvPr>
          <p:cNvSpPr txBox="1"/>
          <p:nvPr/>
        </p:nvSpPr>
        <p:spPr>
          <a:xfrm rot="16200000">
            <a:off x="4603988" y="3158675"/>
            <a:ext cx="3969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Apicystis</a:t>
            </a:r>
            <a:r>
              <a:rPr lang="en-US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Prevalence, 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B. impatiens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E6340-6B1B-0D6F-0817-766EB0D4E9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190" y="1166989"/>
            <a:ext cx="4473343" cy="4765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ECA0D8-9E14-6F7E-006C-0E787E6E8441}"/>
              </a:ext>
            </a:extLst>
          </p:cNvPr>
          <p:cNvSpPr txBox="1"/>
          <p:nvPr/>
        </p:nvSpPr>
        <p:spPr>
          <a:xfrm>
            <a:off x="7168896" y="5321679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0.0218</a:t>
            </a:r>
          </a:p>
        </p:txBody>
      </p:sp>
    </p:spTree>
    <p:extLst>
      <p:ext uri="{BB962C8B-B14F-4D97-AF65-F5344CB8AC3E}">
        <p14:creationId xmlns:p14="http://schemas.microsoft.com/office/powerpoint/2010/main" val="41148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1454C-6AFB-284B-8DA5-8567FD87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ABE8A-2F02-1068-E3BD-B3323B61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0247C-F6BC-099A-2BE7-5BFCEC0597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208" y="0"/>
            <a:ext cx="75295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2EB331-2779-0E48-9D3D-8E39119A5CFA}"/>
              </a:ext>
            </a:extLst>
          </p:cNvPr>
          <p:cNvSpPr txBox="1"/>
          <p:nvPr/>
        </p:nvSpPr>
        <p:spPr>
          <a:xfrm>
            <a:off x="146304" y="5894685"/>
            <a:ext cx="2048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Image: Illinois Natural History Survey</a:t>
            </a:r>
          </a:p>
        </p:txBody>
      </p:sp>
    </p:spTree>
    <p:extLst>
      <p:ext uri="{BB962C8B-B14F-4D97-AF65-F5344CB8AC3E}">
        <p14:creationId xmlns:p14="http://schemas.microsoft.com/office/powerpoint/2010/main" val="891302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2109-B3BE-74BC-FEB3-7DBB47D4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37D70-5E29-24BB-198E-CD15858F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268740"/>
            <a:ext cx="5975555" cy="527017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Some parasites fairly consistent across CP42 sites in East-Central Illinois</a:t>
            </a:r>
          </a:p>
          <a:p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Apicystis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Bombus impatiens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influenced by the number of inflorescences in a site: potential dilution effect</a:t>
            </a:r>
          </a:p>
          <a:p>
            <a:endParaRPr lang="en-US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Landscape surrounding CP42 sites had no apparent effect on bee abundance, richness, or parasite prevalence </a:t>
            </a:r>
          </a:p>
          <a:p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Local effects seemed to have the strongest impact – Important for restoration and management  </a:t>
            </a:r>
          </a:p>
          <a:p>
            <a:pPr marL="457200" lvl="1" indent="0">
              <a:buNone/>
            </a:pP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DD4-229C-9564-99E7-A3812035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4397CB-31DF-BCC2-301E-64585052668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Conclusions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B2062-9A15-C484-5029-93FEE4123E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-751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A91A-2CCD-7C3B-1186-191FA443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E7C41-047A-DC47-57A1-00BD088C5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700"/>
            <a:ext cx="8318500" cy="59562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Crithidia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results! 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Continue with sampling at more sites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Year 2 sampling this summer in 6 additional sites that had &gt;25% forest within 2km of each site 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Investigating/modeling connectivity between CP42 sites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A potential reason for consistent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Nosema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frequency is that habitats are more connected than assumed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Bruns et al. (2024) found little genetic differentiation between populations of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B.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grisecolllis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in new CP42 habitats in Iowa – possible connectivity for gene flow could transfer to parasite transmission </a:t>
            </a:r>
          </a:p>
          <a:p>
            <a:pPr marL="457200" lvl="1" indent="0">
              <a:buNone/>
            </a:pP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1D95-35F5-E2B1-ADE1-4F6B13E0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97E7D-EB10-0B87-7202-ACC555B674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0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Future Directions </a:t>
            </a:r>
          </a:p>
        </p:txBody>
      </p:sp>
      <p:pic>
        <p:nvPicPr>
          <p:cNvPr id="8" name="Picture 7" descr="A yellow flower in a field&#10;&#10;AI-generated content may be incorrect.">
            <a:extLst>
              <a:ext uri="{FF2B5EF4-FFF2-40B4-BE49-F238E27FC236}">
                <a16:creationId xmlns:a16="http://schemas.microsoft.com/office/drawing/2014/main" id="{59A3279F-BBE3-6C9A-9A7C-ADAB66D637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52000" y="0"/>
            <a:ext cx="254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A778-828F-ACFD-5933-719B79ED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407"/>
            <a:ext cx="10515600" cy="1325563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8F5C3-A4C9-8BA1-EFD4-8C699AE41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63970"/>
            <a:ext cx="6111240" cy="488763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Harmon-Threat Lab: </a:t>
            </a:r>
            <a:r>
              <a:rPr 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Alex Harmon-Threatt, Jon Tetlie, Adrien Seabloom, Timo Wayman, Jenaya Wilder, Alia </a:t>
            </a:r>
            <a:r>
              <a:rPr lang="en-US" sz="2400" dirty="0" err="1">
                <a:latin typeface="DengXian" panose="02010600030101010101" pitchFamily="2" charset="-122"/>
                <a:ea typeface="DengXian" panose="02010600030101010101" pitchFamily="2" charset="-122"/>
              </a:rPr>
              <a:t>Frickensmith</a:t>
            </a:r>
            <a:r>
              <a:rPr 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, Alin Oritz-Hernandez, Sarah Rodriguez  </a:t>
            </a:r>
          </a:p>
          <a:p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UIUC Department of Entomology</a:t>
            </a:r>
          </a:p>
          <a:p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Collaborators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Dr. Ben Sadd – Illinois State University 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Dr. Shiloh </a:t>
            </a:r>
            <a:r>
              <a:rPr lang="en-US" dirty="0" err="1">
                <a:latin typeface="DengXian" panose="02010600030101010101" pitchFamily="2" charset="-122"/>
                <a:ea typeface="DengXian" panose="02010600030101010101" pitchFamily="2" charset="-122"/>
              </a:rPr>
              <a:t>Lueschow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-Guijosa, Dr. Christopher Dunlap - USDA</a:t>
            </a:r>
          </a:p>
          <a:p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CP42 Landowners </a:t>
            </a:r>
          </a:p>
          <a:p>
            <a:endParaRPr 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Funding: GNC24-403, NCR SARE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3F3FA-69FD-01FD-59CE-A77C285A06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1645" y="2507745"/>
            <a:ext cx="3897418" cy="986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25A61-5ECD-C23A-8DCE-A6C6399B2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285" y="901188"/>
            <a:ext cx="3897417" cy="1407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9AC22-F4DE-F98E-3C78-4CC8F0D1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3BEBF-1042-0A8B-9AE7-1BF39D4AA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564" y="3663819"/>
            <a:ext cx="1518036" cy="152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31DFEB-B5D1-9FF9-D5B6-BCE3F69398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3989459"/>
            <a:ext cx="3273199" cy="8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3226D-A8B9-4F65-E824-907E8E32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997" y="27947"/>
            <a:ext cx="5143500" cy="2559904"/>
          </a:xfrm>
        </p:spPr>
        <p:txBody>
          <a:bodyPr>
            <a:norm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24785-962F-4A41-CE62-1203B40D1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886" y="3363938"/>
            <a:ext cx="558437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Contact: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  <a:hlinkClick r:id="rId2"/>
              </a:rPr>
              <a:t>awargin2@illinois.edu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C2048-71BB-BCD2-A509-3AAD1874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 descr="A close-up of yellow flowers&#10;&#10;AI-generated content may be incorrect.">
            <a:extLst>
              <a:ext uri="{FF2B5EF4-FFF2-40B4-BE49-F238E27FC236}">
                <a16:creationId xmlns:a16="http://schemas.microsoft.com/office/drawing/2014/main" id="{5ABE0690-67ED-97E7-317C-6C9D51C8C4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B31B0C-0528-EF32-08A7-A070A7FAF94F}"/>
              </a:ext>
            </a:extLst>
          </p:cNvPr>
          <p:cNvSpPr txBox="1"/>
          <p:nvPr/>
        </p:nvSpPr>
        <p:spPr>
          <a:xfrm>
            <a:off x="5419997" y="1985416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FA6E8-7C72-F886-ECAE-C0B32A766A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259" y="4712326"/>
            <a:ext cx="689937" cy="9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6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0E9D-684A-99C3-BBFF-EC68B488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959C2B7E-9289-16C4-CCB7-3E6C4EFAD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3651" y="136525"/>
            <a:ext cx="9875408" cy="63563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39CAD-4643-730B-913C-71A9D16B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3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0953F6-491D-ECD3-94BD-0CA6A0187A5C}"/>
              </a:ext>
            </a:extLst>
          </p:cNvPr>
          <p:cNvSpPr/>
          <p:nvPr/>
        </p:nvSpPr>
        <p:spPr>
          <a:xfrm>
            <a:off x="2045110" y="4622288"/>
            <a:ext cx="2057401" cy="20991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50899-E2E7-2BB5-CC6B-F9526013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7287"/>
            <a:ext cx="2836401" cy="34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DDBA-DA5A-845C-1B53-C7E6F975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C2D50-F2CD-715C-D415-E3C0B471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C88FB-0A9F-8C5D-CDA1-118E09A87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63798" y="6935"/>
            <a:ext cx="8528303" cy="6531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7D9848-7DCB-4C4C-7153-017E0EBC8342}"/>
              </a:ext>
            </a:extLst>
          </p:cNvPr>
          <p:cNvSpPr txBox="1"/>
          <p:nvPr/>
        </p:nvSpPr>
        <p:spPr>
          <a:xfrm>
            <a:off x="127362" y="6455162"/>
            <a:ext cx="761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DengXian" panose="02010600030101010101" pitchFamily="2" charset="-122"/>
                <a:ea typeface="DengXian" panose="02010600030101010101" pitchFamily="2" charset="-122"/>
              </a:rPr>
              <a:t>USDA FSA Conservation Reserve Program Statistics Report, June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11C6C-B1EB-E7C7-09C9-5AD8430D3A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62" y="198007"/>
            <a:ext cx="1466814" cy="12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9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BE885-03BD-7AD2-B554-2C5860D8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09D57-284A-D9D0-B673-4ADE2131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300" y="6343650"/>
            <a:ext cx="2743200" cy="365125"/>
          </a:xfrm>
        </p:spPr>
        <p:txBody>
          <a:bodyPr/>
          <a:lstStyle/>
          <a:p>
            <a:fld id="{D99BAB2C-622D-4E49-893C-831259A9D15C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49940-D178-600E-B626-538EB9416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4869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BAF178-531D-AACE-4594-107AFECE9C60}"/>
              </a:ext>
            </a:extLst>
          </p:cNvPr>
          <p:cNvSpPr/>
          <p:nvPr/>
        </p:nvSpPr>
        <p:spPr>
          <a:xfrm>
            <a:off x="6362700" y="1028700"/>
            <a:ext cx="5359400" cy="55499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4423A-2C2F-21B9-7640-0A483AB2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308100"/>
            <a:ext cx="5359400" cy="5035550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latin typeface="DengXian" panose="02010600030101010101" pitchFamily="2" charset="-122"/>
                <a:ea typeface="DengXian" panose="02010600030101010101" pitchFamily="2" charset="-122"/>
              </a:rPr>
              <a:t>CP42 introduced in 2012</a:t>
            </a:r>
          </a:p>
          <a:p>
            <a:pPr marL="0" indent="0">
              <a:buNone/>
            </a:pPr>
            <a:endParaRPr lang="en-US" sz="3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sz="3600" dirty="0">
                <a:latin typeface="DengXian" panose="02010600030101010101" pitchFamily="2" charset="-122"/>
                <a:ea typeface="DengXian" panose="02010600030101010101" pitchFamily="2" charset="-122"/>
              </a:rPr>
              <a:t>Contract lasts 10 years </a:t>
            </a:r>
          </a:p>
          <a:p>
            <a:endParaRPr lang="en-US" sz="3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sz="3600" dirty="0">
                <a:latin typeface="DengXian" panose="02010600030101010101" pitchFamily="2" charset="-122"/>
                <a:ea typeface="DengXian" panose="02010600030101010101" pitchFamily="2" charset="-122"/>
              </a:rPr>
              <a:t>“Customizable”</a:t>
            </a:r>
          </a:p>
          <a:p>
            <a:pPr lvl="1"/>
            <a:r>
              <a:rPr lang="en-US" sz="3200" dirty="0">
                <a:latin typeface="DengXian" panose="02010600030101010101" pitchFamily="2" charset="-122"/>
                <a:ea typeface="DengXian" panose="02010600030101010101" pitchFamily="2" charset="-122"/>
              </a:rPr>
              <a:t>Where to plant  </a:t>
            </a:r>
          </a:p>
          <a:p>
            <a:pPr lvl="1"/>
            <a:r>
              <a:rPr lang="en-US" sz="3200" dirty="0">
                <a:latin typeface="DengXian" panose="02010600030101010101" pitchFamily="2" charset="-122"/>
                <a:ea typeface="DengXian" panose="02010600030101010101" pitchFamily="2" charset="-122"/>
              </a:rPr>
              <a:t>Seed mixes</a:t>
            </a:r>
          </a:p>
          <a:p>
            <a:pPr lvl="1"/>
            <a:r>
              <a:rPr lang="en-US" sz="3200" dirty="0">
                <a:latin typeface="DengXian" panose="02010600030101010101" pitchFamily="2" charset="-122"/>
                <a:ea typeface="DengXian" panose="02010600030101010101" pitchFamily="2" charset="-122"/>
              </a:rPr>
              <a:t>Mowing</a:t>
            </a:r>
          </a:p>
          <a:p>
            <a:pPr lvl="1"/>
            <a:r>
              <a:rPr lang="en-US" sz="3200" dirty="0">
                <a:latin typeface="DengXian" panose="02010600030101010101" pitchFamily="2" charset="-122"/>
                <a:ea typeface="DengXian" panose="02010600030101010101" pitchFamily="2" charset="-122"/>
              </a:rPr>
              <a:t>Fire Management </a:t>
            </a:r>
          </a:p>
          <a:p>
            <a:pPr lvl="1"/>
            <a:endParaRPr lang="en-US" sz="32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sz="3600" dirty="0">
                <a:latin typeface="DengXian" panose="02010600030101010101" pitchFamily="2" charset="-122"/>
                <a:ea typeface="DengXian" panose="02010600030101010101" pitchFamily="2" charset="-122"/>
              </a:rPr>
              <a:t>Understudied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13E055-B98E-7B27-FEF6-C8EB8D0D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370" y="-4763"/>
            <a:ext cx="684762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CP</a:t>
            </a: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42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: Pollinator Habitat</a:t>
            </a:r>
          </a:p>
        </p:txBody>
      </p:sp>
    </p:spTree>
    <p:extLst>
      <p:ext uri="{BB962C8B-B14F-4D97-AF65-F5344CB8AC3E}">
        <p14:creationId xmlns:p14="http://schemas.microsoft.com/office/powerpoint/2010/main" val="30692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9DB1-BEEA-A990-7AEA-FB07BF22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76" y="86649"/>
            <a:ext cx="507195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CP</a:t>
            </a: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42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: Pollinator Habitat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02CDC-461D-319D-EACC-8E7B6DB0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D1284FD-1230-34A4-FC65-85944094F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468092"/>
              </p:ext>
            </p:extLst>
          </p:nvPr>
        </p:nvGraphicFramePr>
        <p:xfrm>
          <a:off x="5649468" y="633460"/>
          <a:ext cx="5843016" cy="506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A bee on a flower&#10;&#10;AI-generated content may be incorrect.">
            <a:extLst>
              <a:ext uri="{FF2B5EF4-FFF2-40B4-BE49-F238E27FC236}">
                <a16:creationId xmlns:a16="http://schemas.microsoft.com/office/drawing/2014/main" id="{2266572A-90E3-13BF-E854-7AE52A9AB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1647645" y="1412212"/>
            <a:ext cx="2609221" cy="1880869"/>
          </a:xfrm>
          <a:prstGeom prst="rect">
            <a:avLst/>
          </a:prstGeom>
        </p:spPr>
      </p:pic>
      <p:pic>
        <p:nvPicPr>
          <p:cNvPr id="11" name="Picture 10" descr="A field of flowers under a cloudy sky&#10;&#10;AI-generated content may be incorrect.">
            <a:extLst>
              <a:ext uri="{FF2B5EF4-FFF2-40B4-BE49-F238E27FC236}">
                <a16:creationId xmlns:a16="http://schemas.microsoft.com/office/drawing/2014/main" id="{CE2AA073-E2F6-A3EE-6255-BE499C95EB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6" y="3429000"/>
            <a:ext cx="4437888" cy="3328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288EA6-E5ED-877C-D818-EF3BCCAF5D59}"/>
              </a:ext>
            </a:extLst>
          </p:cNvPr>
          <p:cNvSpPr txBox="1"/>
          <p:nvPr/>
        </p:nvSpPr>
        <p:spPr>
          <a:xfrm>
            <a:off x="5649468" y="5833130"/>
            <a:ext cx="609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DengXian" panose="02010600030101010101" pitchFamily="2" charset="-122"/>
                <a:ea typeface="DengXian" panose="02010600030101010101" pitchFamily="2" charset="-122"/>
              </a:rPr>
              <a:t>USDA FSA Conservation Reserve Program Statistics Report, June 2025</a:t>
            </a:r>
          </a:p>
          <a:p>
            <a:r>
              <a:rPr lang="en-US" sz="1400" b="1" dirty="0">
                <a:latin typeface="DengXian" panose="02010600030101010101" pitchFamily="2" charset="-122"/>
                <a:ea typeface="DengXian" panose="02010600030101010101" pitchFamily="2" charset="-122"/>
              </a:rPr>
              <a:t>Only includes states with &gt; 5000 enrolled acres</a:t>
            </a:r>
          </a:p>
        </p:txBody>
      </p:sp>
    </p:spTree>
    <p:extLst>
      <p:ext uri="{BB962C8B-B14F-4D97-AF65-F5344CB8AC3E}">
        <p14:creationId xmlns:p14="http://schemas.microsoft.com/office/powerpoint/2010/main" val="17111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DEC0-786E-4B0D-5184-F105338C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0762"/>
            <a:ext cx="10515600" cy="1325563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CP42: Pollinator 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1D786-C581-DD1D-D87A-74F33D18F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44" y="1461673"/>
            <a:ext cx="6028944" cy="4985799"/>
          </a:xfrm>
        </p:spPr>
        <p:txBody>
          <a:bodyPr>
            <a:normAutofit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CP42 habitats are not regularly assessed via follow-up surveys, so it is unknown if they are achieving their goals.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 IL, CP42 habitats exist as habitat fragments embedded in a high-intensity agricultural matrix 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Potential as ecological traps: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Pesticide exposure via drift (Cheng </a:t>
            </a:r>
            <a:r>
              <a:rPr lang="en-US" dirty="0" err="1">
                <a:latin typeface="DengXian" panose="02010600030101010101" pitchFamily="2" charset="-122"/>
                <a:ea typeface="DengXian" panose="02010600030101010101" pitchFamily="2" charset="-122"/>
              </a:rPr>
              <a:t>unpub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., personal communication)</a:t>
            </a:r>
          </a:p>
          <a:p>
            <a:pPr lvl="1"/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Increased transmission of parasites and pathogens (</a:t>
            </a:r>
            <a:r>
              <a:rPr lang="en-US" dirty="0" err="1">
                <a:latin typeface="DengXian" panose="02010600030101010101" pitchFamily="2" charset="-122"/>
                <a:ea typeface="DengXian" panose="02010600030101010101" pitchFamily="2" charset="-122"/>
              </a:rPr>
              <a:t>Angelella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et al. 2025)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5FC7-C12F-7731-69FD-C971735F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7</a:t>
            </a:fld>
            <a:endParaRPr lang="en-US"/>
          </a:p>
        </p:txBody>
      </p:sp>
      <p:pic>
        <p:nvPicPr>
          <p:cNvPr id="10" name="Graphic 9" descr="Bee with solid fill">
            <a:extLst>
              <a:ext uri="{FF2B5EF4-FFF2-40B4-BE49-F238E27FC236}">
                <a16:creationId xmlns:a16="http://schemas.microsoft.com/office/drawing/2014/main" id="{71D8B7B7-092C-5B22-BF69-9DB912A9D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285289">
            <a:off x="6867675" y="-7204"/>
            <a:ext cx="1475622" cy="1475622"/>
          </a:xfrm>
          <a:prstGeom prst="rect">
            <a:avLst/>
          </a:prstGeom>
        </p:spPr>
      </p:pic>
      <p:pic>
        <p:nvPicPr>
          <p:cNvPr id="11" name="Picture 10" descr="A field of flowers under a cloudy sky&#10;&#10;AI-generated content may be incorrect.">
            <a:extLst>
              <a:ext uri="{FF2B5EF4-FFF2-40B4-BE49-F238E27FC236}">
                <a16:creationId xmlns:a16="http://schemas.microsoft.com/office/drawing/2014/main" id="{02559672-3904-2515-4E54-FBFD7F9A3D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072" y="1956620"/>
            <a:ext cx="4212335" cy="315925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304E39-1A99-F0A4-AF25-4A8B1E0592C8}"/>
              </a:ext>
            </a:extLst>
          </p:cNvPr>
          <p:cNvSpPr/>
          <p:nvPr/>
        </p:nvSpPr>
        <p:spPr>
          <a:xfrm>
            <a:off x="8207623" y="788635"/>
            <a:ext cx="1774577" cy="1939043"/>
          </a:xfrm>
          <a:custGeom>
            <a:avLst/>
            <a:gdLst>
              <a:gd name="connsiteX0" fmla="*/ 0 w 1774577"/>
              <a:gd name="connsiteY0" fmla="*/ 274320 h 1939043"/>
              <a:gd name="connsiteX1" fmla="*/ 283464 w 1774577"/>
              <a:gd name="connsiteY1" fmla="*/ 585216 h 1939043"/>
              <a:gd name="connsiteX2" fmla="*/ 438912 w 1774577"/>
              <a:gd name="connsiteY2" fmla="*/ 713232 h 1939043"/>
              <a:gd name="connsiteX3" fmla="*/ 502920 w 1774577"/>
              <a:gd name="connsiteY3" fmla="*/ 768096 h 1939043"/>
              <a:gd name="connsiteX4" fmla="*/ 603504 w 1774577"/>
              <a:gd name="connsiteY4" fmla="*/ 804672 h 1939043"/>
              <a:gd name="connsiteX5" fmla="*/ 786384 w 1774577"/>
              <a:gd name="connsiteY5" fmla="*/ 896112 h 1939043"/>
              <a:gd name="connsiteX6" fmla="*/ 877824 w 1774577"/>
              <a:gd name="connsiteY6" fmla="*/ 923544 h 1939043"/>
              <a:gd name="connsiteX7" fmla="*/ 978408 w 1774577"/>
              <a:gd name="connsiteY7" fmla="*/ 941832 h 1939043"/>
              <a:gd name="connsiteX8" fmla="*/ 1069848 w 1774577"/>
              <a:gd name="connsiteY8" fmla="*/ 960120 h 1939043"/>
              <a:gd name="connsiteX9" fmla="*/ 1316736 w 1774577"/>
              <a:gd name="connsiteY9" fmla="*/ 941832 h 1939043"/>
              <a:gd name="connsiteX10" fmla="*/ 1399032 w 1774577"/>
              <a:gd name="connsiteY10" fmla="*/ 905256 h 1939043"/>
              <a:gd name="connsiteX11" fmla="*/ 1517904 w 1774577"/>
              <a:gd name="connsiteY11" fmla="*/ 841248 h 1939043"/>
              <a:gd name="connsiteX12" fmla="*/ 1581912 w 1774577"/>
              <a:gd name="connsiteY12" fmla="*/ 795528 h 1939043"/>
              <a:gd name="connsiteX13" fmla="*/ 1728216 w 1774577"/>
              <a:gd name="connsiteY13" fmla="*/ 576072 h 1939043"/>
              <a:gd name="connsiteX14" fmla="*/ 1755648 w 1774577"/>
              <a:gd name="connsiteY14" fmla="*/ 429768 h 1939043"/>
              <a:gd name="connsiteX15" fmla="*/ 1737360 w 1774577"/>
              <a:gd name="connsiteY15" fmla="*/ 301752 h 1939043"/>
              <a:gd name="connsiteX16" fmla="*/ 1673352 w 1774577"/>
              <a:gd name="connsiteY16" fmla="*/ 173736 h 1939043"/>
              <a:gd name="connsiteX17" fmla="*/ 1609344 w 1774577"/>
              <a:gd name="connsiteY17" fmla="*/ 118872 h 1939043"/>
              <a:gd name="connsiteX18" fmla="*/ 1435608 w 1774577"/>
              <a:gd name="connsiteY18" fmla="*/ 9144 h 1939043"/>
              <a:gd name="connsiteX19" fmla="*/ 1362456 w 1774577"/>
              <a:gd name="connsiteY19" fmla="*/ 0 h 1939043"/>
              <a:gd name="connsiteX20" fmla="*/ 1307592 w 1774577"/>
              <a:gd name="connsiteY20" fmla="*/ 9144 h 1939043"/>
              <a:gd name="connsiteX21" fmla="*/ 1216152 w 1774577"/>
              <a:gd name="connsiteY21" fmla="*/ 100584 h 1939043"/>
              <a:gd name="connsiteX22" fmla="*/ 1152144 w 1774577"/>
              <a:gd name="connsiteY22" fmla="*/ 173736 h 1939043"/>
              <a:gd name="connsiteX23" fmla="*/ 1197864 w 1774577"/>
              <a:gd name="connsiteY23" fmla="*/ 466344 h 1939043"/>
              <a:gd name="connsiteX24" fmla="*/ 1243584 w 1774577"/>
              <a:gd name="connsiteY24" fmla="*/ 539496 h 1939043"/>
              <a:gd name="connsiteX25" fmla="*/ 1289304 w 1774577"/>
              <a:gd name="connsiteY25" fmla="*/ 612648 h 1939043"/>
              <a:gd name="connsiteX26" fmla="*/ 1371600 w 1774577"/>
              <a:gd name="connsiteY26" fmla="*/ 685800 h 1939043"/>
              <a:gd name="connsiteX27" fmla="*/ 1417320 w 1774577"/>
              <a:gd name="connsiteY27" fmla="*/ 740664 h 1939043"/>
              <a:gd name="connsiteX28" fmla="*/ 1499616 w 1774577"/>
              <a:gd name="connsiteY28" fmla="*/ 822960 h 1939043"/>
              <a:gd name="connsiteX29" fmla="*/ 1536192 w 1774577"/>
              <a:gd name="connsiteY29" fmla="*/ 859536 h 1939043"/>
              <a:gd name="connsiteX30" fmla="*/ 1609344 w 1774577"/>
              <a:gd name="connsiteY30" fmla="*/ 960120 h 1939043"/>
              <a:gd name="connsiteX31" fmla="*/ 1627632 w 1774577"/>
              <a:gd name="connsiteY31" fmla="*/ 1005840 h 1939043"/>
              <a:gd name="connsiteX32" fmla="*/ 1691640 w 1774577"/>
              <a:gd name="connsiteY32" fmla="*/ 1106424 h 1939043"/>
              <a:gd name="connsiteX33" fmla="*/ 1719072 w 1774577"/>
              <a:gd name="connsiteY33" fmla="*/ 1170432 h 1939043"/>
              <a:gd name="connsiteX34" fmla="*/ 1755648 w 1774577"/>
              <a:gd name="connsiteY34" fmla="*/ 1243584 h 1939043"/>
              <a:gd name="connsiteX35" fmla="*/ 1755648 w 1774577"/>
              <a:gd name="connsiteY35" fmla="*/ 1700784 h 1939043"/>
              <a:gd name="connsiteX36" fmla="*/ 1728216 w 1774577"/>
              <a:gd name="connsiteY36" fmla="*/ 1746504 h 1939043"/>
              <a:gd name="connsiteX37" fmla="*/ 1700784 w 1774577"/>
              <a:gd name="connsiteY37" fmla="*/ 1828800 h 1939043"/>
              <a:gd name="connsiteX38" fmla="*/ 1691640 w 1774577"/>
              <a:gd name="connsiteY38" fmla="*/ 1874520 h 1939043"/>
              <a:gd name="connsiteX39" fmla="*/ 1673352 w 1774577"/>
              <a:gd name="connsiteY39" fmla="*/ 1938528 h 1939043"/>
              <a:gd name="connsiteX40" fmla="*/ 1673352 w 1774577"/>
              <a:gd name="connsiteY40" fmla="*/ 1929384 h 19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74577" h="1939043">
                <a:moveTo>
                  <a:pt x="0" y="274320"/>
                </a:moveTo>
                <a:cubicBezTo>
                  <a:pt x="144408" y="444212"/>
                  <a:pt x="136682" y="445106"/>
                  <a:pt x="283464" y="585216"/>
                </a:cubicBezTo>
                <a:cubicBezTo>
                  <a:pt x="351743" y="650391"/>
                  <a:pt x="364320" y="652626"/>
                  <a:pt x="438912" y="713232"/>
                </a:cubicBezTo>
                <a:cubicBezTo>
                  <a:pt x="460722" y="730952"/>
                  <a:pt x="478355" y="754449"/>
                  <a:pt x="502920" y="768096"/>
                </a:cubicBezTo>
                <a:cubicBezTo>
                  <a:pt x="534106" y="785422"/>
                  <a:pt x="571294" y="789334"/>
                  <a:pt x="603504" y="804672"/>
                </a:cubicBezTo>
                <a:cubicBezTo>
                  <a:pt x="787038" y="892069"/>
                  <a:pt x="602886" y="831888"/>
                  <a:pt x="786384" y="896112"/>
                </a:cubicBezTo>
                <a:cubicBezTo>
                  <a:pt x="816420" y="906624"/>
                  <a:pt x="846867" y="916173"/>
                  <a:pt x="877824" y="923544"/>
                </a:cubicBezTo>
                <a:cubicBezTo>
                  <a:pt x="910975" y="931437"/>
                  <a:pt x="944932" y="935456"/>
                  <a:pt x="978408" y="941832"/>
                </a:cubicBezTo>
                <a:lnTo>
                  <a:pt x="1069848" y="960120"/>
                </a:lnTo>
                <a:cubicBezTo>
                  <a:pt x="1152144" y="954024"/>
                  <a:pt x="1235337" y="955398"/>
                  <a:pt x="1316736" y="941832"/>
                </a:cubicBezTo>
                <a:cubicBezTo>
                  <a:pt x="1346347" y="936897"/>
                  <a:pt x="1371829" y="917951"/>
                  <a:pt x="1399032" y="905256"/>
                </a:cubicBezTo>
                <a:cubicBezTo>
                  <a:pt x="1433758" y="889050"/>
                  <a:pt x="1486762" y="861268"/>
                  <a:pt x="1517904" y="841248"/>
                </a:cubicBezTo>
                <a:cubicBezTo>
                  <a:pt x="1539960" y="827069"/>
                  <a:pt x="1564774" y="815372"/>
                  <a:pt x="1581912" y="795528"/>
                </a:cubicBezTo>
                <a:cubicBezTo>
                  <a:pt x="1651663" y="714764"/>
                  <a:pt x="1681152" y="658434"/>
                  <a:pt x="1728216" y="576072"/>
                </a:cubicBezTo>
                <a:cubicBezTo>
                  <a:pt x="1732399" y="557250"/>
                  <a:pt x="1756934" y="456776"/>
                  <a:pt x="1755648" y="429768"/>
                </a:cubicBezTo>
                <a:cubicBezTo>
                  <a:pt x="1753598" y="386712"/>
                  <a:pt x="1747344" y="343685"/>
                  <a:pt x="1737360" y="301752"/>
                </a:cubicBezTo>
                <a:cubicBezTo>
                  <a:pt x="1731753" y="278203"/>
                  <a:pt x="1688093" y="191157"/>
                  <a:pt x="1673352" y="173736"/>
                </a:cubicBezTo>
                <a:cubicBezTo>
                  <a:pt x="1655200" y="152284"/>
                  <a:pt x="1631400" y="136285"/>
                  <a:pt x="1609344" y="118872"/>
                </a:cubicBezTo>
                <a:cubicBezTo>
                  <a:pt x="1555407" y="76290"/>
                  <a:pt x="1503885" y="27351"/>
                  <a:pt x="1435608" y="9144"/>
                </a:cubicBezTo>
                <a:cubicBezTo>
                  <a:pt x="1411864" y="2812"/>
                  <a:pt x="1386840" y="3048"/>
                  <a:pt x="1362456" y="0"/>
                </a:cubicBezTo>
                <a:cubicBezTo>
                  <a:pt x="1344168" y="3048"/>
                  <a:pt x="1324806" y="2258"/>
                  <a:pt x="1307592" y="9144"/>
                </a:cubicBezTo>
                <a:cubicBezTo>
                  <a:pt x="1274600" y="22341"/>
                  <a:pt x="1232873" y="82343"/>
                  <a:pt x="1216152" y="100584"/>
                </a:cubicBezTo>
                <a:cubicBezTo>
                  <a:pt x="1150774" y="171905"/>
                  <a:pt x="1188448" y="119279"/>
                  <a:pt x="1152144" y="173736"/>
                </a:cubicBezTo>
                <a:cubicBezTo>
                  <a:pt x="1172226" y="354475"/>
                  <a:pt x="1150640" y="360091"/>
                  <a:pt x="1197864" y="466344"/>
                </a:cubicBezTo>
                <a:cubicBezTo>
                  <a:pt x="1226379" y="530504"/>
                  <a:pt x="1204159" y="476416"/>
                  <a:pt x="1243584" y="539496"/>
                </a:cubicBezTo>
                <a:cubicBezTo>
                  <a:pt x="1277382" y="593573"/>
                  <a:pt x="1243973" y="560841"/>
                  <a:pt x="1289304" y="612648"/>
                </a:cubicBezTo>
                <a:cubicBezTo>
                  <a:pt x="1362504" y="696306"/>
                  <a:pt x="1286581" y="600781"/>
                  <a:pt x="1371600" y="685800"/>
                </a:cubicBezTo>
                <a:cubicBezTo>
                  <a:pt x="1388433" y="702633"/>
                  <a:pt x="1401077" y="723261"/>
                  <a:pt x="1417320" y="740664"/>
                </a:cubicBezTo>
                <a:cubicBezTo>
                  <a:pt x="1443790" y="769025"/>
                  <a:pt x="1472184" y="795528"/>
                  <a:pt x="1499616" y="822960"/>
                </a:cubicBezTo>
                <a:cubicBezTo>
                  <a:pt x="1511808" y="835152"/>
                  <a:pt x="1525421" y="846072"/>
                  <a:pt x="1536192" y="859536"/>
                </a:cubicBezTo>
                <a:cubicBezTo>
                  <a:pt x="1562447" y="892354"/>
                  <a:pt x="1589029" y="922876"/>
                  <a:pt x="1609344" y="960120"/>
                </a:cubicBezTo>
                <a:cubicBezTo>
                  <a:pt x="1617204" y="974530"/>
                  <a:pt x="1620291" y="991159"/>
                  <a:pt x="1627632" y="1005840"/>
                </a:cubicBezTo>
                <a:cubicBezTo>
                  <a:pt x="1669847" y="1090269"/>
                  <a:pt x="1640909" y="1012209"/>
                  <a:pt x="1691640" y="1106424"/>
                </a:cubicBezTo>
                <a:cubicBezTo>
                  <a:pt x="1702645" y="1126862"/>
                  <a:pt x="1709256" y="1149397"/>
                  <a:pt x="1719072" y="1170432"/>
                </a:cubicBezTo>
                <a:cubicBezTo>
                  <a:pt x="1730601" y="1195136"/>
                  <a:pt x="1743456" y="1219200"/>
                  <a:pt x="1755648" y="1243584"/>
                </a:cubicBezTo>
                <a:cubicBezTo>
                  <a:pt x="1780745" y="1419264"/>
                  <a:pt x="1781030" y="1396202"/>
                  <a:pt x="1755648" y="1700784"/>
                </a:cubicBezTo>
                <a:cubicBezTo>
                  <a:pt x="1754172" y="1718495"/>
                  <a:pt x="1737360" y="1731264"/>
                  <a:pt x="1728216" y="1746504"/>
                </a:cubicBezTo>
                <a:cubicBezTo>
                  <a:pt x="1702011" y="1877531"/>
                  <a:pt x="1738642" y="1715227"/>
                  <a:pt x="1700784" y="1828800"/>
                </a:cubicBezTo>
                <a:cubicBezTo>
                  <a:pt x="1695869" y="1843544"/>
                  <a:pt x="1695011" y="1859348"/>
                  <a:pt x="1691640" y="1874520"/>
                </a:cubicBezTo>
                <a:cubicBezTo>
                  <a:pt x="1689296" y="1885067"/>
                  <a:pt x="1679462" y="1926309"/>
                  <a:pt x="1673352" y="1938528"/>
                </a:cubicBezTo>
                <a:cubicBezTo>
                  <a:pt x="1671989" y="1941254"/>
                  <a:pt x="1673352" y="1932432"/>
                  <a:pt x="1673352" y="1929384"/>
                </a:cubicBezTo>
              </a:path>
            </a:pathLst>
          </a:cu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596475-7264-37FD-88C3-CB9E8D14A16F}"/>
              </a:ext>
            </a:extLst>
          </p:cNvPr>
          <p:cNvCxnSpPr/>
          <p:nvPr/>
        </p:nvCxnSpPr>
        <p:spPr>
          <a:xfrm flipH="1">
            <a:off x="8019288" y="4562856"/>
            <a:ext cx="591312" cy="137160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E136A6-EB30-5353-77AE-B7C397AE4018}"/>
              </a:ext>
            </a:extLst>
          </p:cNvPr>
          <p:cNvCxnSpPr>
            <a:cxnSpLocks/>
          </p:cNvCxnSpPr>
          <p:nvPr/>
        </p:nvCxnSpPr>
        <p:spPr>
          <a:xfrm>
            <a:off x="9413747" y="4562856"/>
            <a:ext cx="777239" cy="121920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Graphic 18" descr="Germ with solid fill">
            <a:extLst>
              <a:ext uri="{FF2B5EF4-FFF2-40B4-BE49-F238E27FC236}">
                <a16:creationId xmlns:a16="http://schemas.microsoft.com/office/drawing/2014/main" id="{3A625695-C8EC-6551-D12C-93ACDB4C6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239478">
            <a:off x="7290161" y="5817977"/>
            <a:ext cx="914400" cy="914400"/>
          </a:xfrm>
          <a:prstGeom prst="rect">
            <a:avLst/>
          </a:prstGeom>
        </p:spPr>
      </p:pic>
      <p:pic>
        <p:nvPicPr>
          <p:cNvPr id="21" name="Graphic 20" descr="Bug spray with solid fill">
            <a:extLst>
              <a:ext uri="{FF2B5EF4-FFF2-40B4-BE49-F238E27FC236}">
                <a16:creationId xmlns:a16="http://schemas.microsoft.com/office/drawing/2014/main" id="{E2C97346-AC02-150A-0904-210FD8059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2200" y="56577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41164-5F8C-9E0B-2FC5-4673B5AB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580" y="0"/>
            <a:ext cx="5433240" cy="167249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Bumble Bee Parasites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01BD9-7840-F718-BC9C-872D7E9D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580" y="1334982"/>
            <a:ext cx="5433240" cy="5090649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</a:rPr>
              <a:t>Endoparasitoids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Thick-headed flies (Diptera, family </a:t>
            </a:r>
            <a:r>
              <a:rPr lang="en-US" sz="20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Conopidae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Microbial gut parasites</a:t>
            </a:r>
          </a:p>
          <a:p>
            <a:pPr lvl="1"/>
            <a:r>
              <a:rPr lang="en-US" sz="2000" b="1" i="1" dirty="0">
                <a:latin typeface="DengXian" panose="02010600030101010101" pitchFamily="2" charset="-122"/>
                <a:ea typeface="DengXian" panose="02010600030101010101" pitchFamily="2" charset="-122"/>
              </a:rPr>
              <a:t>Nosema </a:t>
            </a:r>
            <a:r>
              <a:rPr lang="en-US" sz="2000" b="1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r>
              <a:rPr lang="en-US" sz="2000" b="1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– also present in honey bees</a:t>
            </a:r>
          </a:p>
          <a:p>
            <a:pPr lvl="1"/>
            <a:r>
              <a:rPr lang="en-US" sz="2000" b="1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Crithidia</a:t>
            </a:r>
            <a:r>
              <a:rPr lang="en-US" sz="2000" b="1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sz="2000" b="1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endParaRPr lang="en-US" sz="2000" b="1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en-US" sz="2000" b="1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Apicystis</a:t>
            </a:r>
            <a:r>
              <a:rPr lang="en-US" sz="2000" b="1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sz="2000" b="1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endParaRPr lang="en-US" sz="2000" b="1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Microbial parasites often cited as a potential driver of bumble bee population declines (Cameron &amp; Sadd 2020)</a:t>
            </a:r>
          </a:p>
          <a:p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Parasite prevalence affected by: </a:t>
            </a:r>
          </a:p>
          <a:p>
            <a:pPr lvl="1"/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Surrounding land use (Gratton et al. 2023)</a:t>
            </a:r>
          </a:p>
          <a:p>
            <a:pPr lvl="1"/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Floral resources and habitat quality (McNeil et al. 2020)</a:t>
            </a:r>
          </a:p>
          <a:p>
            <a:pPr lvl="1"/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Time of year (</a:t>
            </a:r>
            <a:r>
              <a:rPr lang="en-US" sz="1600" dirty="0" err="1">
                <a:latin typeface="DengXian" panose="02010600030101010101" pitchFamily="2" charset="-122"/>
                <a:ea typeface="DengXian" panose="02010600030101010101" pitchFamily="2" charset="-122"/>
              </a:rPr>
              <a:t>Graystock</a:t>
            </a: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 et al. 2020)</a:t>
            </a:r>
          </a:p>
          <a:p>
            <a:pPr lvl="1"/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5BE5B-67A0-2C69-BAB4-BD393E7B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256" y="6356350"/>
            <a:ext cx="102154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9BAB2C-622D-4E49-893C-831259A9D15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696EFE-A556-0CD6-1831-2DB0A5E6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81" y="499261"/>
            <a:ext cx="4675923" cy="2969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2D65D-F445-CFB9-205E-8F6167384E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004" y="3967527"/>
            <a:ext cx="5062879" cy="23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7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B19CA-04EB-49B8-4989-AB0609A1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597"/>
            <a:ext cx="10515600" cy="1325563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Research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9FECB-680D-F3C4-C7F0-084AF1E5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542160"/>
            <a:ext cx="7638288" cy="5032375"/>
          </a:xfrm>
        </p:spPr>
        <p:txBody>
          <a:bodyPr>
            <a:normAutofit/>
          </a:bodyPr>
          <a:lstStyle/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Contribute to current body of bumble bee parasite literature by investigating bumble bee parasite incidence in unique habitats embedded in an agricultural matrix </a:t>
            </a:r>
          </a:p>
          <a:p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What is the status of conopid </a:t>
            </a:r>
            <a:r>
              <a:rPr lang="en-US" dirty="0" err="1">
                <a:latin typeface="DengXian" panose="02010600030101010101" pitchFamily="2" charset="-122"/>
                <a:ea typeface="DengXian" panose="02010600030101010101" pitchFamily="2" charset="-122"/>
              </a:rPr>
              <a:t>endoparasitioids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and microbial parasites like 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Nosema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Apicystis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, and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Crithidia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i="1" dirty="0" err="1">
                <a:latin typeface="DengXian" panose="02010600030101010101" pitchFamily="2" charset="-122"/>
                <a:ea typeface="DengXian" panose="02010600030101010101" pitchFamily="2" charset="-122"/>
              </a:rPr>
              <a:t>bombi</a:t>
            </a:r>
            <a:r>
              <a:rPr lang="en-US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in IL CP42 habitat?</a:t>
            </a:r>
          </a:p>
          <a:p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What local and landscape-level factors drive prevalence of parasites, if at all?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3EC1-ACE3-7F3C-63AE-E074FB07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AB2C-622D-4E49-893C-831259A9D15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field of flowers and grass&#10;&#10;AI-generated content may be incorrect.">
            <a:extLst>
              <a:ext uri="{FF2B5EF4-FFF2-40B4-BE49-F238E27FC236}">
                <a16:creationId xmlns:a16="http://schemas.microsoft.com/office/drawing/2014/main" id="{CF700858-626E-9F30-E65F-BB01341612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1191</Words>
  <Application>Microsoft Office PowerPoint</Application>
  <PresentationFormat>Widescreen</PresentationFormat>
  <Paragraphs>204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DengXian</vt:lpstr>
      <vt:lpstr>Aharoni</vt:lpstr>
      <vt:lpstr>Aptos</vt:lpstr>
      <vt:lpstr>Aptos Display</vt:lpstr>
      <vt:lpstr>Arial</vt:lpstr>
      <vt:lpstr>Office Theme</vt:lpstr>
      <vt:lpstr>Parasites and agroecosystems: Determining the status of bumble bee parasites in Illinois Conservation Reserve Program CP42 lands</vt:lpstr>
      <vt:lpstr>PowerPoint Presentation</vt:lpstr>
      <vt:lpstr>PowerPoint Presentation</vt:lpstr>
      <vt:lpstr>PowerPoint Presentation</vt:lpstr>
      <vt:lpstr>CP42: Pollinator Habitat</vt:lpstr>
      <vt:lpstr>CP42: Pollinator Habitat</vt:lpstr>
      <vt:lpstr>CP42: Pollinator Habitat</vt:lpstr>
      <vt:lpstr>Bumble Bee Parasites </vt:lpstr>
      <vt:lpstr>Research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Wargin, Annaliese Hope</dc:creator>
  <cp:lastModifiedBy>Wargin, Annaliese Hope</cp:lastModifiedBy>
  <cp:revision>26</cp:revision>
  <dcterms:created xsi:type="dcterms:W3CDTF">2025-10-27T18:45:33Z</dcterms:created>
  <dcterms:modified xsi:type="dcterms:W3CDTF">2026-03-02T22:07:41Z</dcterms:modified>
</cp:coreProperties>
</file>