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1"/>
  </p:sldMasterIdLst>
  <p:notesMasterIdLst>
    <p:notesMasterId r:id="rId23"/>
  </p:notesMasterIdLst>
  <p:handoutMasterIdLst>
    <p:handoutMasterId r:id="rId24"/>
  </p:handoutMasterIdLst>
  <p:sldIdLst>
    <p:sldId id="269" r:id="rId2"/>
    <p:sldId id="278" r:id="rId3"/>
    <p:sldId id="283" r:id="rId4"/>
    <p:sldId id="303" r:id="rId5"/>
    <p:sldId id="284" r:id="rId6"/>
    <p:sldId id="285" r:id="rId7"/>
    <p:sldId id="286" r:id="rId8"/>
    <p:sldId id="287" r:id="rId9"/>
    <p:sldId id="304" r:id="rId10"/>
    <p:sldId id="288" r:id="rId11"/>
    <p:sldId id="295" r:id="rId12"/>
    <p:sldId id="289" r:id="rId13"/>
    <p:sldId id="294" r:id="rId14"/>
    <p:sldId id="290" r:id="rId15"/>
    <p:sldId id="291" r:id="rId16"/>
    <p:sldId id="292" r:id="rId17"/>
    <p:sldId id="293" r:id="rId18"/>
    <p:sldId id="296" r:id="rId19"/>
    <p:sldId id="297" r:id="rId20"/>
    <p:sldId id="302" r:id="rId21"/>
    <p:sldId id="301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75" autoAdjust="0"/>
    <p:restoredTop sz="94660"/>
  </p:normalViewPr>
  <p:slideViewPr>
    <p:cSldViewPr snapToGrid="0" snapToObjects="1">
      <p:cViewPr>
        <p:scale>
          <a:sx n="120" d="100"/>
          <a:sy n="120" d="100"/>
        </p:scale>
        <p:origin x="654" y="-4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370A2-2ACC-5140-AA87-7FF5DC865CBB}" type="datetime1">
              <a:rPr lang="en-US" smtClean="0"/>
              <a:t>1/4/2018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2F845-73FB-CC4E-8355-326514C23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24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0EFB6-9633-2647-9ECE-53390E6FB608}" type="datetime1">
              <a:rPr lang="en-US" smtClean="0"/>
              <a:t>1/4/2018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3D0CF-B1F5-DD4B-9953-B1431E10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226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3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41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55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15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21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65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26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22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72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3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25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3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03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41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67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40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02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05DD-2045-4697-855A-640E8EE42F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96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D0CF-B1F5-DD4B-9953-B1431E1053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3512"/>
            <a:ext cx="9143998" cy="6095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582" y="1122521"/>
            <a:ext cx="6088220" cy="813352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2582" y="1943173"/>
            <a:ext cx="6088220" cy="127693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ADB6-084D-234E-BF30-1A6E89FFED08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05099" y="4856197"/>
            <a:ext cx="175686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487826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615520"/>
            <a:ext cx="1837024" cy="2402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2" r="905"/>
          <a:stretch/>
        </p:blipFill>
        <p:spPr>
          <a:xfrm>
            <a:off x="-1" y="0"/>
            <a:ext cx="9144001" cy="5152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29" y="2635455"/>
            <a:ext cx="1521228" cy="40201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565951"/>
            <a:ext cx="6088220" cy="813352"/>
          </a:xfrm>
        </p:spPr>
        <p:txBody>
          <a:bodyPr anchor="t">
            <a:normAutofit/>
          </a:bodyPr>
          <a:lstStyle>
            <a:lvl1pPr algn="l">
              <a:defRPr sz="3600" baseline="0"/>
            </a:lvl1pPr>
          </a:lstStyle>
          <a:p>
            <a:r>
              <a:rPr lang="en-US" dirty="0" smtClean="0"/>
              <a:t>This Completes Section XX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90800" y="1386604"/>
            <a:ext cx="6088220" cy="82370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Of Beef Systems Management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6197"/>
            <a:ext cx="2133600" cy="184910"/>
          </a:xfrm>
        </p:spPr>
        <p:txBody>
          <a:bodyPr/>
          <a:lstStyle/>
          <a:p>
            <a:fld id="{EA35ADB6-084D-234E-BF30-1A6E89FFED08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05099" y="4856197"/>
            <a:ext cx="175686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487826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10" y="2321003"/>
            <a:ext cx="1118674" cy="103580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640167"/>
            <a:ext cx="914400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" b="0" i="0" dirty="0" smtClean="0">
                <a:solidFill>
                  <a:srgbClr val="000000"/>
                </a:solidFill>
                <a:effectLst/>
                <a:latin typeface="+mn-lt"/>
              </a:rPr>
              <a:t>The Alabama Cooperative Extension System (Alabama A&amp;M University and Auburn University) is an equal opportunity educator and employer.  Everyone is welcome! © 2017 Alabama Cooperative Extension System. All rights reserved.</a:t>
            </a:r>
            <a:endParaRPr lang="en-US" sz="500" b="0" dirty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615520"/>
            <a:ext cx="1837024" cy="2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90111"/>
            <a:ext cx="8229600" cy="339447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E6C87E2-CB21-B042-9AB5-EC68CD30E3DB}" type="datetime1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175686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DBCD972-CAB2-6746-8790-4B352510381C}" type="datetime1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1756861" cy="27384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955F904-C87C-474A-B810-98A916C0B914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25835" y="1609662"/>
            <a:ext cx="5447018" cy="1353804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n-US" dirty="0" smtClean="0"/>
              <a:t>Click to edit Master SECTION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5835" y="975071"/>
            <a:ext cx="5447018" cy="63459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567837" y="456618"/>
            <a:ext cx="0" cy="263982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AF2BB0AF-921C-7B49-BA1B-75CFE6861F06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5" y="615520"/>
            <a:ext cx="1837024" cy="2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53136C69-857B-104C-AE3E-3B88F0AD35C4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BDBE96D-5333-134F-BFD4-3545C965CCE1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5979"/>
            <a:ext cx="7875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BDBE96D-5333-134F-BFD4-3545C965CCE1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B7EC9AF-4B0F-7344-987B-03796E684500}" type="datetime1">
              <a:rPr lang="en-US" smtClean="0"/>
              <a:t>1/4/2018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1756861" cy="273844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80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647" y="204789"/>
            <a:ext cx="493252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800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BDBE96D-5333-134F-BFD4-3545C965CCE1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9143999" cy="51524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87" y="4509100"/>
            <a:ext cx="1313415" cy="347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286958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98236"/>
            <a:ext cx="5486400" cy="26524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29463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856197"/>
            <a:ext cx="812768" cy="184910"/>
          </a:xfrm>
        </p:spPr>
        <p:txBody>
          <a:bodyPr/>
          <a:lstStyle/>
          <a:p>
            <a:fld id="{DBDBE96D-5333-134F-BFD4-3545C965CCE1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67029" y="4856197"/>
            <a:ext cx="900501" cy="184910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1429" y="4767264"/>
            <a:ext cx="2895600" cy="27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i="0"/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9" y="218298"/>
            <a:ext cx="645798" cy="8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6197"/>
            <a:ext cx="2133600" cy="184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020A46F0-4519-5849-AEF2-C539D80DD5A5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856197"/>
            <a:ext cx="1756861" cy="184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7" r:id="rId10"/>
    <p:sldLayoutId id="2147493465" r:id="rId11"/>
    <p:sldLayoutId id="2147493466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es.edu/anr/soillab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44693" y="856073"/>
            <a:ext cx="6088220" cy="813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Livestock Drinking Water Quality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44693" y="1676725"/>
            <a:ext cx="6088220" cy="1276939"/>
          </a:xfrm>
        </p:spPr>
        <p:txBody>
          <a:bodyPr/>
          <a:lstStyle/>
          <a:p>
            <a:r>
              <a:rPr lang="en-US" dirty="0" smtClean="0"/>
              <a:t>Eve Brantley, Ph.D., Extension Water Specialist</a:t>
            </a:r>
          </a:p>
          <a:p>
            <a:r>
              <a:rPr lang="en-US" dirty="0" smtClean="0"/>
              <a:t>Kim Mullenix, Ph.D., Extension Beef Specialist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Temperature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/>
              <a:t>Cattle prefer water between </a:t>
            </a:r>
            <a:r>
              <a:rPr lang="en-US" sz="2400" b="1" dirty="0" smtClean="0">
                <a:solidFill>
                  <a:schemeClr val="tx2"/>
                </a:solidFill>
              </a:rPr>
              <a:t>40°and </a:t>
            </a:r>
            <a:r>
              <a:rPr lang="en-US" sz="2400" b="1" dirty="0">
                <a:solidFill>
                  <a:schemeClr val="tx2"/>
                </a:solidFill>
              </a:rPr>
              <a:t>65° </a:t>
            </a:r>
            <a:r>
              <a:rPr lang="en-US" sz="2400" b="1" dirty="0" smtClean="0">
                <a:solidFill>
                  <a:schemeClr val="tx2"/>
                </a:solidFill>
              </a:rPr>
              <a:t>F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 smtClean="0"/>
              <a:t>Consumption reduced if water is warmer </a:t>
            </a:r>
            <a:r>
              <a:rPr lang="en-US" sz="2400" dirty="0"/>
              <a:t>than </a:t>
            </a:r>
            <a:r>
              <a:rPr lang="en-US" sz="2400" b="1" dirty="0">
                <a:solidFill>
                  <a:srgbClr val="FF0000"/>
                </a:solidFill>
              </a:rPr>
              <a:t>80° </a:t>
            </a:r>
            <a:r>
              <a:rPr lang="en-US" sz="2400" b="1" dirty="0" smtClean="0">
                <a:solidFill>
                  <a:srgbClr val="FF0000"/>
                </a:solidFill>
              </a:rPr>
              <a:t>F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Salinity / Total Dissolved Solids (TDS)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/>
              <a:t>Salinity includes sodium chloride (common salt), magnesium (Epsom salt), calcium, and </a:t>
            </a:r>
            <a:r>
              <a:rPr lang="en-US" sz="2400" dirty="0" smtClean="0"/>
              <a:t>sulfate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900" dirty="0" smtClean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 smtClean="0"/>
              <a:t>Levels </a:t>
            </a:r>
            <a:r>
              <a:rPr lang="en-US" sz="2400" dirty="0"/>
              <a:t>of salinity </a:t>
            </a:r>
            <a:r>
              <a:rPr lang="en-US" sz="2400" dirty="0" smtClean="0"/>
              <a:t>&lt;1,000 </a:t>
            </a:r>
            <a:r>
              <a:rPr lang="en-US" sz="2400" dirty="0"/>
              <a:t>mg/L are considered safe to </a:t>
            </a:r>
            <a:r>
              <a:rPr lang="en-US" sz="2400" dirty="0" smtClean="0"/>
              <a:t>drink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900" dirty="0" smtClean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 smtClean="0"/>
              <a:t>Above </a:t>
            </a:r>
            <a:r>
              <a:rPr lang="en-US" sz="2400" dirty="0"/>
              <a:t>this level, livestock may limit water intake and experience adverse health effects such as diarrhea </a:t>
            </a:r>
          </a:p>
        </p:txBody>
      </p:sp>
    </p:spTree>
    <p:extLst>
      <p:ext uri="{BB962C8B-B14F-4D97-AF65-F5344CB8AC3E}">
        <p14:creationId xmlns:p14="http://schemas.microsoft.com/office/powerpoint/2010/main" val="10178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Nitrate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/>
              <a:t>Safe </a:t>
            </a:r>
            <a:r>
              <a:rPr lang="en-US" sz="2400" dirty="0" smtClean="0"/>
              <a:t>levels </a:t>
            </a:r>
            <a:r>
              <a:rPr lang="en-US" sz="2400" dirty="0"/>
              <a:t>for livestock drinking water are below 100 </a:t>
            </a:r>
            <a:r>
              <a:rPr lang="en-US" sz="2400" dirty="0" smtClean="0"/>
              <a:t>mg/L 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900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/>
              <a:t>Nitrate levels above 300 mg/L may result in severe health problems and </a:t>
            </a:r>
            <a:r>
              <a:rPr lang="en-US" sz="2400" dirty="0" smtClean="0"/>
              <a:t>death </a:t>
            </a:r>
            <a:endParaRPr lang="en-US" sz="2400" dirty="0"/>
          </a:p>
          <a:p>
            <a:pPr marL="0" lvl="0" indent="0" defTabSz="914400">
              <a:spcBef>
                <a:spcPts val="0"/>
              </a:spcBef>
              <a:buNone/>
            </a:pPr>
            <a:endParaRPr lang="en-US" sz="9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 smtClean="0"/>
              <a:t>Be aware of nitrate levels in </a:t>
            </a:r>
            <a:r>
              <a:rPr lang="en-US" sz="2400" u="sng" dirty="0" smtClean="0"/>
              <a:t>water</a:t>
            </a:r>
            <a:r>
              <a:rPr lang="en-US" sz="2400" dirty="0" smtClean="0"/>
              <a:t> and </a:t>
            </a:r>
            <a:r>
              <a:rPr lang="en-US" sz="2400" u="sng" dirty="0" smtClean="0"/>
              <a:t>feed</a:t>
            </a:r>
            <a:r>
              <a:rPr lang="en-US" sz="2400" dirty="0" smtClean="0"/>
              <a:t> to ensure </a:t>
            </a:r>
            <a:r>
              <a:rPr lang="en-US" sz="2400" dirty="0"/>
              <a:t>a balanced </a:t>
            </a:r>
            <a:r>
              <a:rPr lang="en-US" sz="2400" dirty="0" smtClean="0"/>
              <a:t>diet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16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Worry About Nitrate?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244929" y="1200151"/>
            <a:ext cx="8588828" cy="3394472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/>
              <a:t>Nitrate is reduced to nitrite in the </a:t>
            </a:r>
            <a:r>
              <a:rPr lang="en-US" sz="2400" dirty="0" smtClean="0"/>
              <a:t>rumen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800" dirty="0" smtClean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 smtClean="0"/>
              <a:t>Nitrite </a:t>
            </a:r>
            <a:r>
              <a:rPr lang="en-US" sz="2400" dirty="0"/>
              <a:t>limits </a:t>
            </a:r>
            <a:r>
              <a:rPr lang="en-US" sz="2400" dirty="0" smtClean="0"/>
              <a:t>amount </a:t>
            </a:r>
            <a:r>
              <a:rPr lang="en-US" sz="2400" dirty="0"/>
              <a:t>of oxygen that can be carried in </a:t>
            </a:r>
            <a:r>
              <a:rPr lang="en-US" sz="2400" dirty="0" smtClean="0"/>
              <a:t>blood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800" dirty="0" smtClean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 smtClean="0"/>
              <a:t>Special </a:t>
            </a:r>
            <a:r>
              <a:rPr lang="en-US" sz="2400" dirty="0"/>
              <a:t>concern during </a:t>
            </a:r>
            <a:r>
              <a:rPr lang="en-US" sz="2400" u="sng" dirty="0"/>
              <a:t>drought</a:t>
            </a:r>
            <a:r>
              <a:rPr lang="en-US" sz="2400" dirty="0"/>
              <a:t> when certain forages may accumulate high concentrations of nitrate </a:t>
            </a:r>
            <a:r>
              <a:rPr lang="en-US" sz="2400" dirty="0" smtClean="0"/>
              <a:t>- summer </a:t>
            </a:r>
            <a:r>
              <a:rPr lang="en-US" sz="2400" dirty="0"/>
              <a:t>annual grasses, </a:t>
            </a:r>
            <a:r>
              <a:rPr lang="en-US" sz="2400" dirty="0" err="1"/>
              <a:t>bermudagrass</a:t>
            </a:r>
            <a:r>
              <a:rPr lang="en-US" sz="2400" dirty="0"/>
              <a:t>, and </a:t>
            </a:r>
            <a:r>
              <a:rPr lang="en-US" sz="2400" dirty="0" err="1"/>
              <a:t>Johnsongrass</a:t>
            </a:r>
            <a:r>
              <a:rPr lang="en-US" sz="2400" dirty="0"/>
              <a:t> under conditions of high nitrogen </a:t>
            </a:r>
            <a:r>
              <a:rPr lang="en-US" sz="2400" dirty="0" smtClean="0"/>
              <a:t>fertilization</a:t>
            </a: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42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Pathogens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/>
              <a:t>Pathogens are disease-causing organisms that may be introduced by untreated animal </a:t>
            </a:r>
            <a:r>
              <a:rPr lang="en-US" sz="2400" dirty="0" smtClean="0"/>
              <a:t>waste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4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 smtClean="0"/>
              <a:t>Consuming </a:t>
            </a:r>
            <a:r>
              <a:rPr lang="en-US" sz="2400" dirty="0"/>
              <a:t>untreated waste can lead to health concerns </a:t>
            </a:r>
          </a:p>
        </p:txBody>
      </p:sp>
    </p:spTree>
    <p:extLst>
      <p:ext uri="{BB962C8B-B14F-4D97-AF65-F5344CB8AC3E}">
        <p14:creationId xmlns:p14="http://schemas.microsoft.com/office/powerpoint/2010/main" val="7351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Cyanobacteria (blue-green algae)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228603" y="1200151"/>
            <a:ext cx="8572500" cy="3394472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/>
              <a:t>Excess nutrients and stagnant water can stimulate harmful algae growth, such as </a:t>
            </a:r>
            <a:r>
              <a:rPr lang="en-US" sz="2400" dirty="0" smtClean="0"/>
              <a:t>cyanobacteria, also called blue-green algae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 smtClean="0"/>
              <a:t>Cattle </a:t>
            </a:r>
            <a:r>
              <a:rPr lang="en-US" sz="2400" dirty="0"/>
              <a:t>can become sick from toxins (</a:t>
            </a:r>
            <a:r>
              <a:rPr lang="en-US" sz="2400" dirty="0" err="1"/>
              <a:t>microcystins</a:t>
            </a:r>
            <a:r>
              <a:rPr lang="en-US" sz="2400" dirty="0"/>
              <a:t>) released by blue-green </a:t>
            </a:r>
            <a:r>
              <a:rPr lang="en-US" sz="2400" dirty="0" smtClean="0"/>
              <a:t>algae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660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Protect Drinking Water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/>
              <a:t>Test </a:t>
            </a:r>
            <a:r>
              <a:rPr lang="en-US" sz="2400" dirty="0" smtClean="0"/>
              <a:t>drinking </a:t>
            </a:r>
            <a:r>
              <a:rPr lang="en-US" sz="2400" dirty="0"/>
              <a:t>water source </a:t>
            </a:r>
            <a:r>
              <a:rPr lang="en-US" sz="2400" dirty="0" smtClean="0"/>
              <a:t>annually</a:t>
            </a:r>
            <a:endParaRPr lang="en-US" sz="2400" dirty="0"/>
          </a:p>
          <a:p>
            <a:pPr marL="0" lvl="0" indent="0" defTabSz="914400">
              <a:spcBef>
                <a:spcPts val="0"/>
              </a:spcBef>
              <a:buNone/>
            </a:pPr>
            <a:endParaRPr lang="en-US" sz="900" dirty="0" smtClean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 smtClean="0"/>
              <a:t>Auburn </a:t>
            </a:r>
            <a:r>
              <a:rPr lang="en-US" sz="2400" dirty="0"/>
              <a:t>University Soil and Water Test Lab can screen water samples for 16 parameters of interest including nitrates, pH, and total dissolved </a:t>
            </a:r>
            <a:r>
              <a:rPr lang="en-US" sz="2400" dirty="0" smtClean="0"/>
              <a:t>solids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9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>
                <a:hlinkClick r:id="rId3"/>
              </a:rPr>
              <a:t>http://www.aces.edu/anr/soillab</a:t>
            </a:r>
            <a:r>
              <a:rPr lang="en-US" sz="2400" dirty="0" smtClean="0">
                <a:hlinkClick r:id="rId3"/>
              </a:rPr>
              <a:t>/</a:t>
            </a:r>
            <a:r>
              <a:rPr lang="en-US" sz="2400" dirty="0" smtClean="0"/>
              <a:t> (new page when we know)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246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prstClr val="black"/>
                </a:solidFill>
              </a:rPr>
              <a:t>Protect </a:t>
            </a:r>
            <a:r>
              <a:rPr lang="en-US" sz="3600" dirty="0">
                <a:solidFill>
                  <a:prstClr val="black"/>
                </a:solidFill>
              </a:rPr>
              <a:t>Drinking Water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195943" y="1200151"/>
            <a:ext cx="8490857" cy="3394472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 smtClean="0"/>
              <a:t>Limit livestock loafing </a:t>
            </a:r>
            <a:r>
              <a:rPr lang="en-US" sz="2400" dirty="0"/>
              <a:t>in ponds or wet </a:t>
            </a:r>
            <a:r>
              <a:rPr lang="en-US" sz="2400" dirty="0" smtClean="0"/>
              <a:t>soils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4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 smtClean="0"/>
              <a:t>Infections </a:t>
            </a:r>
            <a:r>
              <a:rPr lang="en-US" sz="2400" dirty="0"/>
              <a:t>from soil borne bacterium, such as fusobacterium or foot rot, may be transmitted with increased exposure to stagnant water and wet soils </a:t>
            </a:r>
          </a:p>
        </p:txBody>
      </p:sp>
    </p:spTree>
    <p:extLst>
      <p:ext uri="{BB962C8B-B14F-4D97-AF65-F5344CB8AC3E}">
        <p14:creationId xmlns:p14="http://schemas.microsoft.com/office/powerpoint/2010/main" val="20719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prstClr val="black"/>
                </a:solidFill>
              </a:rPr>
              <a:t>Protect </a:t>
            </a:r>
            <a:r>
              <a:rPr lang="en-US" sz="3600" dirty="0">
                <a:solidFill>
                  <a:prstClr val="black"/>
                </a:solidFill>
              </a:rPr>
              <a:t>Drinking Water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195943" y="1200151"/>
            <a:ext cx="8490857" cy="3394472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 smtClean="0"/>
              <a:t>Manage access of livestock to ponds or streams 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9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 smtClean="0"/>
              <a:t>Keep a healthy streamside forest to protect streams and rivers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9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dirty="0"/>
              <a:t>Protect </a:t>
            </a:r>
            <a:r>
              <a:rPr lang="en-US" sz="2400" dirty="0" smtClean="0"/>
              <a:t>water source watershed by </a:t>
            </a:r>
            <a:r>
              <a:rPr lang="en-US" sz="2400" dirty="0"/>
              <a:t>maintaining plants and limiting chemicals and manure transport into the water </a:t>
            </a:r>
          </a:p>
        </p:txBody>
      </p:sp>
    </p:spTree>
    <p:extLst>
      <p:ext uri="{BB962C8B-B14F-4D97-AF65-F5344CB8AC3E}">
        <p14:creationId xmlns:p14="http://schemas.microsoft.com/office/powerpoint/2010/main" val="6599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prstClr val="black"/>
                </a:solidFill>
              </a:rPr>
              <a:t>Protect </a:t>
            </a:r>
            <a:r>
              <a:rPr lang="en-US" sz="3600" dirty="0">
                <a:solidFill>
                  <a:prstClr val="black"/>
                </a:solidFill>
              </a:rPr>
              <a:t>Drinking Water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195943" y="1200151"/>
            <a:ext cx="8490857" cy="3394472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/>
              <a:t>Pipe water to a quality water trough or other </a:t>
            </a:r>
            <a:r>
              <a:rPr lang="en-US" sz="2400" dirty="0" smtClean="0"/>
              <a:t>waterer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 smtClean="0"/>
              <a:t>Freeze </a:t>
            </a:r>
            <a:r>
              <a:rPr lang="en-US" sz="2400" dirty="0"/>
              <a:t>proof troughs (examples include floating ball top waterers) work well in cold weather and keep water cool in the </a:t>
            </a:r>
            <a:r>
              <a:rPr lang="en-US" sz="2400" dirty="0" smtClean="0"/>
              <a:t>summer - they </a:t>
            </a:r>
            <a:r>
              <a:rPr lang="en-US" sz="2400" dirty="0"/>
              <a:t>also keep water relatively clean and free of </a:t>
            </a:r>
            <a:r>
              <a:rPr lang="en-US" sz="2400" dirty="0" smtClean="0"/>
              <a:t>algae</a:t>
            </a:r>
            <a:endParaRPr lang="en-US" sz="2400" dirty="0"/>
          </a:p>
          <a:p>
            <a:pPr marL="0" lvl="0" indent="0" defTabSz="914400">
              <a:spcBef>
                <a:spcPts val="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97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Livestock Water Quality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800" dirty="0" smtClean="0"/>
              <a:t>Water </a:t>
            </a:r>
            <a:r>
              <a:rPr lang="en-US" sz="2800" u="sng" dirty="0" smtClean="0"/>
              <a:t>quantity</a:t>
            </a:r>
            <a:r>
              <a:rPr lang="en-US" sz="2800" dirty="0" smtClean="0"/>
              <a:t> </a:t>
            </a:r>
            <a:r>
              <a:rPr lang="en-US" sz="2800" dirty="0"/>
              <a:t>and </a:t>
            </a:r>
            <a:r>
              <a:rPr lang="en-US" sz="2800" u="sng" dirty="0"/>
              <a:t>quality</a:t>
            </a:r>
            <a:r>
              <a:rPr lang="en-US" sz="2800" dirty="0"/>
              <a:t> </a:t>
            </a:r>
            <a:r>
              <a:rPr lang="en-US" sz="2800" dirty="0" smtClean="0"/>
              <a:t>are </a:t>
            </a:r>
            <a:r>
              <a:rPr lang="en-US" sz="2800" dirty="0"/>
              <a:t>important </a:t>
            </a:r>
            <a:r>
              <a:rPr lang="en-US" sz="2800" dirty="0" smtClean="0"/>
              <a:t>for overall </a:t>
            </a:r>
            <a:r>
              <a:rPr lang="en-US" sz="2800" dirty="0"/>
              <a:t>maintenance </a:t>
            </a:r>
            <a:r>
              <a:rPr lang="en-US" sz="2800" dirty="0" smtClean="0"/>
              <a:t>of </a:t>
            </a:r>
            <a:r>
              <a:rPr lang="en-US" sz="2800" dirty="0"/>
              <a:t>herd health and </a:t>
            </a:r>
            <a:r>
              <a:rPr lang="en-US" sz="2800" dirty="0" smtClean="0"/>
              <a:t>productivity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900" i="1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800" i="1" dirty="0"/>
              <a:t>If water is suspected of causing a health problem, seek veterinary assistance to determine a diagnosis </a:t>
            </a:r>
          </a:p>
        </p:txBody>
      </p:sp>
    </p:spTree>
    <p:extLst>
      <p:ext uri="{BB962C8B-B14F-4D97-AF65-F5344CB8AC3E}">
        <p14:creationId xmlns:p14="http://schemas.microsoft.com/office/powerpoint/2010/main" val="38340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prstClr val="black"/>
                </a:solidFill>
              </a:rPr>
              <a:t>Protect </a:t>
            </a:r>
            <a:r>
              <a:rPr lang="en-US" sz="3600" dirty="0">
                <a:solidFill>
                  <a:prstClr val="black"/>
                </a:solidFill>
              </a:rPr>
              <a:t>Drinking Water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195944" y="1200151"/>
            <a:ext cx="4550986" cy="3394472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 smtClean="0"/>
              <a:t>For more information, check </a:t>
            </a:r>
            <a:r>
              <a:rPr lang="en-US" sz="2400" dirty="0" smtClean="0"/>
              <a:t>out these websites: </a:t>
            </a:r>
            <a:endParaRPr lang="en-US" sz="2400" dirty="0" smtClean="0"/>
          </a:p>
          <a:p>
            <a:pPr marL="0" indent="0" defTabSz="914400">
              <a:spcBef>
                <a:spcPts val="0"/>
              </a:spcBef>
              <a:buNone/>
            </a:pP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400" b="1" dirty="0" smtClean="0"/>
              <a:t>www.aces.edu/beefsystems</a:t>
            </a:r>
            <a:endParaRPr lang="en-US" sz="2400" b="1" dirty="0"/>
          </a:p>
          <a:p>
            <a:pPr marL="0" lvl="0" indent="0" defTabSz="914400">
              <a:spcBef>
                <a:spcPts val="0"/>
              </a:spcBef>
              <a:buNone/>
            </a:pPr>
            <a:endParaRPr lang="en-US" sz="2400" b="1" dirty="0" smtClean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b="1" dirty="0" smtClean="0"/>
              <a:t>www.aces.edu/anr/soillab</a:t>
            </a:r>
            <a:endParaRPr lang="en-US" sz="2400" b="1" dirty="0" smtClean="0"/>
          </a:p>
        </p:txBody>
      </p:sp>
      <p:pic>
        <p:nvPicPr>
          <p:cNvPr id="8" name="Content Placeholder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51" y="1063229"/>
            <a:ext cx="3112381" cy="26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Questions?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9907-5966-B147-AED4-55B683CBBF46}" type="datetime1">
              <a:rPr lang="en-US" smtClean="0"/>
              <a:t>1/4/2018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5067530" y="205979"/>
            <a:ext cx="3837215" cy="345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much water do cattle need?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Between 7-20 gal / day</a:t>
            </a:r>
            <a:br>
              <a:rPr lang="en-US" sz="2400" dirty="0" smtClean="0"/>
            </a:br>
            <a:r>
              <a:rPr lang="en-US" sz="2400" dirty="0" smtClean="0"/>
              <a:t>Depends on: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	</a:t>
            </a:r>
            <a:r>
              <a:rPr lang="en-US" sz="2400" dirty="0" smtClean="0"/>
              <a:t>Forage dry matter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	</a:t>
            </a:r>
            <a:r>
              <a:rPr lang="en-US" sz="2400" dirty="0" smtClean="0"/>
              <a:t>Season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	</a:t>
            </a:r>
            <a:r>
              <a:rPr lang="en-US" sz="2400" dirty="0" smtClean="0"/>
              <a:t>Physiological State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76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Needs of Cattle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F904-C87C-474A-B810-98A916C0B914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Source: NRC, 2016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506795"/>
              </p:ext>
            </p:extLst>
          </p:nvPr>
        </p:nvGraphicFramePr>
        <p:xfrm>
          <a:off x="1009818" y="1144990"/>
          <a:ext cx="6790413" cy="26894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198"/>
                <a:gridCol w="2083241"/>
                <a:gridCol w="1963974"/>
              </a:tblGrid>
              <a:tr h="636703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Daily water needs</a:t>
                      </a:r>
                    </a:p>
                    <a:p>
                      <a:pPr algn="ctr"/>
                      <a:r>
                        <a:rPr lang="en-US" sz="2000" b="1" dirty="0" smtClean="0"/>
                        <a:t>gallons/head</a:t>
                      </a:r>
                      <a:endParaRPr lang="en-US" sz="20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9876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Size class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 50°F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90°F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9876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400 </a:t>
                      </a:r>
                      <a:r>
                        <a:rPr lang="en-US" sz="2000" b="1" dirty="0" err="1" smtClean="0"/>
                        <a:t>lb</a:t>
                      </a:r>
                      <a:r>
                        <a:rPr lang="en-US" sz="2000" b="1" dirty="0" smtClean="0"/>
                        <a:t> calf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10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921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1,000 </a:t>
                      </a:r>
                      <a:r>
                        <a:rPr lang="en-US" sz="2000" b="1" dirty="0" err="1" smtClean="0"/>
                        <a:t>lb</a:t>
                      </a:r>
                      <a:r>
                        <a:rPr lang="en-US" sz="2000" b="1" dirty="0" smtClean="0"/>
                        <a:t> steer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17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670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Mature </a:t>
                      </a:r>
                      <a:r>
                        <a:rPr lang="en-US" sz="2000" b="1" dirty="0" smtClean="0"/>
                        <a:t>cow (1,200 </a:t>
                      </a:r>
                      <a:r>
                        <a:rPr lang="en-US" sz="2000" b="1" dirty="0" err="1" smtClean="0"/>
                        <a:t>lb</a:t>
                      </a:r>
                      <a:r>
                        <a:rPr lang="en-US" sz="2000" b="1" dirty="0" smtClean="0"/>
                        <a:t>)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3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Forage Dry Matter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/>
              <a:t>Green forage is higher in moisture than dry </a:t>
            </a:r>
            <a:r>
              <a:rPr lang="en-US" sz="2400" dirty="0" smtClean="0"/>
              <a:t>forage</a:t>
            </a: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</a:pPr>
            <a:endParaRPr lang="en-US" sz="2400" dirty="0" smtClean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/>
              <a:t>W</a:t>
            </a:r>
            <a:r>
              <a:rPr lang="en-US" sz="2400" dirty="0" smtClean="0"/>
              <a:t>ater </a:t>
            </a:r>
            <a:r>
              <a:rPr lang="en-US" sz="2400" dirty="0"/>
              <a:t>consumption </a:t>
            </a:r>
            <a:r>
              <a:rPr lang="en-US" sz="2400" dirty="0" smtClean="0"/>
              <a:t>increases when cattle consume </a:t>
            </a:r>
            <a:r>
              <a:rPr lang="en-US" sz="2400" dirty="0"/>
              <a:t>hay compared to fresh </a:t>
            </a:r>
            <a:r>
              <a:rPr lang="en-US" sz="2400" dirty="0" smtClean="0"/>
              <a:t>forage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Season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/>
              <a:t>Higher temperatures increase water </a:t>
            </a:r>
            <a:r>
              <a:rPr lang="en-US" sz="2400" dirty="0" smtClean="0"/>
              <a:t>consumption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 smtClean="0"/>
              <a:t>High </a:t>
            </a:r>
            <a:r>
              <a:rPr lang="en-US" sz="2400" dirty="0"/>
              <a:t>humidity reduces daily </a:t>
            </a:r>
            <a:r>
              <a:rPr lang="en-US" sz="2400" dirty="0" smtClean="0"/>
              <a:t>consumption</a:t>
            </a: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976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Physiological State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Water consumption increases with age, weight, pregnancy and </a:t>
            </a:r>
            <a:r>
              <a:rPr lang="en-US" sz="2400" dirty="0" smtClean="0"/>
              <a:t>lactation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400" dirty="0"/>
              <a:t>A general rule of thumb is livestock need </a:t>
            </a:r>
            <a:r>
              <a:rPr lang="en-US" sz="2400" b="1" dirty="0">
                <a:solidFill>
                  <a:schemeClr val="tx2"/>
                </a:solidFill>
              </a:rPr>
              <a:t>2 gallons of water per 100 pounds of body weight each </a:t>
            </a:r>
            <a:r>
              <a:rPr lang="en-US" sz="2400" b="1" dirty="0" smtClean="0">
                <a:solidFill>
                  <a:schemeClr val="tx2"/>
                </a:solidFill>
              </a:rPr>
              <a:t>day</a:t>
            </a:r>
            <a:endParaRPr lang="en-US" sz="2400" b="1" dirty="0">
              <a:solidFill>
                <a:schemeClr val="tx2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61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Water Quality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91F6-3528-6C47-A223-616333447BF9}" type="datetime1">
              <a:rPr lang="en-US" smtClean="0"/>
              <a:t>1/4/2018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179614" y="1200151"/>
            <a:ext cx="8507186" cy="3394472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Drink </a:t>
            </a:r>
            <a:r>
              <a:rPr lang="en-US" sz="2400" dirty="0">
                <a:solidFill>
                  <a:prstClr val="black"/>
                </a:solidFill>
              </a:rPr>
              <a:t>More Water + Ability to Consume More Feed = Weight </a:t>
            </a:r>
            <a:r>
              <a:rPr lang="en-US" sz="2400" dirty="0" smtClean="0">
                <a:solidFill>
                  <a:prstClr val="black"/>
                </a:solidFill>
              </a:rPr>
              <a:t>Gain</a:t>
            </a:r>
          </a:p>
          <a:p>
            <a:pPr marL="0" lvl="0" indent="0" defTabSz="914400">
              <a:spcBef>
                <a:spcPts val="0"/>
              </a:spcBef>
              <a:buNone/>
              <a:defRPr/>
            </a:pP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400" dirty="0" smtClean="0"/>
              <a:t>If drinking </a:t>
            </a:r>
            <a:r>
              <a:rPr lang="en-US" sz="2400" dirty="0"/>
              <a:t>water has high levels of contaminants, livestock will drink less of </a:t>
            </a:r>
            <a:r>
              <a:rPr lang="en-US" sz="2400" dirty="0" smtClean="0"/>
              <a:t>it (less feed, less weight)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09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Supply Considerations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872166"/>
              </p:ext>
            </p:extLst>
          </p:nvPr>
        </p:nvGraphicFramePr>
        <p:xfrm>
          <a:off x="538018" y="1083343"/>
          <a:ext cx="7924800" cy="2323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584960"/>
                <a:gridCol w="1584960"/>
                <a:gridCol w="1584960"/>
                <a:gridCol w="1584960"/>
              </a:tblGrid>
              <a:tr h="5257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Water Source</a:t>
                      </a:r>
                      <a:endParaRPr lang="en-US" sz="1500" dirty="0"/>
                    </a:p>
                  </a:txBody>
                  <a:tcPr marT="34290" marB="34290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Grazing</a:t>
                      </a:r>
                      <a:endParaRPr lang="en-US" sz="1500" dirty="0"/>
                    </a:p>
                  </a:txBody>
                  <a:tcPr marT="34290" marB="34290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Resting</a:t>
                      </a:r>
                      <a:endParaRPr lang="en-US" sz="1500" dirty="0"/>
                    </a:p>
                  </a:txBody>
                  <a:tcPr marT="34290" marB="34290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Loafing</a:t>
                      </a:r>
                      <a:endParaRPr lang="en-US" sz="1500" dirty="0"/>
                    </a:p>
                  </a:txBody>
                  <a:tcPr marT="34290" marB="34290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Drinking time</a:t>
                      </a:r>
                      <a:endParaRPr lang="en-US" sz="1500" dirty="0"/>
                    </a:p>
                  </a:txBody>
                  <a:tcPr marT="34290" marB="34290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T="34290" marB="34290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500" dirty="0" smtClean="0"/>
                        <a:t>---------------------------------</a:t>
                      </a:r>
                      <a:r>
                        <a:rPr lang="en-US" sz="1500" dirty="0" smtClean="0"/>
                        <a:t>30</a:t>
                      </a:r>
                      <a:r>
                        <a:rPr lang="en-US" sz="1500" baseline="0" dirty="0" smtClean="0"/>
                        <a:t> min. increments-</a:t>
                      </a:r>
                      <a:r>
                        <a:rPr lang="en-US" sz="1500" baseline="0" dirty="0" smtClean="0"/>
                        <a:t>-----------------------------</a:t>
                      </a:r>
                      <a:endParaRPr lang="en-US" sz="1500" dirty="0"/>
                    </a:p>
                  </a:txBody>
                  <a:tcPr marT="34290" marB="3429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---sec/day---</a:t>
                      </a:r>
                      <a:endParaRPr lang="en-US" sz="1500" dirty="0"/>
                    </a:p>
                  </a:txBody>
                  <a:tcPr marT="34290" marB="3429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Clean</a:t>
                      </a:r>
                      <a:r>
                        <a:rPr lang="en-US" sz="1500" baseline="0" dirty="0" smtClean="0"/>
                        <a:t> water*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18</a:t>
                      </a:r>
                      <a:endParaRPr lang="en-US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8</a:t>
                      </a:r>
                      <a:endParaRPr lang="en-US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77</a:t>
                      </a:r>
                      <a:endParaRPr lang="en-US" sz="1500" dirty="0"/>
                    </a:p>
                  </a:txBody>
                  <a:tcPr marT="34290" marB="34290" anchor="ctr"/>
                </a:tc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Pond</a:t>
                      </a:r>
                      <a:r>
                        <a:rPr lang="en-US" sz="1500" baseline="0" dirty="0" smtClean="0"/>
                        <a:t> – pumped</a:t>
                      </a:r>
                      <a:endParaRPr lang="en-US" sz="15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16</a:t>
                      </a:r>
                      <a:endParaRPr lang="en-US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9</a:t>
                      </a:r>
                      <a:endParaRPr lang="en-US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80</a:t>
                      </a:r>
                      <a:endParaRPr lang="en-US" sz="1500" dirty="0"/>
                    </a:p>
                  </a:txBody>
                  <a:tcPr marT="34290" marB="34290" anchor="ctr"/>
                </a:tc>
              </a:tr>
              <a:tr h="449276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Pond</a:t>
                      </a:r>
                      <a:r>
                        <a:rPr lang="en-US" sz="1500" baseline="0" dirty="0" smtClean="0"/>
                        <a:t> - direct</a:t>
                      </a:r>
                      <a:endParaRPr lang="en-US" sz="1500" dirty="0"/>
                    </a:p>
                  </a:txBody>
                  <a:tcPr marT="34290" marB="34290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16</a:t>
                      </a:r>
                      <a:endParaRPr lang="en-US" sz="1500" dirty="0"/>
                    </a:p>
                  </a:txBody>
                  <a:tcPr marT="34290" marB="3429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10</a:t>
                      </a:r>
                      <a:endParaRPr lang="en-US" sz="1500" dirty="0"/>
                    </a:p>
                  </a:txBody>
                  <a:tcPr marT="34290" marB="3429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2.5</a:t>
                      </a:r>
                      <a:endParaRPr lang="en-US" sz="1500" dirty="0"/>
                    </a:p>
                  </a:txBody>
                  <a:tcPr marT="34290" marB="3429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85</a:t>
                      </a:r>
                      <a:endParaRPr lang="en-US" sz="1500" dirty="0"/>
                    </a:p>
                  </a:txBody>
                  <a:tcPr marT="34290" marB="3429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1800" y="340953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*Clean Water – Well, spring, or river – pumped to trough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18684" y="47741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dirty="0" err="1" smtClean="0">
                <a:solidFill>
                  <a:schemeClr val="bg1"/>
                </a:solidFill>
              </a:rPr>
              <a:t>Willms</a:t>
            </a:r>
            <a:r>
              <a:rPr lang="en-US" dirty="0" smtClean="0">
                <a:solidFill>
                  <a:schemeClr val="bg1"/>
                </a:solidFill>
              </a:rPr>
              <a:t> et al., 2002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10800000">
            <a:off x="3440449" y="1857376"/>
            <a:ext cx="533400" cy="62865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991100" y="1857377"/>
            <a:ext cx="533400" cy="62865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6583017" y="1846692"/>
            <a:ext cx="533400" cy="62865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AL BEEF SYSTEMS TEMPLATE-6">
  <a:themeElements>
    <a:clrScheme name="AL Extension Them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 BEEF SYSTEMS TEMPLATE-7B</Template>
  <TotalTime>2953</TotalTime>
  <Words>724</Words>
  <Application>Microsoft Office PowerPoint</Application>
  <PresentationFormat>On-screen Show (16:9)</PresentationFormat>
  <Paragraphs>184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AL BEEF SYSTEMS TEMPLATE-6</vt:lpstr>
      <vt:lpstr>Livestock Drinking Water Quality</vt:lpstr>
      <vt:lpstr>Livestock Water Quality</vt:lpstr>
      <vt:lpstr>How much water do cattle need?</vt:lpstr>
      <vt:lpstr>Water Needs of Cattle</vt:lpstr>
      <vt:lpstr>Forage Dry Matter</vt:lpstr>
      <vt:lpstr>Season</vt:lpstr>
      <vt:lpstr>Physiological State</vt:lpstr>
      <vt:lpstr>Water Quality</vt:lpstr>
      <vt:lpstr>Water Supply Considerations</vt:lpstr>
      <vt:lpstr>Temperature</vt:lpstr>
      <vt:lpstr>Salinity / Total Dissolved Solids (TDS)</vt:lpstr>
      <vt:lpstr>Nitrate</vt:lpstr>
      <vt:lpstr>Why Worry About Nitrate?</vt:lpstr>
      <vt:lpstr>Pathogens</vt:lpstr>
      <vt:lpstr>Cyanobacteria (blue-green algae)</vt:lpstr>
      <vt:lpstr>Protect Drinking Water</vt:lpstr>
      <vt:lpstr>Protect Drinking Water</vt:lpstr>
      <vt:lpstr>Protect Drinking Water</vt:lpstr>
      <vt:lpstr>Protect Drinking Water</vt:lpstr>
      <vt:lpstr>Protect Drinking Water</vt:lpstr>
      <vt:lpstr>Questions?</vt:lpstr>
    </vt:vector>
  </TitlesOfParts>
  <Company>Auburn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AL Beef Systems Online</dc:subject>
  <dc:creator>Jim Helms</dc:creator>
  <cp:lastModifiedBy>Kim Mullenix</cp:lastModifiedBy>
  <cp:revision>54</cp:revision>
  <dcterms:created xsi:type="dcterms:W3CDTF">2017-04-25T14:03:41Z</dcterms:created>
  <dcterms:modified xsi:type="dcterms:W3CDTF">2018-01-04T17:32:14Z</dcterms:modified>
</cp:coreProperties>
</file>