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Lst>
  <p:sldSz cy="10287000" cx="18288000"/>
  <p:notesSz cx="6858000" cy="9144000"/>
  <p:embeddedFontLst>
    <p:embeddedFont>
      <p:font typeface="Staatliches"/>
      <p:regular r:id="rId42"/>
    </p:embeddedFont>
    <p:embeddedFont>
      <p:font typeface="Candara"/>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7" roundtripDataSignature="AMtx7mh7bsi7fw//ZjWjC4jFlZN+W2Md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779ECEA-35A8-4164-8C2C-B6A71ABB796D}">
  <a:tblStyle styleId="{B779ECEA-35A8-4164-8C2C-B6A71ABB796D}"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Staatliches-regular.fntdata"/><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Candara-bold.fntdata"/><Relationship Id="rId21" Type="http://schemas.openxmlformats.org/officeDocument/2006/relationships/slide" Target="slides/slide15.xml"/><Relationship Id="rId43" Type="http://schemas.openxmlformats.org/officeDocument/2006/relationships/font" Target="fonts/Candara-regular.fntdata"/><Relationship Id="rId24" Type="http://schemas.openxmlformats.org/officeDocument/2006/relationships/slide" Target="slides/slide18.xml"/><Relationship Id="rId46" Type="http://schemas.openxmlformats.org/officeDocument/2006/relationships/font" Target="fonts/Candara-boldItalic.fntdata"/><Relationship Id="rId23" Type="http://schemas.openxmlformats.org/officeDocument/2006/relationships/slide" Target="slides/slide17.xml"/><Relationship Id="rId45" Type="http://schemas.openxmlformats.org/officeDocument/2006/relationships/font" Target="fonts/Candar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0" name="Google Shape;29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d765cc9cd9_0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g2d765cc9cd9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a4db4dc92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4" name="Google Shape;344;g2a4db4dc923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a4db4dc923_0_5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g2a4db4dc923_0_5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a4db4dc923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8" name="Google Shape;368;g2a4db4dc923_0_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a4db4dc923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6" name="Google Shape;386;g2a4db4dc923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a4db4dc923_0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4" name="Google Shape;404;g2a4db4dc923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a4db4dc923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2" name="Google Shape;422;g2a4db4dc923_0_1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a4db4dc923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1" name="Google Shape;451;g2a4db4dc923_0_8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a4db4dc923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3" name="Google Shape;473;g2a4db4dc923_0_1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a4db4dc923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9" name="Google Shape;489;g2a4db4dc923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a4db4dc923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6" name="Google Shape;506;g2a4db4dc923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2a4db4dc923_0_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g2a4db4dc923_0_2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a4db4dc923_0_2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g2a4db4dc923_0_2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a4db4dc923_0_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g2a4db4dc923_0_3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a4db4dc923_0_5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9" name="Google Shape;569;g2a4db4dc923_0_5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a4db4dc923_0_2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g2a4db4dc923_0_2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2a4db4dc923_0_5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g2a4db4dc923_0_5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3" name="Google Shape;13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a4db4dc923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2" name="Google Shape;602;g2a4db4dc923_0_4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a4db4dc923_0_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2" name="Google Shape;612;g2a4db4dc923_0_3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a4db4dc923_0_4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5" name="Google Shape;625;g2a4db4dc923_0_4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a4db4dc923_0_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8" name="Google Shape;638;g2a4db4dc923_0_4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2324cc1c8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8" name="Google Shape;648;g32324cc1c8e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9" name="Google Shape;65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d765cc9cd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g2d765cc9cd9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1" name="Google Shape;7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3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7" name="Google Shape;7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4" name="Google Shape;24;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0" name="Google Shape;30;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6" name="Google Shape;36;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37" name="Google Shape;37;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3" name="Google Shape;43;p2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4" name="Google Shape;44;p2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5" name="Google Shape;45;p2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6" name="Google Shape;4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57" name="Google Shape;57;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58" name="Google Shape;5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8"/>
          <p:cNvSpPr/>
          <p:nvPr>
            <p:ph idx="2" type="pic"/>
          </p:nvPr>
        </p:nvSpPr>
        <p:spPr>
          <a:xfrm>
            <a:off x="1792288" y="612775"/>
            <a:ext cx="5486400" cy="4114800"/>
          </a:xfrm>
          <a:prstGeom prst="rect">
            <a:avLst/>
          </a:prstGeom>
          <a:noFill/>
          <a:ln>
            <a:noFill/>
          </a:ln>
        </p:spPr>
      </p:sp>
      <p:sp>
        <p:nvSpPr>
          <p:cNvPr id="64" name="Google Shape;64;p2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5" name="Google Shape;6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42.jpg"/><Relationship Id="rId6" Type="http://schemas.openxmlformats.org/officeDocument/2006/relationships/image" Target="../media/image28.png"/><Relationship Id="rId7" Type="http://schemas.openxmlformats.org/officeDocument/2006/relationships/image" Target="../media/image40.jp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9.jpg"/><Relationship Id="rId6" Type="http://schemas.openxmlformats.org/officeDocument/2006/relationships/image" Target="../media/image35.jpg"/><Relationship Id="rId7" Type="http://schemas.openxmlformats.org/officeDocument/2006/relationships/image" Target="../media/image5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34.jpg"/><Relationship Id="rId5" Type="http://schemas.openxmlformats.org/officeDocument/2006/relationships/image" Target="../media/image3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3.png"/><Relationship Id="rId4" Type="http://schemas.openxmlformats.org/officeDocument/2006/relationships/image" Target="../media/image46.jpg"/><Relationship Id="rId5" Type="http://schemas.openxmlformats.org/officeDocument/2006/relationships/image" Target="../media/image41.jpg"/><Relationship Id="rId6" Type="http://schemas.openxmlformats.org/officeDocument/2006/relationships/image" Target="../media/image53.jpg"/><Relationship Id="rId7"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7.jpg"/><Relationship Id="rId4" Type="http://schemas.openxmlformats.org/officeDocument/2006/relationships/image" Target="../media/image63.png"/><Relationship Id="rId5"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0.png"/><Relationship Id="rId4" Type="http://schemas.openxmlformats.org/officeDocument/2006/relationships/image" Target="../media/image26.png"/><Relationship Id="rId5" Type="http://schemas.openxmlformats.org/officeDocument/2006/relationships/image" Target="../media/image15.png"/><Relationship Id="rId6" Type="http://schemas.openxmlformats.org/officeDocument/2006/relationships/image" Target="../media/image47.png"/><Relationship Id="rId7" Type="http://schemas.openxmlformats.org/officeDocument/2006/relationships/image" Target="../media/image63.png"/><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3.png"/><Relationship Id="rId4" Type="http://schemas.openxmlformats.org/officeDocument/2006/relationships/image" Target="../media/image61.jpg"/><Relationship Id="rId5"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63.png"/><Relationship Id="rId5"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 Id="rId4" Type="http://schemas.openxmlformats.org/officeDocument/2006/relationships/image" Target="../media/image24.png"/><Relationship Id="rId5" Type="http://schemas.openxmlformats.org/officeDocument/2006/relationships/image" Target="../media/image55.jpg"/><Relationship Id="rId6" Type="http://schemas.openxmlformats.org/officeDocument/2006/relationships/image" Target="../media/image63.pn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30.png"/><Relationship Id="rId7" Type="http://schemas.openxmlformats.org/officeDocument/2006/relationships/image" Target="../media/image18.png"/><Relationship Id="rId8" Type="http://schemas.openxmlformats.org/officeDocument/2006/relationships/image" Target="../media/image6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0.png"/><Relationship Id="rId4" Type="http://schemas.openxmlformats.org/officeDocument/2006/relationships/image" Target="../media/image50.png"/><Relationship Id="rId5"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9.jpg"/><Relationship Id="rId4" Type="http://schemas.openxmlformats.org/officeDocument/2006/relationships/image" Target="../media/image2.png"/><Relationship Id="rId5"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vagov.sharepoint.com/sites/vhamanhives/SitePages/ProjectHome.aspx" TargetMode="External"/><Relationship Id="rId4" Type="http://schemas.openxmlformats.org/officeDocument/2006/relationships/hyperlink" Target="https://marketplace.va.gov/innovations/hives" TargetMode="External"/><Relationship Id="rId9" Type="http://schemas.openxmlformats.org/officeDocument/2006/relationships/image" Target="../media/image23.png"/><Relationship Id="rId5" Type="http://schemas.openxmlformats.org/officeDocument/2006/relationships/hyperlink" Target="http://www.heroestohives.org/" TargetMode="External"/><Relationship Id="rId6" Type="http://schemas.openxmlformats.org/officeDocument/2006/relationships/hyperlink" Target="http://www.missionbeelieve.com/" TargetMode="External"/><Relationship Id="rId7" Type="http://schemas.openxmlformats.org/officeDocument/2006/relationships/hyperlink" Target="http://www.gpmb.unl.edu/" TargetMode="External"/><Relationship Id="rId8" Type="http://schemas.openxmlformats.org/officeDocument/2006/relationships/image" Target="../media/image6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50.png"/><Relationship Id="rId5" Type="http://schemas.openxmlformats.org/officeDocument/2006/relationships/image" Target="../media/image23.png"/><Relationship Id="rId6" Type="http://schemas.openxmlformats.org/officeDocument/2006/relationships/hyperlink" Target="mailto:valerie.carter2@va.gov" TargetMode="External"/><Relationship Id="rId7" Type="http://schemas.openxmlformats.org/officeDocument/2006/relationships/hyperlink" Target="mailto:adam@miffs.org" TargetMode="External"/><Relationship Id="rId8"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4.jpg"/><Relationship Id="rId4" Type="http://schemas.openxmlformats.org/officeDocument/2006/relationships/image" Target="../media/image51.png"/><Relationship Id="rId5" Type="http://schemas.openxmlformats.org/officeDocument/2006/relationships/image" Target="../media/image58.png"/><Relationship Id="rId6" Type="http://schemas.openxmlformats.org/officeDocument/2006/relationships/image" Target="../media/image22.png"/><Relationship Id="rId7"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8.png"/><Relationship Id="rId4" Type="http://schemas.openxmlformats.org/officeDocument/2006/relationships/image" Target="../media/image8.png"/><Relationship Id="rId11" Type="http://schemas.openxmlformats.org/officeDocument/2006/relationships/image" Target="../media/image11.png"/><Relationship Id="rId10"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10.png"/><Relationship Id="rId6" Type="http://schemas.openxmlformats.org/officeDocument/2006/relationships/image" Target="../media/image26.png"/><Relationship Id="rId7" Type="http://schemas.openxmlformats.org/officeDocument/2006/relationships/image" Target="../media/image15.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5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9.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83" name="Shape 83"/>
        <p:cNvGrpSpPr/>
        <p:nvPr/>
      </p:nvGrpSpPr>
      <p:grpSpPr>
        <a:xfrm>
          <a:off x="0" y="0"/>
          <a:ext cx="0" cy="0"/>
          <a:chOff x="0" y="0"/>
          <a:chExt cx="0" cy="0"/>
        </a:xfrm>
      </p:grpSpPr>
      <p:grpSp>
        <p:nvGrpSpPr>
          <p:cNvPr id="84" name="Google Shape;84;p2"/>
          <p:cNvGrpSpPr/>
          <p:nvPr/>
        </p:nvGrpSpPr>
        <p:grpSpPr>
          <a:xfrm>
            <a:off x="1312988" y="725275"/>
            <a:ext cx="15662031" cy="4023844"/>
            <a:chOff x="0" y="0"/>
            <a:chExt cx="3123660" cy="972836"/>
          </a:xfrm>
        </p:grpSpPr>
        <p:sp>
          <p:nvSpPr>
            <p:cNvPr id="85" name="Google Shape;85;p2"/>
            <p:cNvSpPr/>
            <p:nvPr/>
          </p:nvSpPr>
          <p:spPr>
            <a:xfrm>
              <a:off x="0" y="0"/>
              <a:ext cx="3123660" cy="972836"/>
            </a:xfrm>
            <a:custGeom>
              <a:rect b="b" l="l" r="r" t="t"/>
              <a:pathLst>
                <a:path extrusionOk="0" h="972836" w="3123660">
                  <a:moveTo>
                    <a:pt x="0" y="0"/>
                  </a:moveTo>
                  <a:lnTo>
                    <a:pt x="3123660" y="0"/>
                  </a:lnTo>
                  <a:lnTo>
                    <a:pt x="3123660" y="972836"/>
                  </a:lnTo>
                  <a:lnTo>
                    <a:pt x="0" y="972836"/>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6" name="Google Shape;86;p2"/>
            <p:cNvSpPr txBox="1"/>
            <p:nvPr/>
          </p:nvSpPr>
          <p:spPr>
            <a:xfrm>
              <a:off x="0" y="80963"/>
              <a:ext cx="3123600" cy="8109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9000"/>
                <a:buFont typeface="Arial"/>
                <a:buNone/>
              </a:pPr>
              <a:r>
                <a:rPr lang="en-US" sz="9000">
                  <a:solidFill>
                    <a:srgbClr val="000001"/>
                  </a:solidFill>
                  <a:latin typeface="Staatliches"/>
                  <a:ea typeface="Staatliches"/>
                  <a:cs typeface="Staatliches"/>
                  <a:sym typeface="Staatliches"/>
                </a:rPr>
                <a:t>Exploring HIVES: </a:t>
              </a:r>
              <a:r>
                <a:rPr lang="en-US" sz="9000">
                  <a:solidFill>
                    <a:srgbClr val="000001"/>
                  </a:solidFill>
                  <a:latin typeface="Staatliches"/>
                  <a:ea typeface="Staatliches"/>
                  <a:cs typeface="Staatliches"/>
                  <a:sym typeface="Staatliches"/>
                </a:rPr>
                <a:t>what</a:t>
              </a:r>
              <a:r>
                <a:rPr lang="en-US" sz="9000">
                  <a:solidFill>
                    <a:srgbClr val="000001"/>
                  </a:solidFill>
                  <a:latin typeface="Staatliches"/>
                  <a:ea typeface="Staatliches"/>
                  <a:cs typeface="Staatliches"/>
                  <a:sym typeface="Staatliches"/>
                </a:rPr>
                <a:t> is </a:t>
              </a:r>
              <a:r>
                <a:rPr lang="en-US" sz="9000">
                  <a:solidFill>
                    <a:srgbClr val="000001"/>
                  </a:solidFill>
                  <a:latin typeface="Staatliches"/>
                  <a:ea typeface="Staatliches"/>
                  <a:cs typeface="Staatliches"/>
                  <a:sym typeface="Staatliches"/>
                </a:rPr>
                <a:t>involved</a:t>
              </a:r>
              <a:r>
                <a:rPr lang="en-US" sz="9000">
                  <a:solidFill>
                    <a:srgbClr val="000001"/>
                  </a:solidFill>
                  <a:latin typeface="Staatliches"/>
                  <a:ea typeface="Staatliches"/>
                  <a:cs typeface="Staatliches"/>
                  <a:sym typeface="Staatliches"/>
                </a:rPr>
                <a:t> in a therapeutic beekeeping program</a:t>
              </a:r>
              <a:endParaRPr b="0" i="0" sz="1400" u="none" cap="none" strike="noStrike">
                <a:solidFill>
                  <a:srgbClr val="000000"/>
                </a:solidFill>
                <a:latin typeface="Arial"/>
                <a:ea typeface="Arial"/>
                <a:cs typeface="Arial"/>
                <a:sym typeface="Arial"/>
              </a:endParaRPr>
            </a:p>
          </p:txBody>
        </p:sp>
      </p:grpSp>
      <p:sp>
        <p:nvSpPr>
          <p:cNvPr id="87" name="Google Shape;87;p2"/>
          <p:cNvSpPr/>
          <p:nvPr/>
        </p:nvSpPr>
        <p:spPr>
          <a:xfrm>
            <a:off x="171264" y="2402148"/>
            <a:ext cx="916381" cy="670104"/>
          </a:xfrm>
          <a:custGeom>
            <a:rect b="b" l="l" r="r" t="t"/>
            <a:pathLst>
              <a:path extrusionOk="0" h="670104" w="916381">
                <a:moveTo>
                  <a:pt x="0" y="0"/>
                </a:moveTo>
                <a:lnTo>
                  <a:pt x="916381" y="0"/>
                </a:lnTo>
                <a:lnTo>
                  <a:pt x="916381" y="670104"/>
                </a:lnTo>
                <a:lnTo>
                  <a:pt x="0" y="67010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 name="Google Shape;88;p2"/>
          <p:cNvSpPr/>
          <p:nvPr/>
        </p:nvSpPr>
        <p:spPr>
          <a:xfrm rot="10800000">
            <a:off x="17200380" y="2402148"/>
            <a:ext cx="916381" cy="670104"/>
          </a:xfrm>
          <a:custGeom>
            <a:rect b="b" l="l" r="r" t="t"/>
            <a:pathLst>
              <a:path extrusionOk="0" h="670104" w="916381">
                <a:moveTo>
                  <a:pt x="0" y="0"/>
                </a:moveTo>
                <a:lnTo>
                  <a:pt x="916381" y="0"/>
                </a:lnTo>
                <a:lnTo>
                  <a:pt x="916381" y="670104"/>
                </a:lnTo>
                <a:lnTo>
                  <a:pt x="0" y="67010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9" name="Google Shape;89;p2"/>
          <p:cNvGrpSpPr/>
          <p:nvPr/>
        </p:nvGrpSpPr>
        <p:grpSpPr>
          <a:xfrm>
            <a:off x="9286961" y="5487217"/>
            <a:ext cx="3622044" cy="1931124"/>
            <a:chOff x="0" y="-9525"/>
            <a:chExt cx="1280402" cy="682658"/>
          </a:xfrm>
        </p:grpSpPr>
        <p:sp>
          <p:nvSpPr>
            <p:cNvPr id="90" name="Google Shape;90;p2"/>
            <p:cNvSpPr/>
            <p:nvPr/>
          </p:nvSpPr>
          <p:spPr>
            <a:xfrm>
              <a:off x="0" y="0"/>
              <a:ext cx="1280402" cy="673133"/>
            </a:xfrm>
            <a:custGeom>
              <a:rect b="b" l="l" r="r" t="t"/>
              <a:pathLst>
                <a:path extrusionOk="0" h="673133" w="1280402">
                  <a:moveTo>
                    <a:pt x="0" y="0"/>
                  </a:moveTo>
                  <a:lnTo>
                    <a:pt x="1280402" y="0"/>
                  </a:lnTo>
                  <a:lnTo>
                    <a:pt x="1280402" y="673133"/>
                  </a:lnTo>
                  <a:lnTo>
                    <a:pt x="0" y="673133"/>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1" name="Google Shape;91;p2"/>
            <p:cNvSpPr txBox="1"/>
            <p:nvPr/>
          </p:nvSpPr>
          <p:spPr>
            <a:xfrm>
              <a:off x="0" y="-9525"/>
              <a:ext cx="1280402" cy="68265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HIVES Program- </a:t>
              </a:r>
              <a:r>
                <a:rPr lang="en-US" sz="3000">
                  <a:solidFill>
                    <a:srgbClr val="000001"/>
                  </a:solidFill>
                </a:rPr>
                <a:t>benefits and outcomes</a:t>
              </a:r>
              <a:endParaRPr b="0" i="0" sz="1400" u="none" cap="none" strike="noStrike">
                <a:solidFill>
                  <a:srgbClr val="000000"/>
                </a:solidFill>
                <a:latin typeface="Arial"/>
                <a:ea typeface="Arial"/>
                <a:cs typeface="Arial"/>
                <a:sym typeface="Arial"/>
              </a:endParaRPr>
            </a:p>
          </p:txBody>
        </p:sp>
      </p:grpSp>
      <p:grpSp>
        <p:nvGrpSpPr>
          <p:cNvPr id="92" name="Google Shape;92;p2"/>
          <p:cNvGrpSpPr/>
          <p:nvPr/>
        </p:nvGrpSpPr>
        <p:grpSpPr>
          <a:xfrm>
            <a:off x="13194583" y="5487217"/>
            <a:ext cx="3622044" cy="1931124"/>
            <a:chOff x="0" y="-9525"/>
            <a:chExt cx="1280402" cy="682658"/>
          </a:xfrm>
        </p:grpSpPr>
        <p:sp>
          <p:nvSpPr>
            <p:cNvPr id="93" name="Google Shape;93;p2"/>
            <p:cNvSpPr/>
            <p:nvPr/>
          </p:nvSpPr>
          <p:spPr>
            <a:xfrm>
              <a:off x="0" y="0"/>
              <a:ext cx="1280402" cy="673133"/>
            </a:xfrm>
            <a:custGeom>
              <a:rect b="b" l="l" r="r" t="t"/>
              <a:pathLst>
                <a:path extrusionOk="0" h="673133" w="1280402">
                  <a:moveTo>
                    <a:pt x="0" y="0"/>
                  </a:moveTo>
                  <a:lnTo>
                    <a:pt x="1280402" y="0"/>
                  </a:lnTo>
                  <a:lnTo>
                    <a:pt x="1280402" y="673133"/>
                  </a:lnTo>
                  <a:lnTo>
                    <a:pt x="0" y="673133"/>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2"/>
            <p:cNvSpPr txBox="1"/>
            <p:nvPr/>
          </p:nvSpPr>
          <p:spPr>
            <a:xfrm>
              <a:off x="0" y="-9525"/>
              <a:ext cx="1280402" cy="68265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Q&amp;A</a:t>
              </a:r>
              <a:endParaRPr b="0" i="0" sz="1400" u="none" cap="none" strike="noStrike">
                <a:solidFill>
                  <a:srgbClr val="000000"/>
                </a:solidFill>
                <a:latin typeface="Arial"/>
                <a:ea typeface="Arial"/>
                <a:cs typeface="Arial"/>
                <a:sym typeface="Arial"/>
              </a:endParaRPr>
            </a:p>
          </p:txBody>
        </p:sp>
      </p:grpSp>
      <p:grpSp>
        <p:nvGrpSpPr>
          <p:cNvPr id="95" name="Google Shape;95;p2"/>
          <p:cNvGrpSpPr/>
          <p:nvPr/>
        </p:nvGrpSpPr>
        <p:grpSpPr>
          <a:xfrm>
            <a:off x="5379167" y="5487217"/>
            <a:ext cx="3622044" cy="1931124"/>
            <a:chOff x="0" y="-9525"/>
            <a:chExt cx="1280402" cy="682658"/>
          </a:xfrm>
        </p:grpSpPr>
        <p:sp>
          <p:nvSpPr>
            <p:cNvPr id="96" name="Google Shape;96;p2"/>
            <p:cNvSpPr/>
            <p:nvPr/>
          </p:nvSpPr>
          <p:spPr>
            <a:xfrm>
              <a:off x="0" y="0"/>
              <a:ext cx="1280402" cy="673133"/>
            </a:xfrm>
            <a:custGeom>
              <a:rect b="b" l="l" r="r" t="t"/>
              <a:pathLst>
                <a:path extrusionOk="0" h="673133" w="1280402">
                  <a:moveTo>
                    <a:pt x="0" y="0"/>
                  </a:moveTo>
                  <a:lnTo>
                    <a:pt x="1280402" y="0"/>
                  </a:lnTo>
                  <a:lnTo>
                    <a:pt x="1280402" y="673133"/>
                  </a:lnTo>
                  <a:lnTo>
                    <a:pt x="0" y="673133"/>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2"/>
            <p:cNvSpPr txBox="1"/>
            <p:nvPr/>
          </p:nvSpPr>
          <p:spPr>
            <a:xfrm>
              <a:off x="0" y="-9525"/>
              <a:ext cx="1280402" cy="68265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Therapeutic Beekeeping: What is </a:t>
              </a:r>
              <a:r>
                <a:rPr lang="en-US" sz="3000">
                  <a:solidFill>
                    <a:srgbClr val="000001"/>
                  </a:solidFill>
                </a:rPr>
                <a:t>involved</a:t>
              </a:r>
              <a:endParaRPr b="0" i="0" sz="1400" u="none" cap="none" strike="noStrike">
                <a:solidFill>
                  <a:srgbClr val="000000"/>
                </a:solidFill>
                <a:latin typeface="Arial"/>
                <a:ea typeface="Arial"/>
                <a:cs typeface="Arial"/>
                <a:sym typeface="Arial"/>
              </a:endParaRPr>
            </a:p>
          </p:txBody>
        </p:sp>
      </p:grpSp>
      <p:grpSp>
        <p:nvGrpSpPr>
          <p:cNvPr id="98" name="Google Shape;98;p2"/>
          <p:cNvGrpSpPr/>
          <p:nvPr/>
        </p:nvGrpSpPr>
        <p:grpSpPr>
          <a:xfrm>
            <a:off x="1471373" y="5487217"/>
            <a:ext cx="3622044" cy="1931124"/>
            <a:chOff x="0" y="-9525"/>
            <a:chExt cx="1280402" cy="682658"/>
          </a:xfrm>
        </p:grpSpPr>
        <p:sp>
          <p:nvSpPr>
            <p:cNvPr id="99" name="Google Shape;99;p2"/>
            <p:cNvSpPr/>
            <p:nvPr/>
          </p:nvSpPr>
          <p:spPr>
            <a:xfrm>
              <a:off x="0" y="0"/>
              <a:ext cx="1280402" cy="673133"/>
            </a:xfrm>
            <a:custGeom>
              <a:rect b="b" l="l" r="r" t="t"/>
              <a:pathLst>
                <a:path extrusionOk="0" h="673133" w="1280402">
                  <a:moveTo>
                    <a:pt x="0" y="0"/>
                  </a:moveTo>
                  <a:lnTo>
                    <a:pt x="1280402" y="0"/>
                  </a:lnTo>
                  <a:lnTo>
                    <a:pt x="1280402" y="673133"/>
                  </a:lnTo>
                  <a:lnTo>
                    <a:pt x="0" y="673133"/>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 name="Google Shape;100;p2"/>
            <p:cNvSpPr txBox="1"/>
            <p:nvPr/>
          </p:nvSpPr>
          <p:spPr>
            <a:xfrm>
              <a:off x="0" y="-9525"/>
              <a:ext cx="1280402" cy="682658"/>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History of Beekeeping with Veterans</a:t>
              </a:r>
              <a:endParaRPr b="0" i="0" sz="1400" u="none" cap="none" strike="noStrike">
                <a:solidFill>
                  <a:srgbClr val="000000"/>
                </a:solidFill>
                <a:latin typeface="Arial"/>
                <a:ea typeface="Arial"/>
                <a:cs typeface="Arial"/>
                <a:sym typeface="Arial"/>
              </a:endParaRPr>
            </a:p>
          </p:txBody>
        </p:sp>
      </p:grpSp>
    </p:spTree>
  </p:cSld>
  <p:clrMapOvr>
    <a:masterClrMapping/>
  </p:clrMapOvr>
  <p:transition spd="med">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291" name="Shape 291"/>
        <p:cNvGrpSpPr/>
        <p:nvPr/>
      </p:nvGrpSpPr>
      <p:grpSpPr>
        <a:xfrm>
          <a:off x="0" y="0"/>
          <a:ext cx="0" cy="0"/>
          <a:chOff x="0" y="0"/>
          <a:chExt cx="0" cy="0"/>
        </a:xfrm>
      </p:grpSpPr>
      <p:sp>
        <p:nvSpPr>
          <p:cNvPr id="292" name="Google Shape;292;p10"/>
          <p:cNvSpPr/>
          <p:nvPr/>
        </p:nvSpPr>
        <p:spPr>
          <a:xfrm rot="5400000">
            <a:off x="10002362" y="-169189"/>
            <a:ext cx="1720693" cy="1839305"/>
          </a:xfrm>
          <a:custGeom>
            <a:rect b="b" l="l" r="r" t="t"/>
            <a:pathLst>
              <a:path extrusionOk="0" h="1839305" w="1720693">
                <a:moveTo>
                  <a:pt x="0" y="0"/>
                </a:moveTo>
                <a:lnTo>
                  <a:pt x="1720694" y="0"/>
                </a:lnTo>
                <a:lnTo>
                  <a:pt x="1720694" y="1839304"/>
                </a:lnTo>
                <a:lnTo>
                  <a:pt x="0" y="1839304"/>
                </a:lnTo>
                <a:lnTo>
                  <a:pt x="0" y="0"/>
                </a:lnTo>
                <a:close/>
              </a:path>
            </a:pathLst>
          </a:custGeom>
          <a:blipFill rotWithShape="1">
            <a:blip r:embed="rId3">
              <a:alphaModFix/>
            </a:blip>
            <a:stretch>
              <a:fillRect b="-7803" l="-10417"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3" name="Google Shape;293;p10"/>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4">
              <a:alphaModFix/>
            </a:blip>
            <a:stretch>
              <a:fillRect b="0" l="0" r="0" t="-22222"/>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94" name="Google Shape;294;p10"/>
          <p:cNvGrpSpPr/>
          <p:nvPr/>
        </p:nvGrpSpPr>
        <p:grpSpPr>
          <a:xfrm>
            <a:off x="9524236" y="1461200"/>
            <a:ext cx="7735064" cy="1502309"/>
            <a:chOff x="0" y="-9525"/>
            <a:chExt cx="2734366" cy="531070"/>
          </a:xfrm>
        </p:grpSpPr>
        <p:sp>
          <p:nvSpPr>
            <p:cNvPr id="295" name="Google Shape;295;p10"/>
            <p:cNvSpPr/>
            <p:nvPr/>
          </p:nvSpPr>
          <p:spPr>
            <a:xfrm>
              <a:off x="0" y="0"/>
              <a:ext cx="2734366" cy="521545"/>
            </a:xfrm>
            <a:custGeom>
              <a:rect b="b" l="l" r="r" t="t"/>
              <a:pathLst>
                <a:path extrusionOk="0" h="521545" w="2734366">
                  <a:moveTo>
                    <a:pt x="0" y="0"/>
                  </a:moveTo>
                  <a:lnTo>
                    <a:pt x="2734366" y="0"/>
                  </a:lnTo>
                  <a:lnTo>
                    <a:pt x="2734366" y="521545"/>
                  </a:lnTo>
                  <a:lnTo>
                    <a:pt x="0" y="521545"/>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6" name="Google Shape;296;p10"/>
            <p:cNvSpPr txBox="1"/>
            <p:nvPr/>
          </p:nvSpPr>
          <p:spPr>
            <a:xfrm>
              <a:off x="0" y="-9525"/>
              <a:ext cx="2734366" cy="53107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Tools every </a:t>
              </a:r>
              <a:r>
                <a:rPr lang="en-US" sz="3000">
                  <a:solidFill>
                    <a:srgbClr val="000001"/>
                  </a:solidFill>
                </a:rPr>
                <a:t>beekeeper should have</a:t>
              </a:r>
              <a:endParaRPr b="0" i="0" sz="1400" u="none" cap="none" strike="noStrike">
                <a:solidFill>
                  <a:srgbClr val="000000"/>
                </a:solidFill>
                <a:latin typeface="Arial"/>
                <a:ea typeface="Arial"/>
                <a:cs typeface="Arial"/>
                <a:sym typeface="Arial"/>
              </a:endParaRPr>
            </a:p>
          </p:txBody>
        </p:sp>
      </p:grpSp>
      <p:grpSp>
        <p:nvGrpSpPr>
          <p:cNvPr id="297" name="Google Shape;297;p10"/>
          <p:cNvGrpSpPr/>
          <p:nvPr/>
        </p:nvGrpSpPr>
        <p:grpSpPr>
          <a:xfrm>
            <a:off x="1137557" y="737001"/>
            <a:ext cx="7719917" cy="2950693"/>
            <a:chOff x="0" y="0"/>
            <a:chExt cx="2729043" cy="1043090"/>
          </a:xfrm>
        </p:grpSpPr>
        <p:sp>
          <p:nvSpPr>
            <p:cNvPr id="298" name="Google Shape;298;p10"/>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9" name="Google Shape;299;p10"/>
            <p:cNvSpPr txBox="1"/>
            <p:nvPr/>
          </p:nvSpPr>
          <p:spPr>
            <a:xfrm>
              <a:off x="0" y="38100"/>
              <a:ext cx="2729043" cy="100499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0"/>
          <p:cNvGrpSpPr/>
          <p:nvPr/>
        </p:nvGrpSpPr>
        <p:grpSpPr>
          <a:xfrm>
            <a:off x="-673031" y="6806418"/>
            <a:ext cx="19652481" cy="4100245"/>
            <a:chOff x="0" y="0"/>
            <a:chExt cx="6947205" cy="1449448"/>
          </a:xfrm>
        </p:grpSpPr>
        <p:sp>
          <p:nvSpPr>
            <p:cNvPr id="301" name="Google Shape;301;p10"/>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302" name="Google Shape;302;p10"/>
            <p:cNvSpPr txBox="1"/>
            <p:nvPr/>
          </p:nvSpPr>
          <p:spPr>
            <a:xfrm>
              <a:off x="0" y="38100"/>
              <a:ext cx="6947205" cy="1411348"/>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pic>
        <p:nvPicPr>
          <p:cNvPr descr="Diagram&#10;&#10;Description automatically generated" id="303" name="Google Shape;303;p10"/>
          <p:cNvPicPr preferRelativeResize="0"/>
          <p:nvPr/>
        </p:nvPicPr>
        <p:blipFill rotWithShape="1">
          <a:blip r:embed="rId5">
            <a:alphaModFix/>
          </a:blip>
          <a:srcRect b="0" l="0" r="0" t="0"/>
          <a:stretch/>
        </p:blipFill>
        <p:spPr>
          <a:xfrm>
            <a:off x="630294" y="4377675"/>
            <a:ext cx="4620857" cy="4851900"/>
          </a:xfrm>
          <a:prstGeom prst="rect">
            <a:avLst/>
          </a:prstGeom>
          <a:noFill/>
          <a:ln>
            <a:noFill/>
          </a:ln>
        </p:spPr>
      </p:pic>
      <p:grpSp>
        <p:nvGrpSpPr>
          <p:cNvPr id="304" name="Google Shape;304;p10"/>
          <p:cNvGrpSpPr/>
          <p:nvPr/>
        </p:nvGrpSpPr>
        <p:grpSpPr>
          <a:xfrm>
            <a:off x="1902974" y="8921490"/>
            <a:ext cx="2003013" cy="673614"/>
            <a:chOff x="-59340" y="0"/>
            <a:chExt cx="634266" cy="213304"/>
          </a:xfrm>
        </p:grpSpPr>
        <p:sp>
          <p:nvSpPr>
            <p:cNvPr id="305" name="Google Shape;305;p10"/>
            <p:cNvSpPr/>
            <p:nvPr/>
          </p:nvSpPr>
          <p:spPr>
            <a:xfrm>
              <a:off x="0" y="0"/>
              <a:ext cx="574926" cy="213304"/>
            </a:xfrm>
            <a:custGeom>
              <a:rect b="b" l="l" r="r" t="t"/>
              <a:pathLst>
                <a:path extrusionOk="0" h="213304" w="574926">
                  <a:moveTo>
                    <a:pt x="106652" y="0"/>
                  </a:moveTo>
                  <a:lnTo>
                    <a:pt x="468274" y="0"/>
                  </a:lnTo>
                  <a:cubicBezTo>
                    <a:pt x="527177" y="0"/>
                    <a:pt x="574926" y="47750"/>
                    <a:pt x="574926" y="106652"/>
                  </a:cubicBezTo>
                  <a:lnTo>
                    <a:pt x="574926" y="106652"/>
                  </a:lnTo>
                  <a:cubicBezTo>
                    <a:pt x="574926" y="165554"/>
                    <a:pt x="527177" y="213304"/>
                    <a:pt x="468274" y="213304"/>
                  </a:cubicBezTo>
                  <a:lnTo>
                    <a:pt x="106652" y="213304"/>
                  </a:lnTo>
                  <a:cubicBezTo>
                    <a:pt x="47750" y="213304"/>
                    <a:pt x="0" y="165554"/>
                    <a:pt x="0" y="106652"/>
                  </a:cubicBezTo>
                  <a:lnTo>
                    <a:pt x="0" y="106652"/>
                  </a:lnTo>
                  <a:cubicBezTo>
                    <a:pt x="0" y="47750"/>
                    <a:pt x="47750" y="0"/>
                    <a:pt x="106652" y="0"/>
                  </a:cubicBezTo>
                  <a:close/>
                </a:path>
              </a:pathLst>
            </a:custGeom>
            <a:solidFill>
              <a:srgbClr val="A7CECB"/>
            </a:solidFill>
            <a:ln cap="rnd" cmpd="sng" w="28575">
              <a:solidFill>
                <a:srgbClr val="00000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6" name="Google Shape;306;p10"/>
            <p:cNvSpPr txBox="1"/>
            <p:nvPr/>
          </p:nvSpPr>
          <p:spPr>
            <a:xfrm>
              <a:off x="-59340" y="9456"/>
              <a:ext cx="634200" cy="194400"/>
            </a:xfrm>
            <a:prstGeom prst="rect">
              <a:avLst/>
            </a:prstGeom>
            <a:noFill/>
            <a:ln>
              <a:noFill/>
            </a:ln>
          </p:spPr>
          <p:txBody>
            <a:bodyPr anchorCtr="0" anchor="ctr" bIns="25400" lIns="25400" spcFirstLastPara="1" rIns="25400" wrap="square" tIns="25400">
              <a:noAutofit/>
            </a:bodyPr>
            <a:lstStyle/>
            <a:p>
              <a:pPr indent="0" lvl="0" marL="0" marR="0" rtl="0" algn="ctr">
                <a:lnSpc>
                  <a:spcPct val="110004"/>
                </a:lnSpc>
                <a:spcBef>
                  <a:spcPts val="0"/>
                </a:spcBef>
                <a:spcAft>
                  <a:spcPts val="0"/>
                </a:spcAft>
                <a:buClr>
                  <a:srgbClr val="000000"/>
                </a:buClr>
                <a:buSzPts val="2499"/>
                <a:buFont typeface="Arial"/>
                <a:buNone/>
              </a:pPr>
              <a:r>
                <a:rPr lang="en-US" sz="2499">
                  <a:solidFill>
                    <a:srgbClr val="000001"/>
                  </a:solidFill>
                </a:rPr>
                <a:t>Smoker</a:t>
              </a:r>
              <a:endParaRPr b="0" i="0" sz="1400" u="none" cap="none" strike="noStrike">
                <a:solidFill>
                  <a:srgbClr val="000000"/>
                </a:solidFill>
                <a:latin typeface="Arial"/>
                <a:ea typeface="Arial"/>
                <a:cs typeface="Arial"/>
                <a:sym typeface="Arial"/>
              </a:endParaRPr>
            </a:p>
          </p:txBody>
        </p:sp>
      </p:grpSp>
      <p:pic>
        <p:nvPicPr>
          <p:cNvPr descr="A picture containing text, tool&#10;&#10;Description automatically generated" id="307" name="Google Shape;307;p10"/>
          <p:cNvPicPr preferRelativeResize="0"/>
          <p:nvPr/>
        </p:nvPicPr>
        <p:blipFill rotWithShape="1">
          <a:blip r:embed="rId6">
            <a:alphaModFix/>
          </a:blip>
          <a:srcRect b="0" l="0" r="0" t="0"/>
          <a:stretch/>
        </p:blipFill>
        <p:spPr>
          <a:xfrm>
            <a:off x="6205125" y="4406400"/>
            <a:ext cx="4972850" cy="4851900"/>
          </a:xfrm>
          <a:prstGeom prst="rect">
            <a:avLst/>
          </a:prstGeom>
          <a:noFill/>
          <a:ln>
            <a:noFill/>
          </a:ln>
        </p:spPr>
      </p:pic>
      <p:grpSp>
        <p:nvGrpSpPr>
          <p:cNvPr id="308" name="Google Shape;308;p10"/>
          <p:cNvGrpSpPr/>
          <p:nvPr/>
        </p:nvGrpSpPr>
        <p:grpSpPr>
          <a:xfrm>
            <a:off x="8233750" y="8921495"/>
            <a:ext cx="1815606" cy="673610"/>
            <a:chOff x="0" y="0"/>
            <a:chExt cx="574926" cy="213304"/>
          </a:xfrm>
        </p:grpSpPr>
        <p:sp>
          <p:nvSpPr>
            <p:cNvPr id="309" name="Google Shape;309;p10"/>
            <p:cNvSpPr/>
            <p:nvPr/>
          </p:nvSpPr>
          <p:spPr>
            <a:xfrm>
              <a:off x="0" y="0"/>
              <a:ext cx="574926" cy="213304"/>
            </a:xfrm>
            <a:custGeom>
              <a:rect b="b" l="l" r="r" t="t"/>
              <a:pathLst>
                <a:path extrusionOk="0" h="213304" w="574926">
                  <a:moveTo>
                    <a:pt x="106652" y="0"/>
                  </a:moveTo>
                  <a:lnTo>
                    <a:pt x="468274" y="0"/>
                  </a:lnTo>
                  <a:cubicBezTo>
                    <a:pt x="527177" y="0"/>
                    <a:pt x="574926" y="47750"/>
                    <a:pt x="574926" y="106652"/>
                  </a:cubicBezTo>
                  <a:lnTo>
                    <a:pt x="574926" y="106652"/>
                  </a:lnTo>
                  <a:cubicBezTo>
                    <a:pt x="574926" y="165554"/>
                    <a:pt x="527177" y="213304"/>
                    <a:pt x="468274" y="213304"/>
                  </a:cubicBezTo>
                  <a:lnTo>
                    <a:pt x="106652" y="213304"/>
                  </a:lnTo>
                  <a:cubicBezTo>
                    <a:pt x="47750" y="213304"/>
                    <a:pt x="0" y="165554"/>
                    <a:pt x="0" y="106652"/>
                  </a:cubicBezTo>
                  <a:lnTo>
                    <a:pt x="0" y="106652"/>
                  </a:lnTo>
                  <a:cubicBezTo>
                    <a:pt x="0" y="47750"/>
                    <a:pt x="47750" y="0"/>
                    <a:pt x="106652" y="0"/>
                  </a:cubicBezTo>
                  <a:close/>
                </a:path>
              </a:pathLst>
            </a:custGeom>
            <a:solidFill>
              <a:srgbClr val="A7CECB"/>
            </a:solidFill>
            <a:ln cap="rnd" cmpd="sng" w="28575">
              <a:solidFill>
                <a:srgbClr val="00000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0" name="Google Shape;310;p10"/>
            <p:cNvSpPr txBox="1"/>
            <p:nvPr/>
          </p:nvSpPr>
          <p:spPr>
            <a:xfrm>
              <a:off x="0" y="19050"/>
              <a:ext cx="574926" cy="194254"/>
            </a:xfrm>
            <a:prstGeom prst="rect">
              <a:avLst/>
            </a:prstGeom>
            <a:noFill/>
            <a:ln>
              <a:noFill/>
            </a:ln>
          </p:spPr>
          <p:txBody>
            <a:bodyPr anchorCtr="0" anchor="ctr" bIns="25400" lIns="25400" spcFirstLastPara="1" rIns="25400" wrap="square" tIns="25400">
              <a:noAutofit/>
            </a:bodyPr>
            <a:lstStyle/>
            <a:p>
              <a:pPr indent="0" lvl="0" marL="0" marR="0" rtl="0" algn="ctr">
                <a:lnSpc>
                  <a:spcPct val="110004"/>
                </a:lnSpc>
                <a:spcBef>
                  <a:spcPts val="0"/>
                </a:spcBef>
                <a:spcAft>
                  <a:spcPts val="0"/>
                </a:spcAft>
                <a:buClr>
                  <a:srgbClr val="000000"/>
                </a:buClr>
                <a:buSzPts val="2499"/>
                <a:buFont typeface="Arial"/>
                <a:buNone/>
              </a:pPr>
              <a:r>
                <a:rPr lang="en-US" sz="2499">
                  <a:solidFill>
                    <a:srgbClr val="000001"/>
                  </a:solidFill>
                </a:rPr>
                <a:t>Hive Tool</a:t>
              </a:r>
              <a:endParaRPr b="0" i="0" sz="1400" u="none" cap="none" strike="noStrike">
                <a:solidFill>
                  <a:srgbClr val="000000"/>
                </a:solidFill>
                <a:latin typeface="Arial"/>
                <a:ea typeface="Arial"/>
                <a:cs typeface="Arial"/>
                <a:sym typeface="Arial"/>
              </a:endParaRPr>
            </a:p>
          </p:txBody>
        </p:sp>
      </p:grpSp>
      <p:pic>
        <p:nvPicPr>
          <p:cNvPr descr="A person wearing a white suit&#10;&#10;Description automatically generated with low confidence" id="311" name="Google Shape;311;p10"/>
          <p:cNvPicPr preferRelativeResize="0"/>
          <p:nvPr/>
        </p:nvPicPr>
        <p:blipFill rotWithShape="1">
          <a:blip r:embed="rId7">
            <a:alphaModFix/>
          </a:blip>
          <a:srcRect b="0" l="0" r="0" t="0"/>
          <a:stretch/>
        </p:blipFill>
        <p:spPr>
          <a:xfrm>
            <a:off x="11951225" y="4406400"/>
            <a:ext cx="4972850" cy="4851900"/>
          </a:xfrm>
          <a:prstGeom prst="rect">
            <a:avLst/>
          </a:prstGeom>
          <a:noFill/>
          <a:ln>
            <a:noFill/>
          </a:ln>
        </p:spPr>
      </p:pic>
      <p:grpSp>
        <p:nvGrpSpPr>
          <p:cNvPr id="312" name="Google Shape;312;p10"/>
          <p:cNvGrpSpPr/>
          <p:nvPr/>
        </p:nvGrpSpPr>
        <p:grpSpPr>
          <a:xfrm>
            <a:off x="13896054" y="8921495"/>
            <a:ext cx="1815606" cy="673610"/>
            <a:chOff x="0" y="0"/>
            <a:chExt cx="574926" cy="213304"/>
          </a:xfrm>
        </p:grpSpPr>
        <p:sp>
          <p:nvSpPr>
            <p:cNvPr id="313" name="Google Shape;313;p10"/>
            <p:cNvSpPr/>
            <p:nvPr/>
          </p:nvSpPr>
          <p:spPr>
            <a:xfrm>
              <a:off x="0" y="0"/>
              <a:ext cx="574926" cy="213304"/>
            </a:xfrm>
            <a:custGeom>
              <a:rect b="b" l="l" r="r" t="t"/>
              <a:pathLst>
                <a:path extrusionOk="0" h="213304" w="574926">
                  <a:moveTo>
                    <a:pt x="106652" y="0"/>
                  </a:moveTo>
                  <a:lnTo>
                    <a:pt x="468274" y="0"/>
                  </a:lnTo>
                  <a:cubicBezTo>
                    <a:pt x="527177" y="0"/>
                    <a:pt x="574926" y="47750"/>
                    <a:pt x="574926" y="106652"/>
                  </a:cubicBezTo>
                  <a:lnTo>
                    <a:pt x="574926" y="106652"/>
                  </a:lnTo>
                  <a:cubicBezTo>
                    <a:pt x="574926" y="165554"/>
                    <a:pt x="527177" y="213304"/>
                    <a:pt x="468274" y="213304"/>
                  </a:cubicBezTo>
                  <a:lnTo>
                    <a:pt x="106652" y="213304"/>
                  </a:lnTo>
                  <a:cubicBezTo>
                    <a:pt x="47750" y="213304"/>
                    <a:pt x="0" y="165554"/>
                    <a:pt x="0" y="106652"/>
                  </a:cubicBezTo>
                  <a:lnTo>
                    <a:pt x="0" y="106652"/>
                  </a:lnTo>
                  <a:cubicBezTo>
                    <a:pt x="0" y="47750"/>
                    <a:pt x="47750" y="0"/>
                    <a:pt x="106652" y="0"/>
                  </a:cubicBezTo>
                  <a:close/>
                </a:path>
              </a:pathLst>
            </a:custGeom>
            <a:solidFill>
              <a:srgbClr val="A7CECB"/>
            </a:solidFill>
            <a:ln cap="rnd" cmpd="sng" w="28575">
              <a:solidFill>
                <a:srgbClr val="00000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4" name="Google Shape;314;p10"/>
            <p:cNvSpPr txBox="1"/>
            <p:nvPr/>
          </p:nvSpPr>
          <p:spPr>
            <a:xfrm>
              <a:off x="0" y="19050"/>
              <a:ext cx="574926" cy="194254"/>
            </a:xfrm>
            <a:prstGeom prst="rect">
              <a:avLst/>
            </a:prstGeom>
            <a:noFill/>
            <a:ln>
              <a:noFill/>
            </a:ln>
          </p:spPr>
          <p:txBody>
            <a:bodyPr anchorCtr="0" anchor="ctr" bIns="25400" lIns="25400" spcFirstLastPara="1" rIns="25400" wrap="square" tIns="25400">
              <a:noAutofit/>
            </a:bodyPr>
            <a:lstStyle/>
            <a:p>
              <a:pPr indent="0" lvl="0" marL="0" marR="0" rtl="0" algn="ctr">
                <a:lnSpc>
                  <a:spcPct val="110004"/>
                </a:lnSpc>
                <a:spcBef>
                  <a:spcPts val="0"/>
                </a:spcBef>
                <a:spcAft>
                  <a:spcPts val="0"/>
                </a:spcAft>
                <a:buClr>
                  <a:srgbClr val="000000"/>
                </a:buClr>
                <a:buSzPts val="2499"/>
                <a:buFont typeface="Arial"/>
                <a:buNone/>
              </a:pPr>
              <a:r>
                <a:rPr lang="en-US" sz="2499">
                  <a:solidFill>
                    <a:srgbClr val="000001"/>
                  </a:solidFill>
                </a:rPr>
                <a:t>Bee Suit</a:t>
              </a:r>
              <a:endParaRPr b="0" i="0" sz="1400" u="none" cap="none" strike="noStrike">
                <a:solidFill>
                  <a:srgbClr val="000000"/>
                </a:solidFill>
                <a:latin typeface="Arial"/>
                <a:ea typeface="Arial"/>
                <a:cs typeface="Arial"/>
                <a:sym typeface="Arial"/>
              </a:endParaRPr>
            </a:p>
          </p:txBody>
        </p:sp>
      </p:grpSp>
      <p:sp>
        <p:nvSpPr>
          <p:cNvPr id="315" name="Google Shape;315;p10"/>
          <p:cNvSpPr/>
          <p:nvPr/>
        </p:nvSpPr>
        <p:spPr>
          <a:xfrm flipH="1" rot="68716">
            <a:off x="16387386" y="332316"/>
            <a:ext cx="1072997" cy="896833"/>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8">
              <a:alphaModFix/>
            </a:blip>
            <a:stretch>
              <a:fillRect b="-5877" l="-17681" r="-14260" t="-1954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6" name="Google Shape;316;p10"/>
          <p:cNvSpPr txBox="1"/>
          <p:nvPr/>
        </p:nvSpPr>
        <p:spPr>
          <a:xfrm>
            <a:off x="1505018" y="1014683"/>
            <a:ext cx="63771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beekeeping </a:t>
            </a:r>
            <a:r>
              <a:rPr lang="en-US" sz="6999">
                <a:solidFill>
                  <a:srgbClr val="000001"/>
                </a:solidFill>
                <a:latin typeface="Staatliches"/>
                <a:ea typeface="Staatliches"/>
                <a:cs typeface="Staatliches"/>
                <a:sym typeface="Staatliches"/>
              </a:rPr>
              <a:t>equipment</a:t>
            </a:r>
            <a:r>
              <a:rPr lang="en-US" sz="6999">
                <a:solidFill>
                  <a:srgbClr val="000001"/>
                </a:solidFill>
                <a:latin typeface="Staatliches"/>
                <a:ea typeface="Staatliches"/>
                <a:cs typeface="Staatliches"/>
                <a:sym typeface="Staatliches"/>
              </a:rPr>
              <a:t> </a:t>
            </a:r>
            <a:endParaRPr b="0" i="0" sz="1400" u="none" cap="none" strike="noStrike">
              <a:solidFill>
                <a:srgbClr val="000000"/>
              </a:solidFill>
              <a:latin typeface="Arial"/>
              <a:ea typeface="Arial"/>
              <a:cs typeface="Arial"/>
              <a:sym typeface="Arial"/>
            </a:endParaRPr>
          </a:p>
        </p:txBody>
      </p:sp>
    </p:spTree>
  </p:cSld>
  <p:clrMapOvr>
    <a:masterClrMapping/>
  </p:clrMapOvr>
  <p:transition spd="med">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320" name="Shape 320"/>
        <p:cNvGrpSpPr/>
        <p:nvPr/>
      </p:nvGrpSpPr>
      <p:grpSpPr>
        <a:xfrm>
          <a:off x="0" y="0"/>
          <a:ext cx="0" cy="0"/>
          <a:chOff x="0" y="0"/>
          <a:chExt cx="0" cy="0"/>
        </a:xfrm>
      </p:grpSpPr>
      <p:grpSp>
        <p:nvGrpSpPr>
          <p:cNvPr id="321" name="Google Shape;321;p11"/>
          <p:cNvGrpSpPr/>
          <p:nvPr/>
        </p:nvGrpSpPr>
        <p:grpSpPr>
          <a:xfrm>
            <a:off x="1028700" y="1536917"/>
            <a:ext cx="8115544" cy="1946491"/>
            <a:chOff x="0" y="-221363"/>
            <a:chExt cx="2868900" cy="1279576"/>
          </a:xfrm>
        </p:grpSpPr>
        <p:sp>
          <p:nvSpPr>
            <p:cNvPr id="322" name="Google Shape;322;p11"/>
            <p:cNvSpPr/>
            <p:nvPr/>
          </p:nvSpPr>
          <p:spPr>
            <a:xfrm>
              <a:off x="62" y="-221363"/>
              <a:ext cx="2868781" cy="1279576"/>
            </a:xfrm>
            <a:custGeom>
              <a:rect b="b" l="l" r="r" t="t"/>
              <a:pathLst>
                <a:path extrusionOk="0" h="1279576" w="2868781">
                  <a:moveTo>
                    <a:pt x="0" y="0"/>
                  </a:moveTo>
                  <a:lnTo>
                    <a:pt x="2868781" y="0"/>
                  </a:lnTo>
                  <a:lnTo>
                    <a:pt x="2868781" y="1279576"/>
                  </a:lnTo>
                  <a:lnTo>
                    <a:pt x="0" y="1279576"/>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3" name="Google Shape;323;p11"/>
            <p:cNvSpPr txBox="1"/>
            <p:nvPr/>
          </p:nvSpPr>
          <p:spPr>
            <a:xfrm>
              <a:off x="0" y="161927"/>
              <a:ext cx="2868900" cy="513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9000"/>
                <a:buFont typeface="Arial"/>
                <a:buNone/>
              </a:pPr>
              <a:r>
                <a:rPr lang="en-US" sz="9000">
                  <a:solidFill>
                    <a:srgbClr val="000001"/>
                  </a:solidFill>
                  <a:latin typeface="Staatliches"/>
                  <a:ea typeface="Staatliches"/>
                  <a:cs typeface="Staatliches"/>
                  <a:sym typeface="Staatliches"/>
                </a:rPr>
                <a:t>The beehive</a:t>
              </a:r>
              <a:endParaRPr b="0" i="0" sz="1400" u="none" cap="none" strike="noStrike">
                <a:solidFill>
                  <a:srgbClr val="000000"/>
                </a:solidFill>
                <a:latin typeface="Arial"/>
                <a:ea typeface="Arial"/>
                <a:cs typeface="Arial"/>
                <a:sym typeface="Arial"/>
              </a:endParaRPr>
            </a:p>
          </p:txBody>
        </p:sp>
      </p:grpSp>
      <p:pic>
        <p:nvPicPr>
          <p:cNvPr descr="Two Men and a Little Farm: PARTS OF A BEEHIVE AND WAX FOUNDATION" id="324" name="Google Shape;324;p11"/>
          <p:cNvPicPr preferRelativeResize="0"/>
          <p:nvPr/>
        </p:nvPicPr>
        <p:blipFill rotWithShape="1">
          <a:blip r:embed="rId3">
            <a:alphaModFix/>
          </a:blip>
          <a:srcRect b="6668" l="6895" r="8294" t="3701"/>
          <a:stretch/>
        </p:blipFill>
        <p:spPr>
          <a:xfrm>
            <a:off x="9586696" y="530929"/>
            <a:ext cx="8115551" cy="8040214"/>
          </a:xfrm>
          <a:prstGeom prst="rect">
            <a:avLst/>
          </a:prstGeom>
          <a:noFill/>
          <a:ln>
            <a:noFill/>
          </a:ln>
        </p:spPr>
      </p:pic>
      <p:grpSp>
        <p:nvGrpSpPr>
          <p:cNvPr id="325" name="Google Shape;325;p11"/>
          <p:cNvGrpSpPr/>
          <p:nvPr/>
        </p:nvGrpSpPr>
        <p:grpSpPr>
          <a:xfrm>
            <a:off x="6543200" y="7598504"/>
            <a:ext cx="3903696" cy="2298885"/>
            <a:chOff x="1931793" y="-118837"/>
            <a:chExt cx="1280404" cy="856738"/>
          </a:xfrm>
        </p:grpSpPr>
        <p:sp>
          <p:nvSpPr>
            <p:cNvPr id="326" name="Google Shape;326;p11"/>
            <p:cNvSpPr/>
            <p:nvPr/>
          </p:nvSpPr>
          <p:spPr>
            <a:xfrm>
              <a:off x="1931793" y="-118837"/>
              <a:ext cx="1280402" cy="856738"/>
            </a:xfrm>
            <a:custGeom>
              <a:rect b="b" l="l" r="r" t="t"/>
              <a:pathLst>
                <a:path extrusionOk="0" h="856738" w="1280402">
                  <a:moveTo>
                    <a:pt x="0" y="0"/>
                  </a:moveTo>
                  <a:lnTo>
                    <a:pt x="1280402" y="0"/>
                  </a:lnTo>
                  <a:lnTo>
                    <a:pt x="1280402" y="856738"/>
                  </a:lnTo>
                  <a:lnTo>
                    <a:pt x="0" y="856738"/>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11"/>
            <p:cNvSpPr txBox="1"/>
            <p:nvPr/>
          </p:nvSpPr>
          <p:spPr>
            <a:xfrm>
              <a:off x="1931797" y="-102920"/>
              <a:ext cx="1280400" cy="756300"/>
            </a:xfrm>
            <a:prstGeom prst="rect">
              <a:avLst/>
            </a:prstGeom>
            <a:noFill/>
            <a:ln>
              <a:noFill/>
            </a:ln>
          </p:spPr>
          <p:txBody>
            <a:bodyPr anchorCtr="0" anchor="ctr" bIns="44000" lIns="44000" spcFirstLastPara="1" rIns="44000" wrap="square" tIns="440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Langstroth Hive is the most commonly used in the US</a:t>
              </a:r>
              <a:endParaRPr b="0" i="0" sz="1400" u="none" cap="none" strike="noStrike">
                <a:solidFill>
                  <a:srgbClr val="000000"/>
                </a:solidFill>
                <a:latin typeface="Arial"/>
                <a:ea typeface="Arial"/>
                <a:cs typeface="Arial"/>
                <a:sym typeface="Arial"/>
              </a:endParaRPr>
            </a:p>
          </p:txBody>
        </p:sp>
      </p:grpSp>
      <p:pic>
        <p:nvPicPr>
          <p:cNvPr descr="A Detailed Look at The Langstroth Beehive - PerfectBee" id="328" name="Google Shape;328;p11"/>
          <p:cNvPicPr preferRelativeResize="0"/>
          <p:nvPr/>
        </p:nvPicPr>
        <p:blipFill rotWithShape="1">
          <a:blip r:embed="rId4">
            <a:alphaModFix/>
          </a:blip>
          <a:srcRect b="0" l="0" r="0" t="0"/>
          <a:stretch/>
        </p:blipFill>
        <p:spPr>
          <a:xfrm>
            <a:off x="853317" y="4151017"/>
            <a:ext cx="5571067" cy="5571067"/>
          </a:xfrm>
          <a:prstGeom prst="rect">
            <a:avLst/>
          </a:prstGeom>
          <a:noFill/>
          <a:ln>
            <a:noFill/>
          </a:ln>
        </p:spPr>
      </p:pic>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332" name="Shape 332"/>
        <p:cNvGrpSpPr/>
        <p:nvPr/>
      </p:nvGrpSpPr>
      <p:grpSpPr>
        <a:xfrm>
          <a:off x="0" y="0"/>
          <a:ext cx="0" cy="0"/>
          <a:chOff x="0" y="0"/>
          <a:chExt cx="0" cy="0"/>
        </a:xfrm>
      </p:grpSpPr>
      <p:grpSp>
        <p:nvGrpSpPr>
          <p:cNvPr id="333" name="Google Shape;333;g2d765cc9cd9_0_80"/>
          <p:cNvGrpSpPr/>
          <p:nvPr/>
        </p:nvGrpSpPr>
        <p:grpSpPr>
          <a:xfrm>
            <a:off x="-682125" y="1"/>
            <a:ext cx="19652254" cy="1368960"/>
            <a:chOff x="0" y="0"/>
            <a:chExt cx="6947205" cy="1298700"/>
          </a:xfrm>
        </p:grpSpPr>
        <p:sp>
          <p:nvSpPr>
            <p:cNvPr id="334" name="Google Shape;334;g2d765cc9cd9_0_80"/>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5" name="Google Shape;335;g2d765cc9cd9_0_80"/>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336" name="Google Shape;336;g2d765cc9cd9_0_80"/>
          <p:cNvSpPr txBox="1"/>
          <p:nvPr/>
        </p:nvSpPr>
        <p:spPr>
          <a:xfrm>
            <a:off x="2647465" y="61506"/>
            <a:ext cx="13315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Langstroth bee hive</a:t>
            </a:r>
            <a:endParaRPr b="0" i="0" sz="1400" u="none" cap="none" strike="noStrike">
              <a:solidFill>
                <a:srgbClr val="000000"/>
              </a:solidFill>
              <a:latin typeface="Arial"/>
              <a:ea typeface="Arial"/>
              <a:cs typeface="Arial"/>
              <a:sym typeface="Arial"/>
            </a:endParaRPr>
          </a:p>
        </p:txBody>
      </p:sp>
      <p:sp>
        <p:nvSpPr>
          <p:cNvPr id="337" name="Google Shape;337;g2d765cc9cd9_0_80"/>
          <p:cNvSpPr/>
          <p:nvPr/>
        </p:nvSpPr>
        <p:spPr>
          <a:xfrm rot="-3077726">
            <a:off x="83840" y="7931085"/>
            <a:ext cx="1293072" cy="1926343"/>
          </a:xfrm>
          <a:custGeom>
            <a:rect b="b" l="l" r="r" t="t"/>
            <a:pathLst>
              <a:path extrusionOk="0" h="1927283" w="1293703">
                <a:moveTo>
                  <a:pt x="0" y="0"/>
                </a:moveTo>
                <a:lnTo>
                  <a:pt x="1293703" y="0"/>
                </a:lnTo>
                <a:lnTo>
                  <a:pt x="1293703" y="1927283"/>
                </a:lnTo>
                <a:lnTo>
                  <a:pt x="0" y="1927283"/>
                </a:lnTo>
                <a:lnTo>
                  <a:pt x="0" y="0"/>
                </a:lnTo>
                <a:close/>
              </a:path>
            </a:pathLst>
          </a:custGeom>
          <a:blipFill rotWithShape="1">
            <a:blip r:embed="rId3">
              <a:alphaModFix/>
            </a:blip>
            <a:stretch>
              <a:fillRect b="0" l="0" r="0" t="-238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8" name="Google Shape;338;g2d765cc9cd9_0_80"/>
          <p:cNvSpPr/>
          <p:nvPr/>
        </p:nvSpPr>
        <p:spPr>
          <a:xfrm rot="2334366">
            <a:off x="1215212" y="21696"/>
            <a:ext cx="1307871" cy="1813340"/>
          </a:xfrm>
          <a:custGeom>
            <a:rect b="b" l="l" r="r" t="t"/>
            <a:pathLst>
              <a:path extrusionOk="0" h="1814917" w="1309009">
                <a:moveTo>
                  <a:pt x="0" y="0"/>
                </a:moveTo>
                <a:lnTo>
                  <a:pt x="1309008" y="0"/>
                </a:lnTo>
                <a:lnTo>
                  <a:pt x="1309008" y="1814916"/>
                </a:lnTo>
                <a:lnTo>
                  <a:pt x="0" y="18149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ree, grass, outdoor, grill&#10;&#10;Description automatically generated" id="339" name="Google Shape;339;g2d765cc9cd9_0_80"/>
          <p:cNvPicPr preferRelativeResize="0"/>
          <p:nvPr/>
        </p:nvPicPr>
        <p:blipFill rotWithShape="1">
          <a:blip r:embed="rId5">
            <a:alphaModFix/>
          </a:blip>
          <a:srcRect b="0" l="0" r="0" t="25014"/>
          <a:stretch/>
        </p:blipFill>
        <p:spPr>
          <a:xfrm>
            <a:off x="1237972" y="1928450"/>
            <a:ext cx="6097122" cy="3429000"/>
          </a:xfrm>
          <a:prstGeom prst="rect">
            <a:avLst/>
          </a:prstGeom>
          <a:noFill/>
          <a:ln>
            <a:noFill/>
          </a:ln>
        </p:spPr>
      </p:pic>
      <p:pic>
        <p:nvPicPr>
          <p:cNvPr descr="Bees on a wood surface&#10;&#10;Description automatically generated with low confidence" id="340" name="Google Shape;340;g2d765cc9cd9_0_80"/>
          <p:cNvPicPr preferRelativeResize="0"/>
          <p:nvPr/>
        </p:nvPicPr>
        <p:blipFill rotWithShape="1">
          <a:blip r:embed="rId6">
            <a:alphaModFix/>
          </a:blip>
          <a:srcRect b="8392" l="0" r="0" t="8599"/>
          <a:stretch/>
        </p:blipFill>
        <p:spPr>
          <a:xfrm>
            <a:off x="9600125" y="2548505"/>
            <a:ext cx="8481550" cy="4769994"/>
          </a:xfrm>
          <a:prstGeom prst="rect">
            <a:avLst/>
          </a:prstGeom>
          <a:noFill/>
          <a:ln>
            <a:noFill/>
          </a:ln>
        </p:spPr>
      </p:pic>
      <p:pic>
        <p:nvPicPr>
          <p:cNvPr descr="A picture containing outdoor, honeycomb&#10;&#10;Description automatically generated" id="341" name="Google Shape;341;g2d765cc9cd9_0_80"/>
          <p:cNvPicPr preferRelativeResize="0"/>
          <p:nvPr/>
        </p:nvPicPr>
        <p:blipFill rotWithShape="1">
          <a:blip r:embed="rId7">
            <a:alphaModFix/>
          </a:blip>
          <a:srcRect b="9920" l="0" r="0" t="15094"/>
          <a:stretch/>
        </p:blipFill>
        <p:spPr>
          <a:xfrm>
            <a:off x="1313023" y="5916899"/>
            <a:ext cx="7610022" cy="4279852"/>
          </a:xfrm>
          <a:prstGeom prst="rect">
            <a:avLst/>
          </a:prstGeom>
          <a:noFill/>
          <a:ln>
            <a:noFill/>
          </a:ln>
        </p:spPr>
      </p:pic>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345" name="Shape 345"/>
        <p:cNvGrpSpPr/>
        <p:nvPr/>
      </p:nvGrpSpPr>
      <p:grpSpPr>
        <a:xfrm>
          <a:off x="0" y="0"/>
          <a:ext cx="0" cy="0"/>
          <a:chOff x="0" y="0"/>
          <a:chExt cx="0" cy="0"/>
        </a:xfrm>
      </p:grpSpPr>
      <p:pic>
        <p:nvPicPr>
          <p:cNvPr descr="Diagram&#10;&#10;Description automatically generated" id="346" name="Google Shape;346;g2a4db4dc923_0_0"/>
          <p:cNvPicPr preferRelativeResize="0"/>
          <p:nvPr/>
        </p:nvPicPr>
        <p:blipFill rotWithShape="1">
          <a:blip r:embed="rId3">
            <a:alphaModFix/>
          </a:blip>
          <a:srcRect b="7235" l="0" r="0" t="6003"/>
          <a:stretch/>
        </p:blipFill>
        <p:spPr>
          <a:xfrm>
            <a:off x="435738" y="686300"/>
            <a:ext cx="17416525" cy="8914425"/>
          </a:xfrm>
          <a:prstGeom prst="rect">
            <a:avLst/>
          </a:prstGeom>
          <a:noFill/>
          <a:ln>
            <a:noFill/>
          </a:ln>
        </p:spPr>
      </p:pic>
      <p:sp>
        <p:nvSpPr>
          <p:cNvPr id="347" name="Google Shape;347;g2a4db4dc923_0_0"/>
          <p:cNvSpPr txBox="1"/>
          <p:nvPr/>
        </p:nvSpPr>
        <p:spPr>
          <a:xfrm>
            <a:off x="15225770" y="9750117"/>
            <a:ext cx="2404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(Anatomy Note, 2019)</a:t>
            </a:r>
            <a:endParaRPr/>
          </a:p>
        </p:txBody>
      </p:sp>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351" name="Shape 351"/>
        <p:cNvGrpSpPr/>
        <p:nvPr/>
      </p:nvGrpSpPr>
      <p:grpSpPr>
        <a:xfrm>
          <a:off x="0" y="0"/>
          <a:ext cx="0" cy="0"/>
          <a:chOff x="0" y="0"/>
          <a:chExt cx="0" cy="0"/>
        </a:xfrm>
      </p:grpSpPr>
      <p:sp>
        <p:nvSpPr>
          <p:cNvPr id="352" name="Google Shape;352;g2a4db4dc923_0_541"/>
          <p:cNvSpPr/>
          <p:nvPr/>
        </p:nvSpPr>
        <p:spPr>
          <a:xfrm rot="5400000">
            <a:off x="10002362" y="-169189"/>
            <a:ext cx="1720693" cy="1839305"/>
          </a:xfrm>
          <a:custGeom>
            <a:rect b="b" l="l" r="r" t="t"/>
            <a:pathLst>
              <a:path extrusionOk="0" h="1839305" w="1720693">
                <a:moveTo>
                  <a:pt x="0" y="0"/>
                </a:moveTo>
                <a:lnTo>
                  <a:pt x="1720694" y="0"/>
                </a:lnTo>
                <a:lnTo>
                  <a:pt x="1720694" y="1839304"/>
                </a:lnTo>
                <a:lnTo>
                  <a:pt x="0" y="1839304"/>
                </a:lnTo>
                <a:lnTo>
                  <a:pt x="0" y="0"/>
                </a:lnTo>
                <a:close/>
              </a:path>
            </a:pathLst>
          </a:custGeom>
          <a:blipFill rotWithShape="1">
            <a:blip r:embed="rId3">
              <a:alphaModFix/>
            </a:blip>
            <a:stretch>
              <a:fillRect b="-7809" l="-1041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3" name="Google Shape;353;g2a4db4dc923_0_541"/>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4">
              <a:alphaModFix/>
            </a:blip>
            <a:stretch>
              <a:fillRect b="0" l="0" r="0" t="-22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54" name="Google Shape;354;g2a4db4dc923_0_541"/>
          <p:cNvGrpSpPr/>
          <p:nvPr/>
        </p:nvGrpSpPr>
        <p:grpSpPr>
          <a:xfrm>
            <a:off x="9524236" y="1461200"/>
            <a:ext cx="7735354" cy="1502291"/>
            <a:chOff x="0" y="-9525"/>
            <a:chExt cx="2734500" cy="531070"/>
          </a:xfrm>
        </p:grpSpPr>
        <p:sp>
          <p:nvSpPr>
            <p:cNvPr id="355" name="Google Shape;355;g2a4db4dc923_0_541"/>
            <p:cNvSpPr/>
            <p:nvPr/>
          </p:nvSpPr>
          <p:spPr>
            <a:xfrm>
              <a:off x="0" y="0"/>
              <a:ext cx="2734366" cy="521545"/>
            </a:xfrm>
            <a:custGeom>
              <a:rect b="b" l="l" r="r" t="t"/>
              <a:pathLst>
                <a:path extrusionOk="0" h="521545" w="2734366">
                  <a:moveTo>
                    <a:pt x="0" y="0"/>
                  </a:moveTo>
                  <a:lnTo>
                    <a:pt x="2734366" y="0"/>
                  </a:lnTo>
                  <a:lnTo>
                    <a:pt x="2734366" y="521545"/>
                  </a:lnTo>
                  <a:lnTo>
                    <a:pt x="0" y="521545"/>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6" name="Google Shape;356;g2a4db4dc923_0_541"/>
            <p:cNvSpPr txBox="1"/>
            <p:nvPr/>
          </p:nvSpPr>
          <p:spPr>
            <a:xfrm>
              <a:off x="0" y="-9525"/>
              <a:ext cx="2734500" cy="531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8400">
                  <a:solidFill>
                    <a:srgbClr val="000001"/>
                  </a:solidFill>
                </a:rPr>
                <a:t>Winter</a:t>
              </a:r>
              <a:endParaRPr b="0" i="0" sz="6800" u="none" cap="none" strike="noStrike">
                <a:solidFill>
                  <a:srgbClr val="000000"/>
                </a:solidFill>
                <a:latin typeface="Arial"/>
                <a:ea typeface="Arial"/>
                <a:cs typeface="Arial"/>
                <a:sym typeface="Arial"/>
              </a:endParaRPr>
            </a:p>
          </p:txBody>
        </p:sp>
      </p:grpSp>
      <p:grpSp>
        <p:nvGrpSpPr>
          <p:cNvPr id="357" name="Google Shape;357;g2a4db4dc923_0_541"/>
          <p:cNvGrpSpPr/>
          <p:nvPr/>
        </p:nvGrpSpPr>
        <p:grpSpPr>
          <a:xfrm>
            <a:off x="1137557" y="737001"/>
            <a:ext cx="7720078" cy="2950721"/>
            <a:chOff x="0" y="0"/>
            <a:chExt cx="2729100" cy="1043100"/>
          </a:xfrm>
        </p:grpSpPr>
        <p:sp>
          <p:nvSpPr>
            <p:cNvPr id="358" name="Google Shape;358;g2a4db4dc923_0_541"/>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9" name="Google Shape;359;g2a4db4dc923_0_541"/>
            <p:cNvSpPr txBox="1"/>
            <p:nvPr/>
          </p:nvSpPr>
          <p:spPr>
            <a:xfrm>
              <a:off x="0" y="38100"/>
              <a:ext cx="2729100" cy="1005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g2a4db4dc923_0_541"/>
          <p:cNvGrpSpPr/>
          <p:nvPr/>
        </p:nvGrpSpPr>
        <p:grpSpPr>
          <a:xfrm>
            <a:off x="-237150" y="4507680"/>
            <a:ext cx="19652254" cy="6380760"/>
            <a:chOff x="0" y="0"/>
            <a:chExt cx="6947205" cy="1449448"/>
          </a:xfrm>
        </p:grpSpPr>
        <p:sp>
          <p:nvSpPr>
            <p:cNvPr id="361" name="Google Shape;361;g2a4db4dc923_0_541"/>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362" name="Google Shape;362;g2a4db4dc923_0_541"/>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363" name="Google Shape;363;g2a4db4dc923_0_541"/>
          <p:cNvSpPr/>
          <p:nvPr/>
        </p:nvSpPr>
        <p:spPr>
          <a:xfrm flipH="1" rot="68746">
            <a:off x="16387166" y="332309"/>
            <a:ext cx="1073212" cy="897012"/>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5">
              <a:alphaModFix/>
            </a:blip>
            <a:stretch>
              <a:fillRect b="-5878" l="-17679" r="-14258" t="-195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4" name="Google Shape;364;g2a4db4dc923_0_541"/>
          <p:cNvSpPr txBox="1"/>
          <p:nvPr/>
        </p:nvSpPr>
        <p:spPr>
          <a:xfrm>
            <a:off x="1505018" y="1014683"/>
            <a:ext cx="63771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beekeeping is year round</a:t>
            </a:r>
            <a:endParaRPr b="0" i="0" sz="1400" u="none" cap="none" strike="noStrike">
              <a:solidFill>
                <a:srgbClr val="000000"/>
              </a:solidFill>
              <a:latin typeface="Arial"/>
              <a:ea typeface="Arial"/>
              <a:cs typeface="Arial"/>
              <a:sym typeface="Arial"/>
            </a:endParaRPr>
          </a:p>
        </p:txBody>
      </p:sp>
      <p:sp>
        <p:nvSpPr>
          <p:cNvPr id="365" name="Google Shape;365;g2a4db4dc923_0_541"/>
          <p:cNvSpPr txBox="1"/>
          <p:nvPr/>
        </p:nvSpPr>
        <p:spPr>
          <a:xfrm>
            <a:off x="223975" y="5097150"/>
            <a:ext cx="15273300" cy="5575500"/>
          </a:xfrm>
          <a:prstGeom prst="rect">
            <a:avLst/>
          </a:prstGeom>
          <a:noFill/>
          <a:ln>
            <a:noFill/>
          </a:ln>
        </p:spPr>
        <p:txBody>
          <a:bodyPr anchorCtr="0" anchor="ctr" bIns="91425" lIns="91425" spcFirstLastPara="1" rIns="91425" wrap="square" tIns="91425">
            <a:noAutofit/>
          </a:bodyPr>
          <a:lstStyle/>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Monitor the hive entrance and keep clear of snow and dead bees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Check for honey stores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Emergency feeding</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Clean, repair and maintain equipment</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Order any new equipment </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Order bees if desired for next year</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Try a bee related hobby</a:t>
            </a:r>
            <a:endParaRPr sz="4000">
              <a:solidFill>
                <a:schemeClr val="dk1"/>
              </a:solidFill>
              <a:latin typeface="Calibri"/>
              <a:ea typeface="Calibri"/>
              <a:cs typeface="Calibri"/>
              <a:sym typeface="Calibri"/>
            </a:endParaRPr>
          </a:p>
          <a:p>
            <a:pPr indent="0" lvl="0" marL="0" rtl="0" algn="l">
              <a:spcBef>
                <a:spcPts val="0"/>
              </a:spcBef>
              <a:spcAft>
                <a:spcPts val="0"/>
              </a:spcAft>
              <a:buNone/>
            </a:pPr>
            <a:r>
              <a:t/>
            </a:r>
            <a:endParaRPr sz="4000">
              <a:solidFill>
                <a:schemeClr val="dk1"/>
              </a:solidFill>
              <a:latin typeface="Calibri"/>
              <a:ea typeface="Calibri"/>
              <a:cs typeface="Calibri"/>
              <a:sym typeface="Calibri"/>
            </a:endParaRPr>
          </a:p>
        </p:txBody>
      </p:sp>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369" name="Shape 369"/>
        <p:cNvGrpSpPr/>
        <p:nvPr/>
      </p:nvGrpSpPr>
      <p:grpSpPr>
        <a:xfrm>
          <a:off x="0" y="0"/>
          <a:ext cx="0" cy="0"/>
          <a:chOff x="0" y="0"/>
          <a:chExt cx="0" cy="0"/>
        </a:xfrm>
      </p:grpSpPr>
      <p:sp>
        <p:nvSpPr>
          <p:cNvPr id="370" name="Google Shape;370;g2a4db4dc923_0_37"/>
          <p:cNvSpPr/>
          <p:nvPr/>
        </p:nvSpPr>
        <p:spPr>
          <a:xfrm rot="5400000">
            <a:off x="10002362" y="-169189"/>
            <a:ext cx="1720693" cy="1839305"/>
          </a:xfrm>
          <a:custGeom>
            <a:rect b="b" l="l" r="r" t="t"/>
            <a:pathLst>
              <a:path extrusionOk="0" h="1839305" w="1720693">
                <a:moveTo>
                  <a:pt x="0" y="0"/>
                </a:moveTo>
                <a:lnTo>
                  <a:pt x="1720694" y="0"/>
                </a:lnTo>
                <a:lnTo>
                  <a:pt x="1720694" y="1839304"/>
                </a:lnTo>
                <a:lnTo>
                  <a:pt x="0" y="1839304"/>
                </a:lnTo>
                <a:lnTo>
                  <a:pt x="0" y="0"/>
                </a:lnTo>
                <a:close/>
              </a:path>
            </a:pathLst>
          </a:custGeom>
          <a:blipFill rotWithShape="1">
            <a:blip r:embed="rId3">
              <a:alphaModFix/>
            </a:blip>
            <a:stretch>
              <a:fillRect b="-7809" l="-1041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1" name="Google Shape;371;g2a4db4dc923_0_37"/>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4">
              <a:alphaModFix/>
            </a:blip>
            <a:stretch>
              <a:fillRect b="0" l="0" r="0" t="-22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72" name="Google Shape;372;g2a4db4dc923_0_37"/>
          <p:cNvGrpSpPr/>
          <p:nvPr/>
        </p:nvGrpSpPr>
        <p:grpSpPr>
          <a:xfrm>
            <a:off x="9524236" y="1461200"/>
            <a:ext cx="7735354" cy="1502291"/>
            <a:chOff x="0" y="-9525"/>
            <a:chExt cx="2734500" cy="531070"/>
          </a:xfrm>
        </p:grpSpPr>
        <p:sp>
          <p:nvSpPr>
            <p:cNvPr id="373" name="Google Shape;373;g2a4db4dc923_0_37"/>
            <p:cNvSpPr/>
            <p:nvPr/>
          </p:nvSpPr>
          <p:spPr>
            <a:xfrm>
              <a:off x="0" y="0"/>
              <a:ext cx="2734366" cy="521545"/>
            </a:xfrm>
            <a:custGeom>
              <a:rect b="b" l="l" r="r" t="t"/>
              <a:pathLst>
                <a:path extrusionOk="0" h="521545" w="2734366">
                  <a:moveTo>
                    <a:pt x="0" y="0"/>
                  </a:moveTo>
                  <a:lnTo>
                    <a:pt x="2734366" y="0"/>
                  </a:lnTo>
                  <a:lnTo>
                    <a:pt x="2734366" y="521545"/>
                  </a:lnTo>
                  <a:lnTo>
                    <a:pt x="0" y="521545"/>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4" name="Google Shape;374;g2a4db4dc923_0_37"/>
            <p:cNvSpPr txBox="1"/>
            <p:nvPr/>
          </p:nvSpPr>
          <p:spPr>
            <a:xfrm>
              <a:off x="0" y="-9525"/>
              <a:ext cx="2734500" cy="531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8400">
                  <a:solidFill>
                    <a:srgbClr val="000001"/>
                  </a:solidFill>
                </a:rPr>
                <a:t>Spring</a:t>
              </a:r>
              <a:endParaRPr b="0" i="0" sz="6800" u="none" cap="none" strike="noStrike">
                <a:solidFill>
                  <a:srgbClr val="000000"/>
                </a:solidFill>
                <a:latin typeface="Arial"/>
                <a:ea typeface="Arial"/>
                <a:cs typeface="Arial"/>
                <a:sym typeface="Arial"/>
              </a:endParaRPr>
            </a:p>
          </p:txBody>
        </p:sp>
      </p:grpSp>
      <p:grpSp>
        <p:nvGrpSpPr>
          <p:cNvPr id="375" name="Google Shape;375;g2a4db4dc923_0_37"/>
          <p:cNvGrpSpPr/>
          <p:nvPr/>
        </p:nvGrpSpPr>
        <p:grpSpPr>
          <a:xfrm>
            <a:off x="1137557" y="737001"/>
            <a:ext cx="7720078" cy="2950721"/>
            <a:chOff x="0" y="0"/>
            <a:chExt cx="2729100" cy="1043100"/>
          </a:xfrm>
        </p:grpSpPr>
        <p:sp>
          <p:nvSpPr>
            <p:cNvPr id="376" name="Google Shape;376;g2a4db4dc923_0_37"/>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7" name="Google Shape;377;g2a4db4dc923_0_37"/>
            <p:cNvSpPr txBox="1"/>
            <p:nvPr/>
          </p:nvSpPr>
          <p:spPr>
            <a:xfrm>
              <a:off x="0" y="38100"/>
              <a:ext cx="2729100" cy="1005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g2a4db4dc923_0_37"/>
          <p:cNvGrpSpPr/>
          <p:nvPr/>
        </p:nvGrpSpPr>
        <p:grpSpPr>
          <a:xfrm>
            <a:off x="-141775" y="4507680"/>
            <a:ext cx="19652254" cy="6380760"/>
            <a:chOff x="0" y="0"/>
            <a:chExt cx="6947205" cy="1449448"/>
          </a:xfrm>
        </p:grpSpPr>
        <p:sp>
          <p:nvSpPr>
            <p:cNvPr id="379" name="Google Shape;379;g2a4db4dc923_0_37"/>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380" name="Google Shape;380;g2a4db4dc923_0_37"/>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381" name="Google Shape;381;g2a4db4dc923_0_37"/>
          <p:cNvSpPr/>
          <p:nvPr/>
        </p:nvSpPr>
        <p:spPr>
          <a:xfrm flipH="1" rot="68746">
            <a:off x="16387166" y="332309"/>
            <a:ext cx="1073212" cy="897012"/>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5">
              <a:alphaModFix/>
            </a:blip>
            <a:stretch>
              <a:fillRect b="-5878" l="-17679" r="-14258" t="-195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2" name="Google Shape;382;g2a4db4dc923_0_37"/>
          <p:cNvSpPr txBox="1"/>
          <p:nvPr/>
        </p:nvSpPr>
        <p:spPr>
          <a:xfrm>
            <a:off x="1505018" y="1014683"/>
            <a:ext cx="63771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beekeeping is year round</a:t>
            </a:r>
            <a:endParaRPr b="0" i="0" sz="1400" u="none" cap="none" strike="noStrike">
              <a:solidFill>
                <a:srgbClr val="000000"/>
              </a:solidFill>
              <a:latin typeface="Arial"/>
              <a:ea typeface="Arial"/>
              <a:cs typeface="Arial"/>
              <a:sym typeface="Arial"/>
            </a:endParaRPr>
          </a:p>
        </p:txBody>
      </p:sp>
      <p:sp>
        <p:nvSpPr>
          <p:cNvPr id="383" name="Google Shape;383;g2a4db4dc923_0_37"/>
          <p:cNvSpPr txBox="1"/>
          <p:nvPr/>
        </p:nvSpPr>
        <p:spPr>
          <a:xfrm>
            <a:off x="455625" y="4728663"/>
            <a:ext cx="15273300" cy="5938800"/>
          </a:xfrm>
          <a:prstGeom prst="rect">
            <a:avLst/>
          </a:prstGeom>
          <a:noFill/>
          <a:ln>
            <a:noFill/>
          </a:ln>
        </p:spPr>
        <p:txBody>
          <a:bodyPr anchorCtr="0" anchor="ctr" bIns="91425" lIns="91425" spcFirstLastPara="1" rIns="91425" wrap="square" tIns="91425">
            <a:noAutofit/>
          </a:bodyPr>
          <a:lstStyle/>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Early season- quick inspections (50+ degrees no wind) </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Check for signs of queen once it’s warm enough</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Feed colony if needed and monitor food stores</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Reverse hive bodies if appropriate</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Anticipate</a:t>
            </a:r>
            <a:r>
              <a:rPr lang="en-US" sz="3500">
                <a:solidFill>
                  <a:schemeClr val="dk1"/>
                </a:solidFill>
                <a:latin typeface="Calibri"/>
                <a:ea typeface="Calibri"/>
                <a:cs typeface="Calibri"/>
                <a:sym typeface="Calibri"/>
              </a:rPr>
              <a:t> colony growth and add supers if necessary</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Clean entrances and bottom boards</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Requeen failing queens</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Split colonies</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Manage swarm behavior</a:t>
            </a:r>
            <a:endParaRPr sz="3500">
              <a:solidFill>
                <a:schemeClr val="dk1"/>
              </a:solidFill>
              <a:latin typeface="Calibri"/>
              <a:ea typeface="Calibri"/>
              <a:cs typeface="Calibri"/>
              <a:sym typeface="Calibri"/>
            </a:endParaRPr>
          </a:p>
          <a:p>
            <a:pPr indent="-450850" lvl="0" marL="457200" rtl="0" algn="l">
              <a:spcBef>
                <a:spcPts val="0"/>
              </a:spcBef>
              <a:spcAft>
                <a:spcPts val="0"/>
              </a:spcAft>
              <a:buClr>
                <a:schemeClr val="dk1"/>
              </a:buClr>
              <a:buSzPts val="3500"/>
              <a:buFont typeface="Calibri"/>
              <a:buChar char="●"/>
            </a:pPr>
            <a:r>
              <a:rPr lang="en-US" sz="3500">
                <a:solidFill>
                  <a:schemeClr val="dk1"/>
                </a:solidFill>
                <a:latin typeface="Calibri"/>
                <a:ea typeface="Calibri"/>
                <a:cs typeface="Calibri"/>
                <a:sym typeface="Calibri"/>
              </a:rPr>
              <a:t>Monitor for mites, diseases, and other pests</a:t>
            </a:r>
            <a:endParaRPr sz="3500">
              <a:solidFill>
                <a:schemeClr val="dk1"/>
              </a:solidFill>
              <a:latin typeface="Calibri"/>
              <a:ea typeface="Calibri"/>
              <a:cs typeface="Calibri"/>
              <a:sym typeface="Calibri"/>
            </a:endParaRPr>
          </a:p>
          <a:p>
            <a:pPr indent="0" lvl="0" marL="0" rtl="0" algn="l">
              <a:spcBef>
                <a:spcPts val="0"/>
              </a:spcBef>
              <a:spcAft>
                <a:spcPts val="0"/>
              </a:spcAft>
              <a:buNone/>
            </a:pPr>
            <a:r>
              <a:t/>
            </a:r>
            <a:endParaRPr sz="4000">
              <a:solidFill>
                <a:schemeClr val="dk1"/>
              </a:solidFill>
              <a:latin typeface="Calibri"/>
              <a:ea typeface="Calibri"/>
              <a:cs typeface="Calibri"/>
              <a:sym typeface="Calibri"/>
            </a:endParaRPr>
          </a:p>
        </p:txBody>
      </p:sp>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387" name="Shape 387"/>
        <p:cNvGrpSpPr/>
        <p:nvPr/>
      </p:nvGrpSpPr>
      <p:grpSpPr>
        <a:xfrm>
          <a:off x="0" y="0"/>
          <a:ext cx="0" cy="0"/>
          <a:chOff x="0" y="0"/>
          <a:chExt cx="0" cy="0"/>
        </a:xfrm>
      </p:grpSpPr>
      <p:sp>
        <p:nvSpPr>
          <p:cNvPr id="388" name="Google Shape;388;g2a4db4dc923_0_54"/>
          <p:cNvSpPr/>
          <p:nvPr/>
        </p:nvSpPr>
        <p:spPr>
          <a:xfrm rot="5400000">
            <a:off x="10002362" y="-169189"/>
            <a:ext cx="1720693" cy="1839305"/>
          </a:xfrm>
          <a:custGeom>
            <a:rect b="b" l="l" r="r" t="t"/>
            <a:pathLst>
              <a:path extrusionOk="0" h="1839305" w="1720693">
                <a:moveTo>
                  <a:pt x="0" y="0"/>
                </a:moveTo>
                <a:lnTo>
                  <a:pt x="1720694" y="0"/>
                </a:lnTo>
                <a:lnTo>
                  <a:pt x="1720694" y="1839304"/>
                </a:lnTo>
                <a:lnTo>
                  <a:pt x="0" y="1839304"/>
                </a:lnTo>
                <a:lnTo>
                  <a:pt x="0" y="0"/>
                </a:lnTo>
                <a:close/>
              </a:path>
            </a:pathLst>
          </a:custGeom>
          <a:blipFill rotWithShape="1">
            <a:blip r:embed="rId3">
              <a:alphaModFix/>
            </a:blip>
            <a:stretch>
              <a:fillRect b="-7809" l="-1041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g2a4db4dc923_0_54"/>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4">
              <a:alphaModFix/>
            </a:blip>
            <a:stretch>
              <a:fillRect b="0" l="0" r="0" t="-22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390" name="Google Shape;390;g2a4db4dc923_0_54"/>
          <p:cNvGrpSpPr/>
          <p:nvPr/>
        </p:nvGrpSpPr>
        <p:grpSpPr>
          <a:xfrm>
            <a:off x="9524236" y="1461200"/>
            <a:ext cx="7735354" cy="1502291"/>
            <a:chOff x="0" y="-9525"/>
            <a:chExt cx="2734500" cy="531070"/>
          </a:xfrm>
        </p:grpSpPr>
        <p:sp>
          <p:nvSpPr>
            <p:cNvPr id="391" name="Google Shape;391;g2a4db4dc923_0_54"/>
            <p:cNvSpPr/>
            <p:nvPr/>
          </p:nvSpPr>
          <p:spPr>
            <a:xfrm>
              <a:off x="0" y="0"/>
              <a:ext cx="2734366" cy="521545"/>
            </a:xfrm>
            <a:custGeom>
              <a:rect b="b" l="l" r="r" t="t"/>
              <a:pathLst>
                <a:path extrusionOk="0" h="521545" w="2734366">
                  <a:moveTo>
                    <a:pt x="0" y="0"/>
                  </a:moveTo>
                  <a:lnTo>
                    <a:pt x="2734366" y="0"/>
                  </a:lnTo>
                  <a:lnTo>
                    <a:pt x="2734366" y="521545"/>
                  </a:lnTo>
                  <a:lnTo>
                    <a:pt x="0" y="521545"/>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2" name="Google Shape;392;g2a4db4dc923_0_54"/>
            <p:cNvSpPr txBox="1"/>
            <p:nvPr/>
          </p:nvSpPr>
          <p:spPr>
            <a:xfrm>
              <a:off x="0" y="-9525"/>
              <a:ext cx="2734500" cy="531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8400">
                  <a:solidFill>
                    <a:srgbClr val="000001"/>
                  </a:solidFill>
                </a:rPr>
                <a:t>Summer</a:t>
              </a:r>
              <a:endParaRPr b="0" i="0" sz="6800" u="none" cap="none" strike="noStrike">
                <a:solidFill>
                  <a:srgbClr val="000000"/>
                </a:solidFill>
                <a:latin typeface="Arial"/>
                <a:ea typeface="Arial"/>
                <a:cs typeface="Arial"/>
                <a:sym typeface="Arial"/>
              </a:endParaRPr>
            </a:p>
          </p:txBody>
        </p:sp>
      </p:grpSp>
      <p:grpSp>
        <p:nvGrpSpPr>
          <p:cNvPr id="393" name="Google Shape;393;g2a4db4dc923_0_54"/>
          <p:cNvGrpSpPr/>
          <p:nvPr/>
        </p:nvGrpSpPr>
        <p:grpSpPr>
          <a:xfrm>
            <a:off x="1137557" y="737001"/>
            <a:ext cx="7720078" cy="2950721"/>
            <a:chOff x="0" y="0"/>
            <a:chExt cx="2729100" cy="1043100"/>
          </a:xfrm>
        </p:grpSpPr>
        <p:sp>
          <p:nvSpPr>
            <p:cNvPr id="394" name="Google Shape;394;g2a4db4dc923_0_54"/>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95" name="Google Shape;395;g2a4db4dc923_0_54"/>
            <p:cNvSpPr txBox="1"/>
            <p:nvPr/>
          </p:nvSpPr>
          <p:spPr>
            <a:xfrm>
              <a:off x="0" y="38100"/>
              <a:ext cx="2729100" cy="1005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396" name="Google Shape;396;g2a4db4dc923_0_54"/>
          <p:cNvGrpSpPr/>
          <p:nvPr/>
        </p:nvGrpSpPr>
        <p:grpSpPr>
          <a:xfrm>
            <a:off x="-237150" y="4507680"/>
            <a:ext cx="19652254" cy="6380760"/>
            <a:chOff x="0" y="0"/>
            <a:chExt cx="6947205" cy="1449448"/>
          </a:xfrm>
        </p:grpSpPr>
        <p:sp>
          <p:nvSpPr>
            <p:cNvPr id="397" name="Google Shape;397;g2a4db4dc923_0_54"/>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398" name="Google Shape;398;g2a4db4dc923_0_54"/>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399" name="Google Shape;399;g2a4db4dc923_0_54"/>
          <p:cNvSpPr/>
          <p:nvPr/>
        </p:nvSpPr>
        <p:spPr>
          <a:xfrm flipH="1" rot="68746">
            <a:off x="16387166" y="332309"/>
            <a:ext cx="1073212" cy="897012"/>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5">
              <a:alphaModFix/>
            </a:blip>
            <a:stretch>
              <a:fillRect b="-5878" l="-17679" r="-14258" t="-195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0" name="Google Shape;400;g2a4db4dc923_0_54"/>
          <p:cNvSpPr txBox="1"/>
          <p:nvPr/>
        </p:nvSpPr>
        <p:spPr>
          <a:xfrm>
            <a:off x="1505018" y="1014683"/>
            <a:ext cx="63771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beekeeping is year round</a:t>
            </a:r>
            <a:endParaRPr b="0" i="0" sz="1400" u="none" cap="none" strike="noStrike">
              <a:solidFill>
                <a:srgbClr val="000000"/>
              </a:solidFill>
              <a:latin typeface="Arial"/>
              <a:ea typeface="Arial"/>
              <a:cs typeface="Arial"/>
              <a:sym typeface="Arial"/>
            </a:endParaRPr>
          </a:p>
        </p:txBody>
      </p:sp>
      <p:sp>
        <p:nvSpPr>
          <p:cNvPr id="401" name="Google Shape;401;g2a4db4dc923_0_54"/>
          <p:cNvSpPr txBox="1"/>
          <p:nvPr/>
        </p:nvSpPr>
        <p:spPr>
          <a:xfrm>
            <a:off x="223975" y="5097150"/>
            <a:ext cx="15273300" cy="5575500"/>
          </a:xfrm>
          <a:prstGeom prst="rect">
            <a:avLst/>
          </a:prstGeom>
          <a:noFill/>
          <a:ln>
            <a:noFill/>
          </a:ln>
        </p:spPr>
        <p:txBody>
          <a:bodyPr anchorCtr="0" anchor="ctr" bIns="91425" lIns="91425" spcFirstLastPara="1" rIns="91425" wrap="square" tIns="91425">
            <a:noAutofit/>
          </a:bodyPr>
          <a:lstStyle/>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Monitor for queen health, brood patterns, colony health</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Check for diseases, mites and pests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Add supers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Control swarming/splits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Extract honey</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Feed if necessary during dearth</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Treat for mites if needed</a:t>
            </a:r>
            <a:endParaRPr sz="4000">
              <a:solidFill>
                <a:schemeClr val="dk1"/>
              </a:solidFill>
              <a:latin typeface="Calibri"/>
              <a:ea typeface="Calibri"/>
              <a:cs typeface="Calibri"/>
              <a:sym typeface="Calibri"/>
            </a:endParaRPr>
          </a:p>
          <a:p>
            <a:pPr indent="0" lvl="0" marL="0" rtl="0" algn="l">
              <a:spcBef>
                <a:spcPts val="0"/>
              </a:spcBef>
              <a:spcAft>
                <a:spcPts val="0"/>
              </a:spcAft>
              <a:buNone/>
            </a:pPr>
            <a:r>
              <a:t/>
            </a:r>
            <a:endParaRPr sz="4000">
              <a:solidFill>
                <a:schemeClr val="dk1"/>
              </a:solidFill>
              <a:latin typeface="Calibri"/>
              <a:ea typeface="Calibri"/>
              <a:cs typeface="Calibri"/>
              <a:sym typeface="Calibri"/>
            </a:endParaRPr>
          </a:p>
        </p:txBody>
      </p:sp>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405" name="Shape 405"/>
        <p:cNvGrpSpPr/>
        <p:nvPr/>
      </p:nvGrpSpPr>
      <p:grpSpPr>
        <a:xfrm>
          <a:off x="0" y="0"/>
          <a:ext cx="0" cy="0"/>
          <a:chOff x="0" y="0"/>
          <a:chExt cx="0" cy="0"/>
        </a:xfrm>
      </p:grpSpPr>
      <p:sp>
        <p:nvSpPr>
          <p:cNvPr id="406" name="Google Shape;406;g2a4db4dc923_0_71"/>
          <p:cNvSpPr/>
          <p:nvPr/>
        </p:nvSpPr>
        <p:spPr>
          <a:xfrm rot="5400000">
            <a:off x="10002362" y="-169189"/>
            <a:ext cx="1720693" cy="1839305"/>
          </a:xfrm>
          <a:custGeom>
            <a:rect b="b" l="l" r="r" t="t"/>
            <a:pathLst>
              <a:path extrusionOk="0" h="1839305" w="1720693">
                <a:moveTo>
                  <a:pt x="0" y="0"/>
                </a:moveTo>
                <a:lnTo>
                  <a:pt x="1720694" y="0"/>
                </a:lnTo>
                <a:lnTo>
                  <a:pt x="1720694" y="1839304"/>
                </a:lnTo>
                <a:lnTo>
                  <a:pt x="0" y="1839304"/>
                </a:lnTo>
                <a:lnTo>
                  <a:pt x="0" y="0"/>
                </a:lnTo>
                <a:close/>
              </a:path>
            </a:pathLst>
          </a:custGeom>
          <a:blipFill rotWithShape="1">
            <a:blip r:embed="rId3">
              <a:alphaModFix/>
            </a:blip>
            <a:stretch>
              <a:fillRect b="-7809" l="-10419"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7" name="Google Shape;407;g2a4db4dc923_0_71"/>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4">
              <a:alphaModFix/>
            </a:blip>
            <a:stretch>
              <a:fillRect b="0" l="0" r="0" t="-22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408" name="Google Shape;408;g2a4db4dc923_0_71"/>
          <p:cNvGrpSpPr/>
          <p:nvPr/>
        </p:nvGrpSpPr>
        <p:grpSpPr>
          <a:xfrm>
            <a:off x="9524236" y="1461200"/>
            <a:ext cx="7735354" cy="1502291"/>
            <a:chOff x="0" y="-9525"/>
            <a:chExt cx="2734500" cy="531070"/>
          </a:xfrm>
        </p:grpSpPr>
        <p:sp>
          <p:nvSpPr>
            <p:cNvPr id="409" name="Google Shape;409;g2a4db4dc923_0_71"/>
            <p:cNvSpPr/>
            <p:nvPr/>
          </p:nvSpPr>
          <p:spPr>
            <a:xfrm>
              <a:off x="0" y="0"/>
              <a:ext cx="2734366" cy="521545"/>
            </a:xfrm>
            <a:custGeom>
              <a:rect b="b" l="l" r="r" t="t"/>
              <a:pathLst>
                <a:path extrusionOk="0" h="521545" w="2734366">
                  <a:moveTo>
                    <a:pt x="0" y="0"/>
                  </a:moveTo>
                  <a:lnTo>
                    <a:pt x="2734366" y="0"/>
                  </a:lnTo>
                  <a:lnTo>
                    <a:pt x="2734366" y="521545"/>
                  </a:lnTo>
                  <a:lnTo>
                    <a:pt x="0" y="521545"/>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0" name="Google Shape;410;g2a4db4dc923_0_71"/>
            <p:cNvSpPr txBox="1"/>
            <p:nvPr/>
          </p:nvSpPr>
          <p:spPr>
            <a:xfrm>
              <a:off x="0" y="-9525"/>
              <a:ext cx="2734500" cy="5310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8400">
                  <a:solidFill>
                    <a:srgbClr val="000001"/>
                  </a:solidFill>
                </a:rPr>
                <a:t>Fall</a:t>
              </a:r>
              <a:endParaRPr b="0" i="0" sz="6800" u="none" cap="none" strike="noStrike">
                <a:solidFill>
                  <a:srgbClr val="000000"/>
                </a:solidFill>
                <a:latin typeface="Arial"/>
                <a:ea typeface="Arial"/>
                <a:cs typeface="Arial"/>
                <a:sym typeface="Arial"/>
              </a:endParaRPr>
            </a:p>
          </p:txBody>
        </p:sp>
      </p:grpSp>
      <p:grpSp>
        <p:nvGrpSpPr>
          <p:cNvPr id="411" name="Google Shape;411;g2a4db4dc923_0_71"/>
          <p:cNvGrpSpPr/>
          <p:nvPr/>
        </p:nvGrpSpPr>
        <p:grpSpPr>
          <a:xfrm>
            <a:off x="1137557" y="737001"/>
            <a:ext cx="7720078" cy="2950721"/>
            <a:chOff x="0" y="0"/>
            <a:chExt cx="2729100" cy="1043100"/>
          </a:xfrm>
        </p:grpSpPr>
        <p:sp>
          <p:nvSpPr>
            <p:cNvPr id="412" name="Google Shape;412;g2a4db4dc923_0_71"/>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3" name="Google Shape;413;g2a4db4dc923_0_71"/>
            <p:cNvSpPr txBox="1"/>
            <p:nvPr/>
          </p:nvSpPr>
          <p:spPr>
            <a:xfrm>
              <a:off x="0" y="38100"/>
              <a:ext cx="2729100" cy="1005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g2a4db4dc923_0_71"/>
          <p:cNvGrpSpPr/>
          <p:nvPr/>
        </p:nvGrpSpPr>
        <p:grpSpPr>
          <a:xfrm>
            <a:off x="-237150" y="4507680"/>
            <a:ext cx="19652254" cy="6380760"/>
            <a:chOff x="0" y="0"/>
            <a:chExt cx="6947205" cy="1449448"/>
          </a:xfrm>
        </p:grpSpPr>
        <p:sp>
          <p:nvSpPr>
            <p:cNvPr id="415" name="Google Shape;415;g2a4db4dc923_0_71"/>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416" name="Google Shape;416;g2a4db4dc923_0_71"/>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417" name="Google Shape;417;g2a4db4dc923_0_71"/>
          <p:cNvSpPr/>
          <p:nvPr/>
        </p:nvSpPr>
        <p:spPr>
          <a:xfrm flipH="1" rot="68746">
            <a:off x="16387166" y="332309"/>
            <a:ext cx="1073212" cy="897012"/>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5">
              <a:alphaModFix/>
            </a:blip>
            <a:stretch>
              <a:fillRect b="-5878" l="-17679" r="-14258" t="-195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18" name="Google Shape;418;g2a4db4dc923_0_71"/>
          <p:cNvSpPr txBox="1"/>
          <p:nvPr/>
        </p:nvSpPr>
        <p:spPr>
          <a:xfrm>
            <a:off x="1505018" y="1014683"/>
            <a:ext cx="6377100" cy="215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beekeeping is year round</a:t>
            </a:r>
            <a:endParaRPr b="0" i="0" sz="1400" u="none" cap="none" strike="noStrike">
              <a:solidFill>
                <a:srgbClr val="000000"/>
              </a:solidFill>
              <a:latin typeface="Arial"/>
              <a:ea typeface="Arial"/>
              <a:cs typeface="Arial"/>
              <a:sym typeface="Arial"/>
            </a:endParaRPr>
          </a:p>
        </p:txBody>
      </p:sp>
      <p:sp>
        <p:nvSpPr>
          <p:cNvPr id="419" name="Google Shape;419;g2a4db4dc923_0_71"/>
          <p:cNvSpPr txBox="1"/>
          <p:nvPr/>
        </p:nvSpPr>
        <p:spPr>
          <a:xfrm>
            <a:off x="223975" y="5097150"/>
            <a:ext cx="15273300" cy="5575500"/>
          </a:xfrm>
          <a:prstGeom prst="rect">
            <a:avLst/>
          </a:prstGeom>
          <a:noFill/>
          <a:ln>
            <a:noFill/>
          </a:ln>
        </p:spPr>
        <p:txBody>
          <a:bodyPr anchorCtr="0" anchor="ctr" bIns="91425" lIns="91425" spcFirstLastPara="1" rIns="91425" wrap="square" tIns="91425">
            <a:noAutofit/>
          </a:bodyPr>
          <a:lstStyle/>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Monitor food stores/feed for winter storage</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Test mite levels/treat for mites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Check for disease</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Requeen or combine weak hives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Put on entrance reducers and mouse guards</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Prepare hive for winter</a:t>
            </a:r>
            <a:endParaRPr sz="4000">
              <a:solidFill>
                <a:schemeClr val="dk1"/>
              </a:solidFill>
              <a:latin typeface="Calibri"/>
              <a:ea typeface="Calibri"/>
              <a:cs typeface="Calibri"/>
              <a:sym typeface="Calibri"/>
            </a:endParaRPr>
          </a:p>
          <a:p>
            <a:pPr indent="-482600" lvl="0" marL="457200" rtl="0" algn="l">
              <a:spcBef>
                <a:spcPts val="0"/>
              </a:spcBef>
              <a:spcAft>
                <a:spcPts val="0"/>
              </a:spcAft>
              <a:buClr>
                <a:schemeClr val="dk1"/>
              </a:buClr>
              <a:buSzPts val="4000"/>
              <a:buFont typeface="Calibri"/>
              <a:buChar char="●"/>
            </a:pPr>
            <a:r>
              <a:rPr lang="en-US" sz="4000">
                <a:solidFill>
                  <a:schemeClr val="dk1"/>
                </a:solidFill>
                <a:latin typeface="Calibri"/>
                <a:ea typeface="Calibri"/>
                <a:cs typeface="Calibri"/>
                <a:sym typeface="Calibri"/>
              </a:rPr>
              <a:t>Extract honey</a:t>
            </a:r>
            <a:endParaRPr sz="4000">
              <a:solidFill>
                <a:schemeClr val="dk1"/>
              </a:solidFill>
              <a:latin typeface="Calibri"/>
              <a:ea typeface="Calibri"/>
              <a:cs typeface="Calibri"/>
              <a:sym typeface="Calibri"/>
            </a:endParaRPr>
          </a:p>
          <a:p>
            <a:pPr indent="0" lvl="0" marL="457200" rtl="0" algn="l">
              <a:spcBef>
                <a:spcPts val="0"/>
              </a:spcBef>
              <a:spcAft>
                <a:spcPts val="0"/>
              </a:spcAft>
              <a:buNone/>
            </a:pPr>
            <a:r>
              <a:t/>
            </a:r>
            <a:endParaRPr sz="4000">
              <a:solidFill>
                <a:schemeClr val="dk1"/>
              </a:solidFill>
              <a:latin typeface="Calibri"/>
              <a:ea typeface="Calibri"/>
              <a:cs typeface="Calibri"/>
              <a:sym typeface="Calibri"/>
            </a:endParaRPr>
          </a:p>
          <a:p>
            <a:pPr indent="0" lvl="0" marL="0" rtl="0" algn="l">
              <a:spcBef>
                <a:spcPts val="0"/>
              </a:spcBef>
              <a:spcAft>
                <a:spcPts val="0"/>
              </a:spcAft>
              <a:buNone/>
            </a:pPr>
            <a:r>
              <a:t/>
            </a:r>
            <a:endParaRPr sz="4000">
              <a:solidFill>
                <a:schemeClr val="dk1"/>
              </a:solidFill>
              <a:latin typeface="Calibri"/>
              <a:ea typeface="Calibri"/>
              <a:cs typeface="Calibri"/>
              <a:sym typeface="Calibri"/>
            </a:endParaRPr>
          </a:p>
        </p:txBody>
      </p:sp>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423" name="Shape 423"/>
        <p:cNvGrpSpPr/>
        <p:nvPr/>
      </p:nvGrpSpPr>
      <p:grpSpPr>
        <a:xfrm>
          <a:off x="0" y="0"/>
          <a:ext cx="0" cy="0"/>
          <a:chOff x="0" y="0"/>
          <a:chExt cx="0" cy="0"/>
        </a:xfrm>
      </p:grpSpPr>
      <p:grpSp>
        <p:nvGrpSpPr>
          <p:cNvPr id="424" name="Google Shape;424;g2a4db4dc923_0_100"/>
          <p:cNvGrpSpPr/>
          <p:nvPr/>
        </p:nvGrpSpPr>
        <p:grpSpPr>
          <a:xfrm>
            <a:off x="1028700" y="7693642"/>
            <a:ext cx="5143083" cy="1564664"/>
            <a:chOff x="0" y="-9525"/>
            <a:chExt cx="1357014" cy="412840"/>
          </a:xfrm>
        </p:grpSpPr>
        <p:sp>
          <p:nvSpPr>
            <p:cNvPr id="425" name="Google Shape;425;g2a4db4dc923_0_100"/>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6" name="Google Shape;426;g2a4db4dc923_0_100"/>
            <p:cNvSpPr txBox="1"/>
            <p:nvPr/>
          </p:nvSpPr>
          <p:spPr>
            <a:xfrm>
              <a:off x="0" y="-9525"/>
              <a:ext cx="1356900" cy="412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Bee Stings</a:t>
              </a:r>
              <a:endParaRPr b="0" i="0" sz="1400" u="none" cap="none" strike="noStrike">
                <a:solidFill>
                  <a:srgbClr val="000000"/>
                </a:solidFill>
                <a:latin typeface="Arial"/>
                <a:ea typeface="Arial"/>
                <a:cs typeface="Arial"/>
                <a:sym typeface="Arial"/>
              </a:endParaRPr>
            </a:p>
          </p:txBody>
        </p:sp>
      </p:grpSp>
      <p:grpSp>
        <p:nvGrpSpPr>
          <p:cNvPr id="427" name="Google Shape;427;g2a4db4dc923_0_100"/>
          <p:cNvGrpSpPr/>
          <p:nvPr/>
        </p:nvGrpSpPr>
        <p:grpSpPr>
          <a:xfrm>
            <a:off x="6572470" y="7683475"/>
            <a:ext cx="5143083" cy="1564664"/>
            <a:chOff x="0" y="-9525"/>
            <a:chExt cx="1357014" cy="412840"/>
          </a:xfrm>
        </p:grpSpPr>
        <p:sp>
          <p:nvSpPr>
            <p:cNvPr id="428" name="Google Shape;428;g2a4db4dc923_0_100"/>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9" name="Google Shape;429;g2a4db4dc923_0_100"/>
            <p:cNvSpPr txBox="1"/>
            <p:nvPr/>
          </p:nvSpPr>
          <p:spPr>
            <a:xfrm>
              <a:off x="0" y="-9525"/>
              <a:ext cx="1356900" cy="412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Smoker</a:t>
              </a:r>
              <a:endParaRPr b="0" i="0" sz="1400" u="none" cap="none" strike="noStrike">
                <a:solidFill>
                  <a:srgbClr val="000000"/>
                </a:solidFill>
                <a:latin typeface="Arial"/>
                <a:ea typeface="Arial"/>
                <a:cs typeface="Arial"/>
                <a:sym typeface="Arial"/>
              </a:endParaRPr>
            </a:p>
          </p:txBody>
        </p:sp>
      </p:grpSp>
      <p:grpSp>
        <p:nvGrpSpPr>
          <p:cNvPr id="430" name="Google Shape;430;g2a4db4dc923_0_100"/>
          <p:cNvGrpSpPr/>
          <p:nvPr/>
        </p:nvGrpSpPr>
        <p:grpSpPr>
          <a:xfrm>
            <a:off x="12116240" y="7693642"/>
            <a:ext cx="5143083" cy="1564664"/>
            <a:chOff x="0" y="-9525"/>
            <a:chExt cx="1357014" cy="412840"/>
          </a:xfrm>
        </p:grpSpPr>
        <p:sp>
          <p:nvSpPr>
            <p:cNvPr id="431" name="Google Shape;431;g2a4db4dc923_0_100"/>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2" name="Google Shape;432;g2a4db4dc923_0_100"/>
            <p:cNvSpPr txBox="1"/>
            <p:nvPr/>
          </p:nvSpPr>
          <p:spPr>
            <a:xfrm>
              <a:off x="0" y="-9525"/>
              <a:ext cx="1356900" cy="41280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Honey Bottling</a:t>
              </a:r>
              <a:endParaRPr b="0" i="0" sz="1400" u="none" cap="none" strike="noStrike">
                <a:solidFill>
                  <a:srgbClr val="000000"/>
                </a:solidFill>
                <a:latin typeface="Arial"/>
                <a:ea typeface="Arial"/>
                <a:cs typeface="Arial"/>
                <a:sym typeface="Arial"/>
              </a:endParaRPr>
            </a:p>
          </p:txBody>
        </p:sp>
      </p:grpSp>
      <p:grpSp>
        <p:nvGrpSpPr>
          <p:cNvPr id="433" name="Google Shape;433;g2a4db4dc923_0_100"/>
          <p:cNvGrpSpPr/>
          <p:nvPr/>
        </p:nvGrpSpPr>
        <p:grpSpPr>
          <a:xfrm>
            <a:off x="6572470" y="3693791"/>
            <a:ext cx="5143083" cy="4058415"/>
            <a:chOff x="0" y="0"/>
            <a:chExt cx="1357014" cy="1070822"/>
          </a:xfrm>
        </p:grpSpPr>
        <p:sp>
          <p:nvSpPr>
            <p:cNvPr id="434" name="Google Shape;434;g2a4db4dc923_0_100"/>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5" name="Google Shape;435;g2a4db4dc923_0_100"/>
            <p:cNvSpPr txBox="1"/>
            <p:nvPr/>
          </p:nvSpPr>
          <p:spPr>
            <a:xfrm>
              <a:off x="0" y="38100"/>
              <a:ext cx="1356900" cy="1032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g2a4db4dc923_0_100"/>
          <p:cNvGrpSpPr/>
          <p:nvPr/>
        </p:nvGrpSpPr>
        <p:grpSpPr>
          <a:xfrm>
            <a:off x="12116240" y="3703958"/>
            <a:ext cx="5143083" cy="4058415"/>
            <a:chOff x="0" y="0"/>
            <a:chExt cx="1357014" cy="1070822"/>
          </a:xfrm>
        </p:grpSpPr>
        <p:sp>
          <p:nvSpPr>
            <p:cNvPr id="437" name="Google Shape;437;g2a4db4dc923_0_100"/>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38" name="Google Shape;438;g2a4db4dc923_0_100"/>
            <p:cNvSpPr txBox="1"/>
            <p:nvPr/>
          </p:nvSpPr>
          <p:spPr>
            <a:xfrm>
              <a:off x="0" y="38100"/>
              <a:ext cx="1356900" cy="1032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g2a4db4dc923_0_100"/>
          <p:cNvGrpSpPr/>
          <p:nvPr/>
        </p:nvGrpSpPr>
        <p:grpSpPr>
          <a:xfrm>
            <a:off x="1028700" y="3703958"/>
            <a:ext cx="5143083" cy="4058415"/>
            <a:chOff x="0" y="0"/>
            <a:chExt cx="1357014" cy="1070822"/>
          </a:xfrm>
        </p:grpSpPr>
        <p:sp>
          <p:nvSpPr>
            <p:cNvPr id="440" name="Google Shape;440;g2a4db4dc923_0_100"/>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1" name="Google Shape;441;g2a4db4dc923_0_100"/>
            <p:cNvSpPr txBox="1"/>
            <p:nvPr/>
          </p:nvSpPr>
          <p:spPr>
            <a:xfrm>
              <a:off x="0" y="38100"/>
              <a:ext cx="1356900" cy="1032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g2a4db4dc923_0_100"/>
          <p:cNvGrpSpPr/>
          <p:nvPr/>
        </p:nvGrpSpPr>
        <p:grpSpPr>
          <a:xfrm>
            <a:off x="-673031" y="-651130"/>
            <a:ext cx="19652254" cy="3673763"/>
            <a:chOff x="0" y="0"/>
            <a:chExt cx="6947205" cy="1298700"/>
          </a:xfrm>
        </p:grpSpPr>
        <p:sp>
          <p:nvSpPr>
            <p:cNvPr id="443" name="Google Shape;443;g2a4db4dc923_0_100"/>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44" name="Google Shape;444;g2a4db4dc923_0_100"/>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45" name="Google Shape;445;g2a4db4dc923_0_100"/>
          <p:cNvSpPr txBox="1"/>
          <p:nvPr/>
        </p:nvSpPr>
        <p:spPr>
          <a:xfrm>
            <a:off x="2495240" y="927956"/>
            <a:ext cx="133158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0"/>
              <a:buFont typeface="Arial"/>
              <a:buNone/>
            </a:pPr>
            <a:r>
              <a:rPr lang="en-US" sz="9000">
                <a:solidFill>
                  <a:srgbClr val="000001"/>
                </a:solidFill>
                <a:latin typeface="Staatliches"/>
                <a:ea typeface="Staatliches"/>
                <a:cs typeface="Staatliches"/>
                <a:sym typeface="Staatliches"/>
              </a:rPr>
              <a:t>Beekeeper Safety</a:t>
            </a:r>
            <a:endParaRPr b="0" i="0" sz="1400" u="none" cap="none" strike="noStrike">
              <a:solidFill>
                <a:srgbClr val="000000"/>
              </a:solidFill>
              <a:latin typeface="Arial"/>
              <a:ea typeface="Arial"/>
              <a:cs typeface="Arial"/>
              <a:sym typeface="Arial"/>
            </a:endParaRPr>
          </a:p>
        </p:txBody>
      </p:sp>
      <p:pic>
        <p:nvPicPr>
          <p:cNvPr descr="A picture containing person, indoor&#10;&#10;Description automatically generated" id="446" name="Google Shape;446;g2a4db4dc923_0_100"/>
          <p:cNvPicPr preferRelativeResize="0"/>
          <p:nvPr/>
        </p:nvPicPr>
        <p:blipFill rotWithShape="1">
          <a:blip r:embed="rId3">
            <a:alphaModFix/>
          </a:blip>
          <a:srcRect b="0" l="5965" r="18806" t="0"/>
          <a:stretch/>
        </p:blipFill>
        <p:spPr>
          <a:xfrm>
            <a:off x="12649950" y="3691313"/>
            <a:ext cx="4075674" cy="4063365"/>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bee on a flower&#10;&#10;Description automatically generated with medium confidence" id="447" name="Google Shape;447;g2a4db4dc923_0_100"/>
          <p:cNvPicPr preferRelativeResize="0"/>
          <p:nvPr/>
        </p:nvPicPr>
        <p:blipFill rotWithShape="1">
          <a:blip r:embed="rId4">
            <a:alphaModFix/>
          </a:blip>
          <a:srcRect b="0" l="0" r="0" t="0"/>
          <a:stretch/>
        </p:blipFill>
        <p:spPr>
          <a:xfrm>
            <a:off x="1831508" y="4252015"/>
            <a:ext cx="3537456" cy="2941984"/>
          </a:xfrm>
          <a:prstGeom prst="rect">
            <a:avLst/>
          </a:prstGeom>
          <a:noFill/>
          <a:ln>
            <a:noFill/>
          </a:ln>
        </p:spPr>
      </p:pic>
      <p:pic>
        <p:nvPicPr>
          <p:cNvPr descr="File:Smoke gun.jpg - Wikimedia Commons" id="448" name="Google Shape;448;g2a4db4dc923_0_100"/>
          <p:cNvPicPr preferRelativeResize="0"/>
          <p:nvPr/>
        </p:nvPicPr>
        <p:blipFill>
          <a:blip r:embed="rId5">
            <a:alphaModFix/>
          </a:blip>
          <a:stretch>
            <a:fillRect/>
          </a:stretch>
        </p:blipFill>
        <p:spPr>
          <a:xfrm>
            <a:off x="7375272" y="3804238"/>
            <a:ext cx="3537475" cy="3837531"/>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452" name="Shape 452"/>
        <p:cNvGrpSpPr/>
        <p:nvPr/>
      </p:nvGrpSpPr>
      <p:grpSpPr>
        <a:xfrm>
          <a:off x="0" y="0"/>
          <a:ext cx="0" cy="0"/>
          <a:chOff x="0" y="0"/>
          <a:chExt cx="0" cy="0"/>
        </a:xfrm>
      </p:grpSpPr>
      <p:grpSp>
        <p:nvGrpSpPr>
          <p:cNvPr id="453" name="Google Shape;453;g2a4db4dc923_0_88"/>
          <p:cNvGrpSpPr/>
          <p:nvPr/>
        </p:nvGrpSpPr>
        <p:grpSpPr>
          <a:xfrm>
            <a:off x="-673031" y="-651130"/>
            <a:ext cx="19652254" cy="3673763"/>
            <a:chOff x="0" y="0"/>
            <a:chExt cx="6947205" cy="1298700"/>
          </a:xfrm>
        </p:grpSpPr>
        <p:sp>
          <p:nvSpPr>
            <p:cNvPr id="454" name="Google Shape;454;g2a4db4dc923_0_88"/>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5" name="Google Shape;455;g2a4db4dc923_0_88"/>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56" name="Google Shape;456;g2a4db4dc923_0_88"/>
          <p:cNvSpPr txBox="1"/>
          <p:nvPr/>
        </p:nvSpPr>
        <p:spPr>
          <a:xfrm>
            <a:off x="2495240" y="899381"/>
            <a:ext cx="13315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Bees and other stinging insects</a:t>
            </a:r>
            <a:endParaRPr b="0" i="0" sz="1400" u="none" cap="none" strike="noStrike">
              <a:solidFill>
                <a:srgbClr val="000000"/>
              </a:solidFill>
              <a:latin typeface="Arial"/>
              <a:ea typeface="Arial"/>
              <a:cs typeface="Arial"/>
              <a:sym typeface="Arial"/>
            </a:endParaRPr>
          </a:p>
        </p:txBody>
      </p:sp>
      <p:sp>
        <p:nvSpPr>
          <p:cNvPr id="457" name="Google Shape;457;g2a4db4dc923_0_88"/>
          <p:cNvSpPr/>
          <p:nvPr/>
        </p:nvSpPr>
        <p:spPr>
          <a:xfrm rot="-3077726">
            <a:off x="83840" y="7931085"/>
            <a:ext cx="1293072" cy="1926343"/>
          </a:xfrm>
          <a:custGeom>
            <a:rect b="b" l="l" r="r" t="t"/>
            <a:pathLst>
              <a:path extrusionOk="0" h="1927283" w="1293703">
                <a:moveTo>
                  <a:pt x="0" y="0"/>
                </a:moveTo>
                <a:lnTo>
                  <a:pt x="1293703" y="0"/>
                </a:lnTo>
                <a:lnTo>
                  <a:pt x="1293703" y="1927283"/>
                </a:lnTo>
                <a:lnTo>
                  <a:pt x="0" y="1927283"/>
                </a:lnTo>
                <a:lnTo>
                  <a:pt x="0" y="0"/>
                </a:lnTo>
                <a:close/>
              </a:path>
            </a:pathLst>
          </a:custGeom>
          <a:blipFill rotWithShape="1">
            <a:blip r:embed="rId3">
              <a:alphaModFix/>
            </a:blip>
            <a:stretch>
              <a:fillRect b="0" l="0" r="0" t="-238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58" name="Google Shape;458;g2a4db4dc923_0_88"/>
          <p:cNvSpPr/>
          <p:nvPr/>
        </p:nvSpPr>
        <p:spPr>
          <a:xfrm rot="2334366">
            <a:off x="1949312" y="674821"/>
            <a:ext cx="1307871" cy="1813340"/>
          </a:xfrm>
          <a:custGeom>
            <a:rect b="b" l="l" r="r" t="t"/>
            <a:pathLst>
              <a:path extrusionOk="0" h="1814917" w="1309009">
                <a:moveTo>
                  <a:pt x="0" y="0"/>
                </a:moveTo>
                <a:lnTo>
                  <a:pt x="1309008" y="0"/>
                </a:lnTo>
                <a:lnTo>
                  <a:pt x="1309008" y="1814916"/>
                </a:lnTo>
                <a:lnTo>
                  <a:pt x="0" y="181491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Honey Bee Facts – Eco Bee Supply" id="459" name="Google Shape;459;g2a4db4dc923_0_88"/>
          <p:cNvPicPr preferRelativeResize="0"/>
          <p:nvPr/>
        </p:nvPicPr>
        <p:blipFill rotWithShape="1">
          <a:blip r:embed="rId5">
            <a:alphaModFix/>
          </a:blip>
          <a:srcRect b="0" l="0" r="0" t="0"/>
          <a:stretch/>
        </p:blipFill>
        <p:spPr>
          <a:xfrm>
            <a:off x="4586589" y="3186002"/>
            <a:ext cx="9133136" cy="7101000"/>
          </a:xfrm>
          <a:prstGeom prst="rect">
            <a:avLst/>
          </a:prstGeom>
          <a:noFill/>
          <a:ln>
            <a:noFill/>
          </a:ln>
        </p:spPr>
      </p:pic>
      <p:sp>
        <p:nvSpPr>
          <p:cNvPr id="460" name="Google Shape;460;g2a4db4dc923_0_88"/>
          <p:cNvSpPr txBox="1"/>
          <p:nvPr/>
        </p:nvSpPr>
        <p:spPr>
          <a:xfrm>
            <a:off x="14608633" y="9631783"/>
            <a:ext cx="2811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Calibri"/>
                <a:ea typeface="Calibri"/>
                <a:cs typeface="Calibri"/>
                <a:sym typeface="Calibri"/>
              </a:rPr>
              <a:t>(Eco Bee Supply, n.d.)</a:t>
            </a:r>
            <a:endParaRPr/>
          </a:p>
        </p:txBody>
      </p:sp>
    </p:spTree>
  </p:cSld>
  <p:clrMapOvr>
    <a:masterClrMapping/>
  </p:clrMapOvr>
  <p:transition spd="med">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104" name="Shape 104"/>
        <p:cNvGrpSpPr/>
        <p:nvPr/>
      </p:nvGrpSpPr>
      <p:grpSpPr>
        <a:xfrm>
          <a:off x="0" y="0"/>
          <a:ext cx="0" cy="0"/>
          <a:chOff x="0" y="0"/>
          <a:chExt cx="0" cy="0"/>
        </a:xfrm>
      </p:grpSpPr>
      <p:grpSp>
        <p:nvGrpSpPr>
          <p:cNvPr id="105" name="Google Shape;105;p4"/>
          <p:cNvGrpSpPr/>
          <p:nvPr/>
        </p:nvGrpSpPr>
        <p:grpSpPr>
          <a:xfrm>
            <a:off x="-682241" y="8383217"/>
            <a:ext cx="19652481" cy="2542941"/>
            <a:chOff x="0" y="0"/>
            <a:chExt cx="6947205" cy="898936"/>
          </a:xfrm>
        </p:grpSpPr>
        <p:sp>
          <p:nvSpPr>
            <p:cNvPr id="106" name="Google Shape;106;p4"/>
            <p:cNvSpPr/>
            <p:nvPr/>
          </p:nvSpPr>
          <p:spPr>
            <a:xfrm>
              <a:off x="0" y="0"/>
              <a:ext cx="6947205" cy="898936"/>
            </a:xfrm>
            <a:custGeom>
              <a:rect b="b" l="l" r="r" t="t"/>
              <a:pathLst>
                <a:path extrusionOk="0" h="898936" w="6947205">
                  <a:moveTo>
                    <a:pt x="0" y="0"/>
                  </a:moveTo>
                  <a:lnTo>
                    <a:pt x="6947205" y="0"/>
                  </a:lnTo>
                  <a:lnTo>
                    <a:pt x="6947205" y="898936"/>
                  </a:lnTo>
                  <a:lnTo>
                    <a:pt x="0" y="898936"/>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4"/>
            <p:cNvSpPr txBox="1"/>
            <p:nvPr/>
          </p:nvSpPr>
          <p:spPr>
            <a:xfrm>
              <a:off x="0" y="38100"/>
              <a:ext cx="6947205" cy="860836"/>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4"/>
          <p:cNvSpPr/>
          <p:nvPr/>
        </p:nvSpPr>
        <p:spPr>
          <a:xfrm>
            <a:off x="11215739" y="2643699"/>
            <a:ext cx="6865385" cy="7137923"/>
          </a:xfrm>
          <a:custGeom>
            <a:rect b="b" l="l" r="r" t="t"/>
            <a:pathLst>
              <a:path extrusionOk="0" h="7137923" w="6865385">
                <a:moveTo>
                  <a:pt x="0" y="0"/>
                </a:moveTo>
                <a:lnTo>
                  <a:pt x="6865385" y="0"/>
                </a:lnTo>
                <a:lnTo>
                  <a:pt x="6865385" y="7137923"/>
                </a:lnTo>
                <a:lnTo>
                  <a:pt x="0" y="713792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09" name="Google Shape;109;p4"/>
          <p:cNvGrpSpPr/>
          <p:nvPr/>
        </p:nvGrpSpPr>
        <p:grpSpPr>
          <a:xfrm>
            <a:off x="1028700" y="1028700"/>
            <a:ext cx="9910439" cy="2859475"/>
            <a:chOff x="0" y="0"/>
            <a:chExt cx="3503367" cy="1010832"/>
          </a:xfrm>
        </p:grpSpPr>
        <p:sp>
          <p:nvSpPr>
            <p:cNvPr id="110" name="Google Shape;110;p4"/>
            <p:cNvSpPr/>
            <p:nvPr/>
          </p:nvSpPr>
          <p:spPr>
            <a:xfrm>
              <a:off x="0" y="0"/>
              <a:ext cx="3503367" cy="1010832"/>
            </a:xfrm>
            <a:custGeom>
              <a:rect b="b" l="l" r="r" t="t"/>
              <a:pathLst>
                <a:path extrusionOk="0" h="1010832" w="3503367">
                  <a:moveTo>
                    <a:pt x="0" y="0"/>
                  </a:moveTo>
                  <a:lnTo>
                    <a:pt x="3503367" y="0"/>
                  </a:lnTo>
                  <a:lnTo>
                    <a:pt x="3503367" y="1010832"/>
                  </a:lnTo>
                  <a:lnTo>
                    <a:pt x="0" y="101083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
            <p:cNvSpPr txBox="1"/>
            <p:nvPr/>
          </p:nvSpPr>
          <p:spPr>
            <a:xfrm>
              <a:off x="0" y="133350"/>
              <a:ext cx="3503367" cy="877482"/>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6999"/>
                <a:buFont typeface="Arial"/>
                <a:buNone/>
              </a:pPr>
              <a:r>
                <a:rPr b="0" i="0" lang="en-US" sz="6999" u="none" cap="none" strike="noStrike">
                  <a:solidFill>
                    <a:srgbClr val="000001"/>
                  </a:solidFill>
                  <a:latin typeface="Staatliches"/>
                  <a:ea typeface="Staatliches"/>
                  <a:cs typeface="Staatliches"/>
                  <a:sym typeface="Staatliches"/>
                </a:rPr>
                <a:t>By the end of the </a:t>
              </a:r>
              <a:r>
                <a:rPr lang="en-US" sz="6999">
                  <a:solidFill>
                    <a:srgbClr val="000001"/>
                  </a:solidFill>
                  <a:latin typeface="Staatliches"/>
                  <a:ea typeface="Staatliches"/>
                  <a:cs typeface="Staatliches"/>
                  <a:sym typeface="Staatliches"/>
                </a:rPr>
                <a:t>Webinar</a:t>
              </a:r>
              <a:r>
                <a:rPr b="0" i="0" lang="en-US" sz="6999" u="none" cap="none" strike="noStrike">
                  <a:solidFill>
                    <a:srgbClr val="000001"/>
                  </a:solidFill>
                  <a:latin typeface="Staatliches"/>
                  <a:ea typeface="Staatliches"/>
                  <a:cs typeface="Staatliches"/>
                  <a:sym typeface="Staatliches"/>
                </a:rPr>
                <a:t>, you'll be able to:</a:t>
              </a:r>
              <a:endParaRPr b="0" i="0" sz="1400" u="none" cap="none" strike="noStrike">
                <a:solidFill>
                  <a:srgbClr val="000000"/>
                </a:solidFill>
                <a:latin typeface="Arial"/>
                <a:ea typeface="Arial"/>
                <a:cs typeface="Arial"/>
                <a:sym typeface="Arial"/>
              </a:endParaRPr>
            </a:p>
          </p:txBody>
        </p:sp>
      </p:grpSp>
      <p:grpSp>
        <p:nvGrpSpPr>
          <p:cNvPr id="112" name="Google Shape;112;p4"/>
          <p:cNvGrpSpPr/>
          <p:nvPr/>
        </p:nvGrpSpPr>
        <p:grpSpPr>
          <a:xfrm>
            <a:off x="7800723" y="5035043"/>
            <a:ext cx="3138416" cy="2099964"/>
            <a:chOff x="0" y="0"/>
            <a:chExt cx="1280402" cy="856738"/>
          </a:xfrm>
        </p:grpSpPr>
        <p:sp>
          <p:nvSpPr>
            <p:cNvPr id="113" name="Google Shape;113;p4"/>
            <p:cNvSpPr/>
            <p:nvPr/>
          </p:nvSpPr>
          <p:spPr>
            <a:xfrm>
              <a:off x="0" y="0"/>
              <a:ext cx="1280402" cy="856738"/>
            </a:xfrm>
            <a:custGeom>
              <a:rect b="b" l="l" r="r" t="t"/>
              <a:pathLst>
                <a:path extrusionOk="0" h="856738" w="1280402">
                  <a:moveTo>
                    <a:pt x="0" y="0"/>
                  </a:moveTo>
                  <a:lnTo>
                    <a:pt x="1280402" y="0"/>
                  </a:lnTo>
                  <a:lnTo>
                    <a:pt x="1280402" y="856738"/>
                  </a:lnTo>
                  <a:lnTo>
                    <a:pt x="0" y="856738"/>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4"/>
            <p:cNvSpPr txBox="1"/>
            <p:nvPr/>
          </p:nvSpPr>
          <p:spPr>
            <a:xfrm>
              <a:off x="0" y="0"/>
              <a:ext cx="1280402" cy="856738"/>
            </a:xfrm>
            <a:prstGeom prst="rect">
              <a:avLst/>
            </a:prstGeom>
            <a:noFill/>
            <a:ln>
              <a:noFill/>
            </a:ln>
          </p:spPr>
          <p:txBody>
            <a:bodyPr anchorCtr="0" anchor="t" bIns="44000" lIns="44000" spcFirstLastPara="1" rIns="44000" wrap="square" tIns="44000">
              <a:noAutofit/>
            </a:bodyPr>
            <a:lstStyle/>
            <a:p>
              <a:pPr indent="0" lvl="0" marL="0" rtl="0" algn="ctr">
                <a:lnSpc>
                  <a:spcPct val="107916"/>
                </a:lnSpc>
                <a:spcBef>
                  <a:spcPts val="0"/>
                </a:spcBef>
                <a:spcAft>
                  <a:spcPts val="800"/>
                </a:spcAft>
                <a:buClr>
                  <a:schemeClr val="dk1"/>
                </a:buClr>
                <a:buSzPts val="1100"/>
                <a:buFont typeface="Arial"/>
                <a:buNone/>
              </a:pPr>
              <a:r>
                <a:rPr lang="en-US" sz="2200">
                  <a:solidFill>
                    <a:schemeClr val="dk1"/>
                  </a:solidFill>
                  <a:latin typeface="Candara"/>
                  <a:ea typeface="Candara"/>
                  <a:cs typeface="Candara"/>
                  <a:sym typeface="Candara"/>
                </a:rPr>
                <a:t> Identify the benefits and outcomes of facilitating a HIVES program.</a:t>
              </a:r>
              <a:endParaRPr b="0" i="0" sz="2200" u="none" cap="none" strike="noStrike">
                <a:solidFill>
                  <a:srgbClr val="000000"/>
                </a:solidFill>
                <a:latin typeface="Arial"/>
                <a:ea typeface="Arial"/>
                <a:cs typeface="Arial"/>
                <a:sym typeface="Arial"/>
              </a:endParaRPr>
            </a:p>
          </p:txBody>
        </p:sp>
      </p:grpSp>
      <p:grpSp>
        <p:nvGrpSpPr>
          <p:cNvPr id="115" name="Google Shape;115;p4"/>
          <p:cNvGrpSpPr/>
          <p:nvPr/>
        </p:nvGrpSpPr>
        <p:grpSpPr>
          <a:xfrm>
            <a:off x="4414712" y="5035043"/>
            <a:ext cx="3138416" cy="2099964"/>
            <a:chOff x="0" y="0"/>
            <a:chExt cx="1280402" cy="856738"/>
          </a:xfrm>
        </p:grpSpPr>
        <p:sp>
          <p:nvSpPr>
            <p:cNvPr id="116" name="Google Shape;116;p4"/>
            <p:cNvSpPr/>
            <p:nvPr/>
          </p:nvSpPr>
          <p:spPr>
            <a:xfrm>
              <a:off x="0" y="0"/>
              <a:ext cx="1280402" cy="856738"/>
            </a:xfrm>
            <a:custGeom>
              <a:rect b="b" l="l" r="r" t="t"/>
              <a:pathLst>
                <a:path extrusionOk="0" h="856738" w="1280402">
                  <a:moveTo>
                    <a:pt x="0" y="0"/>
                  </a:moveTo>
                  <a:lnTo>
                    <a:pt x="1280402" y="0"/>
                  </a:lnTo>
                  <a:lnTo>
                    <a:pt x="1280402" y="856738"/>
                  </a:lnTo>
                  <a:lnTo>
                    <a:pt x="0" y="85673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4"/>
            <p:cNvSpPr txBox="1"/>
            <p:nvPr/>
          </p:nvSpPr>
          <p:spPr>
            <a:xfrm>
              <a:off x="0" y="0"/>
              <a:ext cx="1280402" cy="856738"/>
            </a:xfrm>
            <a:prstGeom prst="rect">
              <a:avLst/>
            </a:prstGeom>
            <a:noFill/>
            <a:ln>
              <a:noFill/>
            </a:ln>
          </p:spPr>
          <p:txBody>
            <a:bodyPr anchorCtr="0" anchor="ctr" bIns="44000" lIns="44000" spcFirstLastPara="1" rIns="44000" wrap="square" tIns="44000">
              <a:noAutofit/>
            </a:bodyPr>
            <a:lstStyle/>
            <a:p>
              <a:pPr indent="0" lvl="0" marL="0" rtl="0" algn="ctr">
                <a:lnSpc>
                  <a:spcPct val="107916"/>
                </a:lnSpc>
                <a:spcBef>
                  <a:spcPts val="0"/>
                </a:spcBef>
                <a:spcAft>
                  <a:spcPts val="800"/>
                </a:spcAft>
                <a:buClr>
                  <a:schemeClr val="dk1"/>
                </a:buClr>
                <a:buSzPts val="1100"/>
                <a:buFont typeface="Arial"/>
                <a:buNone/>
              </a:pPr>
              <a:r>
                <a:rPr lang="en-US" sz="2200">
                  <a:solidFill>
                    <a:schemeClr val="dk1"/>
                  </a:solidFill>
                  <a:latin typeface="Candara"/>
                  <a:ea typeface="Candara"/>
                  <a:cs typeface="Candara"/>
                  <a:sym typeface="Candara"/>
                </a:rPr>
                <a:t>List specific equipment, skills and knowledge needed to facilitate a program.</a:t>
              </a:r>
              <a:br>
                <a:rPr lang="en-US" sz="2200">
                  <a:solidFill>
                    <a:schemeClr val="dk1"/>
                  </a:solidFill>
                  <a:latin typeface="Candara"/>
                  <a:ea typeface="Candara"/>
                  <a:cs typeface="Candara"/>
                  <a:sym typeface="Candara"/>
                </a:rPr>
              </a:br>
              <a:endParaRPr b="0" i="0" sz="2500" u="none" cap="none" strike="noStrike">
                <a:solidFill>
                  <a:srgbClr val="000000"/>
                </a:solidFill>
                <a:latin typeface="Arial"/>
                <a:ea typeface="Arial"/>
                <a:cs typeface="Arial"/>
                <a:sym typeface="Arial"/>
              </a:endParaRPr>
            </a:p>
          </p:txBody>
        </p:sp>
      </p:grpSp>
      <p:grpSp>
        <p:nvGrpSpPr>
          <p:cNvPr id="118" name="Google Shape;118;p4"/>
          <p:cNvGrpSpPr/>
          <p:nvPr/>
        </p:nvGrpSpPr>
        <p:grpSpPr>
          <a:xfrm>
            <a:off x="1028700" y="5035043"/>
            <a:ext cx="3138416" cy="2100124"/>
            <a:chOff x="0" y="0"/>
            <a:chExt cx="1280402" cy="856803"/>
          </a:xfrm>
        </p:grpSpPr>
        <p:sp>
          <p:nvSpPr>
            <p:cNvPr id="119" name="Google Shape;119;p4"/>
            <p:cNvSpPr/>
            <p:nvPr/>
          </p:nvSpPr>
          <p:spPr>
            <a:xfrm>
              <a:off x="0" y="0"/>
              <a:ext cx="1280402" cy="856738"/>
            </a:xfrm>
            <a:custGeom>
              <a:rect b="b" l="l" r="r" t="t"/>
              <a:pathLst>
                <a:path extrusionOk="0" h="856738" w="1280402">
                  <a:moveTo>
                    <a:pt x="0" y="0"/>
                  </a:moveTo>
                  <a:lnTo>
                    <a:pt x="1280402" y="0"/>
                  </a:lnTo>
                  <a:lnTo>
                    <a:pt x="1280402" y="856738"/>
                  </a:lnTo>
                  <a:lnTo>
                    <a:pt x="0" y="856738"/>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4"/>
            <p:cNvSpPr txBox="1"/>
            <p:nvPr/>
          </p:nvSpPr>
          <p:spPr>
            <a:xfrm>
              <a:off x="0" y="3"/>
              <a:ext cx="1280400" cy="856800"/>
            </a:xfrm>
            <a:prstGeom prst="rect">
              <a:avLst/>
            </a:prstGeom>
            <a:noFill/>
            <a:ln>
              <a:noFill/>
            </a:ln>
          </p:spPr>
          <p:txBody>
            <a:bodyPr anchorCtr="0" anchor="ctr" bIns="44000" lIns="44000" spcFirstLastPara="1" rIns="44000" wrap="square" tIns="44000">
              <a:noAutofit/>
            </a:bodyPr>
            <a:lstStyle/>
            <a:p>
              <a:pPr indent="0" lvl="0" marL="0" marR="0" rtl="0" algn="ctr">
                <a:lnSpc>
                  <a:spcPct val="120008"/>
                </a:lnSpc>
                <a:spcBef>
                  <a:spcPts val="0"/>
                </a:spcBef>
                <a:spcAft>
                  <a:spcPts val="0"/>
                </a:spcAft>
                <a:buClr>
                  <a:srgbClr val="000000"/>
                </a:buClr>
                <a:buSzPts val="2499"/>
                <a:buFont typeface="Arial"/>
                <a:buNone/>
              </a:pPr>
              <a:r>
                <a:rPr lang="en-US" sz="2200">
                  <a:solidFill>
                    <a:schemeClr val="dk1"/>
                  </a:solidFill>
                  <a:latin typeface="Candara"/>
                  <a:ea typeface="Candara"/>
                  <a:cs typeface="Candara"/>
                  <a:sym typeface="Candara"/>
                </a:rPr>
                <a:t>Explain what is needed for successful implementation of a HIVES Therapeutic Beekeeping Program</a:t>
              </a:r>
              <a:r>
                <a:rPr b="0" i="0" lang="en-US" sz="2200" u="none" cap="none" strike="noStrike">
                  <a:solidFill>
                    <a:srgbClr val="000001"/>
                  </a:solidFill>
                  <a:latin typeface="Arial"/>
                  <a:ea typeface="Arial"/>
                  <a:cs typeface="Arial"/>
                  <a:sym typeface="Arial"/>
                </a:rPr>
                <a:t>.</a:t>
              </a:r>
              <a:endParaRPr b="0" i="0" sz="2200" u="none" cap="none" strike="noStrike">
                <a:solidFill>
                  <a:srgbClr val="000000"/>
                </a:solidFill>
                <a:latin typeface="Arial"/>
                <a:ea typeface="Arial"/>
                <a:cs typeface="Arial"/>
                <a:sym typeface="Arial"/>
              </a:endParaRPr>
            </a:p>
          </p:txBody>
        </p:sp>
      </p:grpSp>
      <p:cxnSp>
        <p:nvCxnSpPr>
          <p:cNvPr id="121" name="Google Shape;121;p4"/>
          <p:cNvCxnSpPr/>
          <p:nvPr/>
        </p:nvCxnSpPr>
        <p:spPr>
          <a:xfrm>
            <a:off x="2817344" y="4460496"/>
            <a:ext cx="6333151" cy="0"/>
          </a:xfrm>
          <a:prstGeom prst="straightConnector1">
            <a:avLst/>
          </a:prstGeom>
          <a:noFill/>
          <a:ln cap="rnd" cmpd="sng" w="28575">
            <a:solidFill>
              <a:srgbClr val="000001"/>
            </a:solidFill>
            <a:prstDash val="lgDash"/>
            <a:round/>
            <a:headEnd len="sm" w="sm" type="none"/>
            <a:tailEnd len="sm" w="sm" type="none"/>
          </a:ln>
        </p:spPr>
      </p:cxnSp>
      <p:grpSp>
        <p:nvGrpSpPr>
          <p:cNvPr id="122" name="Google Shape;122;p4"/>
          <p:cNvGrpSpPr/>
          <p:nvPr/>
        </p:nvGrpSpPr>
        <p:grpSpPr>
          <a:xfrm>
            <a:off x="2378472" y="4362198"/>
            <a:ext cx="438872" cy="196594"/>
            <a:chOff x="0" y="0"/>
            <a:chExt cx="907238" cy="406400"/>
          </a:xfrm>
        </p:grpSpPr>
        <p:sp>
          <p:nvSpPr>
            <p:cNvPr id="123" name="Google Shape;123;p4"/>
            <p:cNvSpPr/>
            <p:nvPr/>
          </p:nvSpPr>
          <p:spPr>
            <a:xfrm>
              <a:off x="0" y="0"/>
              <a:ext cx="907238" cy="406400"/>
            </a:xfrm>
            <a:custGeom>
              <a:rect b="b" l="l" r="r" t="t"/>
              <a:pathLst>
                <a:path extrusionOk="0" h="406400" w="907238">
                  <a:moveTo>
                    <a:pt x="704038" y="0"/>
                  </a:moveTo>
                  <a:cubicBezTo>
                    <a:pt x="816262" y="0"/>
                    <a:pt x="907238" y="90976"/>
                    <a:pt x="907238" y="203200"/>
                  </a:cubicBezTo>
                  <a:cubicBezTo>
                    <a:pt x="907238" y="315424"/>
                    <a:pt x="816262" y="406400"/>
                    <a:pt x="704038" y="406400"/>
                  </a:cubicBezTo>
                  <a:lnTo>
                    <a:pt x="203200" y="406400"/>
                  </a:lnTo>
                  <a:cubicBezTo>
                    <a:pt x="90976" y="406400"/>
                    <a:pt x="0" y="315424"/>
                    <a:pt x="0" y="203200"/>
                  </a:cubicBezTo>
                  <a:cubicBezTo>
                    <a:pt x="0" y="90976"/>
                    <a:pt x="90976" y="0"/>
                    <a:pt x="203200" y="0"/>
                  </a:cubicBezTo>
                  <a:close/>
                </a:path>
              </a:pathLst>
            </a:custGeom>
            <a:solidFill>
              <a:srgbClr val="00000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4"/>
            <p:cNvSpPr txBox="1"/>
            <p:nvPr/>
          </p:nvSpPr>
          <p:spPr>
            <a:xfrm>
              <a:off x="0" y="19050"/>
              <a:ext cx="907238"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588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4"/>
          <p:cNvGrpSpPr/>
          <p:nvPr/>
        </p:nvGrpSpPr>
        <p:grpSpPr>
          <a:xfrm>
            <a:off x="5766244" y="4362198"/>
            <a:ext cx="438872" cy="196594"/>
            <a:chOff x="0" y="0"/>
            <a:chExt cx="907238" cy="406400"/>
          </a:xfrm>
        </p:grpSpPr>
        <p:sp>
          <p:nvSpPr>
            <p:cNvPr id="126" name="Google Shape;126;p4"/>
            <p:cNvSpPr/>
            <p:nvPr/>
          </p:nvSpPr>
          <p:spPr>
            <a:xfrm>
              <a:off x="0" y="0"/>
              <a:ext cx="907238" cy="406400"/>
            </a:xfrm>
            <a:custGeom>
              <a:rect b="b" l="l" r="r" t="t"/>
              <a:pathLst>
                <a:path extrusionOk="0" h="406400" w="907238">
                  <a:moveTo>
                    <a:pt x="704038" y="0"/>
                  </a:moveTo>
                  <a:cubicBezTo>
                    <a:pt x="816262" y="0"/>
                    <a:pt x="907238" y="90976"/>
                    <a:pt x="907238" y="203200"/>
                  </a:cubicBezTo>
                  <a:cubicBezTo>
                    <a:pt x="907238" y="315424"/>
                    <a:pt x="816262" y="406400"/>
                    <a:pt x="704038" y="406400"/>
                  </a:cubicBezTo>
                  <a:lnTo>
                    <a:pt x="203200" y="406400"/>
                  </a:lnTo>
                  <a:cubicBezTo>
                    <a:pt x="90976" y="406400"/>
                    <a:pt x="0" y="315424"/>
                    <a:pt x="0" y="203200"/>
                  </a:cubicBezTo>
                  <a:cubicBezTo>
                    <a:pt x="0" y="90976"/>
                    <a:pt x="90976" y="0"/>
                    <a:pt x="203200" y="0"/>
                  </a:cubicBezTo>
                  <a:close/>
                </a:path>
              </a:pathLst>
            </a:custGeom>
            <a:solidFill>
              <a:srgbClr val="00000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4"/>
            <p:cNvSpPr txBox="1"/>
            <p:nvPr/>
          </p:nvSpPr>
          <p:spPr>
            <a:xfrm>
              <a:off x="0" y="19050"/>
              <a:ext cx="907238"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588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4"/>
          <p:cNvGrpSpPr/>
          <p:nvPr/>
        </p:nvGrpSpPr>
        <p:grpSpPr>
          <a:xfrm>
            <a:off x="9150495" y="4362198"/>
            <a:ext cx="438872" cy="196594"/>
            <a:chOff x="0" y="0"/>
            <a:chExt cx="907238" cy="406400"/>
          </a:xfrm>
        </p:grpSpPr>
        <p:sp>
          <p:nvSpPr>
            <p:cNvPr id="129" name="Google Shape;129;p4"/>
            <p:cNvSpPr/>
            <p:nvPr/>
          </p:nvSpPr>
          <p:spPr>
            <a:xfrm>
              <a:off x="0" y="0"/>
              <a:ext cx="907238" cy="406400"/>
            </a:xfrm>
            <a:custGeom>
              <a:rect b="b" l="l" r="r" t="t"/>
              <a:pathLst>
                <a:path extrusionOk="0" h="406400" w="907238">
                  <a:moveTo>
                    <a:pt x="704038" y="0"/>
                  </a:moveTo>
                  <a:cubicBezTo>
                    <a:pt x="816262" y="0"/>
                    <a:pt x="907238" y="90976"/>
                    <a:pt x="907238" y="203200"/>
                  </a:cubicBezTo>
                  <a:cubicBezTo>
                    <a:pt x="907238" y="315424"/>
                    <a:pt x="816262" y="406400"/>
                    <a:pt x="704038" y="406400"/>
                  </a:cubicBezTo>
                  <a:lnTo>
                    <a:pt x="203200" y="406400"/>
                  </a:lnTo>
                  <a:cubicBezTo>
                    <a:pt x="90976" y="406400"/>
                    <a:pt x="0" y="315424"/>
                    <a:pt x="0" y="203200"/>
                  </a:cubicBezTo>
                  <a:cubicBezTo>
                    <a:pt x="0" y="90976"/>
                    <a:pt x="90976" y="0"/>
                    <a:pt x="203200" y="0"/>
                  </a:cubicBezTo>
                  <a:close/>
                </a:path>
              </a:pathLst>
            </a:custGeom>
            <a:solidFill>
              <a:srgbClr val="00000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0" name="Google Shape;130;p4"/>
            <p:cNvSpPr txBox="1"/>
            <p:nvPr/>
          </p:nvSpPr>
          <p:spPr>
            <a:xfrm>
              <a:off x="0" y="19050"/>
              <a:ext cx="907238"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58833"/>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med">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464" name="Shape 464"/>
        <p:cNvGrpSpPr/>
        <p:nvPr/>
      </p:nvGrpSpPr>
      <p:grpSpPr>
        <a:xfrm>
          <a:off x="0" y="0"/>
          <a:ext cx="0" cy="0"/>
          <a:chOff x="0" y="0"/>
          <a:chExt cx="0" cy="0"/>
        </a:xfrm>
      </p:grpSpPr>
      <p:grpSp>
        <p:nvGrpSpPr>
          <p:cNvPr id="465" name="Google Shape;465;p17"/>
          <p:cNvGrpSpPr/>
          <p:nvPr/>
        </p:nvGrpSpPr>
        <p:grpSpPr>
          <a:xfrm>
            <a:off x="-673031" y="-651130"/>
            <a:ext cx="19652481" cy="3673444"/>
            <a:chOff x="0" y="0"/>
            <a:chExt cx="6947205" cy="1298572"/>
          </a:xfrm>
        </p:grpSpPr>
        <p:sp>
          <p:nvSpPr>
            <p:cNvPr id="466" name="Google Shape;466;p17"/>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7" name="Google Shape;467;p17"/>
            <p:cNvSpPr txBox="1"/>
            <p:nvPr/>
          </p:nvSpPr>
          <p:spPr>
            <a:xfrm>
              <a:off x="0" y="38100"/>
              <a:ext cx="6947205" cy="126047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68" name="Google Shape;468;p17"/>
          <p:cNvSpPr txBox="1"/>
          <p:nvPr/>
        </p:nvSpPr>
        <p:spPr>
          <a:xfrm>
            <a:off x="2495240" y="899381"/>
            <a:ext cx="13315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rPr lang="en-US" sz="6999">
                <a:solidFill>
                  <a:srgbClr val="000001"/>
                </a:solidFill>
                <a:latin typeface="Staatliches"/>
                <a:ea typeface="Staatliches"/>
                <a:cs typeface="Staatliches"/>
                <a:sym typeface="Staatliches"/>
              </a:rPr>
              <a:t>safety for honeybees</a:t>
            </a:r>
            <a:endParaRPr b="0" i="0" sz="1400" u="none" cap="none" strike="noStrike">
              <a:solidFill>
                <a:srgbClr val="000000"/>
              </a:solidFill>
              <a:latin typeface="Arial"/>
              <a:ea typeface="Arial"/>
              <a:cs typeface="Arial"/>
              <a:sym typeface="Arial"/>
            </a:endParaRPr>
          </a:p>
        </p:txBody>
      </p:sp>
      <p:graphicFrame>
        <p:nvGraphicFramePr>
          <p:cNvPr id="469" name="Google Shape;469;p17"/>
          <p:cNvGraphicFramePr/>
          <p:nvPr/>
        </p:nvGraphicFramePr>
        <p:xfrm>
          <a:off x="2279284" y="3845197"/>
          <a:ext cx="3000000" cy="3000000"/>
        </p:xfrm>
        <a:graphic>
          <a:graphicData uri="http://schemas.openxmlformats.org/drawingml/2006/table">
            <a:tbl>
              <a:tblPr>
                <a:noFill/>
                <a:tableStyleId>{B779ECEA-35A8-4164-8C2C-B6A71ABB796D}</a:tableStyleId>
              </a:tblPr>
              <a:tblGrid>
                <a:gridCol w="14180075"/>
              </a:tblGrid>
              <a:tr h="1792800">
                <a:tc>
                  <a:txBody>
                    <a:bodyPr/>
                    <a:lstStyle/>
                    <a:p>
                      <a:pPr indent="0" lvl="0" marL="0" marR="0" rtl="0" algn="ctr">
                        <a:lnSpc>
                          <a:spcPct val="120005"/>
                        </a:lnSpc>
                        <a:spcBef>
                          <a:spcPts val="0"/>
                        </a:spcBef>
                        <a:spcAft>
                          <a:spcPts val="0"/>
                        </a:spcAft>
                        <a:buClr>
                          <a:srgbClr val="000000"/>
                        </a:buClr>
                        <a:buSzPts val="3499"/>
                        <a:buFont typeface="Arial"/>
                        <a:buNone/>
                      </a:pPr>
                      <a:r>
                        <a:rPr lang="en-US" sz="3499"/>
                        <a:t>If you are not an experienced beekeeper you will need to partner with a beekeeper with at least 5 years of experience, preferably a master beekeeper</a:t>
                      </a:r>
                      <a:endParaRPr sz="1100" u="none" cap="none" strike="noStrike"/>
                    </a:p>
                  </a:txBody>
                  <a:tcPr marT="57150" marB="57150" marR="57150" marL="57150" anchor="ctr">
                    <a:lnL cap="flat" cmpd="sng" w="28575">
                      <a:solidFill>
                        <a:srgbClr val="000001"/>
                      </a:solidFill>
                      <a:prstDash val="solid"/>
                      <a:round/>
                      <a:headEnd len="sm" w="sm" type="none"/>
                      <a:tailEnd len="sm" w="sm" type="none"/>
                    </a:lnL>
                    <a:lnR cap="flat" cmpd="sng" w="28575">
                      <a:solidFill>
                        <a:srgbClr val="000001"/>
                      </a:solidFill>
                      <a:prstDash val="solid"/>
                      <a:round/>
                      <a:headEnd len="sm" w="sm" type="none"/>
                      <a:tailEnd len="sm" w="sm" type="none"/>
                    </a:lnR>
                    <a:lnT cap="flat" cmpd="sng" w="28575">
                      <a:solidFill>
                        <a:srgbClr val="000001"/>
                      </a:solidFill>
                      <a:prstDash val="solid"/>
                      <a:round/>
                      <a:headEnd len="sm" w="sm" type="none"/>
                      <a:tailEnd len="sm" w="sm" type="none"/>
                    </a:lnT>
                    <a:lnB cap="flat" cmpd="sng" w="28575">
                      <a:solidFill>
                        <a:srgbClr val="000001"/>
                      </a:solidFill>
                      <a:prstDash val="solid"/>
                      <a:round/>
                      <a:headEnd len="sm" w="sm" type="none"/>
                      <a:tailEnd len="sm" w="sm" type="none"/>
                    </a:lnB>
                    <a:solidFill>
                      <a:srgbClr val="FFC15E"/>
                    </a:solidFill>
                  </a:tcPr>
                </a:tc>
              </a:tr>
              <a:tr h="1792800">
                <a:tc>
                  <a:txBody>
                    <a:bodyPr/>
                    <a:lstStyle/>
                    <a:p>
                      <a:pPr indent="0" lvl="0" marL="0" marR="0" rtl="0" algn="ctr">
                        <a:lnSpc>
                          <a:spcPct val="120005"/>
                        </a:lnSpc>
                        <a:spcBef>
                          <a:spcPts val="0"/>
                        </a:spcBef>
                        <a:spcAft>
                          <a:spcPts val="0"/>
                        </a:spcAft>
                        <a:buClr>
                          <a:srgbClr val="000000"/>
                        </a:buClr>
                        <a:buSzPts val="3499"/>
                        <a:buFont typeface="Arial"/>
                        <a:buNone/>
                      </a:pPr>
                      <a:r>
                        <a:rPr lang="en-US" sz="3499"/>
                        <a:t>Bees are live animals and should be treated as you would any other animal.</a:t>
                      </a:r>
                      <a:endParaRPr sz="1100" u="none" cap="none" strike="noStrike"/>
                    </a:p>
                  </a:txBody>
                  <a:tcPr marT="57150" marB="57150" marR="57150" marL="57150" anchor="ctr">
                    <a:lnL cap="flat" cmpd="sng" w="28575">
                      <a:solidFill>
                        <a:srgbClr val="000001"/>
                      </a:solidFill>
                      <a:prstDash val="solid"/>
                      <a:round/>
                      <a:headEnd len="sm" w="sm" type="none"/>
                      <a:tailEnd len="sm" w="sm" type="none"/>
                    </a:lnL>
                    <a:lnR cap="flat" cmpd="sng" w="28575">
                      <a:solidFill>
                        <a:srgbClr val="000001"/>
                      </a:solidFill>
                      <a:prstDash val="solid"/>
                      <a:round/>
                      <a:headEnd len="sm" w="sm" type="none"/>
                      <a:tailEnd len="sm" w="sm" type="none"/>
                    </a:lnR>
                    <a:lnT cap="flat" cmpd="sng" w="28575">
                      <a:solidFill>
                        <a:srgbClr val="000001"/>
                      </a:solidFill>
                      <a:prstDash val="solid"/>
                      <a:round/>
                      <a:headEnd len="sm" w="sm" type="none"/>
                      <a:tailEnd len="sm" w="sm" type="none"/>
                    </a:lnT>
                    <a:lnB cap="flat" cmpd="sng" w="28575">
                      <a:solidFill>
                        <a:srgbClr val="000001"/>
                      </a:solidFill>
                      <a:prstDash val="solid"/>
                      <a:round/>
                      <a:headEnd len="sm" w="sm" type="none"/>
                      <a:tailEnd len="sm" w="sm" type="none"/>
                    </a:lnB>
                    <a:solidFill>
                      <a:srgbClr val="FFC15E"/>
                    </a:solidFill>
                  </a:tcPr>
                </a:tc>
              </a:tr>
              <a:tr h="1792800">
                <a:tc>
                  <a:txBody>
                    <a:bodyPr/>
                    <a:lstStyle/>
                    <a:p>
                      <a:pPr indent="0" lvl="0" marL="0" marR="0" rtl="0" algn="ctr">
                        <a:lnSpc>
                          <a:spcPct val="120005"/>
                        </a:lnSpc>
                        <a:spcBef>
                          <a:spcPts val="0"/>
                        </a:spcBef>
                        <a:spcAft>
                          <a:spcPts val="0"/>
                        </a:spcAft>
                        <a:buClr>
                          <a:srgbClr val="000000"/>
                        </a:buClr>
                        <a:buSzPts val="3499"/>
                        <a:buFont typeface="Arial"/>
                        <a:buNone/>
                      </a:pPr>
                      <a:r>
                        <a:rPr lang="en-US" sz="3499"/>
                        <a:t>Bees need food, shelter, </a:t>
                      </a:r>
                      <a:r>
                        <a:rPr lang="en-US" sz="3499"/>
                        <a:t>medicine,</a:t>
                      </a:r>
                      <a:r>
                        <a:rPr lang="en-US" sz="3499"/>
                        <a:t> and protection.</a:t>
                      </a:r>
                      <a:endParaRPr sz="1100" u="none" cap="none" strike="noStrike"/>
                    </a:p>
                  </a:txBody>
                  <a:tcPr marT="57150" marB="57150" marR="57150" marL="57150" anchor="ctr">
                    <a:lnL cap="flat" cmpd="sng" w="28575">
                      <a:solidFill>
                        <a:srgbClr val="000001"/>
                      </a:solidFill>
                      <a:prstDash val="solid"/>
                      <a:round/>
                      <a:headEnd len="sm" w="sm" type="none"/>
                      <a:tailEnd len="sm" w="sm" type="none"/>
                    </a:lnL>
                    <a:lnR cap="flat" cmpd="sng" w="28575">
                      <a:solidFill>
                        <a:srgbClr val="000001"/>
                      </a:solidFill>
                      <a:prstDash val="solid"/>
                      <a:round/>
                      <a:headEnd len="sm" w="sm" type="none"/>
                      <a:tailEnd len="sm" w="sm" type="none"/>
                    </a:lnR>
                    <a:lnT cap="flat" cmpd="sng" w="28575">
                      <a:solidFill>
                        <a:srgbClr val="000001"/>
                      </a:solidFill>
                      <a:prstDash val="solid"/>
                      <a:round/>
                      <a:headEnd len="sm" w="sm" type="none"/>
                      <a:tailEnd len="sm" w="sm" type="none"/>
                    </a:lnT>
                    <a:lnB cap="flat" cmpd="sng" w="28575">
                      <a:solidFill>
                        <a:srgbClr val="000001"/>
                      </a:solidFill>
                      <a:prstDash val="solid"/>
                      <a:round/>
                      <a:headEnd len="sm" w="sm" type="none"/>
                      <a:tailEnd len="sm" w="sm" type="none"/>
                    </a:lnB>
                    <a:solidFill>
                      <a:srgbClr val="FFC15E"/>
                    </a:solidFill>
                  </a:tcPr>
                </a:tc>
              </a:tr>
            </a:tbl>
          </a:graphicData>
        </a:graphic>
      </p:graphicFrame>
      <p:sp>
        <p:nvSpPr>
          <p:cNvPr id="470" name="Google Shape;470;p17"/>
          <p:cNvSpPr/>
          <p:nvPr/>
        </p:nvSpPr>
        <p:spPr>
          <a:xfrm rot="-3082381">
            <a:off x="84220" y="7929097"/>
            <a:ext cx="1293703" cy="1927283"/>
          </a:xfrm>
          <a:custGeom>
            <a:rect b="b" l="l" r="r" t="t"/>
            <a:pathLst>
              <a:path extrusionOk="0" h="1927283" w="1293703">
                <a:moveTo>
                  <a:pt x="0" y="0"/>
                </a:moveTo>
                <a:lnTo>
                  <a:pt x="1293703" y="0"/>
                </a:lnTo>
                <a:lnTo>
                  <a:pt x="1293703" y="1927283"/>
                </a:lnTo>
                <a:lnTo>
                  <a:pt x="0" y="1927283"/>
                </a:lnTo>
                <a:lnTo>
                  <a:pt x="0" y="0"/>
                </a:lnTo>
                <a:close/>
              </a:path>
            </a:pathLst>
          </a:custGeom>
          <a:blipFill rotWithShape="1">
            <a:blip r:embed="rId3">
              <a:alphaModFix/>
            </a:blip>
            <a:stretch>
              <a:fillRect b="0" l="0" r="0" t="-23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med">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474" name="Shape 474"/>
        <p:cNvGrpSpPr/>
        <p:nvPr/>
      </p:nvGrpSpPr>
      <p:grpSpPr>
        <a:xfrm>
          <a:off x="0" y="0"/>
          <a:ext cx="0" cy="0"/>
          <a:chOff x="0" y="0"/>
          <a:chExt cx="0" cy="0"/>
        </a:xfrm>
      </p:grpSpPr>
      <p:sp>
        <p:nvSpPr>
          <p:cNvPr id="475" name="Google Shape;475;g2a4db4dc923_0_143"/>
          <p:cNvSpPr txBox="1"/>
          <p:nvPr/>
        </p:nvSpPr>
        <p:spPr>
          <a:xfrm>
            <a:off x="1051032" y="2051344"/>
            <a:ext cx="7758600" cy="678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600">
                <a:solidFill>
                  <a:srgbClr val="000000"/>
                </a:solidFill>
                <a:latin typeface="Calibri"/>
                <a:ea typeface="Calibri"/>
                <a:cs typeface="Calibri"/>
                <a:sym typeface="Calibri"/>
              </a:rPr>
              <a:t>Egyptian traditions</a:t>
            </a:r>
            <a:endParaRPr sz="2600">
              <a:solidFill>
                <a:srgbClr val="000000"/>
              </a:solidFill>
              <a:latin typeface="Calibri"/>
              <a:ea typeface="Calibri"/>
              <a:cs typeface="Calibri"/>
              <a:sym typeface="Calibri"/>
            </a:endParaRPr>
          </a:p>
          <a:p>
            <a:pPr indent="-355600" lvl="0" marL="342900" rtl="0" algn="l">
              <a:lnSpc>
                <a:spcPct val="90000"/>
              </a:lnSpc>
              <a:spcBef>
                <a:spcPts val="1000"/>
              </a:spcBef>
              <a:spcAft>
                <a:spcPts val="0"/>
              </a:spcAft>
              <a:buClr>
                <a:srgbClr val="000000"/>
              </a:buClr>
              <a:buSzPts val="2600"/>
              <a:buChar char="•"/>
            </a:pPr>
            <a:r>
              <a:rPr lang="en-US" sz="2600">
                <a:solidFill>
                  <a:srgbClr val="000000"/>
                </a:solidFill>
                <a:latin typeface="Calibri"/>
                <a:ea typeface="Calibri"/>
                <a:cs typeface="Calibri"/>
                <a:sym typeface="Calibri"/>
              </a:rPr>
              <a:t>Bees are gift from Ra</a:t>
            </a:r>
            <a:endParaRPr sz="26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6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rPr lang="en-US" sz="2600">
                <a:solidFill>
                  <a:srgbClr val="000000"/>
                </a:solidFill>
                <a:latin typeface="Calibri"/>
                <a:ea typeface="Calibri"/>
                <a:cs typeface="Calibri"/>
                <a:sym typeface="Calibri"/>
              </a:rPr>
              <a:t>Celtic traditions</a:t>
            </a:r>
            <a:endParaRPr sz="2600">
              <a:solidFill>
                <a:srgbClr val="000000"/>
              </a:solidFill>
              <a:latin typeface="Calibri"/>
              <a:ea typeface="Calibri"/>
              <a:cs typeface="Calibri"/>
              <a:sym typeface="Calibri"/>
            </a:endParaRPr>
          </a:p>
          <a:p>
            <a:pPr indent="-355600" lvl="0" marL="342900" rtl="0" algn="l">
              <a:lnSpc>
                <a:spcPct val="90000"/>
              </a:lnSpc>
              <a:spcBef>
                <a:spcPts val="1000"/>
              </a:spcBef>
              <a:spcAft>
                <a:spcPts val="0"/>
              </a:spcAft>
              <a:buClr>
                <a:srgbClr val="000000"/>
              </a:buClr>
              <a:buSzPts val="2600"/>
              <a:buChar char="•"/>
            </a:pPr>
            <a:r>
              <a:rPr lang="en-US" sz="2600">
                <a:solidFill>
                  <a:srgbClr val="000000"/>
                </a:solidFill>
                <a:latin typeface="Calibri"/>
                <a:ea typeface="Calibri"/>
                <a:cs typeface="Calibri"/>
                <a:sym typeface="Calibri"/>
              </a:rPr>
              <a:t>Bees are intermediaries between the world of dead and living</a:t>
            </a:r>
            <a:endParaRPr sz="26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6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rPr lang="en-US" sz="2600">
                <a:solidFill>
                  <a:srgbClr val="000000"/>
                </a:solidFill>
                <a:latin typeface="Calibri"/>
                <a:ea typeface="Calibri"/>
                <a:cs typeface="Calibri"/>
                <a:sym typeface="Calibri"/>
              </a:rPr>
              <a:t>Slovenian traditions</a:t>
            </a:r>
            <a:endParaRPr sz="2600">
              <a:solidFill>
                <a:srgbClr val="000000"/>
              </a:solidFill>
              <a:latin typeface="Calibri"/>
              <a:ea typeface="Calibri"/>
              <a:cs typeface="Calibri"/>
              <a:sym typeface="Calibri"/>
            </a:endParaRPr>
          </a:p>
          <a:p>
            <a:pPr indent="-355600" lvl="0" marL="342900" rtl="0" algn="l">
              <a:lnSpc>
                <a:spcPct val="90000"/>
              </a:lnSpc>
              <a:spcBef>
                <a:spcPts val="1000"/>
              </a:spcBef>
              <a:spcAft>
                <a:spcPts val="0"/>
              </a:spcAft>
              <a:buClr>
                <a:srgbClr val="000000"/>
              </a:buClr>
              <a:buSzPts val="2600"/>
              <a:buChar char="•"/>
            </a:pPr>
            <a:r>
              <a:rPr lang="en-US" sz="2600">
                <a:solidFill>
                  <a:srgbClr val="000000"/>
                </a:solidFill>
                <a:latin typeface="Calibri"/>
                <a:ea typeface="Calibri"/>
                <a:cs typeface="Calibri"/>
                <a:sym typeface="Calibri"/>
              </a:rPr>
              <a:t>Bees as a healer </a:t>
            </a:r>
            <a:endParaRPr sz="2600">
              <a:solidFill>
                <a:srgbClr val="000000"/>
              </a:solidFill>
              <a:latin typeface="Calibri"/>
              <a:ea typeface="Calibri"/>
              <a:cs typeface="Calibri"/>
              <a:sym typeface="Calibri"/>
            </a:endParaRPr>
          </a:p>
        </p:txBody>
      </p:sp>
      <p:pic>
        <p:nvPicPr>
          <p:cNvPr id="476" name="Google Shape;476;g2a4db4dc923_0_143"/>
          <p:cNvPicPr preferRelativeResize="0"/>
          <p:nvPr/>
        </p:nvPicPr>
        <p:blipFill rotWithShape="1">
          <a:blip r:embed="rId3">
            <a:alphaModFix/>
          </a:blip>
          <a:srcRect b="0" l="0" r="0" t="0"/>
          <a:stretch/>
        </p:blipFill>
        <p:spPr>
          <a:xfrm>
            <a:off x="63275" y="8333725"/>
            <a:ext cx="1692727" cy="1685024"/>
          </a:xfrm>
          <a:prstGeom prst="rect">
            <a:avLst/>
          </a:prstGeom>
          <a:noFill/>
          <a:ln>
            <a:noFill/>
          </a:ln>
        </p:spPr>
      </p:pic>
      <p:sp>
        <p:nvSpPr>
          <p:cNvPr id="477" name="Google Shape;477;g2a4db4dc923_0_143"/>
          <p:cNvSpPr txBox="1"/>
          <p:nvPr/>
        </p:nvSpPr>
        <p:spPr>
          <a:xfrm>
            <a:off x="1051032" y="543708"/>
            <a:ext cx="9104700" cy="1324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000">
                <a:solidFill>
                  <a:srgbClr val="000000"/>
                </a:solidFill>
                <a:latin typeface="Calibri"/>
                <a:ea typeface="Calibri"/>
                <a:cs typeface="Calibri"/>
                <a:sym typeface="Calibri"/>
              </a:rPr>
              <a:t>Historical Context of Therapeutic </a:t>
            </a:r>
            <a:r>
              <a:rPr lang="en-US" sz="4000">
                <a:latin typeface="Calibri"/>
                <a:ea typeface="Calibri"/>
                <a:cs typeface="Calibri"/>
                <a:sym typeface="Calibri"/>
              </a:rPr>
              <a:t>Beekeeping</a:t>
            </a:r>
            <a:endParaRPr/>
          </a:p>
        </p:txBody>
      </p:sp>
      <p:pic>
        <p:nvPicPr>
          <p:cNvPr id="478" name="Google Shape;478;g2a4db4dc923_0_143"/>
          <p:cNvPicPr preferRelativeResize="0"/>
          <p:nvPr/>
        </p:nvPicPr>
        <p:blipFill rotWithShape="1">
          <a:blip r:embed="rId4">
            <a:alphaModFix/>
          </a:blip>
          <a:srcRect b="4150" l="0" r="0" t="0"/>
          <a:stretch/>
        </p:blipFill>
        <p:spPr>
          <a:xfrm>
            <a:off x="9675779" y="631602"/>
            <a:ext cx="4115483" cy="3255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79" name="Google Shape;479;g2a4db4dc923_0_143"/>
          <p:cNvSpPr txBox="1"/>
          <p:nvPr/>
        </p:nvSpPr>
        <p:spPr>
          <a:xfrm>
            <a:off x="8752980" y="4246625"/>
            <a:ext cx="5307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Calibri"/>
                <a:ea typeface="Calibri"/>
                <a:cs typeface="Calibri"/>
                <a:sym typeface="Calibri"/>
              </a:rPr>
              <a:t>Relief with beekeeper at hives</a:t>
            </a:r>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Tomb of Pabesa, Egypt 664 BCE</a:t>
            </a:r>
            <a:endParaRPr/>
          </a:p>
        </p:txBody>
      </p:sp>
      <p:pic>
        <p:nvPicPr>
          <p:cNvPr descr="A person and child in a garden&#10;&#10;Description automatically generated" id="480" name="Google Shape;480;g2a4db4dc923_0_143"/>
          <p:cNvPicPr preferRelativeResize="0"/>
          <p:nvPr/>
        </p:nvPicPr>
        <p:blipFill rotWithShape="1">
          <a:blip r:embed="rId5">
            <a:alphaModFix/>
          </a:blip>
          <a:srcRect b="0" l="0" r="0" t="0"/>
          <a:stretch/>
        </p:blipFill>
        <p:spPr>
          <a:xfrm>
            <a:off x="12015582" y="5185599"/>
            <a:ext cx="5431642" cy="38620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1" name="Google Shape;481;g2a4db4dc923_0_143"/>
          <p:cNvSpPr txBox="1"/>
          <p:nvPr/>
        </p:nvSpPr>
        <p:spPr>
          <a:xfrm>
            <a:off x="12077875" y="9177123"/>
            <a:ext cx="53070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Calibri"/>
                <a:ea typeface="Calibri"/>
                <a:cs typeface="Calibri"/>
                <a:sym typeface="Calibri"/>
              </a:rPr>
              <a:t>The Widow by Charles Napier Hemy</a:t>
            </a:r>
            <a:endParaRPr sz="1400">
              <a:solidFill>
                <a:srgbClr val="000000"/>
              </a:solidFill>
              <a:latin typeface="Calibri"/>
              <a:ea typeface="Calibri"/>
              <a:cs typeface="Calibri"/>
              <a:sym typeface="Calibri"/>
            </a:endParaRPr>
          </a:p>
          <a:p>
            <a:pPr indent="0" lvl="0" marL="0" marR="0" rtl="0" algn="ctr">
              <a:spcBef>
                <a:spcPts val="0"/>
              </a:spcBef>
              <a:spcAft>
                <a:spcPts val="0"/>
              </a:spcAft>
              <a:buNone/>
            </a:pPr>
            <a:r>
              <a:rPr lang="en-US" sz="1400">
                <a:solidFill>
                  <a:srgbClr val="000000"/>
                </a:solidFill>
                <a:latin typeface="Calibri"/>
                <a:ea typeface="Calibri"/>
                <a:cs typeface="Calibri"/>
                <a:sym typeface="Calibri"/>
              </a:rPr>
              <a:t>1895</a:t>
            </a:r>
            <a:endParaRPr/>
          </a:p>
        </p:txBody>
      </p:sp>
      <p:pic>
        <p:nvPicPr>
          <p:cNvPr descr="A person sleeping on a wooden cabinet&#10;&#10;Description automatically generated" id="482" name="Google Shape;482;g2a4db4dc923_0_143"/>
          <p:cNvPicPr preferRelativeResize="0"/>
          <p:nvPr/>
        </p:nvPicPr>
        <p:blipFill rotWithShape="1">
          <a:blip r:embed="rId6">
            <a:alphaModFix/>
          </a:blip>
          <a:srcRect b="0" l="0" r="0" t="0"/>
          <a:stretch/>
        </p:blipFill>
        <p:spPr>
          <a:xfrm>
            <a:off x="6227632" y="5631088"/>
            <a:ext cx="4683940" cy="31135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83" name="Google Shape;483;g2a4db4dc923_0_143"/>
          <p:cNvSpPr txBox="1"/>
          <p:nvPr/>
        </p:nvSpPr>
        <p:spPr>
          <a:xfrm>
            <a:off x="5916103" y="9095398"/>
            <a:ext cx="53070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rgbClr val="000000"/>
                </a:solidFill>
                <a:latin typeface="Calibri"/>
                <a:ea typeface="Calibri"/>
                <a:cs typeface="Calibri"/>
                <a:sym typeface="Calibri"/>
              </a:rPr>
              <a:t>Apitherapeutic practices in Slovenia </a:t>
            </a:r>
            <a:endParaRPr/>
          </a:p>
        </p:txBody>
      </p:sp>
      <p:grpSp>
        <p:nvGrpSpPr>
          <p:cNvPr id="484" name="Google Shape;484;g2a4db4dc923_0_143"/>
          <p:cNvGrpSpPr/>
          <p:nvPr/>
        </p:nvGrpSpPr>
        <p:grpSpPr>
          <a:xfrm>
            <a:off x="15421395" y="124790"/>
            <a:ext cx="2515219" cy="1334622"/>
            <a:chOff x="6343650" y="3429032"/>
            <a:chExt cx="5224800" cy="2099452"/>
          </a:xfrm>
        </p:grpSpPr>
        <p:pic>
          <p:nvPicPr>
            <p:cNvPr descr="A picture containing text, dark&#10;&#10;Description automatically generated" id="485" name="Google Shape;485;g2a4db4dc923_0_143"/>
            <p:cNvPicPr preferRelativeResize="0"/>
            <p:nvPr/>
          </p:nvPicPr>
          <p:blipFill rotWithShape="1">
            <a:blip r:embed="rId7">
              <a:alphaModFix/>
            </a:blip>
            <a:srcRect b="0" l="0" r="0" t="0"/>
            <a:stretch/>
          </p:blipFill>
          <p:spPr>
            <a:xfrm>
              <a:off x="6390195" y="3429032"/>
              <a:ext cx="5178205" cy="1592298"/>
            </a:xfrm>
            <a:prstGeom prst="rect">
              <a:avLst/>
            </a:prstGeom>
            <a:noFill/>
            <a:ln>
              <a:noFill/>
            </a:ln>
          </p:spPr>
        </p:pic>
        <p:sp>
          <p:nvSpPr>
            <p:cNvPr id="486" name="Google Shape;486;g2a4db4dc923_0_143"/>
            <p:cNvSpPr txBox="1"/>
            <p:nvPr/>
          </p:nvSpPr>
          <p:spPr>
            <a:xfrm>
              <a:off x="6343650" y="5128884"/>
              <a:ext cx="5224800" cy="399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Tree>
  </p:cSld>
  <p:clrMapOvr>
    <a:masterClrMapping/>
  </p:clrMapOvr>
  <p:transition spd="med">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490" name="Shape 490"/>
        <p:cNvGrpSpPr/>
        <p:nvPr/>
      </p:nvGrpSpPr>
      <p:grpSpPr>
        <a:xfrm>
          <a:off x="0" y="0"/>
          <a:ext cx="0" cy="0"/>
          <a:chOff x="0" y="0"/>
          <a:chExt cx="0" cy="0"/>
        </a:xfrm>
      </p:grpSpPr>
      <p:grpSp>
        <p:nvGrpSpPr>
          <p:cNvPr id="491" name="Google Shape;491;g2a4db4dc923_0_179"/>
          <p:cNvGrpSpPr/>
          <p:nvPr/>
        </p:nvGrpSpPr>
        <p:grpSpPr>
          <a:xfrm>
            <a:off x="-231375" y="-445601"/>
            <a:ext cx="19652254" cy="2800517"/>
            <a:chOff x="0" y="0"/>
            <a:chExt cx="6947205" cy="1298700"/>
          </a:xfrm>
        </p:grpSpPr>
        <p:sp>
          <p:nvSpPr>
            <p:cNvPr id="492" name="Google Shape;492;g2a4db4dc923_0_179"/>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3" name="Google Shape;493;g2a4db4dc923_0_179"/>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494" name="Google Shape;494;g2a4db4dc923_0_179"/>
          <p:cNvSpPr/>
          <p:nvPr/>
        </p:nvSpPr>
        <p:spPr>
          <a:xfrm>
            <a:off x="7560452" y="2603528"/>
            <a:ext cx="9138051" cy="7448927"/>
          </a:xfrm>
          <a:custGeom>
            <a:rect b="b" l="l" r="r" t="t"/>
            <a:pathLst>
              <a:path extrusionOk="0" h="5154967" w="6184806">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495" name="Google Shape;495;g2a4db4dc923_0_179"/>
          <p:cNvSpPr txBox="1"/>
          <p:nvPr/>
        </p:nvSpPr>
        <p:spPr>
          <a:xfrm>
            <a:off x="1260050" y="2551424"/>
            <a:ext cx="7701600" cy="6191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400">
                <a:solidFill>
                  <a:srgbClr val="000000"/>
                </a:solidFill>
                <a:latin typeface="Calibri"/>
                <a:ea typeface="Calibri"/>
                <a:cs typeface="Calibri"/>
                <a:sym typeface="Calibri"/>
              </a:rPr>
              <a:t>Practices are rooted in connection with the natural world</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Cycles of nature</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Stewardship</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Gratitude</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Interconnection</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The world beyond the self</a:t>
            </a:r>
            <a:endParaRPr sz="24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2400">
              <a:solidFill>
                <a:srgbClr val="000000"/>
              </a:solidFill>
              <a:latin typeface="Calibri"/>
              <a:ea typeface="Calibri"/>
              <a:cs typeface="Calibri"/>
              <a:sym typeface="Calibri"/>
            </a:endParaRPr>
          </a:p>
        </p:txBody>
      </p:sp>
      <p:sp>
        <p:nvSpPr>
          <p:cNvPr id="496" name="Google Shape;496;g2a4db4dc923_0_179"/>
          <p:cNvSpPr txBox="1"/>
          <p:nvPr/>
        </p:nvSpPr>
        <p:spPr>
          <a:xfrm>
            <a:off x="1260054" y="641423"/>
            <a:ext cx="9037500" cy="1287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000">
                <a:solidFill>
                  <a:srgbClr val="000000"/>
                </a:solidFill>
                <a:latin typeface="Calibri"/>
                <a:ea typeface="Calibri"/>
                <a:cs typeface="Calibri"/>
                <a:sym typeface="Calibri"/>
              </a:rPr>
              <a:t>Therapeutic Beekeeping Practices</a:t>
            </a:r>
            <a:endParaRPr/>
          </a:p>
        </p:txBody>
      </p:sp>
      <p:sp>
        <p:nvSpPr>
          <p:cNvPr id="497" name="Google Shape;497;g2a4db4dc923_0_179"/>
          <p:cNvSpPr txBox="1"/>
          <p:nvPr/>
        </p:nvSpPr>
        <p:spPr>
          <a:xfrm>
            <a:off x="3465615" y="2521475"/>
            <a:ext cx="274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pic>
        <p:nvPicPr>
          <p:cNvPr descr="A cemetery with trees in the background&#10;&#10;Description automatically generated with low confidence" id="498" name="Google Shape;498;g2a4db4dc923_0_179"/>
          <p:cNvPicPr preferRelativeResize="0"/>
          <p:nvPr/>
        </p:nvPicPr>
        <p:blipFill rotWithShape="1">
          <a:blip r:embed="rId3">
            <a:alphaModFix/>
          </a:blip>
          <a:srcRect b="0" l="24397" r="0" t="16261"/>
          <a:stretch/>
        </p:blipFill>
        <p:spPr>
          <a:xfrm>
            <a:off x="2112037" y="5661225"/>
            <a:ext cx="7435175" cy="45172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99" name="Google Shape;499;g2a4db4dc923_0_179"/>
          <p:cNvPicPr preferRelativeResize="0"/>
          <p:nvPr/>
        </p:nvPicPr>
        <p:blipFill rotWithShape="1">
          <a:blip r:embed="rId4">
            <a:alphaModFix/>
          </a:blip>
          <a:srcRect b="0" l="0" r="0" t="0"/>
          <a:stretch/>
        </p:blipFill>
        <p:spPr>
          <a:xfrm>
            <a:off x="1" y="8409379"/>
            <a:ext cx="1684876" cy="1643072"/>
          </a:xfrm>
          <a:prstGeom prst="rect">
            <a:avLst/>
          </a:prstGeom>
          <a:noFill/>
          <a:ln>
            <a:noFill/>
          </a:ln>
        </p:spPr>
      </p:pic>
      <p:grpSp>
        <p:nvGrpSpPr>
          <p:cNvPr id="500" name="Google Shape;500;g2a4db4dc923_0_179"/>
          <p:cNvGrpSpPr/>
          <p:nvPr/>
        </p:nvGrpSpPr>
        <p:grpSpPr>
          <a:xfrm>
            <a:off x="14828921" y="8280845"/>
            <a:ext cx="2629806" cy="1360793"/>
            <a:chOff x="4923215" y="20500744"/>
            <a:chExt cx="5411124" cy="2369893"/>
          </a:xfrm>
        </p:grpSpPr>
        <p:pic>
          <p:nvPicPr>
            <p:cNvPr descr="A picture containing text, dark&#10;&#10;Description automatically generated" id="501" name="Google Shape;501;g2a4db4dc923_0_179"/>
            <p:cNvPicPr preferRelativeResize="0"/>
            <p:nvPr/>
          </p:nvPicPr>
          <p:blipFill rotWithShape="1">
            <a:blip r:embed="rId5">
              <a:alphaModFix/>
            </a:blip>
            <a:srcRect b="0" l="0" r="0" t="0"/>
            <a:stretch/>
          </p:blipFill>
          <p:spPr>
            <a:xfrm>
              <a:off x="4923215" y="20500744"/>
              <a:ext cx="5178205" cy="1592298"/>
            </a:xfrm>
            <a:prstGeom prst="rect">
              <a:avLst/>
            </a:prstGeom>
            <a:noFill/>
            <a:ln>
              <a:noFill/>
            </a:ln>
          </p:spPr>
        </p:pic>
        <p:sp>
          <p:nvSpPr>
            <p:cNvPr id="502" name="Google Shape;502;g2a4db4dc923_0_179"/>
            <p:cNvSpPr txBox="1"/>
            <p:nvPr/>
          </p:nvSpPr>
          <p:spPr>
            <a:xfrm>
              <a:off x="5109538" y="22428437"/>
              <a:ext cx="5224800" cy="442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
        <p:nvSpPr>
          <p:cNvPr id="503" name="Google Shape;503;g2a4db4dc923_0_179"/>
          <p:cNvSpPr txBox="1"/>
          <p:nvPr/>
        </p:nvSpPr>
        <p:spPr>
          <a:xfrm>
            <a:off x="9974375" y="2551426"/>
            <a:ext cx="7845900" cy="659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400">
                <a:solidFill>
                  <a:srgbClr val="000000"/>
                </a:solidFill>
                <a:latin typeface="Calibri"/>
                <a:ea typeface="Calibri"/>
                <a:cs typeface="Calibri"/>
                <a:sym typeface="Calibri"/>
              </a:rPr>
              <a:t>Working beyond the limits of personal identity to engage in a deeper way with our bees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Service and generosity</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Gratitude</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Refining awareness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Cultivating wisdom</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Redirecting motivation</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Managing emotions</a:t>
            </a:r>
            <a:endParaRPr sz="2400">
              <a:solidFill>
                <a:srgbClr val="000000"/>
              </a:solidFill>
              <a:latin typeface="Calibri"/>
              <a:ea typeface="Calibri"/>
              <a:cs typeface="Calibri"/>
              <a:sym typeface="Calibri"/>
            </a:endParaRPr>
          </a:p>
          <a:p>
            <a:pPr indent="-190500" lvl="1" marL="800100" rtl="0" algn="l">
              <a:lnSpc>
                <a:spcPct val="90000"/>
              </a:lnSpc>
              <a:spcBef>
                <a:spcPts val="500"/>
              </a:spcBef>
              <a:spcAft>
                <a:spcPts val="0"/>
              </a:spcAft>
              <a:buNone/>
            </a:pPr>
            <a:r>
              <a:t/>
            </a:r>
            <a:endParaRPr sz="2400">
              <a:solidFill>
                <a:srgbClr val="000000"/>
              </a:solidFill>
              <a:latin typeface="Calibri"/>
              <a:ea typeface="Calibri"/>
              <a:cs typeface="Calibri"/>
              <a:sym typeface="Calibri"/>
            </a:endParaRPr>
          </a:p>
          <a:p>
            <a:pPr indent="0" lvl="1" marL="457200" rtl="0" algn="l">
              <a:lnSpc>
                <a:spcPct val="90000"/>
              </a:lnSpc>
              <a:spcBef>
                <a:spcPts val="500"/>
              </a:spcBef>
              <a:spcAft>
                <a:spcPts val="0"/>
              </a:spcAft>
              <a:buNone/>
            </a:pPr>
            <a:r>
              <a:rPr lang="en-US" sz="2400">
                <a:solidFill>
                  <a:srgbClr val="000000"/>
                </a:solidFill>
                <a:latin typeface="Calibri"/>
                <a:ea typeface="Calibri"/>
                <a:cs typeface="Calibri"/>
                <a:sym typeface="Calibri"/>
              </a:rPr>
              <a:t>Improve mental health!</a:t>
            </a:r>
            <a:endParaRPr sz="2000">
              <a:solidFill>
                <a:srgbClr val="000000"/>
              </a:solidFill>
              <a:latin typeface="Calibri"/>
              <a:ea typeface="Calibri"/>
              <a:cs typeface="Calibri"/>
              <a:sym typeface="Calibri"/>
            </a:endParaRPr>
          </a:p>
        </p:txBody>
      </p:sp>
    </p:spTree>
  </p:cSld>
  <p:clrMapOvr>
    <a:masterClrMapping/>
  </p:clrMapOvr>
  <p:transition spd="med">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507" name="Shape 507"/>
        <p:cNvGrpSpPr/>
        <p:nvPr/>
      </p:nvGrpSpPr>
      <p:grpSpPr>
        <a:xfrm>
          <a:off x="0" y="0"/>
          <a:ext cx="0" cy="0"/>
          <a:chOff x="0" y="0"/>
          <a:chExt cx="0" cy="0"/>
        </a:xfrm>
      </p:grpSpPr>
      <p:sp>
        <p:nvSpPr>
          <p:cNvPr id="508" name="Google Shape;508;g2a4db4dc923_0_199"/>
          <p:cNvSpPr/>
          <p:nvPr/>
        </p:nvSpPr>
        <p:spPr>
          <a:xfrm flipH="1" rot="-2377326">
            <a:off x="7079820" y="6798895"/>
            <a:ext cx="773964" cy="2460579"/>
          </a:xfrm>
          <a:custGeom>
            <a:rect b="b" l="l" r="r" t="t"/>
            <a:pathLst>
              <a:path extrusionOk="0" h="2461433" w="774233">
                <a:moveTo>
                  <a:pt x="774233" y="0"/>
                </a:moveTo>
                <a:lnTo>
                  <a:pt x="0" y="0"/>
                </a:lnTo>
                <a:lnTo>
                  <a:pt x="0" y="2461433"/>
                </a:lnTo>
                <a:lnTo>
                  <a:pt x="774233" y="2461433"/>
                </a:lnTo>
                <a:lnTo>
                  <a:pt x="774233"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9" name="Google Shape;509;g2a4db4dc923_0_199"/>
          <p:cNvSpPr/>
          <p:nvPr/>
        </p:nvSpPr>
        <p:spPr>
          <a:xfrm>
            <a:off x="5422456" y="5999702"/>
            <a:ext cx="1979639" cy="1889656"/>
          </a:xfrm>
          <a:custGeom>
            <a:rect b="b" l="l" r="r" t="t"/>
            <a:pathLst>
              <a:path extrusionOk="0" h="1889656" w="1979639">
                <a:moveTo>
                  <a:pt x="0" y="0"/>
                </a:moveTo>
                <a:lnTo>
                  <a:pt x="1979639" y="0"/>
                </a:lnTo>
                <a:lnTo>
                  <a:pt x="1979639" y="1889656"/>
                </a:lnTo>
                <a:lnTo>
                  <a:pt x="0" y="188965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0" name="Google Shape;510;g2a4db4dc923_0_199"/>
          <p:cNvSpPr/>
          <p:nvPr/>
        </p:nvSpPr>
        <p:spPr>
          <a:xfrm rot="457384">
            <a:off x="2157368" y="7825770"/>
            <a:ext cx="2339768" cy="2523280"/>
          </a:xfrm>
          <a:custGeom>
            <a:rect b="b" l="l" r="r" t="t"/>
            <a:pathLst>
              <a:path extrusionOk="0" h="2526242" w="2342515">
                <a:moveTo>
                  <a:pt x="0" y="0"/>
                </a:moveTo>
                <a:lnTo>
                  <a:pt x="2342515" y="0"/>
                </a:lnTo>
                <a:lnTo>
                  <a:pt x="2342515" y="2526242"/>
                </a:lnTo>
                <a:lnTo>
                  <a:pt x="0" y="252624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11" name="Google Shape;511;g2a4db4dc923_0_199"/>
          <p:cNvPicPr preferRelativeResize="0"/>
          <p:nvPr/>
        </p:nvPicPr>
        <p:blipFill rotWithShape="1">
          <a:blip r:embed="rId6">
            <a:alphaModFix/>
          </a:blip>
          <a:srcRect b="0" l="0" r="0" t="0"/>
          <a:stretch/>
        </p:blipFill>
        <p:spPr>
          <a:xfrm>
            <a:off x="9688876" y="2500704"/>
            <a:ext cx="8399348" cy="52987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12" name="Google Shape;512;g2a4db4dc923_0_199"/>
          <p:cNvSpPr txBox="1"/>
          <p:nvPr/>
        </p:nvSpPr>
        <p:spPr>
          <a:xfrm>
            <a:off x="1062114" y="406430"/>
            <a:ext cx="9206700" cy="13662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000">
                <a:solidFill>
                  <a:srgbClr val="000000"/>
                </a:solidFill>
                <a:latin typeface="Calibri"/>
                <a:ea typeface="Calibri"/>
                <a:cs typeface="Calibri"/>
                <a:sym typeface="Calibri"/>
              </a:rPr>
              <a:t>Therapeutic Beekeeping Practices</a:t>
            </a:r>
            <a:endParaRPr/>
          </a:p>
        </p:txBody>
      </p:sp>
      <p:pic>
        <p:nvPicPr>
          <p:cNvPr id="513" name="Google Shape;513;g2a4db4dc923_0_199"/>
          <p:cNvPicPr preferRelativeResize="0"/>
          <p:nvPr/>
        </p:nvPicPr>
        <p:blipFill rotWithShape="1">
          <a:blip r:embed="rId7">
            <a:alphaModFix/>
          </a:blip>
          <a:srcRect b="0" l="0" r="0" t="0"/>
          <a:stretch/>
        </p:blipFill>
        <p:spPr>
          <a:xfrm>
            <a:off x="63273" y="8594450"/>
            <a:ext cx="1563299" cy="1587754"/>
          </a:xfrm>
          <a:prstGeom prst="rect">
            <a:avLst/>
          </a:prstGeom>
          <a:noFill/>
          <a:ln>
            <a:noFill/>
          </a:ln>
        </p:spPr>
      </p:pic>
      <p:grpSp>
        <p:nvGrpSpPr>
          <p:cNvPr id="514" name="Google Shape;514;g2a4db4dc923_0_199"/>
          <p:cNvGrpSpPr/>
          <p:nvPr/>
        </p:nvGrpSpPr>
        <p:grpSpPr>
          <a:xfrm>
            <a:off x="14880386" y="8336147"/>
            <a:ext cx="2461926" cy="1141109"/>
            <a:chOff x="6343650" y="3429032"/>
            <a:chExt cx="5224800" cy="2186452"/>
          </a:xfrm>
        </p:grpSpPr>
        <p:pic>
          <p:nvPicPr>
            <p:cNvPr descr="A picture containing text, dark&#10;&#10;Description automatically generated" id="515" name="Google Shape;515;g2a4db4dc923_0_199"/>
            <p:cNvPicPr preferRelativeResize="0"/>
            <p:nvPr/>
          </p:nvPicPr>
          <p:blipFill rotWithShape="1">
            <a:blip r:embed="rId8">
              <a:alphaModFix/>
            </a:blip>
            <a:srcRect b="0" l="0" r="0" t="0"/>
            <a:stretch/>
          </p:blipFill>
          <p:spPr>
            <a:xfrm>
              <a:off x="6390195" y="3429032"/>
              <a:ext cx="5178205" cy="1592298"/>
            </a:xfrm>
            <a:prstGeom prst="rect">
              <a:avLst/>
            </a:prstGeom>
            <a:noFill/>
            <a:ln>
              <a:noFill/>
            </a:ln>
          </p:spPr>
        </p:pic>
        <p:sp>
          <p:nvSpPr>
            <p:cNvPr id="516" name="Google Shape;516;g2a4db4dc923_0_199"/>
            <p:cNvSpPr txBox="1"/>
            <p:nvPr/>
          </p:nvSpPr>
          <p:spPr>
            <a:xfrm>
              <a:off x="6343650" y="5128884"/>
              <a:ext cx="5224800" cy="486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
        <p:nvSpPr>
          <p:cNvPr id="517" name="Google Shape;517;g2a4db4dc923_0_199"/>
          <p:cNvSpPr txBox="1"/>
          <p:nvPr/>
        </p:nvSpPr>
        <p:spPr>
          <a:xfrm>
            <a:off x="1331399" y="2026903"/>
            <a:ext cx="5905800" cy="577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Breathing and grounding</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Guided imagery</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Sensory exploration (5 senses)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Yoga for beekeepers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Creating and crossing a threshold</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Bee bathing</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Communing with bees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Active meditation</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Steps of gratitude</a:t>
            </a:r>
            <a:endParaRPr sz="2400">
              <a:solidFill>
                <a:srgbClr val="000000"/>
              </a:solidFill>
              <a:latin typeface="Calibri"/>
              <a:ea typeface="Calibri"/>
              <a:cs typeface="Calibri"/>
              <a:sym typeface="Calibri"/>
            </a:endParaRPr>
          </a:p>
        </p:txBody>
      </p:sp>
    </p:spTree>
  </p:cSld>
  <p:clrMapOvr>
    <a:masterClrMapping/>
  </p:clrMapOvr>
  <p:transition spd="med">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521" name="Shape 521"/>
        <p:cNvGrpSpPr/>
        <p:nvPr/>
      </p:nvGrpSpPr>
      <p:grpSpPr>
        <a:xfrm>
          <a:off x="0" y="0"/>
          <a:ext cx="0" cy="0"/>
          <a:chOff x="0" y="0"/>
          <a:chExt cx="0" cy="0"/>
        </a:xfrm>
      </p:grpSpPr>
      <p:grpSp>
        <p:nvGrpSpPr>
          <p:cNvPr id="522" name="Google Shape;522;g2a4db4dc923_0_224"/>
          <p:cNvGrpSpPr/>
          <p:nvPr/>
        </p:nvGrpSpPr>
        <p:grpSpPr>
          <a:xfrm>
            <a:off x="1137550" y="737000"/>
            <a:ext cx="7720078" cy="1467628"/>
            <a:chOff x="-2" y="0"/>
            <a:chExt cx="2729100" cy="1043090"/>
          </a:xfrm>
        </p:grpSpPr>
        <p:sp>
          <p:nvSpPr>
            <p:cNvPr id="523" name="Google Shape;523;g2a4db4dc923_0_224"/>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4" name="Google Shape;524;g2a4db4dc923_0_224"/>
            <p:cNvSpPr txBox="1"/>
            <p:nvPr/>
          </p:nvSpPr>
          <p:spPr>
            <a:xfrm>
              <a:off x="-2" y="38100"/>
              <a:ext cx="2729100" cy="5037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25" name="Google Shape;525;g2a4db4dc923_0_224"/>
          <p:cNvSpPr txBox="1"/>
          <p:nvPr/>
        </p:nvSpPr>
        <p:spPr>
          <a:xfrm>
            <a:off x="771950" y="3045237"/>
            <a:ext cx="8980500" cy="405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400">
                <a:solidFill>
                  <a:srgbClr val="000000"/>
                </a:solidFill>
                <a:latin typeface="Calibri"/>
                <a:ea typeface="Calibri"/>
                <a:cs typeface="Calibri"/>
                <a:sym typeface="Calibri"/>
              </a:rPr>
              <a:t>Heroes to Hives and VA HIVES</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Lots of anecdotal evidence that beekeeping helps veterans with anxiety/depression, isolation, sense of purpose… but no peer-reviewed research</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Animal therapy is a well-established intervention</a:t>
            </a:r>
            <a:endParaRPr sz="2400">
              <a:solidFill>
                <a:srgbClr val="000000"/>
              </a:solidFill>
              <a:latin typeface="Calibri"/>
              <a:ea typeface="Calibri"/>
              <a:cs typeface="Calibri"/>
              <a:sym typeface="Calibri"/>
            </a:endParaRPr>
          </a:p>
          <a:p>
            <a:pPr indent="-342900" lvl="0" marL="342900" rtl="0" algn="l">
              <a:lnSpc>
                <a:spcPct val="90000"/>
              </a:lnSpc>
              <a:spcBef>
                <a:spcPts val="1000"/>
              </a:spcBef>
              <a:spcAft>
                <a:spcPts val="0"/>
              </a:spcAft>
              <a:buClr>
                <a:srgbClr val="000000"/>
              </a:buClr>
              <a:buSzPts val="2400"/>
              <a:buChar char="•"/>
            </a:pPr>
            <a:r>
              <a:rPr lang="en-US" sz="2400">
                <a:solidFill>
                  <a:srgbClr val="000000"/>
                </a:solidFill>
                <a:latin typeface="Calibri"/>
                <a:ea typeface="Calibri"/>
                <a:cs typeface="Calibri"/>
                <a:sym typeface="Calibri"/>
              </a:rPr>
              <a:t>Collaboration sought to establish beekeeping as an evidence-based therapy</a:t>
            </a:r>
            <a:endParaRPr sz="2400">
              <a:solidFill>
                <a:srgbClr val="000000"/>
              </a:solidFill>
              <a:latin typeface="Calibri"/>
              <a:ea typeface="Calibri"/>
              <a:cs typeface="Calibri"/>
              <a:sym typeface="Calibri"/>
            </a:endParaRPr>
          </a:p>
        </p:txBody>
      </p:sp>
      <p:pic>
        <p:nvPicPr>
          <p:cNvPr id="526" name="Google Shape;526;g2a4db4dc923_0_224"/>
          <p:cNvPicPr preferRelativeResize="0"/>
          <p:nvPr/>
        </p:nvPicPr>
        <p:blipFill rotWithShape="1">
          <a:blip r:embed="rId3">
            <a:alphaModFix/>
          </a:blip>
          <a:srcRect b="0" l="0" r="0" t="0"/>
          <a:stretch/>
        </p:blipFill>
        <p:spPr>
          <a:xfrm>
            <a:off x="5842450" y="8093149"/>
            <a:ext cx="2193850" cy="2193850"/>
          </a:xfrm>
          <a:prstGeom prst="rect">
            <a:avLst/>
          </a:prstGeom>
          <a:noFill/>
          <a:ln>
            <a:noFill/>
          </a:ln>
        </p:spPr>
      </p:pic>
      <p:sp>
        <p:nvSpPr>
          <p:cNvPr id="527" name="Google Shape;527;g2a4db4dc923_0_224"/>
          <p:cNvSpPr txBox="1"/>
          <p:nvPr/>
        </p:nvSpPr>
        <p:spPr>
          <a:xfrm>
            <a:off x="2150750" y="922775"/>
            <a:ext cx="5946000" cy="8454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000">
                <a:solidFill>
                  <a:srgbClr val="000000"/>
                </a:solidFill>
                <a:latin typeface="Calibri"/>
                <a:ea typeface="Calibri"/>
                <a:cs typeface="Calibri"/>
                <a:sym typeface="Calibri"/>
              </a:rPr>
              <a:t>Therapeutic Beekeeping</a:t>
            </a:r>
            <a:endParaRPr/>
          </a:p>
        </p:txBody>
      </p:sp>
      <p:pic>
        <p:nvPicPr>
          <p:cNvPr descr="A beehive with bees on it&#10;&#10;Description automatically generated" id="528" name="Google Shape;528;g2a4db4dc923_0_224"/>
          <p:cNvPicPr preferRelativeResize="0"/>
          <p:nvPr/>
        </p:nvPicPr>
        <p:blipFill rotWithShape="1">
          <a:blip r:embed="rId4">
            <a:alphaModFix/>
          </a:blip>
          <a:srcRect b="4935" l="0" r="0" t="18903"/>
          <a:stretch/>
        </p:blipFill>
        <p:spPr>
          <a:xfrm>
            <a:off x="10964424" y="2204614"/>
            <a:ext cx="6292350" cy="5447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grpSp>
        <p:nvGrpSpPr>
          <p:cNvPr id="529" name="Google Shape;529;g2a4db4dc923_0_224"/>
          <p:cNvGrpSpPr/>
          <p:nvPr/>
        </p:nvGrpSpPr>
        <p:grpSpPr>
          <a:xfrm>
            <a:off x="1059681" y="8668509"/>
            <a:ext cx="2975073" cy="1134354"/>
            <a:chOff x="1049235" y="4181532"/>
            <a:chExt cx="5317378" cy="2181030"/>
          </a:xfrm>
        </p:grpSpPr>
        <p:pic>
          <p:nvPicPr>
            <p:cNvPr descr="A picture containing text, dark&#10;&#10;Description automatically generated" id="530" name="Google Shape;530;g2a4db4dc923_0_224"/>
            <p:cNvPicPr preferRelativeResize="0"/>
            <p:nvPr/>
          </p:nvPicPr>
          <p:blipFill rotWithShape="1">
            <a:blip r:embed="rId5">
              <a:alphaModFix/>
            </a:blip>
            <a:srcRect b="0" l="0" r="0" t="0"/>
            <a:stretch/>
          </p:blipFill>
          <p:spPr>
            <a:xfrm>
              <a:off x="1188408" y="4181532"/>
              <a:ext cx="5178205" cy="1592298"/>
            </a:xfrm>
            <a:prstGeom prst="rect">
              <a:avLst/>
            </a:prstGeom>
            <a:noFill/>
            <a:ln>
              <a:noFill/>
            </a:ln>
          </p:spPr>
        </p:pic>
        <p:sp>
          <p:nvSpPr>
            <p:cNvPr id="531" name="Google Shape;531;g2a4db4dc923_0_224"/>
            <p:cNvSpPr txBox="1"/>
            <p:nvPr/>
          </p:nvSpPr>
          <p:spPr>
            <a:xfrm>
              <a:off x="1049235" y="5874462"/>
              <a:ext cx="5224800" cy="488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Tree>
  </p:cSld>
  <p:clrMapOvr>
    <a:masterClrMapping/>
  </p:clrMapOvr>
  <p:transition spd="med">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535" name="Shape 535"/>
        <p:cNvGrpSpPr/>
        <p:nvPr/>
      </p:nvGrpSpPr>
      <p:grpSpPr>
        <a:xfrm>
          <a:off x="0" y="0"/>
          <a:ext cx="0" cy="0"/>
          <a:chOff x="0" y="0"/>
          <a:chExt cx="0" cy="0"/>
        </a:xfrm>
      </p:grpSpPr>
      <p:grpSp>
        <p:nvGrpSpPr>
          <p:cNvPr id="536" name="Google Shape;536;g2a4db4dc923_0_259"/>
          <p:cNvGrpSpPr/>
          <p:nvPr/>
        </p:nvGrpSpPr>
        <p:grpSpPr>
          <a:xfrm>
            <a:off x="-237150" y="7"/>
            <a:ext cx="19652254" cy="10888398"/>
            <a:chOff x="0" y="0"/>
            <a:chExt cx="6947205" cy="1449448"/>
          </a:xfrm>
        </p:grpSpPr>
        <p:sp>
          <p:nvSpPr>
            <p:cNvPr id="537" name="Google Shape;537;g2a4db4dc923_0_259"/>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538" name="Google Shape;538;g2a4db4dc923_0_259"/>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539" name="Google Shape;539;g2a4db4dc923_0_259"/>
          <p:cNvSpPr txBox="1"/>
          <p:nvPr/>
        </p:nvSpPr>
        <p:spPr>
          <a:xfrm>
            <a:off x="1505018" y="1014683"/>
            <a:ext cx="6377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6999"/>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g2a4db4dc923_0_259"/>
          <p:cNvSpPr txBox="1"/>
          <p:nvPr/>
        </p:nvSpPr>
        <p:spPr>
          <a:xfrm>
            <a:off x="206720" y="483223"/>
            <a:ext cx="5024400" cy="29310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000">
                <a:solidFill>
                  <a:srgbClr val="000000"/>
                </a:solidFill>
                <a:latin typeface="Calibri"/>
                <a:ea typeface="Calibri"/>
                <a:cs typeface="Calibri"/>
                <a:sym typeface="Calibri"/>
              </a:rPr>
              <a:t>Mental Health Outcomes</a:t>
            </a:r>
            <a:endParaRPr/>
          </a:p>
        </p:txBody>
      </p:sp>
      <p:pic>
        <p:nvPicPr>
          <p:cNvPr descr="A close-up of a document&#10;&#10;Description automatically generated" id="541" name="Google Shape;541;g2a4db4dc923_0_259"/>
          <p:cNvPicPr preferRelativeResize="0"/>
          <p:nvPr/>
        </p:nvPicPr>
        <p:blipFill rotWithShape="1">
          <a:blip r:embed="rId3">
            <a:alphaModFix/>
          </a:blip>
          <a:srcRect b="0" l="0" r="0" t="0"/>
          <a:stretch/>
        </p:blipFill>
        <p:spPr>
          <a:xfrm>
            <a:off x="6104158" y="717863"/>
            <a:ext cx="8207660" cy="10009159"/>
          </a:xfrm>
          <a:prstGeom prst="rect">
            <a:avLst/>
          </a:prstGeom>
          <a:noFill/>
          <a:ln>
            <a:noFill/>
          </a:ln>
        </p:spPr>
      </p:pic>
      <p:pic>
        <p:nvPicPr>
          <p:cNvPr id="542" name="Google Shape;542;g2a4db4dc923_0_259"/>
          <p:cNvPicPr preferRelativeResize="0"/>
          <p:nvPr/>
        </p:nvPicPr>
        <p:blipFill rotWithShape="1">
          <a:blip r:embed="rId4">
            <a:alphaModFix/>
          </a:blip>
          <a:srcRect b="0" l="0" r="0" t="0"/>
          <a:stretch/>
        </p:blipFill>
        <p:spPr>
          <a:xfrm>
            <a:off x="16154000" y="579500"/>
            <a:ext cx="2340724" cy="2459522"/>
          </a:xfrm>
          <a:prstGeom prst="rect">
            <a:avLst/>
          </a:prstGeom>
          <a:noFill/>
          <a:ln>
            <a:noFill/>
          </a:ln>
        </p:spPr>
      </p:pic>
      <p:grpSp>
        <p:nvGrpSpPr>
          <p:cNvPr id="543" name="Google Shape;543;g2a4db4dc923_0_259"/>
          <p:cNvGrpSpPr/>
          <p:nvPr/>
        </p:nvGrpSpPr>
        <p:grpSpPr>
          <a:xfrm>
            <a:off x="1442131" y="5492520"/>
            <a:ext cx="3585258" cy="2185120"/>
            <a:chOff x="6343650" y="3429032"/>
            <a:chExt cx="5224800" cy="1923352"/>
          </a:xfrm>
        </p:grpSpPr>
        <p:pic>
          <p:nvPicPr>
            <p:cNvPr descr="A picture containing text, dark&#10;&#10;Description automatically generated" id="544" name="Google Shape;544;g2a4db4dc923_0_259"/>
            <p:cNvPicPr preferRelativeResize="0"/>
            <p:nvPr/>
          </p:nvPicPr>
          <p:blipFill rotWithShape="1">
            <a:blip r:embed="rId5">
              <a:alphaModFix/>
            </a:blip>
            <a:srcRect b="0" l="0" r="0" t="0"/>
            <a:stretch/>
          </p:blipFill>
          <p:spPr>
            <a:xfrm>
              <a:off x="6390195" y="3429032"/>
              <a:ext cx="5178205" cy="1592298"/>
            </a:xfrm>
            <a:prstGeom prst="rect">
              <a:avLst/>
            </a:prstGeom>
            <a:noFill/>
            <a:ln>
              <a:noFill/>
            </a:ln>
          </p:spPr>
        </p:pic>
        <p:sp>
          <p:nvSpPr>
            <p:cNvPr id="545" name="Google Shape;545;g2a4db4dc923_0_259"/>
            <p:cNvSpPr txBox="1"/>
            <p:nvPr/>
          </p:nvSpPr>
          <p:spPr>
            <a:xfrm>
              <a:off x="6343650" y="5128884"/>
              <a:ext cx="5224800" cy="223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Tree>
  </p:cSld>
  <p:clrMapOvr>
    <a:masterClrMapping/>
  </p:clrMapOvr>
  <p:transition spd="med">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549" name="Shape 549"/>
        <p:cNvGrpSpPr/>
        <p:nvPr/>
      </p:nvGrpSpPr>
      <p:grpSpPr>
        <a:xfrm>
          <a:off x="0" y="0"/>
          <a:ext cx="0" cy="0"/>
          <a:chOff x="0" y="0"/>
          <a:chExt cx="0" cy="0"/>
        </a:xfrm>
      </p:grpSpPr>
      <p:grpSp>
        <p:nvGrpSpPr>
          <p:cNvPr id="550" name="Google Shape;550;g2a4db4dc923_0_360"/>
          <p:cNvGrpSpPr/>
          <p:nvPr/>
        </p:nvGrpSpPr>
        <p:grpSpPr>
          <a:xfrm>
            <a:off x="1137551" y="737000"/>
            <a:ext cx="2575179" cy="1015249"/>
            <a:chOff x="0" y="0"/>
            <a:chExt cx="2729100" cy="1043100"/>
          </a:xfrm>
        </p:grpSpPr>
        <p:sp>
          <p:nvSpPr>
            <p:cNvPr id="551" name="Google Shape;551;g2a4db4dc923_0_360"/>
            <p:cNvSpPr/>
            <p:nvPr/>
          </p:nvSpPr>
          <p:spPr>
            <a:xfrm>
              <a:off x="0" y="0"/>
              <a:ext cx="2729043" cy="1043090"/>
            </a:xfrm>
            <a:custGeom>
              <a:rect b="b" l="l" r="r" t="t"/>
              <a:pathLst>
                <a:path extrusionOk="0" h="1043090" w="2729043">
                  <a:moveTo>
                    <a:pt x="0" y="0"/>
                  </a:moveTo>
                  <a:lnTo>
                    <a:pt x="2729043" y="0"/>
                  </a:lnTo>
                  <a:lnTo>
                    <a:pt x="2729043" y="1043090"/>
                  </a:lnTo>
                  <a:lnTo>
                    <a:pt x="0" y="1043090"/>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2" name="Google Shape;552;g2a4db4dc923_0_360"/>
            <p:cNvSpPr txBox="1"/>
            <p:nvPr/>
          </p:nvSpPr>
          <p:spPr>
            <a:xfrm>
              <a:off x="0" y="38100"/>
              <a:ext cx="2729100" cy="1005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553" name="Google Shape;553;g2a4db4dc923_0_360"/>
          <p:cNvGrpSpPr/>
          <p:nvPr/>
        </p:nvGrpSpPr>
        <p:grpSpPr>
          <a:xfrm>
            <a:off x="-291000" y="2240529"/>
            <a:ext cx="19652254" cy="8647987"/>
            <a:chOff x="0" y="0"/>
            <a:chExt cx="6947205" cy="1449448"/>
          </a:xfrm>
        </p:grpSpPr>
        <p:sp>
          <p:nvSpPr>
            <p:cNvPr id="554" name="Google Shape;554;g2a4db4dc923_0_360"/>
            <p:cNvSpPr/>
            <p:nvPr/>
          </p:nvSpPr>
          <p:spPr>
            <a:xfrm>
              <a:off x="0" y="0"/>
              <a:ext cx="6947205" cy="1449448"/>
            </a:xfrm>
            <a:custGeom>
              <a:rect b="b" l="l" r="r" t="t"/>
              <a:pathLst>
                <a:path extrusionOk="0" h="1449448" w="6947205">
                  <a:moveTo>
                    <a:pt x="0" y="0"/>
                  </a:moveTo>
                  <a:lnTo>
                    <a:pt x="6947205" y="0"/>
                  </a:lnTo>
                  <a:lnTo>
                    <a:pt x="6947205" y="1449448"/>
                  </a:lnTo>
                  <a:lnTo>
                    <a:pt x="0" y="144944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sp>
          <p:nvSpPr>
            <p:cNvPr id="555" name="Google Shape;555;g2a4db4dc923_0_360"/>
            <p:cNvSpPr txBox="1"/>
            <p:nvPr/>
          </p:nvSpPr>
          <p:spPr>
            <a:xfrm>
              <a:off x="53" y="38248"/>
              <a:ext cx="6947100" cy="14112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grpSp>
      <p:sp>
        <p:nvSpPr>
          <p:cNvPr id="556" name="Google Shape;556;g2a4db4dc923_0_360"/>
          <p:cNvSpPr/>
          <p:nvPr/>
        </p:nvSpPr>
        <p:spPr>
          <a:xfrm>
            <a:off x="14648089" y="1341214"/>
            <a:ext cx="2997140" cy="3065192"/>
          </a:xfrm>
          <a:custGeom>
            <a:rect b="b" l="l" r="r" t="t"/>
            <a:pathLst>
              <a:path extrusionOk="0" h="3065192" w="2997140">
                <a:moveTo>
                  <a:pt x="0" y="0"/>
                </a:moveTo>
                <a:lnTo>
                  <a:pt x="2997140" y="0"/>
                </a:lnTo>
                <a:lnTo>
                  <a:pt x="2997140" y="3065192"/>
                </a:lnTo>
                <a:lnTo>
                  <a:pt x="0" y="3065192"/>
                </a:lnTo>
                <a:lnTo>
                  <a:pt x="0" y="0"/>
                </a:lnTo>
                <a:close/>
              </a:path>
            </a:pathLst>
          </a:custGeom>
          <a:blipFill rotWithShape="1">
            <a:blip r:embed="rId3">
              <a:alphaModFix/>
            </a:blip>
            <a:stretch>
              <a:fillRect b="0" l="0" r="0" t="-2221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7" name="Google Shape;557;g2a4db4dc923_0_360"/>
          <p:cNvSpPr/>
          <p:nvPr/>
        </p:nvSpPr>
        <p:spPr>
          <a:xfrm flipH="1" rot="68746">
            <a:off x="16387166" y="332309"/>
            <a:ext cx="1073212" cy="897012"/>
          </a:xfrm>
          <a:custGeom>
            <a:rect b="b" l="l" r="r" t="t"/>
            <a:pathLst>
              <a:path extrusionOk="0" h="896833" w="1072997">
                <a:moveTo>
                  <a:pt x="1072996" y="0"/>
                </a:moveTo>
                <a:lnTo>
                  <a:pt x="0" y="0"/>
                </a:lnTo>
                <a:lnTo>
                  <a:pt x="0" y="896833"/>
                </a:lnTo>
                <a:lnTo>
                  <a:pt x="1072996" y="896833"/>
                </a:lnTo>
                <a:lnTo>
                  <a:pt x="1072996" y="0"/>
                </a:lnTo>
                <a:close/>
              </a:path>
            </a:pathLst>
          </a:custGeom>
          <a:blipFill rotWithShape="1">
            <a:blip r:embed="rId4">
              <a:alphaModFix/>
            </a:blip>
            <a:stretch>
              <a:fillRect b="-5878" l="-17679" r="-14258" t="-1954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8" name="Google Shape;558;g2a4db4dc923_0_360"/>
          <p:cNvSpPr txBox="1"/>
          <p:nvPr/>
        </p:nvSpPr>
        <p:spPr>
          <a:xfrm>
            <a:off x="1403652" y="888819"/>
            <a:ext cx="2309100" cy="7116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400"/>
              <a:buFont typeface="Calibri"/>
              <a:buNone/>
            </a:pPr>
            <a:r>
              <a:rPr lang="en-US" sz="3400">
                <a:solidFill>
                  <a:srgbClr val="000000"/>
                </a:solidFill>
                <a:latin typeface="Calibri"/>
                <a:ea typeface="Calibri"/>
                <a:cs typeface="Calibri"/>
                <a:sym typeface="Calibri"/>
              </a:rPr>
              <a:t>Methods</a:t>
            </a:r>
            <a:endParaRPr/>
          </a:p>
        </p:txBody>
      </p:sp>
      <p:sp>
        <p:nvSpPr>
          <p:cNvPr id="559" name="Google Shape;559;g2a4db4dc923_0_360"/>
          <p:cNvSpPr/>
          <p:nvPr/>
        </p:nvSpPr>
        <p:spPr>
          <a:xfrm>
            <a:off x="643231" y="3221055"/>
            <a:ext cx="6822900" cy="27000"/>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0" name="Google Shape;560;g2a4db4dc923_0_360"/>
          <p:cNvSpPr txBox="1"/>
          <p:nvPr/>
        </p:nvSpPr>
        <p:spPr>
          <a:xfrm>
            <a:off x="589375" y="2240525"/>
            <a:ext cx="6678000" cy="4577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200">
                <a:solidFill>
                  <a:srgbClr val="000000"/>
                </a:solidFill>
                <a:latin typeface="Calibri"/>
                <a:ea typeface="Calibri"/>
                <a:cs typeface="Calibri"/>
                <a:sym typeface="Calibri"/>
              </a:rPr>
              <a:t>2022 Beekeeping season conducted pre- and post-surveys of veterans participating in VA therapeutic beekeeping program (HIVES)</a:t>
            </a:r>
            <a:endParaRPr sz="2200">
              <a:solidFill>
                <a:srgbClr val="000000"/>
              </a:solidFill>
              <a:latin typeface="Calibri"/>
              <a:ea typeface="Calibri"/>
              <a:cs typeface="Calibri"/>
              <a:sym typeface="Calibri"/>
            </a:endParaRPr>
          </a:p>
          <a:p>
            <a:pPr indent="-273050" lvl="0" marL="342900" rtl="0" algn="l">
              <a:lnSpc>
                <a:spcPct val="90000"/>
              </a:lnSpc>
              <a:spcBef>
                <a:spcPts val="1000"/>
              </a:spcBef>
              <a:spcAft>
                <a:spcPts val="0"/>
              </a:spcAft>
              <a:buClr>
                <a:srgbClr val="000000"/>
              </a:buClr>
              <a:buSzPts val="2200"/>
              <a:buChar char="•"/>
            </a:pPr>
            <a:r>
              <a:rPr lang="en-US" sz="2200">
                <a:solidFill>
                  <a:srgbClr val="000000"/>
                </a:solidFill>
                <a:latin typeface="Calibri"/>
                <a:ea typeface="Calibri"/>
                <a:cs typeface="Calibri"/>
                <a:sym typeface="Calibri"/>
              </a:rPr>
              <a:t>Program goals</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Learn/improve skills for beekeeping</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Improve quality of life and overall wellness </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Increase self-esteem through building leisure/recreation skills</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Connect with communities (beekeepers) and use common interests to increase social connections.</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Decrease feelings of isolation by connecting with other veterans</a:t>
            </a:r>
            <a:endParaRPr sz="2200">
              <a:solidFill>
                <a:srgbClr val="000000"/>
              </a:solidFill>
              <a:latin typeface="Calibri"/>
              <a:ea typeface="Calibri"/>
              <a:cs typeface="Calibri"/>
              <a:sym typeface="Calibri"/>
            </a:endParaRPr>
          </a:p>
          <a:p>
            <a:pPr indent="-27305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Increase coping skills for stress, anxiety, and depression through program participation</a:t>
            </a:r>
            <a:endParaRPr sz="2200">
              <a:solidFill>
                <a:srgbClr val="000000"/>
              </a:solidFill>
              <a:latin typeface="Calibri"/>
              <a:ea typeface="Calibri"/>
              <a:cs typeface="Calibri"/>
              <a:sym typeface="Calibri"/>
            </a:endParaRPr>
          </a:p>
          <a:p>
            <a:pPr indent="-133350" lvl="0" marL="342900" rtl="0" algn="l">
              <a:lnSpc>
                <a:spcPct val="90000"/>
              </a:lnSpc>
              <a:spcBef>
                <a:spcPts val="1000"/>
              </a:spcBef>
              <a:spcAft>
                <a:spcPts val="0"/>
              </a:spcAft>
              <a:buNone/>
            </a:pPr>
            <a:r>
              <a:t/>
            </a:r>
            <a:endParaRPr sz="2200">
              <a:solidFill>
                <a:srgbClr val="000000"/>
              </a:solidFill>
              <a:latin typeface="Calibri"/>
              <a:ea typeface="Calibri"/>
              <a:cs typeface="Calibri"/>
              <a:sym typeface="Calibri"/>
            </a:endParaRPr>
          </a:p>
        </p:txBody>
      </p:sp>
      <p:pic>
        <p:nvPicPr>
          <p:cNvPr descr="A picture containing outdoor, tree, grass&#10;&#10;Description automatically generated" id="561" name="Google Shape;561;g2a4db4dc923_0_360"/>
          <p:cNvPicPr preferRelativeResize="0"/>
          <p:nvPr/>
        </p:nvPicPr>
        <p:blipFill rotWithShape="1">
          <a:blip r:embed="rId5">
            <a:alphaModFix/>
          </a:blip>
          <a:srcRect b="0" l="0" r="0" t="0"/>
          <a:stretch/>
        </p:blipFill>
        <p:spPr>
          <a:xfrm>
            <a:off x="8475525" y="603099"/>
            <a:ext cx="7767576" cy="6214825"/>
          </a:xfrm>
          <a:prstGeom prst="rect">
            <a:avLst/>
          </a:prstGeom>
          <a:noFill/>
          <a:ln>
            <a:noFill/>
          </a:ln>
        </p:spPr>
      </p:pic>
      <p:pic>
        <p:nvPicPr>
          <p:cNvPr id="562" name="Google Shape;562;g2a4db4dc923_0_360"/>
          <p:cNvPicPr preferRelativeResize="0"/>
          <p:nvPr/>
        </p:nvPicPr>
        <p:blipFill rotWithShape="1">
          <a:blip r:embed="rId6">
            <a:alphaModFix/>
          </a:blip>
          <a:srcRect b="0" l="0" r="0" t="0"/>
          <a:stretch/>
        </p:blipFill>
        <p:spPr>
          <a:xfrm>
            <a:off x="15106323" y="7339381"/>
            <a:ext cx="2006347" cy="2006347"/>
          </a:xfrm>
          <a:prstGeom prst="rect">
            <a:avLst/>
          </a:prstGeom>
          <a:noFill/>
          <a:ln>
            <a:noFill/>
          </a:ln>
        </p:spPr>
      </p:pic>
      <p:grpSp>
        <p:nvGrpSpPr>
          <p:cNvPr id="563" name="Google Shape;563;g2a4db4dc923_0_360"/>
          <p:cNvGrpSpPr/>
          <p:nvPr/>
        </p:nvGrpSpPr>
        <p:grpSpPr>
          <a:xfrm>
            <a:off x="8988011" y="7421188"/>
            <a:ext cx="4429846" cy="2531633"/>
            <a:chOff x="4360765" y="6465819"/>
            <a:chExt cx="4636640" cy="2881768"/>
          </a:xfrm>
        </p:grpSpPr>
        <p:pic>
          <p:nvPicPr>
            <p:cNvPr descr="A picture containing text, dark&#10;&#10;Description automatically generated" id="564" name="Google Shape;564;g2a4db4dc923_0_360"/>
            <p:cNvPicPr preferRelativeResize="0"/>
            <p:nvPr/>
          </p:nvPicPr>
          <p:blipFill rotWithShape="1">
            <a:blip r:embed="rId7">
              <a:alphaModFix/>
            </a:blip>
            <a:srcRect b="0" l="0" r="0" t="0"/>
            <a:stretch/>
          </p:blipFill>
          <p:spPr>
            <a:xfrm>
              <a:off x="4360765" y="6465819"/>
              <a:ext cx="4433809" cy="1363389"/>
            </a:xfrm>
            <a:prstGeom prst="rect">
              <a:avLst/>
            </a:prstGeom>
            <a:noFill/>
            <a:ln>
              <a:noFill/>
            </a:ln>
          </p:spPr>
        </p:pic>
        <p:sp>
          <p:nvSpPr>
            <p:cNvPr id="565" name="Google Shape;565;g2a4db4dc923_0_360"/>
            <p:cNvSpPr txBox="1"/>
            <p:nvPr/>
          </p:nvSpPr>
          <p:spPr>
            <a:xfrm>
              <a:off x="4563705" y="8245087"/>
              <a:ext cx="4433700" cy="110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846">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
        <p:nvSpPr>
          <p:cNvPr id="566" name="Google Shape;566;g2a4db4dc923_0_360"/>
          <p:cNvSpPr txBox="1"/>
          <p:nvPr/>
        </p:nvSpPr>
        <p:spPr>
          <a:xfrm>
            <a:off x="589373" y="7256761"/>
            <a:ext cx="6272700" cy="2825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2200">
                <a:solidFill>
                  <a:srgbClr val="000000"/>
                </a:solidFill>
                <a:latin typeface="Calibri"/>
                <a:ea typeface="Calibri"/>
                <a:cs typeface="Calibri"/>
                <a:sym typeface="Calibri"/>
              </a:rPr>
              <a:t>Evaluation: EQ-5D-5L</a:t>
            </a:r>
            <a:endParaRPr sz="2200">
              <a:solidFill>
                <a:srgbClr val="000000"/>
              </a:solidFill>
              <a:latin typeface="Calibri"/>
              <a:ea typeface="Calibri"/>
              <a:cs typeface="Calibri"/>
              <a:sym typeface="Calibri"/>
            </a:endParaRPr>
          </a:p>
          <a:p>
            <a:pPr indent="-228600" lvl="0" marL="342900" rtl="0" algn="l">
              <a:lnSpc>
                <a:spcPct val="90000"/>
              </a:lnSpc>
              <a:spcBef>
                <a:spcPts val="1000"/>
              </a:spcBef>
              <a:spcAft>
                <a:spcPts val="0"/>
              </a:spcAft>
              <a:buClr>
                <a:srgbClr val="000000"/>
              </a:buClr>
              <a:buSzPts val="2200"/>
              <a:buChar char="•"/>
            </a:pPr>
            <a:r>
              <a:rPr lang="en-US" sz="2200">
                <a:solidFill>
                  <a:srgbClr val="000000"/>
                </a:solidFill>
                <a:latin typeface="Calibri"/>
                <a:ea typeface="Calibri"/>
                <a:cs typeface="Calibri"/>
                <a:sym typeface="Calibri"/>
              </a:rPr>
              <a:t>Measures 5 health dimensions + overall health</a:t>
            </a:r>
            <a:endParaRPr sz="2200">
              <a:solidFill>
                <a:srgbClr val="000000"/>
              </a:solidFill>
              <a:latin typeface="Calibri"/>
              <a:ea typeface="Calibri"/>
              <a:cs typeface="Calibri"/>
              <a:sym typeface="Calibri"/>
            </a:endParaRPr>
          </a:p>
          <a:p>
            <a:pPr indent="-22860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Mobility</a:t>
            </a:r>
            <a:endParaRPr sz="2200">
              <a:solidFill>
                <a:srgbClr val="000000"/>
              </a:solidFill>
              <a:latin typeface="Calibri"/>
              <a:ea typeface="Calibri"/>
              <a:cs typeface="Calibri"/>
              <a:sym typeface="Calibri"/>
            </a:endParaRPr>
          </a:p>
          <a:p>
            <a:pPr indent="-22860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Self-care</a:t>
            </a:r>
            <a:endParaRPr sz="2200">
              <a:solidFill>
                <a:srgbClr val="000000"/>
              </a:solidFill>
              <a:latin typeface="Calibri"/>
              <a:ea typeface="Calibri"/>
              <a:cs typeface="Calibri"/>
              <a:sym typeface="Calibri"/>
            </a:endParaRPr>
          </a:p>
          <a:p>
            <a:pPr indent="-22860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Usual activities</a:t>
            </a:r>
            <a:endParaRPr sz="2200">
              <a:solidFill>
                <a:srgbClr val="000000"/>
              </a:solidFill>
              <a:latin typeface="Calibri"/>
              <a:ea typeface="Calibri"/>
              <a:cs typeface="Calibri"/>
              <a:sym typeface="Calibri"/>
            </a:endParaRPr>
          </a:p>
          <a:p>
            <a:pPr indent="-22860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Pain/discomfort</a:t>
            </a:r>
            <a:endParaRPr sz="2200">
              <a:solidFill>
                <a:srgbClr val="000000"/>
              </a:solidFill>
              <a:latin typeface="Calibri"/>
              <a:ea typeface="Calibri"/>
              <a:cs typeface="Calibri"/>
              <a:sym typeface="Calibri"/>
            </a:endParaRPr>
          </a:p>
          <a:p>
            <a:pPr indent="-228600" lvl="1" marL="800100" rtl="0" algn="l">
              <a:lnSpc>
                <a:spcPct val="90000"/>
              </a:lnSpc>
              <a:spcBef>
                <a:spcPts val="500"/>
              </a:spcBef>
              <a:spcAft>
                <a:spcPts val="0"/>
              </a:spcAft>
              <a:buClr>
                <a:srgbClr val="000000"/>
              </a:buClr>
              <a:buSzPts val="2200"/>
              <a:buChar char="•"/>
            </a:pPr>
            <a:r>
              <a:rPr lang="en-US" sz="2200">
                <a:solidFill>
                  <a:srgbClr val="000000"/>
                </a:solidFill>
                <a:latin typeface="Calibri"/>
                <a:ea typeface="Calibri"/>
                <a:cs typeface="Calibri"/>
                <a:sym typeface="Calibri"/>
              </a:rPr>
              <a:t>Anxiety/depression</a:t>
            </a:r>
            <a:endParaRPr sz="2200">
              <a:solidFill>
                <a:srgbClr val="000000"/>
              </a:solidFill>
              <a:latin typeface="Calibri"/>
              <a:ea typeface="Calibri"/>
              <a:cs typeface="Calibri"/>
              <a:sym typeface="Calibri"/>
            </a:endParaRPr>
          </a:p>
        </p:txBody>
      </p:sp>
    </p:spTree>
  </p:cSld>
  <p:clrMapOvr>
    <a:masterClrMapping/>
  </p:clrMapOvr>
  <p:transition spd="med">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570" name="Shape 570"/>
        <p:cNvGrpSpPr/>
        <p:nvPr/>
      </p:nvGrpSpPr>
      <p:grpSpPr>
        <a:xfrm>
          <a:off x="0" y="0"/>
          <a:ext cx="0" cy="0"/>
          <a:chOff x="0" y="0"/>
          <a:chExt cx="0" cy="0"/>
        </a:xfrm>
      </p:grpSpPr>
      <p:grpSp>
        <p:nvGrpSpPr>
          <p:cNvPr id="571" name="Google Shape;571;g2a4db4dc923_0_521"/>
          <p:cNvGrpSpPr/>
          <p:nvPr/>
        </p:nvGrpSpPr>
        <p:grpSpPr>
          <a:xfrm>
            <a:off x="-673031" y="-651130"/>
            <a:ext cx="19652254" cy="3673763"/>
            <a:chOff x="0" y="0"/>
            <a:chExt cx="6947205" cy="1298700"/>
          </a:xfrm>
        </p:grpSpPr>
        <p:sp>
          <p:nvSpPr>
            <p:cNvPr id="572" name="Google Shape;572;g2a4db4dc923_0_521"/>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3" name="Google Shape;573;g2a4db4dc923_0_521"/>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74" name="Google Shape;574;g2a4db4dc923_0_521"/>
          <p:cNvSpPr txBox="1"/>
          <p:nvPr/>
        </p:nvSpPr>
        <p:spPr>
          <a:xfrm>
            <a:off x="724204" y="406416"/>
            <a:ext cx="6092100" cy="8901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500">
                <a:solidFill>
                  <a:srgbClr val="000000"/>
                </a:solidFill>
                <a:latin typeface="Calibri"/>
                <a:ea typeface="Calibri"/>
                <a:cs typeface="Calibri"/>
                <a:sym typeface="Calibri"/>
              </a:rPr>
              <a:t>Results</a:t>
            </a:r>
            <a:endParaRPr sz="1900"/>
          </a:p>
        </p:txBody>
      </p:sp>
      <p:pic>
        <p:nvPicPr>
          <p:cNvPr descr="A table with numbers and a few black text&#10;&#10;Description automatically generated with medium confidence" id="575" name="Google Shape;575;g2a4db4dc923_0_521"/>
          <p:cNvPicPr preferRelativeResize="0"/>
          <p:nvPr/>
        </p:nvPicPr>
        <p:blipFill rotWithShape="1">
          <a:blip r:embed="rId3">
            <a:alphaModFix/>
          </a:blip>
          <a:srcRect b="0" l="0" r="0" t="0"/>
          <a:stretch/>
        </p:blipFill>
        <p:spPr>
          <a:xfrm>
            <a:off x="1368850" y="1832225"/>
            <a:ext cx="15549950" cy="7421574"/>
          </a:xfrm>
          <a:prstGeom prst="rect">
            <a:avLst/>
          </a:prstGeom>
          <a:noFill/>
          <a:ln>
            <a:noFill/>
          </a:ln>
        </p:spPr>
      </p:pic>
      <p:sp>
        <p:nvSpPr>
          <p:cNvPr id="576" name="Google Shape;576;g2a4db4dc923_0_521"/>
          <p:cNvSpPr txBox="1"/>
          <p:nvPr/>
        </p:nvSpPr>
        <p:spPr>
          <a:xfrm>
            <a:off x="16084172" y="9645833"/>
            <a:ext cx="149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Carter et al., 2024</a:t>
            </a:r>
            <a:endParaRPr/>
          </a:p>
        </p:txBody>
      </p:sp>
      <p:sp>
        <p:nvSpPr>
          <p:cNvPr id="577" name="Google Shape;577;g2a4db4dc923_0_521"/>
          <p:cNvSpPr/>
          <p:nvPr/>
        </p:nvSpPr>
        <p:spPr>
          <a:xfrm>
            <a:off x="95375" y="4698449"/>
            <a:ext cx="18096900" cy="8901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581" name="Shape 581"/>
        <p:cNvGrpSpPr/>
        <p:nvPr/>
      </p:nvGrpSpPr>
      <p:grpSpPr>
        <a:xfrm>
          <a:off x="0" y="0"/>
          <a:ext cx="0" cy="0"/>
          <a:chOff x="0" y="0"/>
          <a:chExt cx="0" cy="0"/>
        </a:xfrm>
      </p:grpSpPr>
      <p:grpSp>
        <p:nvGrpSpPr>
          <p:cNvPr id="582" name="Google Shape;582;g2a4db4dc923_0_276"/>
          <p:cNvGrpSpPr/>
          <p:nvPr/>
        </p:nvGrpSpPr>
        <p:grpSpPr>
          <a:xfrm>
            <a:off x="-673031" y="-651130"/>
            <a:ext cx="19652254" cy="3673763"/>
            <a:chOff x="0" y="0"/>
            <a:chExt cx="6947205" cy="1298700"/>
          </a:xfrm>
        </p:grpSpPr>
        <p:sp>
          <p:nvSpPr>
            <p:cNvPr id="583" name="Google Shape;583;g2a4db4dc923_0_276"/>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4" name="Google Shape;584;g2a4db4dc923_0_276"/>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5" name="Google Shape;585;g2a4db4dc923_0_276"/>
          <p:cNvSpPr txBox="1"/>
          <p:nvPr/>
        </p:nvSpPr>
        <p:spPr>
          <a:xfrm>
            <a:off x="724204" y="406416"/>
            <a:ext cx="6092100" cy="8901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500">
                <a:solidFill>
                  <a:srgbClr val="000000"/>
                </a:solidFill>
                <a:latin typeface="Calibri"/>
                <a:ea typeface="Calibri"/>
                <a:cs typeface="Calibri"/>
                <a:sym typeface="Calibri"/>
              </a:rPr>
              <a:t>Results</a:t>
            </a:r>
            <a:endParaRPr sz="4500"/>
          </a:p>
        </p:txBody>
      </p:sp>
      <p:pic>
        <p:nvPicPr>
          <p:cNvPr descr="A table with numbers and a few black text&#10;&#10;Description automatically generated with medium confidence" id="586" name="Google Shape;586;g2a4db4dc923_0_276"/>
          <p:cNvPicPr preferRelativeResize="0"/>
          <p:nvPr/>
        </p:nvPicPr>
        <p:blipFill rotWithShape="1">
          <a:blip r:embed="rId3">
            <a:alphaModFix/>
          </a:blip>
          <a:srcRect b="0" l="0" r="0" t="0"/>
          <a:stretch/>
        </p:blipFill>
        <p:spPr>
          <a:xfrm>
            <a:off x="1368850" y="1832225"/>
            <a:ext cx="15549950" cy="7421574"/>
          </a:xfrm>
          <a:prstGeom prst="rect">
            <a:avLst/>
          </a:prstGeom>
          <a:noFill/>
          <a:ln>
            <a:noFill/>
          </a:ln>
        </p:spPr>
      </p:pic>
      <p:sp>
        <p:nvSpPr>
          <p:cNvPr id="587" name="Google Shape;587;g2a4db4dc923_0_276"/>
          <p:cNvSpPr txBox="1"/>
          <p:nvPr/>
        </p:nvSpPr>
        <p:spPr>
          <a:xfrm>
            <a:off x="16084172" y="9645833"/>
            <a:ext cx="149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Carter et al., 2024</a:t>
            </a:r>
            <a:endParaRPr/>
          </a:p>
        </p:txBody>
      </p:sp>
      <p:sp>
        <p:nvSpPr>
          <p:cNvPr id="588" name="Google Shape;588;g2a4db4dc923_0_276"/>
          <p:cNvSpPr/>
          <p:nvPr/>
        </p:nvSpPr>
        <p:spPr>
          <a:xfrm>
            <a:off x="308800" y="6967025"/>
            <a:ext cx="17688600" cy="9633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592" name="Shape 592"/>
        <p:cNvGrpSpPr/>
        <p:nvPr/>
      </p:nvGrpSpPr>
      <p:grpSpPr>
        <a:xfrm>
          <a:off x="0" y="0"/>
          <a:ext cx="0" cy="0"/>
          <a:chOff x="0" y="0"/>
          <a:chExt cx="0" cy="0"/>
        </a:xfrm>
      </p:grpSpPr>
      <p:grpSp>
        <p:nvGrpSpPr>
          <p:cNvPr id="593" name="Google Shape;593;g2a4db4dc923_0_531"/>
          <p:cNvGrpSpPr/>
          <p:nvPr/>
        </p:nvGrpSpPr>
        <p:grpSpPr>
          <a:xfrm>
            <a:off x="-673031" y="-651130"/>
            <a:ext cx="19652254" cy="3673763"/>
            <a:chOff x="0" y="0"/>
            <a:chExt cx="6947205" cy="1298700"/>
          </a:xfrm>
        </p:grpSpPr>
        <p:sp>
          <p:nvSpPr>
            <p:cNvPr id="594" name="Google Shape;594;g2a4db4dc923_0_531"/>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5" name="Google Shape;595;g2a4db4dc923_0_531"/>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96" name="Google Shape;596;g2a4db4dc923_0_531"/>
          <p:cNvSpPr txBox="1"/>
          <p:nvPr/>
        </p:nvSpPr>
        <p:spPr>
          <a:xfrm>
            <a:off x="724204" y="406416"/>
            <a:ext cx="6092100" cy="8901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000"/>
              <a:buFont typeface="Calibri"/>
              <a:buNone/>
            </a:pPr>
            <a:r>
              <a:rPr lang="en-US" sz="4500">
                <a:solidFill>
                  <a:srgbClr val="000000"/>
                </a:solidFill>
                <a:latin typeface="Calibri"/>
                <a:ea typeface="Calibri"/>
                <a:cs typeface="Calibri"/>
                <a:sym typeface="Calibri"/>
              </a:rPr>
              <a:t>Results</a:t>
            </a:r>
            <a:endParaRPr sz="4500"/>
          </a:p>
        </p:txBody>
      </p:sp>
      <p:pic>
        <p:nvPicPr>
          <p:cNvPr descr="A table with numbers and a few black text&#10;&#10;Description automatically generated with medium confidence" id="597" name="Google Shape;597;g2a4db4dc923_0_531"/>
          <p:cNvPicPr preferRelativeResize="0"/>
          <p:nvPr/>
        </p:nvPicPr>
        <p:blipFill rotWithShape="1">
          <a:blip r:embed="rId3">
            <a:alphaModFix/>
          </a:blip>
          <a:srcRect b="0" l="0" r="0" t="0"/>
          <a:stretch/>
        </p:blipFill>
        <p:spPr>
          <a:xfrm>
            <a:off x="1368850" y="1832225"/>
            <a:ext cx="15549950" cy="7421574"/>
          </a:xfrm>
          <a:prstGeom prst="rect">
            <a:avLst/>
          </a:prstGeom>
          <a:noFill/>
          <a:ln>
            <a:noFill/>
          </a:ln>
        </p:spPr>
      </p:pic>
      <p:sp>
        <p:nvSpPr>
          <p:cNvPr id="598" name="Google Shape;598;g2a4db4dc923_0_531"/>
          <p:cNvSpPr txBox="1"/>
          <p:nvPr/>
        </p:nvSpPr>
        <p:spPr>
          <a:xfrm>
            <a:off x="16084172" y="9645833"/>
            <a:ext cx="1494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rgbClr val="000000"/>
                </a:solidFill>
                <a:latin typeface="Calibri"/>
                <a:ea typeface="Calibri"/>
                <a:cs typeface="Calibri"/>
                <a:sym typeface="Calibri"/>
              </a:rPr>
              <a:t>Carter et al., 2024</a:t>
            </a:r>
            <a:endParaRPr/>
          </a:p>
        </p:txBody>
      </p:sp>
      <p:sp>
        <p:nvSpPr>
          <p:cNvPr id="599" name="Google Shape;599;g2a4db4dc923_0_531"/>
          <p:cNvSpPr/>
          <p:nvPr/>
        </p:nvSpPr>
        <p:spPr>
          <a:xfrm>
            <a:off x="82000" y="8090750"/>
            <a:ext cx="17691600" cy="693000"/>
          </a:xfrm>
          <a:prstGeom prst="ellipse">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134" name="Shape 134"/>
        <p:cNvGrpSpPr/>
        <p:nvPr/>
      </p:nvGrpSpPr>
      <p:grpSpPr>
        <a:xfrm>
          <a:off x="0" y="0"/>
          <a:ext cx="0" cy="0"/>
          <a:chOff x="0" y="0"/>
          <a:chExt cx="0" cy="0"/>
        </a:xfrm>
      </p:grpSpPr>
      <p:sp>
        <p:nvSpPr>
          <p:cNvPr id="135" name="Google Shape;135;p3"/>
          <p:cNvSpPr/>
          <p:nvPr/>
        </p:nvSpPr>
        <p:spPr>
          <a:xfrm>
            <a:off x="-162128" y="5488525"/>
            <a:ext cx="2305456" cy="2465728"/>
          </a:xfrm>
          <a:custGeom>
            <a:rect b="b" l="l" r="r" t="t"/>
            <a:pathLst>
              <a:path extrusionOk="0" h="2465728" w="2305456">
                <a:moveTo>
                  <a:pt x="0" y="0"/>
                </a:moveTo>
                <a:lnTo>
                  <a:pt x="2305456" y="0"/>
                </a:lnTo>
                <a:lnTo>
                  <a:pt x="2305456" y="2465728"/>
                </a:lnTo>
                <a:lnTo>
                  <a:pt x="0" y="24657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36" name="Google Shape;136;p3"/>
          <p:cNvGrpSpPr/>
          <p:nvPr/>
        </p:nvGrpSpPr>
        <p:grpSpPr>
          <a:xfrm>
            <a:off x="9935200" y="3950463"/>
            <a:ext cx="7111922" cy="5038244"/>
            <a:chOff x="0" y="0"/>
            <a:chExt cx="3234456" cy="1724127"/>
          </a:xfrm>
        </p:grpSpPr>
        <p:sp>
          <p:nvSpPr>
            <p:cNvPr id="137" name="Google Shape;137;p3"/>
            <p:cNvSpPr/>
            <p:nvPr/>
          </p:nvSpPr>
          <p:spPr>
            <a:xfrm>
              <a:off x="0" y="0"/>
              <a:ext cx="3234456" cy="1724127"/>
            </a:xfrm>
            <a:custGeom>
              <a:rect b="b" l="l" r="r" t="t"/>
              <a:pathLst>
                <a:path extrusionOk="0" h="1724127" w="3234456">
                  <a:moveTo>
                    <a:pt x="0" y="0"/>
                  </a:moveTo>
                  <a:lnTo>
                    <a:pt x="3234456" y="0"/>
                  </a:lnTo>
                  <a:lnTo>
                    <a:pt x="3234456" y="1724127"/>
                  </a:lnTo>
                  <a:lnTo>
                    <a:pt x="0" y="1724127"/>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3"/>
            <p:cNvSpPr txBox="1"/>
            <p:nvPr/>
          </p:nvSpPr>
          <p:spPr>
            <a:xfrm>
              <a:off x="0" y="38100"/>
              <a:ext cx="3234456" cy="1686027"/>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9" name="Google Shape;139;p3"/>
          <p:cNvSpPr/>
          <p:nvPr/>
        </p:nvSpPr>
        <p:spPr>
          <a:xfrm>
            <a:off x="-152603" y="6603520"/>
            <a:ext cx="2305456" cy="2465728"/>
          </a:xfrm>
          <a:custGeom>
            <a:rect b="b" l="l" r="r" t="t"/>
            <a:pathLst>
              <a:path extrusionOk="0" h="2465728" w="2305456">
                <a:moveTo>
                  <a:pt x="0" y="0"/>
                </a:moveTo>
                <a:lnTo>
                  <a:pt x="2305456" y="0"/>
                </a:lnTo>
                <a:lnTo>
                  <a:pt x="2305456" y="2465729"/>
                </a:lnTo>
                <a:lnTo>
                  <a:pt x="0" y="246572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3"/>
          <p:cNvSpPr/>
          <p:nvPr/>
        </p:nvSpPr>
        <p:spPr>
          <a:xfrm>
            <a:off x="17047119" y="7796485"/>
            <a:ext cx="1671768" cy="2490503"/>
          </a:xfrm>
          <a:custGeom>
            <a:rect b="b" l="l" r="r" t="t"/>
            <a:pathLst>
              <a:path extrusionOk="0" h="2490503" w="1671768">
                <a:moveTo>
                  <a:pt x="0" y="0"/>
                </a:moveTo>
                <a:lnTo>
                  <a:pt x="1671768" y="0"/>
                </a:lnTo>
                <a:lnTo>
                  <a:pt x="1671768" y="2490503"/>
                </a:lnTo>
                <a:lnTo>
                  <a:pt x="0" y="2490503"/>
                </a:lnTo>
                <a:lnTo>
                  <a:pt x="0" y="0"/>
                </a:lnTo>
                <a:close/>
              </a:path>
            </a:pathLst>
          </a:custGeom>
          <a:blipFill rotWithShape="1">
            <a:blip r:embed="rId4">
              <a:alphaModFix/>
            </a:blip>
            <a:stretch>
              <a:fillRect b="0" l="0" r="0" t="-23885"/>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3"/>
          <p:cNvSpPr/>
          <p:nvPr/>
        </p:nvSpPr>
        <p:spPr>
          <a:xfrm rot="10800000">
            <a:off x="702484" y="386323"/>
            <a:ext cx="2881689" cy="2265659"/>
          </a:xfrm>
          <a:custGeom>
            <a:rect b="b" l="l" r="r" t="t"/>
            <a:pathLst>
              <a:path extrusionOk="0" h="2265659" w="2881689">
                <a:moveTo>
                  <a:pt x="0" y="0"/>
                </a:moveTo>
                <a:lnTo>
                  <a:pt x="2881689" y="0"/>
                </a:lnTo>
                <a:lnTo>
                  <a:pt x="2881689" y="2265659"/>
                </a:lnTo>
                <a:lnTo>
                  <a:pt x="0" y="2265659"/>
                </a:lnTo>
                <a:lnTo>
                  <a:pt x="0" y="0"/>
                </a:lnTo>
                <a:close/>
              </a:path>
            </a:pathLst>
          </a:custGeom>
          <a:blipFill rotWithShape="1">
            <a:blip r:embed="rId5">
              <a:alphaModFix/>
            </a:blip>
            <a:stretch>
              <a:fillRect b="0" l="0" r="0" t="-1469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3"/>
          <p:cNvSpPr/>
          <p:nvPr/>
        </p:nvSpPr>
        <p:spPr>
          <a:xfrm rot="646089">
            <a:off x="16471172" y="5935118"/>
            <a:ext cx="1609893" cy="1875961"/>
          </a:xfrm>
          <a:custGeom>
            <a:rect b="b" l="l" r="r" t="t"/>
            <a:pathLst>
              <a:path extrusionOk="0" h="3123323" w="3881091">
                <a:moveTo>
                  <a:pt x="0" y="0"/>
                </a:moveTo>
                <a:lnTo>
                  <a:pt x="3881091" y="0"/>
                </a:lnTo>
                <a:lnTo>
                  <a:pt x="3881091" y="3123323"/>
                </a:lnTo>
                <a:lnTo>
                  <a:pt x="0" y="312332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3"/>
          <p:cNvSpPr/>
          <p:nvPr/>
        </p:nvSpPr>
        <p:spPr>
          <a:xfrm rot="-1347945">
            <a:off x="14924094" y="536353"/>
            <a:ext cx="2502032" cy="1187328"/>
          </a:xfrm>
          <a:custGeom>
            <a:rect b="b" l="l" r="r" t="t"/>
            <a:pathLst>
              <a:path extrusionOk="0" h="1186183" w="2499619">
                <a:moveTo>
                  <a:pt x="0" y="0"/>
                </a:moveTo>
                <a:lnTo>
                  <a:pt x="2499619" y="0"/>
                </a:lnTo>
                <a:lnTo>
                  <a:pt x="2499619" y="1186183"/>
                </a:lnTo>
                <a:lnTo>
                  <a:pt x="0" y="11861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 name="Google Shape;144;p3"/>
          <p:cNvSpPr txBox="1"/>
          <p:nvPr/>
        </p:nvSpPr>
        <p:spPr>
          <a:xfrm>
            <a:off x="4569132" y="1518506"/>
            <a:ext cx="91497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9000"/>
              <a:buFont typeface="Arial"/>
              <a:buNone/>
            </a:pPr>
            <a:r>
              <a:t/>
            </a:r>
            <a:endParaRPr sz="9000">
              <a:solidFill>
                <a:srgbClr val="000001"/>
              </a:solidFill>
              <a:latin typeface="Staatliches"/>
              <a:ea typeface="Staatliches"/>
              <a:cs typeface="Staatliches"/>
              <a:sym typeface="Staatliches"/>
            </a:endParaRPr>
          </a:p>
        </p:txBody>
      </p:sp>
      <p:grpSp>
        <p:nvGrpSpPr>
          <p:cNvPr id="145" name="Google Shape;145;p3"/>
          <p:cNvGrpSpPr/>
          <p:nvPr/>
        </p:nvGrpSpPr>
        <p:grpSpPr>
          <a:xfrm>
            <a:off x="10366694" y="2155976"/>
            <a:ext cx="6248954" cy="1385416"/>
            <a:chOff x="3953" y="0"/>
            <a:chExt cx="2802850" cy="672728"/>
          </a:xfrm>
        </p:grpSpPr>
        <p:sp>
          <p:nvSpPr>
            <p:cNvPr id="146" name="Google Shape;146;p3"/>
            <p:cNvSpPr/>
            <p:nvPr/>
          </p:nvSpPr>
          <p:spPr>
            <a:xfrm>
              <a:off x="3953" y="0"/>
              <a:ext cx="2802850" cy="672728"/>
            </a:xfrm>
            <a:custGeom>
              <a:rect b="b" l="l" r="r" t="t"/>
              <a:pathLst>
                <a:path extrusionOk="0" h="672728" w="2802850">
                  <a:moveTo>
                    <a:pt x="0" y="0"/>
                  </a:moveTo>
                  <a:lnTo>
                    <a:pt x="2802850" y="0"/>
                  </a:lnTo>
                  <a:lnTo>
                    <a:pt x="2802850" y="672728"/>
                  </a:lnTo>
                  <a:lnTo>
                    <a:pt x="0" y="672728"/>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 name="Google Shape;147;p3"/>
            <p:cNvSpPr txBox="1"/>
            <p:nvPr/>
          </p:nvSpPr>
          <p:spPr>
            <a:xfrm>
              <a:off x="73225" y="110013"/>
              <a:ext cx="2664300" cy="452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5"/>
                </a:lnSpc>
                <a:spcBef>
                  <a:spcPts val="0"/>
                </a:spcBef>
                <a:spcAft>
                  <a:spcPts val="0"/>
                </a:spcAft>
                <a:buClr>
                  <a:srgbClr val="000000"/>
                </a:buClr>
                <a:buSzPts val="3499"/>
                <a:buFont typeface="Arial"/>
                <a:buNone/>
              </a:pPr>
              <a:r>
                <a:rPr lang="en-US" sz="3499">
                  <a:solidFill>
                    <a:srgbClr val="000001"/>
                  </a:solidFill>
                </a:rPr>
                <a:t>Valerie Carter, MS, CTRS/L</a:t>
              </a:r>
              <a:endParaRPr b="0" i="0" sz="1400" u="none" cap="none" strike="noStrike">
                <a:solidFill>
                  <a:srgbClr val="000000"/>
                </a:solidFill>
                <a:latin typeface="Arial"/>
                <a:ea typeface="Arial"/>
                <a:cs typeface="Arial"/>
                <a:sym typeface="Arial"/>
              </a:endParaRPr>
            </a:p>
          </p:txBody>
        </p:sp>
      </p:grpSp>
      <p:grpSp>
        <p:nvGrpSpPr>
          <p:cNvPr id="148" name="Google Shape;148;p3"/>
          <p:cNvGrpSpPr/>
          <p:nvPr/>
        </p:nvGrpSpPr>
        <p:grpSpPr>
          <a:xfrm>
            <a:off x="2441325" y="3950463"/>
            <a:ext cx="7205395" cy="5038244"/>
            <a:chOff x="0" y="0"/>
            <a:chExt cx="3234600" cy="1724127"/>
          </a:xfrm>
        </p:grpSpPr>
        <p:sp>
          <p:nvSpPr>
            <p:cNvPr id="149" name="Google Shape;149;p3"/>
            <p:cNvSpPr/>
            <p:nvPr/>
          </p:nvSpPr>
          <p:spPr>
            <a:xfrm>
              <a:off x="0" y="0"/>
              <a:ext cx="3234456" cy="1724127"/>
            </a:xfrm>
            <a:custGeom>
              <a:rect b="b" l="l" r="r" t="t"/>
              <a:pathLst>
                <a:path extrusionOk="0" h="1724127" w="3234456">
                  <a:moveTo>
                    <a:pt x="0" y="0"/>
                  </a:moveTo>
                  <a:lnTo>
                    <a:pt x="3234456" y="0"/>
                  </a:lnTo>
                  <a:lnTo>
                    <a:pt x="3234456" y="1724127"/>
                  </a:lnTo>
                  <a:lnTo>
                    <a:pt x="0" y="1724127"/>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 name="Google Shape;150;p3"/>
            <p:cNvSpPr txBox="1"/>
            <p:nvPr/>
          </p:nvSpPr>
          <p:spPr>
            <a:xfrm>
              <a:off x="0" y="38100"/>
              <a:ext cx="3234600" cy="16860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3"/>
          <p:cNvGrpSpPr/>
          <p:nvPr/>
        </p:nvGrpSpPr>
        <p:grpSpPr>
          <a:xfrm>
            <a:off x="2919556" y="2155976"/>
            <a:ext cx="6248954" cy="1385416"/>
            <a:chOff x="56481" y="0"/>
            <a:chExt cx="2802850" cy="672728"/>
          </a:xfrm>
        </p:grpSpPr>
        <p:sp>
          <p:nvSpPr>
            <p:cNvPr id="152" name="Google Shape;152;p3"/>
            <p:cNvSpPr/>
            <p:nvPr/>
          </p:nvSpPr>
          <p:spPr>
            <a:xfrm>
              <a:off x="56481" y="0"/>
              <a:ext cx="2802850" cy="672728"/>
            </a:xfrm>
            <a:custGeom>
              <a:rect b="b" l="l" r="r" t="t"/>
              <a:pathLst>
                <a:path extrusionOk="0" h="672728" w="2802850">
                  <a:moveTo>
                    <a:pt x="0" y="0"/>
                  </a:moveTo>
                  <a:lnTo>
                    <a:pt x="2802850" y="0"/>
                  </a:lnTo>
                  <a:lnTo>
                    <a:pt x="2802850" y="672728"/>
                  </a:lnTo>
                  <a:lnTo>
                    <a:pt x="0" y="672728"/>
                  </a:lnTo>
                  <a:close/>
                </a:path>
              </a:pathLst>
            </a:custGeom>
            <a:solidFill>
              <a:srgbClr val="A7CECB"/>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 name="Google Shape;153;p3"/>
            <p:cNvSpPr txBox="1"/>
            <p:nvPr/>
          </p:nvSpPr>
          <p:spPr>
            <a:xfrm>
              <a:off x="114787" y="88787"/>
              <a:ext cx="2664300" cy="452700"/>
            </a:xfrm>
            <a:prstGeom prst="rect">
              <a:avLst/>
            </a:prstGeom>
            <a:noFill/>
            <a:ln>
              <a:noFill/>
            </a:ln>
          </p:spPr>
          <p:txBody>
            <a:bodyPr anchorCtr="0" anchor="ctr" bIns="50800" lIns="50800" spcFirstLastPara="1" rIns="50800" wrap="square" tIns="50800">
              <a:noAutofit/>
            </a:bodyPr>
            <a:lstStyle/>
            <a:p>
              <a:pPr indent="0" lvl="0" marL="0" marR="0" rtl="0" algn="ctr">
                <a:lnSpc>
                  <a:spcPct val="120005"/>
                </a:lnSpc>
                <a:spcBef>
                  <a:spcPts val="0"/>
                </a:spcBef>
                <a:spcAft>
                  <a:spcPts val="0"/>
                </a:spcAft>
                <a:buClr>
                  <a:srgbClr val="000000"/>
                </a:buClr>
                <a:buSzPts val="3499"/>
                <a:buFont typeface="Arial"/>
                <a:buNone/>
              </a:pPr>
              <a:r>
                <a:rPr lang="en-US" sz="3499">
                  <a:solidFill>
                    <a:srgbClr val="000001"/>
                  </a:solidFill>
                </a:rPr>
                <a:t>Adam Ingrao, PhD</a:t>
              </a:r>
              <a:endParaRPr b="0" i="0" sz="1400" u="none" cap="none" strike="noStrike">
                <a:solidFill>
                  <a:srgbClr val="000000"/>
                </a:solidFill>
                <a:latin typeface="Arial"/>
                <a:ea typeface="Arial"/>
                <a:cs typeface="Arial"/>
                <a:sym typeface="Arial"/>
              </a:endParaRPr>
            </a:p>
          </p:txBody>
        </p:sp>
      </p:grpSp>
      <p:pic>
        <p:nvPicPr>
          <p:cNvPr id="154" name="Google Shape;154;p3"/>
          <p:cNvPicPr preferRelativeResize="0"/>
          <p:nvPr/>
        </p:nvPicPr>
        <p:blipFill rotWithShape="1">
          <a:blip r:embed="rId8">
            <a:alphaModFix/>
          </a:blip>
          <a:srcRect b="0" l="0" r="0" t="0"/>
          <a:stretch/>
        </p:blipFill>
        <p:spPr>
          <a:xfrm>
            <a:off x="3432051" y="3950476"/>
            <a:ext cx="5007724" cy="5007724"/>
          </a:xfrm>
          <a:prstGeom prst="rect">
            <a:avLst/>
          </a:prstGeom>
          <a:noFill/>
          <a:ln>
            <a:noFill/>
          </a:ln>
        </p:spPr>
      </p:pic>
      <p:pic>
        <p:nvPicPr>
          <p:cNvPr descr="A picture containing text, dark&#10;&#10;Description automatically generated" id="155" name="Google Shape;155;p3"/>
          <p:cNvPicPr preferRelativeResize="0"/>
          <p:nvPr/>
        </p:nvPicPr>
        <p:blipFill rotWithShape="1">
          <a:blip r:embed="rId9">
            <a:alphaModFix/>
          </a:blip>
          <a:srcRect b="0" l="0" r="0" t="0"/>
          <a:stretch/>
        </p:blipFill>
        <p:spPr>
          <a:xfrm>
            <a:off x="10110950" y="4508300"/>
            <a:ext cx="6677452" cy="2053325"/>
          </a:xfrm>
          <a:prstGeom prst="rect">
            <a:avLst/>
          </a:prstGeom>
          <a:noFill/>
          <a:ln>
            <a:noFill/>
          </a:ln>
        </p:spPr>
      </p:pic>
      <p:sp>
        <p:nvSpPr>
          <p:cNvPr id="156" name="Google Shape;156;p3"/>
          <p:cNvSpPr txBox="1"/>
          <p:nvPr/>
        </p:nvSpPr>
        <p:spPr>
          <a:xfrm>
            <a:off x="9935200" y="6812042"/>
            <a:ext cx="7026600" cy="38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920" u="none" cap="none" strike="noStrike">
                <a:solidFill>
                  <a:srgbClr val="000000"/>
                </a:solidFill>
                <a:latin typeface="Calibri"/>
                <a:ea typeface="Calibri"/>
                <a:cs typeface="Calibri"/>
                <a:sym typeface="Calibri"/>
              </a:rPr>
              <a:t>Manchester VA Healthcare System</a:t>
            </a:r>
            <a:endParaRPr b="0" i="0" sz="2100" u="none" cap="none" strike="noStrike">
              <a:solidFill>
                <a:srgbClr val="000000"/>
              </a:solidFill>
              <a:latin typeface="Calibri"/>
              <a:ea typeface="Calibri"/>
              <a:cs typeface="Calibri"/>
              <a:sym typeface="Calibri"/>
            </a:endParaRPr>
          </a:p>
        </p:txBody>
      </p:sp>
    </p:spTree>
  </p:cSld>
  <p:clrMapOvr>
    <a:masterClrMapping/>
  </p:clrMapOvr>
  <p:transition spd="med">
    <p:push/>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603" name="Shape 603"/>
        <p:cNvGrpSpPr/>
        <p:nvPr/>
      </p:nvGrpSpPr>
      <p:grpSpPr>
        <a:xfrm>
          <a:off x="0" y="0"/>
          <a:ext cx="0" cy="0"/>
          <a:chOff x="0" y="0"/>
          <a:chExt cx="0" cy="0"/>
        </a:xfrm>
      </p:grpSpPr>
      <p:sp>
        <p:nvSpPr>
          <p:cNvPr id="604" name="Google Shape;604;g2a4db4dc923_0_400"/>
          <p:cNvSpPr/>
          <p:nvPr/>
        </p:nvSpPr>
        <p:spPr>
          <a:xfrm flipH="1" rot="1413338">
            <a:off x="4304112" y="5644037"/>
            <a:ext cx="2097938" cy="2148976"/>
          </a:xfrm>
          <a:custGeom>
            <a:rect b="b" l="l" r="r" t="t"/>
            <a:pathLst>
              <a:path extrusionOk="0" h="2147038" w="2096046">
                <a:moveTo>
                  <a:pt x="2096046" y="0"/>
                </a:moveTo>
                <a:lnTo>
                  <a:pt x="0" y="0"/>
                </a:lnTo>
                <a:lnTo>
                  <a:pt x="0" y="2147038"/>
                </a:lnTo>
                <a:lnTo>
                  <a:pt x="2096046" y="2147038"/>
                </a:lnTo>
                <a:lnTo>
                  <a:pt x="2096046"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5" name="Google Shape;605;g2a4db4dc923_0_400"/>
          <p:cNvSpPr/>
          <p:nvPr/>
        </p:nvSpPr>
        <p:spPr>
          <a:xfrm>
            <a:off x="8872325" y="755725"/>
            <a:ext cx="8557260" cy="8772906"/>
          </a:xfrm>
          <a:custGeom>
            <a:rect b="b" l="l" r="r" t="t"/>
            <a:pathLst>
              <a:path extrusionOk="0" h="2946400" w="3048000">
                <a:moveTo>
                  <a:pt x="0" y="0"/>
                </a:moveTo>
                <a:lnTo>
                  <a:pt x="3048000" y="0"/>
                </a:lnTo>
                <a:lnTo>
                  <a:pt x="3048000" y="2946400"/>
                </a:lnTo>
                <a:lnTo>
                  <a:pt x="0" y="2946400"/>
                </a:lnTo>
                <a:close/>
              </a:path>
            </a:pathLst>
          </a:custGeom>
          <a:solidFill>
            <a:srgbClr val="FDF9B4"/>
          </a:solid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None/>
            </a:pPr>
            <a:r>
              <a:t/>
            </a:r>
            <a:endParaRPr sz="3400">
              <a:solidFill>
                <a:schemeClr val="dk1"/>
              </a:solidFill>
              <a:latin typeface="Calibri"/>
              <a:ea typeface="Calibri"/>
              <a:cs typeface="Calibri"/>
              <a:sym typeface="Calibri"/>
            </a:endParaRPr>
          </a:p>
          <a:p>
            <a:pPr indent="0" lvl="0" marL="228600" rtl="0" algn="l">
              <a:lnSpc>
                <a:spcPct val="90000"/>
              </a:lnSpc>
              <a:spcBef>
                <a:spcPts val="1000"/>
              </a:spcBef>
              <a:spcAft>
                <a:spcPts val="0"/>
              </a:spcAft>
              <a:buNone/>
            </a:pPr>
            <a:r>
              <a:rPr lang="en-US" sz="4200">
                <a:solidFill>
                  <a:schemeClr val="dk1"/>
                </a:solidFill>
                <a:latin typeface="Calibri"/>
                <a:ea typeface="Calibri"/>
                <a:cs typeface="Calibri"/>
                <a:sym typeface="Calibri"/>
              </a:rPr>
              <a:t>Conclusions</a:t>
            </a:r>
            <a:endParaRPr sz="4200">
              <a:solidFill>
                <a:schemeClr val="dk1"/>
              </a:solidFill>
              <a:latin typeface="Calibri"/>
              <a:ea typeface="Calibri"/>
              <a:cs typeface="Calibri"/>
              <a:sym typeface="Calibri"/>
            </a:endParaRPr>
          </a:p>
        </p:txBody>
      </p:sp>
      <p:sp>
        <p:nvSpPr>
          <p:cNvPr id="606" name="Google Shape;606;g2a4db4dc923_0_400"/>
          <p:cNvSpPr/>
          <p:nvPr/>
        </p:nvSpPr>
        <p:spPr>
          <a:xfrm flipH="1" rot="8706987">
            <a:off x="6497634" y="6732648"/>
            <a:ext cx="2293694" cy="2350900"/>
          </a:xfrm>
          <a:custGeom>
            <a:rect b="b" l="l" r="r" t="t"/>
            <a:pathLst>
              <a:path extrusionOk="0" h="2020155" w="1766717">
                <a:moveTo>
                  <a:pt x="1766717" y="0"/>
                </a:moveTo>
                <a:lnTo>
                  <a:pt x="0" y="0"/>
                </a:lnTo>
                <a:lnTo>
                  <a:pt x="0" y="2020155"/>
                </a:lnTo>
                <a:lnTo>
                  <a:pt x="1766717" y="2020155"/>
                </a:lnTo>
                <a:lnTo>
                  <a:pt x="1766717"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7" name="Google Shape;607;g2a4db4dc923_0_400"/>
          <p:cNvSpPr txBox="1"/>
          <p:nvPr/>
        </p:nvSpPr>
        <p:spPr>
          <a:xfrm>
            <a:off x="2235875" y="4972659"/>
            <a:ext cx="5224800" cy="34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20" u="none" cap="none" strike="noStrike">
                <a:solidFill>
                  <a:srgbClr val="000000"/>
                </a:solidFill>
                <a:latin typeface="Calibri"/>
                <a:ea typeface="Calibri"/>
                <a:cs typeface="Calibri"/>
                <a:sym typeface="Calibri"/>
              </a:rPr>
              <a:t>Manchester VA Healthcare System</a:t>
            </a:r>
            <a:endParaRPr b="0" i="0" sz="1800" u="none" cap="none" strike="noStrike">
              <a:solidFill>
                <a:srgbClr val="000000"/>
              </a:solidFill>
              <a:latin typeface="Calibri"/>
              <a:ea typeface="Calibri"/>
              <a:cs typeface="Calibri"/>
              <a:sym typeface="Calibri"/>
            </a:endParaRPr>
          </a:p>
        </p:txBody>
      </p:sp>
      <p:pic>
        <p:nvPicPr>
          <p:cNvPr descr="A picture containing text, dark&#10;&#10;Description automatically generated" id="608" name="Google Shape;608;g2a4db4dc923_0_400"/>
          <p:cNvPicPr preferRelativeResize="0"/>
          <p:nvPr/>
        </p:nvPicPr>
        <p:blipFill rotWithShape="1">
          <a:blip r:embed="rId5">
            <a:alphaModFix/>
          </a:blip>
          <a:srcRect b="0" l="0" r="0" t="0"/>
          <a:stretch/>
        </p:blipFill>
        <p:spPr>
          <a:xfrm>
            <a:off x="2259170" y="2737032"/>
            <a:ext cx="5178205" cy="1592298"/>
          </a:xfrm>
          <a:prstGeom prst="rect">
            <a:avLst/>
          </a:prstGeom>
          <a:noFill/>
          <a:ln>
            <a:noFill/>
          </a:ln>
        </p:spPr>
      </p:pic>
      <p:sp>
        <p:nvSpPr>
          <p:cNvPr id="609" name="Google Shape;609;g2a4db4dc923_0_400"/>
          <p:cNvSpPr txBox="1"/>
          <p:nvPr/>
        </p:nvSpPr>
        <p:spPr>
          <a:xfrm>
            <a:off x="10683056" y="2737024"/>
            <a:ext cx="6241500" cy="3483900"/>
          </a:xfrm>
          <a:prstGeom prst="rect">
            <a:avLst/>
          </a:prstGeom>
          <a:noFill/>
          <a:ln>
            <a:noFill/>
          </a:ln>
        </p:spPr>
        <p:txBody>
          <a:bodyPr anchorCtr="0" anchor="t" bIns="45700" lIns="91425" spcFirstLastPara="1" rIns="91425" wrap="square" tIns="45700">
            <a:noAutofit/>
          </a:bodyPr>
          <a:lstStyle/>
          <a:p>
            <a:pPr indent="-241300" lvl="0" marL="342900" rtl="0" algn="l">
              <a:lnSpc>
                <a:spcPct val="90000"/>
              </a:lnSpc>
              <a:spcBef>
                <a:spcPts val="0"/>
              </a:spcBef>
              <a:spcAft>
                <a:spcPts val="0"/>
              </a:spcAft>
              <a:buClr>
                <a:schemeClr val="dk1"/>
              </a:buClr>
              <a:buSzPts val="2200"/>
              <a:buChar char="•"/>
            </a:pPr>
            <a:r>
              <a:rPr lang="en-US" sz="2200">
                <a:solidFill>
                  <a:schemeClr val="dk1"/>
                </a:solidFill>
                <a:latin typeface="Calibri"/>
                <a:ea typeface="Calibri"/>
                <a:cs typeface="Calibri"/>
                <a:sym typeface="Calibri"/>
              </a:rPr>
              <a:t>Therapeutic beekeeping interventions reduce anxiety/depression in veterans</a:t>
            </a:r>
            <a:endParaRPr sz="2600">
              <a:solidFill>
                <a:schemeClr val="dk1"/>
              </a:solidFill>
              <a:latin typeface="Calibri"/>
              <a:ea typeface="Calibri"/>
              <a:cs typeface="Calibri"/>
              <a:sym typeface="Calibri"/>
            </a:endParaRPr>
          </a:p>
          <a:p>
            <a:pPr indent="-241300" lvl="0" marL="342900" rtl="0" algn="l">
              <a:lnSpc>
                <a:spcPct val="90000"/>
              </a:lnSpc>
              <a:spcBef>
                <a:spcPts val="1000"/>
              </a:spcBef>
              <a:spcAft>
                <a:spcPts val="0"/>
              </a:spcAft>
              <a:buClr>
                <a:schemeClr val="dk1"/>
              </a:buClr>
              <a:buSzPts val="2200"/>
              <a:buChar char="•"/>
            </a:pPr>
            <a:r>
              <a:rPr lang="en-US" sz="2200">
                <a:solidFill>
                  <a:schemeClr val="dk1"/>
                </a:solidFill>
                <a:latin typeface="Calibri"/>
                <a:ea typeface="Calibri"/>
                <a:cs typeface="Calibri"/>
                <a:sym typeface="Calibri"/>
              </a:rPr>
              <a:t>Beekeeping as an intervention may decrease mobility – alternative hive styles?</a:t>
            </a:r>
            <a:endParaRPr sz="2600">
              <a:solidFill>
                <a:schemeClr val="dk1"/>
              </a:solidFill>
              <a:latin typeface="Calibri"/>
              <a:ea typeface="Calibri"/>
              <a:cs typeface="Calibri"/>
              <a:sym typeface="Calibri"/>
            </a:endParaRPr>
          </a:p>
          <a:p>
            <a:pPr indent="-241300" lvl="0" marL="342900" rtl="0" algn="l">
              <a:lnSpc>
                <a:spcPct val="90000"/>
              </a:lnSpc>
              <a:spcBef>
                <a:spcPts val="1000"/>
              </a:spcBef>
              <a:spcAft>
                <a:spcPts val="0"/>
              </a:spcAft>
              <a:buClr>
                <a:schemeClr val="dk1"/>
              </a:buClr>
              <a:buSzPts val="2200"/>
              <a:buChar char="•"/>
            </a:pPr>
            <a:r>
              <a:rPr lang="en-US" sz="2200">
                <a:solidFill>
                  <a:schemeClr val="dk1"/>
                </a:solidFill>
                <a:latin typeface="Calibri"/>
                <a:ea typeface="Calibri"/>
                <a:cs typeface="Calibri"/>
                <a:sym typeface="Calibri"/>
              </a:rPr>
              <a:t>Veterans see improvements in overall health through therapeutic beekeeping</a:t>
            </a:r>
            <a:endParaRPr sz="2600">
              <a:solidFill>
                <a:schemeClr val="dk1"/>
              </a:solidFill>
              <a:latin typeface="Calibri"/>
              <a:ea typeface="Calibri"/>
              <a:cs typeface="Calibri"/>
              <a:sym typeface="Calibri"/>
            </a:endParaRPr>
          </a:p>
          <a:p>
            <a:pPr indent="-241300" lvl="0" marL="342900" rtl="0" algn="l">
              <a:lnSpc>
                <a:spcPct val="90000"/>
              </a:lnSpc>
              <a:spcBef>
                <a:spcPts val="1000"/>
              </a:spcBef>
              <a:spcAft>
                <a:spcPts val="0"/>
              </a:spcAft>
              <a:buClr>
                <a:schemeClr val="dk1"/>
              </a:buClr>
              <a:buSzPts val="2200"/>
              <a:buChar char="•"/>
            </a:pPr>
            <a:r>
              <a:rPr lang="en-US" sz="2200">
                <a:solidFill>
                  <a:schemeClr val="dk1"/>
                </a:solidFill>
                <a:latin typeface="Calibri"/>
                <a:ea typeface="Calibri"/>
                <a:cs typeface="Calibri"/>
                <a:sym typeface="Calibri"/>
              </a:rPr>
              <a:t>Need for more research</a:t>
            </a:r>
            <a:endParaRPr sz="2300">
              <a:solidFill>
                <a:schemeClr val="dk1"/>
              </a:solidFill>
              <a:latin typeface="Calibri"/>
              <a:ea typeface="Calibri"/>
              <a:cs typeface="Calibri"/>
              <a:sym typeface="Calibri"/>
            </a:endParaRPr>
          </a:p>
          <a:p>
            <a:pPr indent="-241300" lvl="1" marL="800100" rtl="0" algn="l">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Do we see the same results outside of the VA?</a:t>
            </a:r>
            <a:endParaRPr sz="2200">
              <a:solidFill>
                <a:schemeClr val="dk1"/>
              </a:solidFill>
              <a:latin typeface="Calibri"/>
              <a:ea typeface="Calibri"/>
              <a:cs typeface="Calibri"/>
              <a:sym typeface="Calibri"/>
            </a:endParaRPr>
          </a:p>
          <a:p>
            <a:pPr indent="-241300" lvl="1" marL="800100" rtl="0" algn="l">
              <a:lnSpc>
                <a:spcPct val="90000"/>
              </a:lnSpc>
              <a:spcBef>
                <a:spcPts val="500"/>
              </a:spcBef>
              <a:spcAft>
                <a:spcPts val="0"/>
              </a:spcAft>
              <a:buClr>
                <a:schemeClr val="dk1"/>
              </a:buClr>
              <a:buSzPts val="2200"/>
              <a:buChar char="•"/>
            </a:pPr>
            <a:r>
              <a:rPr lang="en-US" sz="2200">
                <a:solidFill>
                  <a:schemeClr val="dk1"/>
                </a:solidFill>
                <a:latin typeface="Calibri"/>
                <a:ea typeface="Calibri"/>
                <a:cs typeface="Calibri"/>
                <a:sym typeface="Calibri"/>
              </a:rPr>
              <a:t>Professional training is needed for clinicians and professional beekeeping educators</a:t>
            </a:r>
            <a:endParaRPr sz="2200">
              <a:solidFill>
                <a:schemeClr val="dk1"/>
              </a:solidFill>
              <a:latin typeface="Calibri"/>
              <a:ea typeface="Calibri"/>
              <a:cs typeface="Calibri"/>
              <a:sym typeface="Calibri"/>
            </a:endParaRPr>
          </a:p>
        </p:txBody>
      </p:sp>
    </p:spTree>
  </p:cSld>
  <p:clrMapOvr>
    <a:masterClrMapping/>
  </p:clrMapOvr>
  <p:transition spd="med">
    <p:push/>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613" name="Shape 613"/>
        <p:cNvGrpSpPr/>
        <p:nvPr/>
      </p:nvGrpSpPr>
      <p:grpSpPr>
        <a:xfrm>
          <a:off x="0" y="0"/>
          <a:ext cx="0" cy="0"/>
          <a:chOff x="0" y="0"/>
          <a:chExt cx="0" cy="0"/>
        </a:xfrm>
      </p:grpSpPr>
      <p:sp>
        <p:nvSpPr>
          <p:cNvPr id="614" name="Google Shape;614;g2a4db4dc923_0_385"/>
          <p:cNvSpPr txBox="1"/>
          <p:nvPr/>
        </p:nvSpPr>
        <p:spPr>
          <a:xfrm>
            <a:off x="6814585" y="375387"/>
            <a:ext cx="9981000" cy="26238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None/>
            </a:pPr>
            <a:r>
              <a:rPr lang="en-US" sz="5400">
                <a:solidFill>
                  <a:srgbClr val="000000"/>
                </a:solidFill>
                <a:latin typeface="Calibri"/>
                <a:ea typeface="Calibri"/>
                <a:cs typeface="Calibri"/>
                <a:sym typeface="Calibri"/>
              </a:rPr>
              <a:t>Replication of the HIVES Program</a:t>
            </a:r>
            <a:endParaRPr sz="4400">
              <a:solidFill>
                <a:srgbClr val="000000"/>
              </a:solidFill>
              <a:latin typeface="Calibri"/>
              <a:ea typeface="Calibri"/>
              <a:cs typeface="Calibri"/>
              <a:sym typeface="Calibri"/>
            </a:endParaRPr>
          </a:p>
        </p:txBody>
      </p:sp>
      <p:pic>
        <p:nvPicPr>
          <p:cNvPr descr="A picture containing chocolate&#10;&#10;Description automatically generated" id="615" name="Google Shape;615;g2a4db4dc923_0_385"/>
          <p:cNvPicPr preferRelativeResize="0"/>
          <p:nvPr/>
        </p:nvPicPr>
        <p:blipFill rotWithShape="1">
          <a:blip r:embed="rId3">
            <a:alphaModFix/>
          </a:blip>
          <a:srcRect b="0" l="0" r="0" t="0"/>
          <a:stretch/>
        </p:blipFill>
        <p:spPr>
          <a:xfrm>
            <a:off x="543681" y="0"/>
            <a:ext cx="5787461" cy="5749853"/>
          </a:xfrm>
          <a:prstGeom prst="rect">
            <a:avLst/>
          </a:prstGeom>
          <a:noFill/>
          <a:ln>
            <a:noFill/>
          </a:ln>
        </p:spPr>
      </p:pic>
      <p:sp>
        <p:nvSpPr>
          <p:cNvPr id="616" name="Google Shape;616;g2a4db4dc923_0_385"/>
          <p:cNvSpPr/>
          <p:nvPr/>
        </p:nvSpPr>
        <p:spPr>
          <a:xfrm>
            <a:off x="7087100" y="3525262"/>
            <a:ext cx="6269903" cy="26929"/>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ED7D31"/>
          </a:solidFill>
          <a:ln cap="rnd" cmpd="sng" w="41275">
            <a:solidFill>
              <a:srgbClr val="ED7D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17" name="Google Shape;617;g2a4db4dc923_0_385"/>
          <p:cNvSpPr txBox="1"/>
          <p:nvPr/>
        </p:nvSpPr>
        <p:spPr>
          <a:xfrm>
            <a:off x="7087100" y="3982739"/>
            <a:ext cx="9981000" cy="5126400"/>
          </a:xfrm>
          <a:prstGeom prst="rect">
            <a:avLst/>
          </a:prstGeom>
          <a:noFill/>
          <a:ln>
            <a:noFill/>
          </a:ln>
        </p:spPr>
        <p:txBody>
          <a:bodyPr anchorCtr="0" anchor="t" bIns="45700" lIns="91425" spcFirstLastPara="1" rIns="91425" wrap="square" tIns="45700">
            <a:normAutofit/>
          </a:bodyPr>
          <a:lstStyle/>
          <a:p>
            <a:pPr indent="-342900" lvl="0" marL="228600" rtl="0" algn="l">
              <a:lnSpc>
                <a:spcPct val="90000"/>
              </a:lnSpc>
              <a:spcBef>
                <a:spcPts val="0"/>
              </a:spcBef>
              <a:spcAft>
                <a:spcPts val="0"/>
              </a:spcAft>
              <a:buClr>
                <a:srgbClr val="000000"/>
              </a:buClr>
              <a:buSzPts val="4000"/>
              <a:buChar char="•"/>
            </a:pPr>
            <a:r>
              <a:rPr lang="en-US" sz="4000">
                <a:solidFill>
                  <a:srgbClr val="000000"/>
                </a:solidFill>
                <a:latin typeface="Calibri"/>
                <a:ea typeface="Calibri"/>
                <a:cs typeface="Calibri"/>
                <a:sym typeface="Calibri"/>
              </a:rPr>
              <a:t>Quality beekeeping education</a:t>
            </a:r>
            <a:endParaRPr sz="4600">
              <a:solidFill>
                <a:srgbClr val="000000"/>
              </a:solidFill>
              <a:latin typeface="Calibri"/>
              <a:ea typeface="Calibri"/>
              <a:cs typeface="Calibri"/>
              <a:sym typeface="Calibri"/>
            </a:endParaRPr>
          </a:p>
          <a:p>
            <a:pPr indent="-342900" lvl="0" marL="228600" rtl="0" algn="l">
              <a:lnSpc>
                <a:spcPct val="90000"/>
              </a:lnSpc>
              <a:spcBef>
                <a:spcPts val="1000"/>
              </a:spcBef>
              <a:spcAft>
                <a:spcPts val="0"/>
              </a:spcAft>
              <a:buClr>
                <a:srgbClr val="000000"/>
              </a:buClr>
              <a:buSzPts val="4000"/>
              <a:buChar char="•"/>
            </a:pPr>
            <a:r>
              <a:rPr lang="en-US" sz="4000">
                <a:solidFill>
                  <a:srgbClr val="000000"/>
                </a:solidFill>
                <a:latin typeface="Calibri"/>
                <a:ea typeface="Calibri"/>
                <a:cs typeface="Calibri"/>
                <a:sym typeface="Calibri"/>
              </a:rPr>
              <a:t>Therapeutic </a:t>
            </a:r>
            <a:r>
              <a:rPr lang="en-US" sz="4000">
                <a:latin typeface="Calibri"/>
                <a:ea typeface="Calibri"/>
                <a:cs typeface="Calibri"/>
                <a:sym typeface="Calibri"/>
              </a:rPr>
              <a:t>b</a:t>
            </a:r>
            <a:r>
              <a:rPr lang="en-US" sz="4000">
                <a:solidFill>
                  <a:srgbClr val="000000"/>
                </a:solidFill>
                <a:latin typeface="Calibri"/>
                <a:ea typeface="Calibri"/>
                <a:cs typeface="Calibri"/>
                <a:sym typeface="Calibri"/>
              </a:rPr>
              <a:t>eekeeping </a:t>
            </a:r>
            <a:r>
              <a:rPr lang="en-US" sz="4000">
                <a:latin typeface="Calibri"/>
                <a:ea typeface="Calibri"/>
                <a:cs typeface="Calibri"/>
                <a:sym typeface="Calibri"/>
              </a:rPr>
              <a:t>p</a:t>
            </a:r>
            <a:r>
              <a:rPr lang="en-US" sz="4000">
                <a:solidFill>
                  <a:srgbClr val="000000"/>
                </a:solidFill>
                <a:latin typeface="Calibri"/>
                <a:ea typeface="Calibri"/>
                <a:cs typeface="Calibri"/>
                <a:sym typeface="Calibri"/>
              </a:rPr>
              <a:t>ractices</a:t>
            </a:r>
            <a:endParaRPr sz="4600">
              <a:solidFill>
                <a:srgbClr val="000000"/>
              </a:solidFill>
              <a:latin typeface="Calibri"/>
              <a:ea typeface="Calibri"/>
              <a:cs typeface="Calibri"/>
              <a:sym typeface="Calibri"/>
            </a:endParaRPr>
          </a:p>
          <a:p>
            <a:pPr indent="-342900" lvl="0" marL="228600" rtl="0" algn="l">
              <a:lnSpc>
                <a:spcPct val="90000"/>
              </a:lnSpc>
              <a:spcBef>
                <a:spcPts val="1000"/>
              </a:spcBef>
              <a:spcAft>
                <a:spcPts val="0"/>
              </a:spcAft>
              <a:buClr>
                <a:srgbClr val="000000"/>
              </a:buClr>
              <a:buSzPts val="4000"/>
              <a:buChar char="•"/>
            </a:pPr>
            <a:r>
              <a:rPr lang="en-US" sz="4000">
                <a:solidFill>
                  <a:srgbClr val="000000"/>
                </a:solidFill>
                <a:latin typeface="Calibri"/>
                <a:ea typeface="Calibri"/>
                <a:cs typeface="Calibri"/>
                <a:sym typeface="Calibri"/>
              </a:rPr>
              <a:t>Accessible hands-on beekeeping experiences</a:t>
            </a:r>
            <a:endParaRPr sz="4600">
              <a:solidFill>
                <a:srgbClr val="000000"/>
              </a:solidFill>
              <a:latin typeface="Calibri"/>
              <a:ea typeface="Calibri"/>
              <a:cs typeface="Calibri"/>
              <a:sym typeface="Calibri"/>
            </a:endParaRPr>
          </a:p>
          <a:p>
            <a:pPr indent="-342900" lvl="0" marL="228600" rtl="0" algn="l">
              <a:lnSpc>
                <a:spcPct val="90000"/>
              </a:lnSpc>
              <a:spcBef>
                <a:spcPts val="1000"/>
              </a:spcBef>
              <a:spcAft>
                <a:spcPts val="0"/>
              </a:spcAft>
              <a:buClr>
                <a:srgbClr val="000000"/>
              </a:buClr>
              <a:buSzPts val="4000"/>
              <a:buChar char="•"/>
            </a:pPr>
            <a:r>
              <a:rPr lang="en-US" sz="4000">
                <a:solidFill>
                  <a:srgbClr val="000000"/>
                </a:solidFill>
                <a:latin typeface="Calibri"/>
                <a:ea typeface="Calibri"/>
                <a:cs typeface="Calibri"/>
                <a:sym typeface="Calibri"/>
              </a:rPr>
              <a:t>Assessment and evaluation</a:t>
            </a:r>
            <a:endParaRPr sz="4600">
              <a:solidFill>
                <a:srgbClr val="000000"/>
              </a:solidFill>
              <a:latin typeface="Calibri"/>
              <a:ea typeface="Calibri"/>
              <a:cs typeface="Calibri"/>
              <a:sym typeface="Calibri"/>
            </a:endParaRPr>
          </a:p>
        </p:txBody>
      </p:sp>
      <p:sp>
        <p:nvSpPr>
          <p:cNvPr id="618" name="Google Shape;618;g2a4db4dc923_0_385"/>
          <p:cNvSpPr/>
          <p:nvPr/>
        </p:nvSpPr>
        <p:spPr>
          <a:xfrm>
            <a:off x="15973022" y="79300"/>
            <a:ext cx="2305456" cy="2465728"/>
          </a:xfrm>
          <a:custGeom>
            <a:rect b="b" l="l" r="r" t="t"/>
            <a:pathLst>
              <a:path extrusionOk="0" h="2465728" w="2305456">
                <a:moveTo>
                  <a:pt x="0" y="0"/>
                </a:moveTo>
                <a:lnTo>
                  <a:pt x="2305456" y="0"/>
                </a:lnTo>
                <a:lnTo>
                  <a:pt x="2305456" y="2465728"/>
                </a:lnTo>
                <a:lnTo>
                  <a:pt x="0" y="24657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9" name="Google Shape;619;g2a4db4dc923_0_385"/>
          <p:cNvSpPr/>
          <p:nvPr/>
        </p:nvSpPr>
        <p:spPr>
          <a:xfrm>
            <a:off x="15982547" y="1194295"/>
            <a:ext cx="2305456" cy="2465728"/>
          </a:xfrm>
          <a:custGeom>
            <a:rect b="b" l="l" r="r" t="t"/>
            <a:pathLst>
              <a:path extrusionOk="0" h="2465728" w="2305456">
                <a:moveTo>
                  <a:pt x="0" y="0"/>
                </a:moveTo>
                <a:lnTo>
                  <a:pt x="2305456" y="0"/>
                </a:lnTo>
                <a:lnTo>
                  <a:pt x="2305456" y="2465729"/>
                </a:lnTo>
                <a:lnTo>
                  <a:pt x="0" y="246572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620" name="Google Shape;620;g2a4db4dc923_0_385"/>
          <p:cNvGrpSpPr/>
          <p:nvPr/>
        </p:nvGrpSpPr>
        <p:grpSpPr>
          <a:xfrm>
            <a:off x="920276" y="6297900"/>
            <a:ext cx="4462502" cy="2043429"/>
            <a:chOff x="6343650" y="3429032"/>
            <a:chExt cx="5224800" cy="2150752"/>
          </a:xfrm>
        </p:grpSpPr>
        <p:pic>
          <p:nvPicPr>
            <p:cNvPr descr="A picture containing text, dark&#10;&#10;Description automatically generated" id="621" name="Google Shape;621;g2a4db4dc923_0_385"/>
            <p:cNvPicPr preferRelativeResize="0"/>
            <p:nvPr/>
          </p:nvPicPr>
          <p:blipFill rotWithShape="1">
            <a:blip r:embed="rId5">
              <a:alphaModFix/>
            </a:blip>
            <a:srcRect b="0" l="0" r="0" t="0"/>
            <a:stretch/>
          </p:blipFill>
          <p:spPr>
            <a:xfrm>
              <a:off x="6390195" y="3429032"/>
              <a:ext cx="5178205" cy="1592298"/>
            </a:xfrm>
            <a:prstGeom prst="rect">
              <a:avLst/>
            </a:prstGeom>
            <a:noFill/>
            <a:ln>
              <a:noFill/>
            </a:ln>
          </p:spPr>
        </p:pic>
        <p:sp>
          <p:nvSpPr>
            <p:cNvPr id="622" name="Google Shape;622;g2a4db4dc923_0_385"/>
            <p:cNvSpPr txBox="1"/>
            <p:nvPr/>
          </p:nvSpPr>
          <p:spPr>
            <a:xfrm>
              <a:off x="6343650" y="5128884"/>
              <a:ext cx="5224800" cy="450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184">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Tree>
  </p:cSld>
  <p:clrMapOvr>
    <a:masterClrMapping/>
  </p:clrMapOvr>
  <p:transition spd="med">
    <p:push/>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626" name="Shape 626"/>
        <p:cNvGrpSpPr/>
        <p:nvPr/>
      </p:nvGrpSpPr>
      <p:grpSpPr>
        <a:xfrm>
          <a:off x="0" y="0"/>
          <a:ext cx="0" cy="0"/>
          <a:chOff x="0" y="0"/>
          <a:chExt cx="0" cy="0"/>
        </a:xfrm>
      </p:grpSpPr>
      <p:grpSp>
        <p:nvGrpSpPr>
          <p:cNvPr id="627" name="Google Shape;627;g2a4db4dc923_0_413"/>
          <p:cNvGrpSpPr/>
          <p:nvPr/>
        </p:nvGrpSpPr>
        <p:grpSpPr>
          <a:xfrm>
            <a:off x="-682131" y="-651130"/>
            <a:ext cx="19652254" cy="3673763"/>
            <a:chOff x="0" y="0"/>
            <a:chExt cx="6947205" cy="1298700"/>
          </a:xfrm>
        </p:grpSpPr>
        <p:sp>
          <p:nvSpPr>
            <p:cNvPr id="628" name="Google Shape;628;g2a4db4dc923_0_413"/>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9" name="Google Shape;629;g2a4db4dc923_0_413"/>
            <p:cNvSpPr txBox="1"/>
            <p:nvPr/>
          </p:nvSpPr>
          <p:spPr>
            <a:xfrm>
              <a:off x="0" y="38100"/>
              <a:ext cx="6947100" cy="12606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30" name="Google Shape;630;g2a4db4dc923_0_413"/>
          <p:cNvSpPr txBox="1"/>
          <p:nvPr/>
        </p:nvSpPr>
        <p:spPr>
          <a:xfrm>
            <a:off x="1590625" y="532575"/>
            <a:ext cx="13992600" cy="16677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4000"/>
              <a:buFont typeface="Calibri"/>
              <a:buNone/>
            </a:pPr>
            <a:r>
              <a:rPr lang="en-US" sz="5900">
                <a:solidFill>
                  <a:srgbClr val="000000"/>
                </a:solidFill>
                <a:latin typeface="Calibri"/>
                <a:ea typeface="Calibri"/>
                <a:cs typeface="Calibri"/>
                <a:sym typeface="Calibri"/>
              </a:rPr>
              <a:t>Bee Calm Bee Well Training</a:t>
            </a:r>
            <a:endParaRPr sz="3300"/>
          </a:p>
        </p:txBody>
      </p:sp>
      <p:sp>
        <p:nvSpPr>
          <p:cNvPr id="631" name="Google Shape;631;g2a4db4dc923_0_413"/>
          <p:cNvSpPr txBox="1"/>
          <p:nvPr/>
        </p:nvSpPr>
        <p:spPr>
          <a:xfrm>
            <a:off x="5596498" y="3022632"/>
            <a:ext cx="11085300" cy="7080300"/>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None/>
            </a:pPr>
            <a:r>
              <a:rPr lang="en-US" sz="3700" u="sng">
                <a:solidFill>
                  <a:srgbClr val="274E13"/>
                </a:solidFill>
                <a:latin typeface="Calibri"/>
                <a:ea typeface="Calibri"/>
                <a:cs typeface="Calibri"/>
                <a:sym typeface="Calibri"/>
              </a:rPr>
              <a:t>TMS Webinars</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1- February 19 at 2PM Eastern:</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What is involved in a therapeutic beekeeping program</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2- March 19 at 2PM Eastern:</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Partnerships and Program Management</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HIVES Webinar 3- April 16 at 2PM Easter:</a:t>
            </a:r>
            <a:endParaRPr sz="4700">
              <a:solidFill>
                <a:srgbClr val="274E13"/>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74E13"/>
                </a:solidFill>
                <a:latin typeface="Calibri"/>
                <a:ea typeface="Calibri"/>
                <a:cs typeface="Calibri"/>
                <a:sym typeface="Calibri"/>
              </a:rPr>
              <a:t>	Accessibility at the HIVES for all Veterans</a:t>
            </a:r>
            <a:endParaRPr sz="4700">
              <a:solidFill>
                <a:srgbClr val="274E13"/>
              </a:solidFill>
              <a:latin typeface="Calibri"/>
              <a:ea typeface="Calibri"/>
              <a:cs typeface="Calibri"/>
              <a:sym typeface="Calibri"/>
            </a:endParaRPr>
          </a:p>
          <a:p>
            <a:pPr indent="0" lvl="0" marL="0" rtl="0" algn="ctr">
              <a:lnSpc>
                <a:spcPct val="90000"/>
              </a:lnSpc>
              <a:spcBef>
                <a:spcPts val="1000"/>
              </a:spcBef>
              <a:spcAft>
                <a:spcPts val="0"/>
              </a:spcAft>
              <a:buNone/>
            </a:pPr>
            <a:r>
              <a:rPr lang="en-US" sz="3700" u="sng">
                <a:solidFill>
                  <a:srgbClr val="2F5496"/>
                </a:solidFill>
                <a:latin typeface="Calibri"/>
                <a:ea typeface="Calibri"/>
                <a:cs typeface="Calibri"/>
                <a:sym typeface="Calibri"/>
              </a:rPr>
              <a:t>Bee Calm Bee Well- 2 Day Training in person</a:t>
            </a:r>
            <a:endParaRPr sz="47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rPr lang="en-US" sz="3700">
                <a:solidFill>
                  <a:srgbClr val="2F5496"/>
                </a:solidFill>
                <a:latin typeface="Calibri"/>
                <a:ea typeface="Calibri"/>
                <a:cs typeface="Calibri"/>
                <a:sym typeface="Calibri"/>
              </a:rPr>
              <a:t>June 25-26 – Manchester, NH</a:t>
            </a:r>
            <a:endParaRPr sz="4700">
              <a:solidFill>
                <a:srgbClr val="000000"/>
              </a:solidFill>
              <a:latin typeface="Calibri"/>
              <a:ea typeface="Calibri"/>
              <a:cs typeface="Calibri"/>
              <a:sym typeface="Calibri"/>
            </a:endParaRPr>
          </a:p>
          <a:p>
            <a:pPr indent="0" lvl="0" marL="0" rtl="0" algn="l">
              <a:lnSpc>
                <a:spcPct val="90000"/>
              </a:lnSpc>
              <a:spcBef>
                <a:spcPts val="1000"/>
              </a:spcBef>
              <a:spcAft>
                <a:spcPts val="0"/>
              </a:spcAft>
              <a:buNone/>
            </a:pPr>
            <a:r>
              <a:t/>
            </a:r>
            <a:endParaRPr sz="4700">
              <a:solidFill>
                <a:srgbClr val="000000"/>
              </a:solidFill>
              <a:latin typeface="Calibri"/>
              <a:ea typeface="Calibri"/>
              <a:cs typeface="Calibri"/>
              <a:sym typeface="Calibri"/>
            </a:endParaRPr>
          </a:p>
          <a:p>
            <a:pPr indent="88900" lvl="0" marL="0" rtl="0" algn="l">
              <a:lnSpc>
                <a:spcPct val="90000"/>
              </a:lnSpc>
              <a:spcBef>
                <a:spcPts val="1000"/>
              </a:spcBef>
              <a:spcAft>
                <a:spcPts val="0"/>
              </a:spcAft>
              <a:buNone/>
            </a:pPr>
            <a:r>
              <a:t/>
            </a:r>
            <a:endParaRPr>
              <a:solidFill>
                <a:srgbClr val="000000"/>
              </a:solidFill>
              <a:latin typeface="Calibri"/>
              <a:ea typeface="Calibri"/>
              <a:cs typeface="Calibri"/>
              <a:sym typeface="Calibri"/>
            </a:endParaRPr>
          </a:p>
          <a:p>
            <a:pPr indent="88900" lvl="0" marL="0" rtl="0" algn="l">
              <a:lnSpc>
                <a:spcPct val="90000"/>
              </a:lnSpc>
              <a:spcBef>
                <a:spcPts val="1000"/>
              </a:spcBef>
              <a:spcAft>
                <a:spcPts val="0"/>
              </a:spcAft>
              <a:buNone/>
            </a:pPr>
            <a:r>
              <a:t/>
            </a:r>
            <a:endParaRPr>
              <a:solidFill>
                <a:srgbClr val="000000"/>
              </a:solidFill>
              <a:latin typeface="Calibri"/>
              <a:ea typeface="Calibri"/>
              <a:cs typeface="Calibri"/>
              <a:sym typeface="Calibri"/>
            </a:endParaRPr>
          </a:p>
        </p:txBody>
      </p:sp>
      <p:pic>
        <p:nvPicPr>
          <p:cNvPr id="632" name="Google Shape;632;g2a4db4dc923_0_413"/>
          <p:cNvPicPr preferRelativeResize="0"/>
          <p:nvPr/>
        </p:nvPicPr>
        <p:blipFill rotWithShape="1">
          <a:blip r:embed="rId3">
            <a:alphaModFix/>
          </a:blip>
          <a:srcRect b="0" l="0" r="0" t="0"/>
          <a:stretch/>
        </p:blipFill>
        <p:spPr>
          <a:xfrm>
            <a:off x="1688925" y="5654750"/>
            <a:ext cx="2377376" cy="2377376"/>
          </a:xfrm>
          <a:prstGeom prst="rect">
            <a:avLst/>
          </a:prstGeom>
          <a:noFill/>
          <a:ln>
            <a:noFill/>
          </a:ln>
        </p:spPr>
      </p:pic>
      <p:grpSp>
        <p:nvGrpSpPr>
          <p:cNvPr id="633" name="Google Shape;633;g2a4db4dc923_0_413"/>
          <p:cNvGrpSpPr/>
          <p:nvPr/>
        </p:nvGrpSpPr>
        <p:grpSpPr>
          <a:xfrm>
            <a:off x="1015341" y="3188606"/>
            <a:ext cx="3876297" cy="2093560"/>
            <a:chOff x="6390262" y="6531411"/>
            <a:chExt cx="5224825" cy="2587837"/>
          </a:xfrm>
        </p:grpSpPr>
        <p:pic>
          <p:nvPicPr>
            <p:cNvPr descr="A picture containing text, dark&#10;&#10;Description automatically generated" id="634" name="Google Shape;634;g2a4db4dc923_0_413"/>
            <p:cNvPicPr preferRelativeResize="0"/>
            <p:nvPr/>
          </p:nvPicPr>
          <p:blipFill rotWithShape="1">
            <a:blip r:embed="rId4">
              <a:alphaModFix/>
            </a:blip>
            <a:srcRect b="0" l="0" r="0" t="0"/>
            <a:stretch/>
          </p:blipFill>
          <p:spPr>
            <a:xfrm>
              <a:off x="6390262" y="6531411"/>
              <a:ext cx="5178205" cy="1592298"/>
            </a:xfrm>
            <a:prstGeom prst="rect">
              <a:avLst/>
            </a:prstGeom>
            <a:noFill/>
            <a:ln>
              <a:noFill/>
            </a:ln>
          </p:spPr>
        </p:pic>
        <p:sp>
          <p:nvSpPr>
            <p:cNvPr id="635" name="Google Shape;635;g2a4db4dc923_0_413"/>
            <p:cNvSpPr txBox="1"/>
            <p:nvPr/>
          </p:nvSpPr>
          <p:spPr>
            <a:xfrm>
              <a:off x="6390287" y="8058149"/>
              <a:ext cx="5224800" cy="1061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89">
                  <a:solidFill>
                    <a:srgbClr val="000000"/>
                  </a:solidFill>
                  <a:latin typeface="Calibri"/>
                  <a:ea typeface="Calibri"/>
                  <a:cs typeface="Calibri"/>
                  <a:sym typeface="Calibri"/>
                </a:rPr>
                <a:t>Manchester VA Healthcare System</a:t>
              </a:r>
              <a:endParaRPr sz="1050">
                <a:solidFill>
                  <a:srgbClr val="000000"/>
                </a:solidFill>
                <a:latin typeface="Calibri"/>
                <a:ea typeface="Calibri"/>
                <a:cs typeface="Calibri"/>
                <a:sym typeface="Calibri"/>
              </a:endParaRPr>
            </a:p>
          </p:txBody>
        </p:sp>
      </p:grpSp>
    </p:spTree>
  </p:cSld>
  <p:clrMapOvr>
    <a:masterClrMapping/>
  </p:clrMapOvr>
  <p:transition spd="slow">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639" name="Shape 639"/>
        <p:cNvGrpSpPr/>
        <p:nvPr/>
      </p:nvGrpSpPr>
      <p:grpSpPr>
        <a:xfrm>
          <a:off x="0" y="0"/>
          <a:ext cx="0" cy="0"/>
          <a:chOff x="0" y="0"/>
          <a:chExt cx="0" cy="0"/>
        </a:xfrm>
      </p:grpSpPr>
      <p:sp>
        <p:nvSpPr>
          <p:cNvPr id="640" name="Google Shape;640;g2a4db4dc923_0_432"/>
          <p:cNvSpPr txBox="1"/>
          <p:nvPr/>
        </p:nvSpPr>
        <p:spPr>
          <a:xfrm>
            <a:off x="1285756" y="365125"/>
            <a:ext cx="16588800" cy="19626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None/>
            </a:pPr>
            <a:r>
              <a:rPr lang="en-US" sz="5000">
                <a:solidFill>
                  <a:srgbClr val="000000"/>
                </a:solidFill>
                <a:latin typeface="Calibri"/>
                <a:ea typeface="Calibri"/>
                <a:cs typeface="Calibri"/>
                <a:sym typeface="Calibri"/>
              </a:rPr>
              <a:t>VA HIVES Resources</a:t>
            </a:r>
            <a:endParaRPr sz="5000">
              <a:solidFill>
                <a:srgbClr val="000000"/>
              </a:solidFill>
              <a:latin typeface="Calibri"/>
              <a:ea typeface="Calibri"/>
              <a:cs typeface="Calibri"/>
              <a:sym typeface="Calibri"/>
            </a:endParaRPr>
          </a:p>
        </p:txBody>
      </p:sp>
      <p:sp>
        <p:nvSpPr>
          <p:cNvPr id="641" name="Google Shape;641;g2a4db4dc923_0_432"/>
          <p:cNvSpPr txBox="1"/>
          <p:nvPr/>
        </p:nvSpPr>
        <p:spPr>
          <a:xfrm>
            <a:off x="1285756" y="2527358"/>
            <a:ext cx="16588800" cy="6441900"/>
          </a:xfrm>
          <a:prstGeom prst="rect">
            <a:avLst/>
          </a:prstGeom>
          <a:noFill/>
          <a:ln>
            <a:noFill/>
          </a:ln>
        </p:spPr>
        <p:txBody>
          <a:bodyPr anchorCtr="0" anchor="t" bIns="45700" lIns="91425" spcFirstLastPara="1" rIns="91425" wrap="square" tIns="45700">
            <a:normAutofit/>
          </a:bodyPr>
          <a:lstStyle/>
          <a:p>
            <a:pPr indent="-260350" lvl="0" marL="228600" rtl="0" algn="l">
              <a:lnSpc>
                <a:spcPct val="90000"/>
              </a:lnSpc>
              <a:spcBef>
                <a:spcPts val="0"/>
              </a:spcBef>
              <a:spcAft>
                <a:spcPts val="0"/>
              </a:spcAft>
              <a:buClr>
                <a:srgbClr val="000000"/>
              </a:buClr>
              <a:buSzPts val="3300"/>
              <a:buChar char="•"/>
            </a:pPr>
            <a:r>
              <a:rPr lang="en-US" sz="3300">
                <a:solidFill>
                  <a:srgbClr val="000000"/>
                </a:solidFill>
                <a:latin typeface="Calibri"/>
                <a:ea typeface="Calibri"/>
                <a:cs typeface="Calibri"/>
                <a:sym typeface="Calibri"/>
              </a:rPr>
              <a:t>Training- TMS and Webinars available in Feb 2025</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Sharepoint- cu</a:t>
            </a:r>
            <a:r>
              <a:rPr lang="en-US" sz="3300">
                <a:latin typeface="Calibri"/>
                <a:ea typeface="Calibri"/>
                <a:cs typeface="Calibri"/>
                <a:sym typeface="Calibri"/>
              </a:rPr>
              <a:t>rrently</a:t>
            </a:r>
            <a:r>
              <a:rPr lang="en-US" sz="3300">
                <a:solidFill>
                  <a:srgbClr val="000000"/>
                </a:solidFill>
                <a:latin typeface="Calibri"/>
                <a:ea typeface="Calibri"/>
                <a:cs typeface="Calibri"/>
                <a:sym typeface="Calibri"/>
              </a:rPr>
              <a:t> under construction </a:t>
            </a:r>
            <a:r>
              <a:rPr lang="en-US" sz="3300" u="sng">
                <a:solidFill>
                  <a:srgbClr val="0563C1"/>
                </a:solidFill>
                <a:latin typeface="Calibri"/>
                <a:ea typeface="Calibri"/>
                <a:cs typeface="Calibri"/>
                <a:sym typeface="Calibri"/>
                <a:hlinkClick r:id="rId3">
                  <a:extLst>
                    <a:ext uri="{A12FA001-AC4F-418D-AE19-62706E023703}">
                      <ahyp:hlinkClr val="tx"/>
                    </a:ext>
                  </a:extLst>
                </a:hlinkClick>
              </a:rPr>
              <a:t>https://dvagov.sharepoint.com/sites/vhamanhives/SitePages/ProjectHome.aspx</a:t>
            </a:r>
            <a:r>
              <a:rPr lang="en-US" sz="3300">
                <a:solidFill>
                  <a:srgbClr val="000000"/>
                </a:solidFill>
                <a:latin typeface="Calibri"/>
                <a:ea typeface="Calibri"/>
                <a:cs typeface="Calibri"/>
                <a:sym typeface="Calibri"/>
              </a:rPr>
              <a:t> </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Diffusion Marketplace </a:t>
            </a:r>
            <a:r>
              <a:rPr lang="en-US" sz="3300" u="sng">
                <a:solidFill>
                  <a:srgbClr val="0563C1"/>
                </a:solidFill>
                <a:latin typeface="Calibri"/>
                <a:ea typeface="Calibri"/>
                <a:cs typeface="Calibri"/>
                <a:sym typeface="Calibri"/>
                <a:hlinkClick r:id="rId4">
                  <a:extLst>
                    <a:ext uri="{A12FA001-AC4F-418D-AE19-62706E023703}">
                      <ahyp:hlinkClr val="tx"/>
                    </a:ext>
                  </a:extLst>
                </a:hlinkClick>
              </a:rPr>
              <a:t>HIVES Diffusion Marketplace</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Best Practices Monthly Call- First Thursday of the month at 1PM EST</a:t>
            </a:r>
            <a:endParaRPr sz="3300">
              <a:solidFill>
                <a:srgbClr val="000000"/>
              </a:solidFill>
              <a:latin typeface="Calibri"/>
              <a:ea typeface="Calibri"/>
              <a:cs typeface="Calibri"/>
              <a:sym typeface="Calibri"/>
            </a:endParaRPr>
          </a:p>
          <a:p>
            <a:pPr indent="-260350" lvl="0" marL="228600" rtl="0" algn="l">
              <a:lnSpc>
                <a:spcPct val="90000"/>
              </a:lnSpc>
              <a:spcBef>
                <a:spcPts val="1000"/>
              </a:spcBef>
              <a:spcAft>
                <a:spcPts val="0"/>
              </a:spcAft>
              <a:buClr>
                <a:srgbClr val="000000"/>
              </a:buClr>
              <a:buSzPts val="3300"/>
              <a:buChar char="•"/>
            </a:pPr>
            <a:r>
              <a:rPr lang="en-US" sz="3300">
                <a:solidFill>
                  <a:srgbClr val="000000"/>
                </a:solidFill>
                <a:latin typeface="Calibri"/>
                <a:ea typeface="Calibri"/>
                <a:cs typeface="Calibri"/>
                <a:sym typeface="Calibri"/>
              </a:rPr>
              <a:t>Education- </a:t>
            </a:r>
            <a:endParaRPr sz="33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Heroes to Hives: </a:t>
            </a:r>
            <a:r>
              <a:rPr lang="en-US" sz="2900" u="sng">
                <a:solidFill>
                  <a:srgbClr val="0563C1"/>
                </a:solidFill>
                <a:latin typeface="Calibri"/>
                <a:ea typeface="Calibri"/>
                <a:cs typeface="Calibri"/>
                <a:sym typeface="Calibri"/>
                <a:hlinkClick r:id="rId5">
                  <a:extLst>
                    <a:ext uri="{A12FA001-AC4F-418D-AE19-62706E023703}">
                      <ahyp:hlinkClr val="tx"/>
                    </a:ext>
                  </a:extLst>
                </a:hlinkClick>
              </a:rPr>
              <a:t>www.heroestohives.org</a:t>
            </a:r>
            <a:endParaRPr sz="29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Mission Beelieve: </a:t>
            </a:r>
            <a:r>
              <a:rPr lang="en-US" sz="2900" u="sng">
                <a:solidFill>
                  <a:srgbClr val="0563C1"/>
                </a:solidFill>
                <a:latin typeface="Calibri"/>
                <a:ea typeface="Calibri"/>
                <a:cs typeface="Calibri"/>
                <a:sym typeface="Calibri"/>
                <a:hlinkClick r:id="rId6">
                  <a:extLst>
                    <a:ext uri="{A12FA001-AC4F-418D-AE19-62706E023703}">
                      <ahyp:hlinkClr val="tx"/>
                    </a:ext>
                  </a:extLst>
                </a:hlinkClick>
              </a:rPr>
              <a:t>www.missionbeelieve.com</a:t>
            </a:r>
            <a:endParaRPr sz="2900">
              <a:solidFill>
                <a:srgbClr val="000000"/>
              </a:solidFill>
              <a:latin typeface="Calibri"/>
              <a:ea typeface="Calibri"/>
              <a:cs typeface="Calibri"/>
              <a:sym typeface="Calibri"/>
            </a:endParaRPr>
          </a:p>
          <a:p>
            <a:pPr indent="-260350" lvl="1" marL="685800" rtl="0" algn="l">
              <a:lnSpc>
                <a:spcPct val="90000"/>
              </a:lnSpc>
              <a:spcBef>
                <a:spcPts val="500"/>
              </a:spcBef>
              <a:spcAft>
                <a:spcPts val="0"/>
              </a:spcAft>
              <a:buClr>
                <a:srgbClr val="000000"/>
              </a:buClr>
              <a:buSzPts val="2900"/>
              <a:buChar char="•"/>
            </a:pPr>
            <a:r>
              <a:rPr lang="en-US" sz="2900">
                <a:solidFill>
                  <a:srgbClr val="000000"/>
                </a:solidFill>
                <a:latin typeface="Calibri"/>
                <a:ea typeface="Calibri"/>
                <a:cs typeface="Calibri"/>
                <a:sym typeface="Calibri"/>
              </a:rPr>
              <a:t>Great Plains Master Beekeeping: </a:t>
            </a:r>
            <a:r>
              <a:rPr lang="en-US" sz="2900" u="sng">
                <a:solidFill>
                  <a:srgbClr val="0563C1"/>
                </a:solidFill>
                <a:latin typeface="Calibri"/>
                <a:ea typeface="Calibri"/>
                <a:cs typeface="Calibri"/>
                <a:sym typeface="Calibri"/>
                <a:hlinkClick r:id="rId7">
                  <a:extLst>
                    <a:ext uri="{A12FA001-AC4F-418D-AE19-62706E023703}">
                      <ahyp:hlinkClr val="tx"/>
                    </a:ext>
                  </a:extLst>
                </a:hlinkClick>
              </a:rPr>
              <a:t>www.gpmb.unl.edu</a:t>
            </a:r>
            <a:endParaRPr sz="2900">
              <a:solidFill>
                <a:srgbClr val="000000"/>
              </a:solidFill>
              <a:latin typeface="Calibri"/>
              <a:ea typeface="Calibri"/>
              <a:cs typeface="Calibri"/>
              <a:sym typeface="Calibri"/>
            </a:endParaRPr>
          </a:p>
        </p:txBody>
      </p:sp>
      <p:pic>
        <p:nvPicPr>
          <p:cNvPr id="642" name="Google Shape;642;g2a4db4dc923_0_432"/>
          <p:cNvPicPr preferRelativeResize="0"/>
          <p:nvPr/>
        </p:nvPicPr>
        <p:blipFill rotWithShape="1">
          <a:blip r:embed="rId8">
            <a:alphaModFix/>
          </a:blip>
          <a:srcRect b="0" l="0" r="0" t="0"/>
          <a:stretch/>
        </p:blipFill>
        <p:spPr>
          <a:xfrm>
            <a:off x="63273" y="8323860"/>
            <a:ext cx="1631865" cy="1531438"/>
          </a:xfrm>
          <a:prstGeom prst="rect">
            <a:avLst/>
          </a:prstGeom>
          <a:noFill/>
          <a:ln>
            <a:noFill/>
          </a:ln>
        </p:spPr>
      </p:pic>
      <p:grpSp>
        <p:nvGrpSpPr>
          <p:cNvPr id="643" name="Google Shape;643;g2a4db4dc923_0_432"/>
          <p:cNvGrpSpPr/>
          <p:nvPr/>
        </p:nvGrpSpPr>
        <p:grpSpPr>
          <a:xfrm>
            <a:off x="15530454" y="8074756"/>
            <a:ext cx="2570079" cy="1109570"/>
            <a:chOff x="6343650" y="3429032"/>
            <a:chExt cx="5224800" cy="2204152"/>
          </a:xfrm>
        </p:grpSpPr>
        <p:pic>
          <p:nvPicPr>
            <p:cNvPr descr="A picture containing text, dark&#10;&#10;Description automatically generated" id="644" name="Google Shape;644;g2a4db4dc923_0_432"/>
            <p:cNvPicPr preferRelativeResize="0"/>
            <p:nvPr/>
          </p:nvPicPr>
          <p:blipFill rotWithShape="1">
            <a:blip r:embed="rId9">
              <a:alphaModFix/>
            </a:blip>
            <a:srcRect b="0" l="0" r="0" t="0"/>
            <a:stretch/>
          </p:blipFill>
          <p:spPr>
            <a:xfrm>
              <a:off x="6390195" y="3429032"/>
              <a:ext cx="5178205" cy="1592298"/>
            </a:xfrm>
            <a:prstGeom prst="rect">
              <a:avLst/>
            </a:prstGeom>
            <a:noFill/>
            <a:ln>
              <a:noFill/>
            </a:ln>
          </p:spPr>
        </p:pic>
        <p:sp>
          <p:nvSpPr>
            <p:cNvPr id="645" name="Google Shape;645;g2a4db4dc923_0_432"/>
            <p:cNvSpPr txBox="1"/>
            <p:nvPr/>
          </p:nvSpPr>
          <p:spPr>
            <a:xfrm>
              <a:off x="6343650" y="5128884"/>
              <a:ext cx="5224800" cy="50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Manchester VA Healthcare System</a:t>
              </a:r>
              <a:endParaRPr/>
            </a:p>
          </p:txBody>
        </p:sp>
      </p:grpSp>
    </p:spTree>
  </p:cSld>
  <p:clrMapOvr>
    <a:masterClrMapping/>
  </p:clrMapOvr>
  <p:transition spd="med">
    <p:push/>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649" name="Shape 649"/>
        <p:cNvGrpSpPr/>
        <p:nvPr/>
      </p:nvGrpSpPr>
      <p:grpSpPr>
        <a:xfrm>
          <a:off x="0" y="0"/>
          <a:ext cx="0" cy="0"/>
          <a:chOff x="0" y="0"/>
          <a:chExt cx="0" cy="0"/>
        </a:xfrm>
      </p:grpSpPr>
      <p:sp>
        <p:nvSpPr>
          <p:cNvPr id="650" name="Google Shape;650;g32324cc1c8e_0_2"/>
          <p:cNvSpPr/>
          <p:nvPr/>
        </p:nvSpPr>
        <p:spPr>
          <a:xfrm flipH="1" rot="1413338">
            <a:off x="3991462" y="329687"/>
            <a:ext cx="2097938" cy="2148976"/>
          </a:xfrm>
          <a:custGeom>
            <a:rect b="b" l="l" r="r" t="t"/>
            <a:pathLst>
              <a:path extrusionOk="0" h="2147038" w="2096046">
                <a:moveTo>
                  <a:pt x="2096046" y="0"/>
                </a:moveTo>
                <a:lnTo>
                  <a:pt x="0" y="0"/>
                </a:lnTo>
                <a:lnTo>
                  <a:pt x="0" y="2147038"/>
                </a:lnTo>
                <a:lnTo>
                  <a:pt x="2096046" y="2147038"/>
                </a:lnTo>
                <a:lnTo>
                  <a:pt x="2096046"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1" name="Google Shape;651;g32324cc1c8e_0_2"/>
          <p:cNvSpPr/>
          <p:nvPr/>
        </p:nvSpPr>
        <p:spPr>
          <a:xfrm>
            <a:off x="8872325" y="755725"/>
            <a:ext cx="8557260" cy="8772906"/>
          </a:xfrm>
          <a:custGeom>
            <a:rect b="b" l="l" r="r" t="t"/>
            <a:pathLst>
              <a:path extrusionOk="0" h="2946400" w="3048000">
                <a:moveTo>
                  <a:pt x="0" y="0"/>
                </a:moveTo>
                <a:lnTo>
                  <a:pt x="3048000" y="0"/>
                </a:lnTo>
                <a:lnTo>
                  <a:pt x="3048000" y="2946400"/>
                </a:lnTo>
                <a:lnTo>
                  <a:pt x="0" y="2946400"/>
                </a:lnTo>
                <a:close/>
              </a:path>
            </a:pathLst>
          </a:custGeom>
          <a:solidFill>
            <a:srgbClr val="FDF9B4"/>
          </a:solid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None/>
            </a:pPr>
            <a:r>
              <a:t/>
            </a:r>
            <a:endParaRPr sz="3400">
              <a:solidFill>
                <a:schemeClr val="dk1"/>
              </a:solidFill>
              <a:latin typeface="Calibri"/>
              <a:ea typeface="Calibri"/>
              <a:cs typeface="Calibri"/>
              <a:sym typeface="Calibri"/>
            </a:endParaRPr>
          </a:p>
          <a:p>
            <a:pPr indent="0" lvl="0" marL="228600" rtl="0" algn="l">
              <a:lnSpc>
                <a:spcPct val="90000"/>
              </a:lnSpc>
              <a:spcBef>
                <a:spcPts val="1000"/>
              </a:spcBef>
              <a:spcAft>
                <a:spcPts val="0"/>
              </a:spcAft>
              <a:buNone/>
            </a:pPr>
            <a:r>
              <a:rPr lang="en-US" sz="4200">
                <a:solidFill>
                  <a:schemeClr val="dk1"/>
                </a:solidFill>
                <a:latin typeface="Calibri"/>
                <a:ea typeface="Calibri"/>
                <a:cs typeface="Calibri"/>
                <a:sym typeface="Calibri"/>
              </a:rPr>
              <a:t>Contact </a:t>
            </a:r>
            <a:r>
              <a:rPr lang="en-US" sz="4200">
                <a:solidFill>
                  <a:schemeClr val="dk1"/>
                </a:solidFill>
                <a:latin typeface="Calibri"/>
                <a:ea typeface="Calibri"/>
                <a:cs typeface="Calibri"/>
                <a:sym typeface="Calibri"/>
              </a:rPr>
              <a:t>information</a:t>
            </a:r>
            <a:endParaRPr sz="4200">
              <a:solidFill>
                <a:schemeClr val="dk1"/>
              </a:solidFill>
              <a:latin typeface="Calibri"/>
              <a:ea typeface="Calibri"/>
              <a:cs typeface="Calibri"/>
              <a:sym typeface="Calibri"/>
            </a:endParaRPr>
          </a:p>
        </p:txBody>
      </p:sp>
      <p:sp>
        <p:nvSpPr>
          <p:cNvPr id="652" name="Google Shape;652;g32324cc1c8e_0_2"/>
          <p:cNvSpPr/>
          <p:nvPr/>
        </p:nvSpPr>
        <p:spPr>
          <a:xfrm flipH="1" rot="8100000">
            <a:off x="6705918" y="1066415"/>
            <a:ext cx="2292388" cy="2349825"/>
          </a:xfrm>
          <a:custGeom>
            <a:rect b="b" l="l" r="r" t="t"/>
            <a:pathLst>
              <a:path extrusionOk="0" h="2020155" w="1766717">
                <a:moveTo>
                  <a:pt x="1766717" y="0"/>
                </a:moveTo>
                <a:lnTo>
                  <a:pt x="0" y="0"/>
                </a:lnTo>
                <a:lnTo>
                  <a:pt x="0" y="2020155"/>
                </a:lnTo>
                <a:lnTo>
                  <a:pt x="1766717" y="2020155"/>
                </a:lnTo>
                <a:lnTo>
                  <a:pt x="1766717"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53" name="Google Shape;653;g32324cc1c8e_0_2"/>
          <p:cNvSpPr txBox="1"/>
          <p:nvPr/>
        </p:nvSpPr>
        <p:spPr>
          <a:xfrm>
            <a:off x="2235875" y="4482159"/>
            <a:ext cx="5224800" cy="34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20" u="none" cap="none" strike="noStrike">
                <a:solidFill>
                  <a:srgbClr val="000000"/>
                </a:solidFill>
                <a:latin typeface="Calibri"/>
                <a:ea typeface="Calibri"/>
                <a:cs typeface="Calibri"/>
                <a:sym typeface="Calibri"/>
              </a:rPr>
              <a:t>Manchester VA Healthcare System</a:t>
            </a:r>
            <a:endParaRPr b="0" i="0" sz="1800" u="none" cap="none" strike="noStrike">
              <a:solidFill>
                <a:srgbClr val="000000"/>
              </a:solidFill>
              <a:latin typeface="Calibri"/>
              <a:ea typeface="Calibri"/>
              <a:cs typeface="Calibri"/>
              <a:sym typeface="Calibri"/>
            </a:endParaRPr>
          </a:p>
        </p:txBody>
      </p:sp>
      <p:pic>
        <p:nvPicPr>
          <p:cNvPr descr="A picture containing text, dark&#10;&#10;Description automatically generated" id="654" name="Google Shape;654;g32324cc1c8e_0_2"/>
          <p:cNvPicPr preferRelativeResize="0"/>
          <p:nvPr/>
        </p:nvPicPr>
        <p:blipFill rotWithShape="1">
          <a:blip r:embed="rId5">
            <a:alphaModFix/>
          </a:blip>
          <a:srcRect b="0" l="0" r="0" t="0"/>
          <a:stretch/>
        </p:blipFill>
        <p:spPr>
          <a:xfrm>
            <a:off x="2259170" y="2737032"/>
            <a:ext cx="5178205" cy="1592298"/>
          </a:xfrm>
          <a:prstGeom prst="rect">
            <a:avLst/>
          </a:prstGeom>
          <a:noFill/>
          <a:ln>
            <a:noFill/>
          </a:ln>
        </p:spPr>
      </p:pic>
      <p:sp>
        <p:nvSpPr>
          <p:cNvPr id="655" name="Google Shape;655;g32324cc1c8e_0_2"/>
          <p:cNvSpPr txBox="1"/>
          <p:nvPr/>
        </p:nvSpPr>
        <p:spPr>
          <a:xfrm>
            <a:off x="9256949" y="2803675"/>
            <a:ext cx="7667700" cy="34839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None/>
            </a:pPr>
            <a:r>
              <a:rPr lang="en-US" sz="2500">
                <a:solidFill>
                  <a:schemeClr val="dk1"/>
                </a:solidFill>
                <a:latin typeface="Calibri"/>
                <a:ea typeface="Calibri"/>
                <a:cs typeface="Calibri"/>
                <a:sym typeface="Calibri"/>
              </a:rPr>
              <a:t>Valerie Carter, MS, CTRS/L</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a:solidFill>
                  <a:schemeClr val="dk1"/>
                </a:solidFill>
                <a:latin typeface="Calibri"/>
                <a:ea typeface="Calibri"/>
                <a:cs typeface="Calibri"/>
                <a:sym typeface="Calibri"/>
              </a:rPr>
              <a:t>VAMC Manchester</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a:solidFill>
                  <a:schemeClr val="dk1"/>
                </a:solidFill>
                <a:latin typeface="Calibri"/>
                <a:ea typeface="Calibri"/>
                <a:cs typeface="Calibri"/>
                <a:sym typeface="Calibri"/>
              </a:rPr>
              <a:t>603-315-6358</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u="sng">
                <a:solidFill>
                  <a:schemeClr val="hlink"/>
                </a:solidFill>
                <a:latin typeface="Calibri"/>
                <a:ea typeface="Calibri"/>
                <a:cs typeface="Calibri"/>
                <a:sym typeface="Calibri"/>
                <a:hlinkClick r:id="rId6"/>
              </a:rPr>
              <a:t>valerie.carter2@va.gov</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a:solidFill>
                  <a:schemeClr val="dk1"/>
                </a:solidFill>
                <a:latin typeface="Calibri"/>
                <a:ea typeface="Calibri"/>
                <a:cs typeface="Calibri"/>
                <a:sym typeface="Calibri"/>
              </a:rPr>
              <a:t>Adam Ingrao, PhD</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a:solidFill>
                  <a:schemeClr val="dk1"/>
                </a:solidFill>
                <a:latin typeface="Calibri"/>
                <a:ea typeface="Calibri"/>
                <a:cs typeface="Calibri"/>
                <a:sym typeface="Calibri"/>
              </a:rPr>
              <a:t>Heroes to Hives</a:t>
            </a:r>
            <a:endParaRPr sz="2500">
              <a:solidFill>
                <a:schemeClr val="dk1"/>
              </a:solidFill>
              <a:latin typeface="Calibri"/>
              <a:ea typeface="Calibri"/>
              <a:cs typeface="Calibri"/>
              <a:sym typeface="Calibri"/>
            </a:endParaRPr>
          </a:p>
          <a:p>
            <a:pPr indent="0" lvl="0" marL="0" rtl="0" algn="ctr">
              <a:lnSpc>
                <a:spcPct val="90000"/>
              </a:lnSpc>
              <a:spcBef>
                <a:spcPts val="0"/>
              </a:spcBef>
              <a:spcAft>
                <a:spcPts val="0"/>
              </a:spcAft>
              <a:buNone/>
            </a:pPr>
            <a:r>
              <a:rPr lang="en-US" sz="2500" u="sng">
                <a:solidFill>
                  <a:schemeClr val="hlink"/>
                </a:solidFill>
                <a:latin typeface="Calibri"/>
                <a:ea typeface="Calibri"/>
                <a:cs typeface="Calibri"/>
                <a:sym typeface="Calibri"/>
                <a:hlinkClick r:id="rId7"/>
              </a:rPr>
              <a:t>adam@miffs.org</a:t>
            </a:r>
            <a:r>
              <a:rPr lang="en-US" sz="2500">
                <a:solidFill>
                  <a:schemeClr val="dk1"/>
                </a:solidFill>
                <a:latin typeface="Calibri"/>
                <a:ea typeface="Calibri"/>
                <a:cs typeface="Calibri"/>
                <a:sym typeface="Calibri"/>
              </a:rPr>
              <a:t> </a:t>
            </a:r>
            <a:endParaRPr sz="2500">
              <a:solidFill>
                <a:schemeClr val="dk1"/>
              </a:solidFill>
              <a:latin typeface="Calibri"/>
              <a:ea typeface="Calibri"/>
              <a:cs typeface="Calibri"/>
              <a:sym typeface="Calibri"/>
            </a:endParaRPr>
          </a:p>
          <a:p>
            <a:pPr indent="0" lvl="0" marL="0" rtl="0" algn="l">
              <a:lnSpc>
                <a:spcPct val="90000"/>
              </a:lnSpc>
              <a:spcBef>
                <a:spcPts val="0"/>
              </a:spcBef>
              <a:spcAft>
                <a:spcPts val="0"/>
              </a:spcAft>
              <a:buNone/>
            </a:pPr>
            <a:r>
              <a:t/>
            </a:r>
            <a:endParaRPr sz="2000">
              <a:solidFill>
                <a:schemeClr val="dk1"/>
              </a:solidFill>
              <a:latin typeface="Calibri"/>
              <a:ea typeface="Calibri"/>
              <a:cs typeface="Calibri"/>
              <a:sym typeface="Calibri"/>
            </a:endParaRPr>
          </a:p>
        </p:txBody>
      </p:sp>
      <p:pic>
        <p:nvPicPr>
          <p:cNvPr id="656" name="Google Shape;656;g32324cc1c8e_0_2"/>
          <p:cNvPicPr preferRelativeResize="0"/>
          <p:nvPr/>
        </p:nvPicPr>
        <p:blipFill rotWithShape="1">
          <a:blip r:embed="rId8">
            <a:alphaModFix/>
          </a:blip>
          <a:srcRect b="0" l="0" r="0" t="0"/>
          <a:stretch/>
        </p:blipFill>
        <p:spPr>
          <a:xfrm>
            <a:off x="2712600" y="5573000"/>
            <a:ext cx="3718797" cy="3718797"/>
          </a:xfrm>
          <a:prstGeom prst="rect">
            <a:avLst/>
          </a:prstGeom>
          <a:noFill/>
          <a:ln>
            <a:noFill/>
          </a:ln>
        </p:spPr>
      </p:pic>
    </p:spTree>
  </p:cSld>
  <p:clrMapOvr>
    <a:masterClrMapping/>
  </p:clrMapOvr>
  <p:transition spd="med">
    <p:push/>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660" name="Shape 660"/>
        <p:cNvGrpSpPr/>
        <p:nvPr/>
      </p:nvGrpSpPr>
      <p:grpSpPr>
        <a:xfrm>
          <a:off x="0" y="0"/>
          <a:ext cx="0" cy="0"/>
          <a:chOff x="0" y="0"/>
          <a:chExt cx="0" cy="0"/>
        </a:xfrm>
      </p:grpSpPr>
      <p:grpSp>
        <p:nvGrpSpPr>
          <p:cNvPr id="661" name="Google Shape;661;p18"/>
          <p:cNvGrpSpPr/>
          <p:nvPr/>
        </p:nvGrpSpPr>
        <p:grpSpPr>
          <a:xfrm>
            <a:off x="1365198" y="2737493"/>
            <a:ext cx="15544801" cy="5271083"/>
            <a:chOff x="-1400553" y="-1190211"/>
            <a:chExt cx="5495129" cy="1863344"/>
          </a:xfrm>
        </p:grpSpPr>
        <p:sp>
          <p:nvSpPr>
            <p:cNvPr id="662" name="Google Shape;662;p18"/>
            <p:cNvSpPr/>
            <p:nvPr/>
          </p:nvSpPr>
          <p:spPr>
            <a:xfrm>
              <a:off x="-1400553" y="-1190211"/>
              <a:ext cx="5495129" cy="781171"/>
            </a:xfrm>
            <a:custGeom>
              <a:rect b="b" l="l" r="r" t="t"/>
              <a:pathLst>
                <a:path extrusionOk="0" h="673133" w="2694024">
                  <a:moveTo>
                    <a:pt x="0" y="0"/>
                  </a:moveTo>
                  <a:lnTo>
                    <a:pt x="2694024" y="0"/>
                  </a:lnTo>
                  <a:lnTo>
                    <a:pt x="2694024" y="673133"/>
                  </a:lnTo>
                  <a:lnTo>
                    <a:pt x="0" y="673133"/>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This material is based upon work that is supported by the National Institute of Food and Agriculture, U.S. Department of Agriculture, under agreement number 2023-38640-39573 through the North Central Region SARE program under project number ENC23-229. USDA is an equal opportunity employer and service provider. Any opinions, findings, conclusions, or recommendations expressed in this publication are those of the author(s) and do not necessarily reflect the view of the U.S. Department of Agriculture.</a:t>
              </a:r>
              <a:endParaRPr b="0" i="0" sz="1400" u="none" cap="none" strike="noStrike">
                <a:solidFill>
                  <a:srgbClr val="000000"/>
                </a:solidFill>
                <a:latin typeface="Arial"/>
                <a:ea typeface="Arial"/>
                <a:cs typeface="Arial"/>
                <a:sym typeface="Arial"/>
              </a:endParaRPr>
            </a:p>
          </p:txBody>
        </p:sp>
        <p:sp>
          <p:nvSpPr>
            <p:cNvPr id="663" name="Google Shape;663;p18"/>
            <p:cNvSpPr txBox="1"/>
            <p:nvPr/>
          </p:nvSpPr>
          <p:spPr>
            <a:xfrm>
              <a:off x="0" y="0"/>
              <a:ext cx="2694024" cy="673133"/>
            </a:xfrm>
            <a:prstGeom prst="rect">
              <a:avLst/>
            </a:prstGeom>
            <a:noFill/>
            <a:ln>
              <a:noFill/>
            </a:ln>
          </p:spPr>
          <p:txBody>
            <a:bodyPr anchorCtr="0" anchor="ctr" bIns="50800" lIns="50800" spcFirstLastPara="1" rIns="50800" wrap="square" tIns="50800">
              <a:noAutofit/>
            </a:bodyPr>
            <a:lstStyle/>
            <a:p>
              <a:pPr indent="0" lvl="0" marL="0" marR="0" rtl="0" algn="ctr">
                <a:lnSpc>
                  <a:spcPct val="120005"/>
                </a:lnSpc>
                <a:spcBef>
                  <a:spcPts val="0"/>
                </a:spcBef>
                <a:spcAft>
                  <a:spcPts val="0"/>
                </a:spcAft>
                <a:buClr>
                  <a:srgbClr val="000000"/>
                </a:buClr>
                <a:buSzPts val="3499"/>
                <a:buFont typeface="Arial"/>
                <a:buNone/>
              </a:pPr>
              <a:r>
                <a:t/>
              </a:r>
              <a:endParaRPr b="0" i="0" sz="3499" u="none" cap="none" strike="noStrike">
                <a:solidFill>
                  <a:srgbClr val="000001"/>
                </a:solidFill>
                <a:latin typeface="Arial"/>
                <a:ea typeface="Arial"/>
                <a:cs typeface="Arial"/>
                <a:sym typeface="Arial"/>
              </a:endParaRPr>
            </a:p>
          </p:txBody>
        </p:sp>
      </p:grpSp>
      <p:sp>
        <p:nvSpPr>
          <p:cNvPr id="664" name="Google Shape;664;p18"/>
          <p:cNvSpPr txBox="1"/>
          <p:nvPr/>
        </p:nvSpPr>
        <p:spPr>
          <a:xfrm>
            <a:off x="4800600" y="1245320"/>
            <a:ext cx="9144000" cy="11980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0"/>
              <a:buFont typeface="Arial"/>
              <a:buNone/>
            </a:pPr>
            <a:r>
              <a:rPr b="0" i="0" lang="en-US" sz="9000" u="none" cap="none" strike="noStrike">
                <a:solidFill>
                  <a:srgbClr val="000001"/>
                </a:solidFill>
                <a:latin typeface="Staatliches"/>
                <a:ea typeface="Staatliches"/>
                <a:cs typeface="Staatliches"/>
                <a:sym typeface="Staatliches"/>
              </a:rPr>
              <a:t>Bee Well!</a:t>
            </a:r>
            <a:endParaRPr b="0" i="0" sz="1400" u="none" cap="none" strike="noStrike">
              <a:solidFill>
                <a:srgbClr val="000000"/>
              </a:solidFill>
              <a:latin typeface="Arial"/>
              <a:ea typeface="Arial"/>
              <a:cs typeface="Arial"/>
              <a:sym typeface="Arial"/>
            </a:endParaRPr>
          </a:p>
        </p:txBody>
      </p:sp>
      <p:sp>
        <p:nvSpPr>
          <p:cNvPr id="665" name="Google Shape;665;p18"/>
          <p:cNvSpPr/>
          <p:nvPr/>
        </p:nvSpPr>
        <p:spPr>
          <a:xfrm>
            <a:off x="-228601" y="5358172"/>
            <a:ext cx="18745200" cy="5217200"/>
          </a:xfrm>
          <a:prstGeom prst="rect">
            <a:avLst/>
          </a:prstGeom>
          <a:solidFill>
            <a:schemeClr val="lt1"/>
          </a:solidFill>
          <a:ln cap="flat" cmpd="sng" w="25400">
            <a:solidFill>
              <a:srgbClr val="21364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een and orange text&#10;&#10;Description automatically generated" id="666" name="Google Shape;666;p18"/>
          <p:cNvPicPr preferRelativeResize="0"/>
          <p:nvPr/>
        </p:nvPicPr>
        <p:blipFill rotWithShape="1">
          <a:blip r:embed="rId3">
            <a:alphaModFix/>
          </a:blip>
          <a:srcRect b="0" l="0" r="0" t="0"/>
          <a:stretch/>
        </p:blipFill>
        <p:spPr>
          <a:xfrm>
            <a:off x="6604012" y="5876909"/>
            <a:ext cx="5491758" cy="1562100"/>
          </a:xfrm>
          <a:prstGeom prst="rect">
            <a:avLst/>
          </a:prstGeom>
          <a:noFill/>
          <a:ln>
            <a:noFill/>
          </a:ln>
        </p:spPr>
      </p:pic>
      <p:pic>
        <p:nvPicPr>
          <p:cNvPr id="667" name="Google Shape;667;p18"/>
          <p:cNvPicPr preferRelativeResize="0"/>
          <p:nvPr/>
        </p:nvPicPr>
        <p:blipFill rotWithShape="1">
          <a:blip r:embed="rId4">
            <a:alphaModFix/>
          </a:blip>
          <a:srcRect b="0" l="0" r="0" t="0"/>
          <a:stretch/>
        </p:blipFill>
        <p:spPr>
          <a:xfrm>
            <a:off x="687171" y="7535152"/>
            <a:ext cx="3917953" cy="3280720"/>
          </a:xfrm>
          <a:prstGeom prst="rect">
            <a:avLst/>
          </a:prstGeom>
          <a:noFill/>
          <a:ln>
            <a:noFill/>
          </a:ln>
        </p:spPr>
      </p:pic>
      <p:pic>
        <p:nvPicPr>
          <p:cNvPr descr="A logo for a company&#10;&#10;Description automatically generated" id="668" name="Google Shape;668;p18"/>
          <p:cNvPicPr preferRelativeResize="0"/>
          <p:nvPr/>
        </p:nvPicPr>
        <p:blipFill rotWithShape="1">
          <a:blip r:embed="rId5">
            <a:alphaModFix/>
          </a:blip>
          <a:srcRect b="0" l="0" r="0" t="0"/>
          <a:stretch/>
        </p:blipFill>
        <p:spPr>
          <a:xfrm>
            <a:off x="14173200" y="7535160"/>
            <a:ext cx="3270250" cy="3013039"/>
          </a:xfrm>
          <a:prstGeom prst="rect">
            <a:avLst/>
          </a:prstGeom>
          <a:solidFill>
            <a:srgbClr val="A7CECB"/>
          </a:solidFill>
          <a:ln>
            <a:noFill/>
          </a:ln>
        </p:spPr>
      </p:pic>
      <p:sp>
        <p:nvSpPr>
          <p:cNvPr id="669" name="Google Shape;669;p18"/>
          <p:cNvSpPr/>
          <p:nvPr/>
        </p:nvSpPr>
        <p:spPr>
          <a:xfrm>
            <a:off x="7564750" y="7632243"/>
            <a:ext cx="2827816" cy="2757262"/>
          </a:xfrm>
          <a:custGeom>
            <a:rect b="b" l="l" r="r" t="t"/>
            <a:pathLst>
              <a:path extrusionOk="0" h="4112836" w="3940845">
                <a:moveTo>
                  <a:pt x="0" y="0"/>
                </a:moveTo>
                <a:lnTo>
                  <a:pt x="3940845" y="0"/>
                </a:lnTo>
                <a:lnTo>
                  <a:pt x="3940845" y="4112837"/>
                </a:lnTo>
                <a:lnTo>
                  <a:pt x="0" y="411283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black background with text and symbols&#10;&#10;Description automatically generated" id="670" name="Google Shape;670;p18"/>
          <p:cNvPicPr preferRelativeResize="0"/>
          <p:nvPr/>
        </p:nvPicPr>
        <p:blipFill rotWithShape="1">
          <a:blip r:embed="rId7">
            <a:alphaModFix/>
          </a:blip>
          <a:srcRect b="0" l="0" r="0" t="0"/>
          <a:stretch/>
        </p:blipFill>
        <p:spPr>
          <a:xfrm>
            <a:off x="13715034" y="4555861"/>
            <a:ext cx="4204195" cy="4204195"/>
          </a:xfrm>
          <a:prstGeom prst="rect">
            <a:avLst/>
          </a:prstGeom>
          <a:noFill/>
          <a:ln>
            <a:noFill/>
          </a:ln>
        </p:spPr>
      </p:pic>
      <p:sp>
        <p:nvSpPr>
          <p:cNvPr id="671" name="Google Shape;671;p18"/>
          <p:cNvSpPr txBox="1"/>
          <p:nvPr/>
        </p:nvSpPr>
        <p:spPr>
          <a:xfrm>
            <a:off x="-228600" y="6319400"/>
            <a:ext cx="5749500" cy="677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alibri"/>
                <a:ea typeface="Calibri"/>
                <a:cs typeface="Calibri"/>
                <a:sym typeface="Calibri"/>
              </a:rPr>
              <a:t>VA Manchester Health Center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160" name="Shape 160"/>
        <p:cNvGrpSpPr/>
        <p:nvPr/>
      </p:nvGrpSpPr>
      <p:grpSpPr>
        <a:xfrm>
          <a:off x="0" y="0"/>
          <a:ext cx="0" cy="0"/>
          <a:chOff x="0" y="0"/>
          <a:chExt cx="0" cy="0"/>
        </a:xfrm>
      </p:grpSpPr>
      <p:sp>
        <p:nvSpPr>
          <p:cNvPr id="161" name="Google Shape;161;g2d765cc9cd9_0_54"/>
          <p:cNvSpPr/>
          <p:nvPr/>
        </p:nvSpPr>
        <p:spPr>
          <a:xfrm rot="2590709">
            <a:off x="677754" y="838194"/>
            <a:ext cx="2061329" cy="2210001"/>
          </a:xfrm>
          <a:custGeom>
            <a:rect b="b" l="l" r="r" t="t"/>
            <a:pathLst>
              <a:path extrusionOk="0" h="2207657" w="2059142">
                <a:moveTo>
                  <a:pt x="0" y="0"/>
                </a:moveTo>
                <a:lnTo>
                  <a:pt x="2059141" y="0"/>
                </a:lnTo>
                <a:lnTo>
                  <a:pt x="2059141" y="2207657"/>
                </a:lnTo>
                <a:lnTo>
                  <a:pt x="0" y="22076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 name="Google Shape;162;g2d765cc9cd9_0_54"/>
          <p:cNvSpPr/>
          <p:nvPr/>
        </p:nvSpPr>
        <p:spPr>
          <a:xfrm rot="-9851537">
            <a:off x="15040615" y="7920274"/>
            <a:ext cx="2607781" cy="2050305"/>
          </a:xfrm>
          <a:custGeom>
            <a:rect b="b" l="l" r="r" t="t"/>
            <a:pathLst>
              <a:path extrusionOk="0" h="2049626" w="2606918">
                <a:moveTo>
                  <a:pt x="0" y="0"/>
                </a:moveTo>
                <a:lnTo>
                  <a:pt x="2606918" y="0"/>
                </a:lnTo>
                <a:lnTo>
                  <a:pt x="2606918" y="2049627"/>
                </a:lnTo>
                <a:lnTo>
                  <a:pt x="0" y="2049627"/>
                </a:lnTo>
                <a:lnTo>
                  <a:pt x="0" y="0"/>
                </a:lnTo>
                <a:close/>
              </a:path>
            </a:pathLst>
          </a:custGeom>
          <a:blipFill rotWithShape="1">
            <a:blip r:embed="rId4">
              <a:alphaModFix/>
            </a:blip>
            <a:stretch>
              <a:fillRect b="0" l="0" r="0" t="-1469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 name="Google Shape;163;g2d765cc9cd9_0_54"/>
          <p:cNvSpPr/>
          <p:nvPr/>
        </p:nvSpPr>
        <p:spPr>
          <a:xfrm flipH="1" rot="-2377326">
            <a:off x="2303520" y="9141645"/>
            <a:ext cx="773964" cy="2460579"/>
          </a:xfrm>
          <a:custGeom>
            <a:rect b="b" l="l" r="r" t="t"/>
            <a:pathLst>
              <a:path extrusionOk="0" h="2461433" w="774233">
                <a:moveTo>
                  <a:pt x="774233" y="0"/>
                </a:moveTo>
                <a:lnTo>
                  <a:pt x="0" y="0"/>
                </a:lnTo>
                <a:lnTo>
                  <a:pt x="0" y="2461433"/>
                </a:lnTo>
                <a:lnTo>
                  <a:pt x="774233" y="2461433"/>
                </a:lnTo>
                <a:lnTo>
                  <a:pt x="774233"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 name="Google Shape;164;g2d765cc9cd9_0_54"/>
          <p:cNvSpPr/>
          <p:nvPr/>
        </p:nvSpPr>
        <p:spPr>
          <a:xfrm>
            <a:off x="900406" y="8487752"/>
            <a:ext cx="1979639" cy="1889656"/>
          </a:xfrm>
          <a:custGeom>
            <a:rect b="b" l="l" r="r" t="t"/>
            <a:pathLst>
              <a:path extrusionOk="0" h="1889656" w="1979639">
                <a:moveTo>
                  <a:pt x="0" y="0"/>
                </a:moveTo>
                <a:lnTo>
                  <a:pt x="1979639" y="0"/>
                </a:lnTo>
                <a:lnTo>
                  <a:pt x="1979639" y="1889656"/>
                </a:lnTo>
                <a:lnTo>
                  <a:pt x="0" y="188965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g2d765cc9cd9_0_54"/>
          <p:cNvSpPr/>
          <p:nvPr/>
        </p:nvSpPr>
        <p:spPr>
          <a:xfrm rot="457384">
            <a:off x="-403307" y="5301395"/>
            <a:ext cx="2339768" cy="2523280"/>
          </a:xfrm>
          <a:custGeom>
            <a:rect b="b" l="l" r="r" t="t"/>
            <a:pathLst>
              <a:path extrusionOk="0" h="2526242" w="2342515">
                <a:moveTo>
                  <a:pt x="0" y="0"/>
                </a:moveTo>
                <a:lnTo>
                  <a:pt x="2342515" y="0"/>
                </a:lnTo>
                <a:lnTo>
                  <a:pt x="2342515" y="2526242"/>
                </a:lnTo>
                <a:lnTo>
                  <a:pt x="0" y="252624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Calibri"/>
                <a:ea typeface="Calibri"/>
                <a:cs typeface="Calibri"/>
                <a:sym typeface="Calibri"/>
              </a:rPr>
              <a:t>c</a:t>
            </a:r>
            <a:endParaRPr b="0" i="0" sz="1800" u="none" cap="none" strike="noStrike">
              <a:solidFill>
                <a:schemeClr val="dk1"/>
              </a:solidFill>
              <a:latin typeface="Calibri"/>
              <a:ea typeface="Calibri"/>
              <a:cs typeface="Calibri"/>
              <a:sym typeface="Calibri"/>
            </a:endParaRPr>
          </a:p>
        </p:txBody>
      </p:sp>
      <p:sp>
        <p:nvSpPr>
          <p:cNvPr id="166" name="Google Shape;166;g2d765cc9cd9_0_54"/>
          <p:cNvSpPr/>
          <p:nvPr/>
        </p:nvSpPr>
        <p:spPr>
          <a:xfrm>
            <a:off x="3537932" y="741010"/>
            <a:ext cx="1293703" cy="1927283"/>
          </a:xfrm>
          <a:custGeom>
            <a:rect b="b" l="l" r="r" t="t"/>
            <a:pathLst>
              <a:path extrusionOk="0" h="1927283" w="1293703">
                <a:moveTo>
                  <a:pt x="0" y="0"/>
                </a:moveTo>
                <a:lnTo>
                  <a:pt x="1293703" y="0"/>
                </a:lnTo>
                <a:lnTo>
                  <a:pt x="1293703" y="1927284"/>
                </a:lnTo>
                <a:lnTo>
                  <a:pt x="0" y="1927284"/>
                </a:lnTo>
                <a:lnTo>
                  <a:pt x="0" y="0"/>
                </a:lnTo>
                <a:close/>
              </a:path>
            </a:pathLst>
          </a:custGeom>
          <a:blipFill rotWithShape="1">
            <a:blip r:embed="rId8">
              <a:alphaModFix/>
            </a:blip>
            <a:stretch>
              <a:fillRect b="0" l="0" r="0" t="-23889"/>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 name="Google Shape;167;g2d765cc9cd9_0_54"/>
          <p:cNvSpPr/>
          <p:nvPr/>
        </p:nvSpPr>
        <p:spPr>
          <a:xfrm>
            <a:off x="8736050" y="8766670"/>
            <a:ext cx="2225296" cy="2148977"/>
          </a:xfrm>
          <a:custGeom>
            <a:rect b="b" l="l" r="r" t="t"/>
            <a:pathLst>
              <a:path extrusionOk="0" h="2148977" w="2225296">
                <a:moveTo>
                  <a:pt x="0" y="0"/>
                </a:moveTo>
                <a:lnTo>
                  <a:pt x="2225296" y="0"/>
                </a:lnTo>
                <a:lnTo>
                  <a:pt x="2225296" y="2148977"/>
                </a:lnTo>
                <a:lnTo>
                  <a:pt x="0" y="214897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 name="Google Shape;168;g2d765cc9cd9_0_54"/>
          <p:cNvSpPr/>
          <p:nvPr/>
        </p:nvSpPr>
        <p:spPr>
          <a:xfrm rot="8723730">
            <a:off x="7152863" y="8548191"/>
            <a:ext cx="1658227" cy="1768775"/>
          </a:xfrm>
          <a:custGeom>
            <a:rect b="b" l="l" r="r" t="t"/>
            <a:pathLst>
              <a:path extrusionOk="0" h="1770048" w="1659420">
                <a:moveTo>
                  <a:pt x="0" y="0"/>
                </a:moveTo>
                <a:lnTo>
                  <a:pt x="1659420" y="0"/>
                </a:lnTo>
                <a:lnTo>
                  <a:pt x="1659420" y="1770048"/>
                </a:lnTo>
                <a:lnTo>
                  <a:pt x="0" y="1770048"/>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 name="Google Shape;169;g2d765cc9cd9_0_54"/>
          <p:cNvSpPr/>
          <p:nvPr/>
        </p:nvSpPr>
        <p:spPr>
          <a:xfrm rot="-2033324">
            <a:off x="14908000" y="642901"/>
            <a:ext cx="1308817" cy="1814650"/>
          </a:xfrm>
          <a:custGeom>
            <a:rect b="b" l="l" r="r" t="t"/>
            <a:pathLst>
              <a:path extrusionOk="0" h="1814917" w="1309009">
                <a:moveTo>
                  <a:pt x="0" y="0"/>
                </a:moveTo>
                <a:lnTo>
                  <a:pt x="1309008" y="0"/>
                </a:lnTo>
                <a:lnTo>
                  <a:pt x="1309008" y="1814917"/>
                </a:lnTo>
                <a:lnTo>
                  <a:pt x="0" y="181491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70" name="Google Shape;170;g2d765cc9cd9_0_54"/>
          <p:cNvGrpSpPr/>
          <p:nvPr/>
        </p:nvGrpSpPr>
        <p:grpSpPr>
          <a:xfrm>
            <a:off x="6553613" y="1295705"/>
            <a:ext cx="6131040" cy="1372583"/>
            <a:chOff x="107002" y="-846882"/>
            <a:chExt cx="1614749" cy="361501"/>
          </a:xfrm>
        </p:grpSpPr>
        <p:sp>
          <p:nvSpPr>
            <p:cNvPr id="171" name="Google Shape;171;g2d765cc9cd9_0_54"/>
            <p:cNvSpPr/>
            <p:nvPr/>
          </p:nvSpPr>
          <p:spPr>
            <a:xfrm>
              <a:off x="143262" y="-846882"/>
              <a:ext cx="1578489" cy="333048"/>
            </a:xfrm>
            <a:custGeom>
              <a:rect b="b" l="l" r="r" t="t"/>
              <a:pathLst>
                <a:path extrusionOk="0" h="333048" w="1578489">
                  <a:moveTo>
                    <a:pt x="0" y="0"/>
                  </a:moveTo>
                  <a:lnTo>
                    <a:pt x="1578489" y="0"/>
                  </a:lnTo>
                  <a:lnTo>
                    <a:pt x="1578489" y="333048"/>
                  </a:lnTo>
                  <a:lnTo>
                    <a:pt x="0" y="333048"/>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g2d765cc9cd9_0_54"/>
            <p:cNvSpPr txBox="1"/>
            <p:nvPr/>
          </p:nvSpPr>
          <p:spPr>
            <a:xfrm>
              <a:off x="107002" y="-846881"/>
              <a:ext cx="1578600" cy="361500"/>
            </a:xfrm>
            <a:prstGeom prst="rect">
              <a:avLst/>
            </a:prstGeom>
            <a:noFill/>
            <a:ln>
              <a:noFill/>
            </a:ln>
          </p:spPr>
          <p:txBody>
            <a:bodyPr anchorCtr="0" anchor="ctr" bIns="50800" lIns="50800" spcFirstLastPara="1" rIns="50800" wrap="square" tIns="50800">
              <a:noAutofit/>
            </a:bodyPr>
            <a:lstStyle/>
            <a:p>
              <a:pPr indent="0" lvl="0" marL="0" marR="0" rtl="0" algn="ctr">
                <a:lnSpc>
                  <a:spcPct val="130000"/>
                </a:lnSpc>
                <a:spcBef>
                  <a:spcPts val="0"/>
                </a:spcBef>
                <a:spcAft>
                  <a:spcPts val="0"/>
                </a:spcAft>
                <a:buClr>
                  <a:srgbClr val="000000"/>
                </a:buClr>
                <a:buSzPts val="1700"/>
                <a:buFont typeface="Arial"/>
                <a:buNone/>
              </a:pPr>
              <a:r>
                <a:rPr lang="en-US" sz="2500"/>
                <a:t>Disclosures</a:t>
              </a:r>
              <a:endParaRPr b="0" i="0" sz="1400" u="none" cap="none" strike="noStrike">
                <a:solidFill>
                  <a:srgbClr val="000000"/>
                </a:solidFill>
                <a:latin typeface="Arial"/>
                <a:ea typeface="Arial"/>
                <a:cs typeface="Arial"/>
                <a:sym typeface="Arial"/>
              </a:endParaRPr>
            </a:p>
          </p:txBody>
        </p:sp>
      </p:grpSp>
      <p:sp>
        <p:nvSpPr>
          <p:cNvPr id="173" name="Google Shape;173;g2d765cc9cd9_0_54"/>
          <p:cNvSpPr txBox="1"/>
          <p:nvPr/>
        </p:nvSpPr>
        <p:spPr>
          <a:xfrm>
            <a:off x="2593601" y="3670101"/>
            <a:ext cx="13512300" cy="5507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i="1" lang="en-US" sz="2200">
                <a:solidFill>
                  <a:srgbClr val="595959"/>
                </a:solidFill>
                <a:latin typeface="Candara"/>
                <a:ea typeface="Candara"/>
                <a:cs typeface="Candara"/>
                <a:sym typeface="Candara"/>
              </a:rPr>
              <a:t>We</a:t>
            </a:r>
            <a:r>
              <a:rPr i="1" lang="en-US" sz="2200">
                <a:solidFill>
                  <a:srgbClr val="595959"/>
                </a:solidFill>
                <a:latin typeface="Candara"/>
                <a:ea typeface="Candara"/>
                <a:cs typeface="Candara"/>
                <a:sym typeface="Candara"/>
              </a:rPr>
              <a:t>, have not had any personal financial relationships in the last 12 month with the manufacturer of products or services that could be discussed in the following presentation. </a:t>
            </a:r>
            <a:endParaRPr sz="2200">
              <a:solidFill>
                <a:srgbClr val="000000"/>
              </a:solidFill>
              <a:latin typeface="Candara"/>
              <a:ea typeface="Candara"/>
              <a:cs typeface="Candara"/>
              <a:sym typeface="Candara"/>
            </a:endParaRPr>
          </a:p>
          <a:p>
            <a:pPr indent="0" lvl="0" marL="0" rtl="0" algn="l">
              <a:lnSpc>
                <a:spcPct val="90000"/>
              </a:lnSpc>
              <a:spcBef>
                <a:spcPts val="1000"/>
              </a:spcBef>
              <a:spcAft>
                <a:spcPts val="0"/>
              </a:spcAft>
              <a:buNone/>
            </a:pPr>
            <a:r>
              <a:rPr lang="en-US" sz="2200">
                <a:solidFill>
                  <a:srgbClr val="595959"/>
                </a:solidFill>
                <a:latin typeface="Candara"/>
                <a:ea typeface="Candara"/>
                <a:cs typeface="Candara"/>
                <a:sym typeface="Candara"/>
              </a:rPr>
              <a:t>This material is based upon work that is supported by the National Institute of Food and Agriculture, U.S. Department of Agriculture, under agreement number 2023-38640-39573 through the North Central Region SARE program under project number ENC23-229. USDA is an equal opportunity employer and service provider. Any opinions, findings, conclusions, or recommendations expressed in this publication are those of the author(s) and do not necessarily reflect the view of the U.S. Department of Agriculture.</a:t>
            </a:r>
            <a:endParaRPr sz="2200">
              <a:solidFill>
                <a:srgbClr val="595959"/>
              </a:solidFill>
              <a:latin typeface="Candara"/>
              <a:ea typeface="Candara"/>
              <a:cs typeface="Candara"/>
              <a:sym typeface="Candara"/>
            </a:endParaRPr>
          </a:p>
          <a:p>
            <a:pPr indent="0" lvl="0" marL="0" rtl="0" algn="l">
              <a:lnSpc>
                <a:spcPct val="90000"/>
              </a:lnSpc>
              <a:spcBef>
                <a:spcPts val="1000"/>
              </a:spcBef>
              <a:spcAft>
                <a:spcPts val="0"/>
              </a:spcAft>
              <a:buNone/>
            </a:pPr>
            <a:r>
              <a:rPr lang="en-US" sz="2200">
                <a:solidFill>
                  <a:srgbClr val="595959"/>
                </a:solidFill>
                <a:latin typeface="Candara"/>
                <a:ea typeface="Candara"/>
                <a:cs typeface="Candara"/>
                <a:sym typeface="Candara"/>
              </a:rPr>
              <a:t>Disclaimer: Provided resources in this presentation is not an all-inclusive list and does not signify endorsement or approval of any particular education, training, company, or organization. </a:t>
            </a:r>
            <a:endParaRPr sz="2200">
              <a:solidFill>
                <a:srgbClr val="000000"/>
              </a:solidFill>
              <a:latin typeface="Candara"/>
              <a:ea typeface="Candara"/>
              <a:cs typeface="Candara"/>
              <a:sym typeface="Candara"/>
            </a:endParaRPr>
          </a:p>
          <a:p>
            <a:pPr indent="0" lvl="0" marL="0" rtl="0" algn="l">
              <a:lnSpc>
                <a:spcPct val="90000"/>
              </a:lnSpc>
              <a:spcBef>
                <a:spcPts val="1000"/>
              </a:spcBef>
              <a:spcAft>
                <a:spcPts val="0"/>
              </a:spcAft>
              <a:buNone/>
            </a:pPr>
            <a:r>
              <a:rPr lang="en-US" sz="2200">
                <a:solidFill>
                  <a:srgbClr val="595959"/>
                </a:solidFill>
                <a:latin typeface="Candara"/>
                <a:ea typeface="Candara"/>
                <a:cs typeface="Candara"/>
                <a:sym typeface="Candara"/>
              </a:rPr>
              <a:t>Reference from this presentation or from any of the information services sponsored by the VA to any non-governmental entity, product, service or information does not constitute an endorsement or recommendation by the VA or any of its employees. We are not responsible for the content of any “off-site” web pages referenced.</a:t>
            </a:r>
            <a:endParaRPr sz="2200">
              <a:solidFill>
                <a:srgbClr val="595959"/>
              </a:solidFill>
              <a:latin typeface="Candara"/>
              <a:ea typeface="Candara"/>
              <a:cs typeface="Candara"/>
              <a:sym typeface="Candara"/>
            </a:endParaRPr>
          </a:p>
          <a:p>
            <a:pPr indent="0" lvl="0" marL="0" rtl="0" algn="l">
              <a:lnSpc>
                <a:spcPct val="90000"/>
              </a:lnSpc>
              <a:spcBef>
                <a:spcPts val="1000"/>
              </a:spcBef>
              <a:spcAft>
                <a:spcPts val="0"/>
              </a:spcAft>
              <a:buNone/>
            </a:pPr>
            <a:r>
              <a:t/>
            </a:r>
            <a:endParaRPr sz="1700">
              <a:solidFill>
                <a:srgbClr val="595959"/>
              </a:solidFill>
              <a:latin typeface="Calibri"/>
              <a:ea typeface="Calibri"/>
              <a:cs typeface="Calibri"/>
              <a:sym typeface="Calibri"/>
            </a:endParaRPr>
          </a:p>
        </p:txBody>
      </p:sp>
      <p:sp>
        <p:nvSpPr>
          <p:cNvPr id="174" name="Google Shape;174;g2d765cc9cd9_0_54"/>
          <p:cNvSpPr/>
          <p:nvPr/>
        </p:nvSpPr>
        <p:spPr>
          <a:xfrm rot="2700000">
            <a:off x="15968314" y="1920864"/>
            <a:ext cx="1309737" cy="1815926"/>
          </a:xfrm>
          <a:custGeom>
            <a:rect b="b" l="l" r="r" t="t"/>
            <a:pathLst>
              <a:path extrusionOk="0" h="1814917" w="1309009">
                <a:moveTo>
                  <a:pt x="0" y="0"/>
                </a:moveTo>
                <a:lnTo>
                  <a:pt x="1309008" y="0"/>
                </a:lnTo>
                <a:lnTo>
                  <a:pt x="1309008" y="1814917"/>
                </a:lnTo>
                <a:lnTo>
                  <a:pt x="0" y="181491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5" name="Google Shape;175;g2d765cc9cd9_0_54"/>
          <p:cNvSpPr/>
          <p:nvPr/>
        </p:nvSpPr>
        <p:spPr>
          <a:xfrm rot="-2979764">
            <a:off x="14556563" y="2521243"/>
            <a:ext cx="1309443" cy="1815518"/>
          </a:xfrm>
          <a:custGeom>
            <a:rect b="b" l="l" r="r" t="t"/>
            <a:pathLst>
              <a:path extrusionOk="0" h="1814917" w="1309009">
                <a:moveTo>
                  <a:pt x="0" y="0"/>
                </a:moveTo>
                <a:lnTo>
                  <a:pt x="1309008" y="0"/>
                </a:lnTo>
                <a:lnTo>
                  <a:pt x="1309008" y="1814917"/>
                </a:lnTo>
                <a:lnTo>
                  <a:pt x="0" y="1814917"/>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179" name="Shape 179"/>
        <p:cNvGrpSpPr/>
        <p:nvPr/>
      </p:nvGrpSpPr>
      <p:grpSpPr>
        <a:xfrm>
          <a:off x="0" y="0"/>
          <a:ext cx="0" cy="0"/>
          <a:chOff x="0" y="0"/>
          <a:chExt cx="0" cy="0"/>
        </a:xfrm>
      </p:grpSpPr>
      <p:grpSp>
        <p:nvGrpSpPr>
          <p:cNvPr id="180" name="Google Shape;180;p5"/>
          <p:cNvGrpSpPr/>
          <p:nvPr/>
        </p:nvGrpSpPr>
        <p:grpSpPr>
          <a:xfrm>
            <a:off x="-272525" y="-147875"/>
            <a:ext cx="5899648" cy="3068782"/>
            <a:chOff x="0" y="0"/>
            <a:chExt cx="1502100" cy="3808840"/>
          </a:xfrm>
        </p:grpSpPr>
        <p:sp>
          <p:nvSpPr>
            <p:cNvPr id="181" name="Google Shape;181;p5"/>
            <p:cNvSpPr/>
            <p:nvPr/>
          </p:nvSpPr>
          <p:spPr>
            <a:xfrm>
              <a:off x="0" y="0"/>
              <a:ext cx="1502016" cy="3808840"/>
            </a:xfrm>
            <a:custGeom>
              <a:rect b="b" l="l" r="r" t="t"/>
              <a:pathLst>
                <a:path extrusionOk="0" h="3808840" w="1502016">
                  <a:moveTo>
                    <a:pt x="0" y="0"/>
                  </a:moveTo>
                  <a:lnTo>
                    <a:pt x="1502016" y="0"/>
                  </a:lnTo>
                  <a:lnTo>
                    <a:pt x="1502016" y="3808840"/>
                  </a:lnTo>
                  <a:lnTo>
                    <a:pt x="0" y="3808840"/>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2" name="Google Shape;182;p5"/>
            <p:cNvSpPr txBox="1"/>
            <p:nvPr/>
          </p:nvSpPr>
          <p:spPr>
            <a:xfrm>
              <a:off x="0" y="19068"/>
              <a:ext cx="1502100" cy="3770700"/>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83" name="Google Shape;183;p5"/>
          <p:cNvSpPr txBox="1"/>
          <p:nvPr/>
        </p:nvSpPr>
        <p:spPr>
          <a:xfrm>
            <a:off x="507403" y="360950"/>
            <a:ext cx="4707900" cy="2051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3600">
                <a:solidFill>
                  <a:srgbClr val="000000"/>
                </a:solidFill>
                <a:latin typeface="Calibri"/>
                <a:ea typeface="Calibri"/>
                <a:cs typeface="Calibri"/>
                <a:sym typeface="Calibri"/>
              </a:rPr>
              <a:t>History of beekeeping and therapeutic beekeeping for Veterans</a:t>
            </a:r>
            <a:endParaRPr sz="4400">
              <a:solidFill>
                <a:srgbClr val="000000"/>
              </a:solidFill>
              <a:latin typeface="Calibri"/>
              <a:ea typeface="Calibri"/>
              <a:cs typeface="Calibri"/>
              <a:sym typeface="Calibri"/>
            </a:endParaRPr>
          </a:p>
        </p:txBody>
      </p:sp>
      <p:grpSp>
        <p:nvGrpSpPr>
          <p:cNvPr id="184" name="Google Shape;184;p5"/>
          <p:cNvGrpSpPr/>
          <p:nvPr/>
        </p:nvGrpSpPr>
        <p:grpSpPr>
          <a:xfrm>
            <a:off x="927325" y="3126167"/>
            <a:ext cx="17360204" cy="6983583"/>
            <a:chOff x="0" y="435133"/>
            <a:chExt cx="10515600" cy="3481000"/>
          </a:xfrm>
        </p:grpSpPr>
        <p:cxnSp>
          <p:nvCxnSpPr>
            <p:cNvPr id="185" name="Google Shape;185;p5"/>
            <p:cNvCxnSpPr/>
            <p:nvPr/>
          </p:nvCxnSpPr>
          <p:spPr>
            <a:xfrm>
              <a:off x="0" y="2175669"/>
              <a:ext cx="10515600" cy="0"/>
            </a:xfrm>
            <a:prstGeom prst="straightConnector1">
              <a:avLst/>
            </a:prstGeom>
            <a:solidFill>
              <a:srgbClr val="FFFFFF">
                <a:alpha val="89800"/>
              </a:srgbClr>
            </a:solidFill>
            <a:ln cap="flat" cmpd="sng" w="114300">
              <a:solidFill>
                <a:srgbClr val="ED7D31"/>
              </a:solidFill>
              <a:prstDash val="solid"/>
              <a:miter lim="800000"/>
              <a:headEnd len="sm" w="sm" type="none"/>
              <a:tailEnd len="lg" w="lg" type="triangle"/>
            </a:ln>
          </p:spPr>
        </p:cxnSp>
        <p:sp>
          <p:nvSpPr>
            <p:cNvPr id="186" name="Google Shape;186;p5"/>
            <p:cNvSpPr/>
            <p:nvPr/>
          </p:nvSpPr>
          <p:spPr>
            <a:xfrm rot="8100000">
              <a:off x="76399" y="501455"/>
              <a:ext cx="319895" cy="319895"/>
            </a:xfrm>
            <a:prstGeom prst="teardrop">
              <a:avLst>
                <a:gd fmla="val 115000" name="adj"/>
              </a:avLst>
            </a:prstGeom>
            <a:solidFill>
              <a:srgbClr val="ED7D31"/>
            </a:solidFill>
            <a:ln cap="flat" cmpd="sng" w="12700">
              <a:solidFill>
                <a:srgbClr val="ED7D3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
            <p:cNvSpPr/>
            <p:nvPr/>
          </p:nvSpPr>
          <p:spPr>
            <a:xfrm>
              <a:off x="111830" y="536955"/>
              <a:ext cx="249000" cy="249000"/>
            </a:xfrm>
            <a:prstGeom prst="ellipse">
              <a:avLst/>
            </a:prstGeom>
            <a:solidFill>
              <a:srgbClr val="FFFFFF">
                <a:alpha val="8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
            <p:cNvSpPr/>
            <p:nvPr/>
          </p:nvSpPr>
          <p:spPr>
            <a:xfrm>
              <a:off x="462548" y="887672"/>
              <a:ext cx="4364100" cy="12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5"/>
            <p:cNvSpPr/>
            <p:nvPr/>
          </p:nvSpPr>
          <p:spPr>
            <a:xfrm>
              <a:off x="462548" y="435133"/>
              <a:ext cx="4364100" cy="4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5"/>
            <p:cNvSpPr txBox="1"/>
            <p:nvPr/>
          </p:nvSpPr>
          <p:spPr>
            <a:xfrm>
              <a:off x="462550" y="435137"/>
              <a:ext cx="24324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0" i="0" lang="en-US" sz="2600" u="none" cap="none" strike="noStrike">
                  <a:solidFill>
                    <a:srgbClr val="000000"/>
                  </a:solidFill>
                  <a:latin typeface="Calibri"/>
                  <a:ea typeface="Calibri"/>
                  <a:cs typeface="Calibri"/>
                  <a:sym typeface="Calibri"/>
                </a:rPr>
                <a:t>6000BC- Wild honey collection in Spain</a:t>
              </a:r>
              <a:endParaRPr sz="2600"/>
            </a:p>
          </p:txBody>
        </p:sp>
        <p:cxnSp>
          <p:nvCxnSpPr>
            <p:cNvPr id="191" name="Google Shape;191;p5"/>
            <p:cNvCxnSpPr/>
            <p:nvPr/>
          </p:nvCxnSpPr>
          <p:spPr>
            <a:xfrm>
              <a:off x="236278" y="887672"/>
              <a:ext cx="0" cy="1287900"/>
            </a:xfrm>
            <a:prstGeom prst="straightConnector1">
              <a:avLst/>
            </a:prstGeom>
            <a:noFill/>
            <a:ln cap="flat" cmpd="sng" w="114300">
              <a:solidFill>
                <a:srgbClr val="ED7D31"/>
              </a:solidFill>
              <a:prstDash val="dash"/>
              <a:miter lim="800000"/>
              <a:headEnd len="sm" w="sm" type="none"/>
              <a:tailEnd len="sm" w="sm" type="none"/>
            </a:ln>
          </p:spPr>
        </p:cxnSp>
        <p:sp>
          <p:nvSpPr>
            <p:cNvPr id="192" name="Google Shape;192;p5"/>
            <p:cNvSpPr/>
            <p:nvPr/>
          </p:nvSpPr>
          <p:spPr>
            <a:xfrm>
              <a:off x="194677" y="2134940"/>
              <a:ext cx="81600" cy="81600"/>
            </a:xfrm>
            <a:prstGeom prst="ellipse">
              <a:avLst/>
            </a:prstGeom>
            <a:solidFill>
              <a:srgbClr val="ED7D31"/>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5"/>
            <p:cNvSpPr/>
            <p:nvPr/>
          </p:nvSpPr>
          <p:spPr>
            <a:xfrm rot="-2700000">
              <a:off x="2695066" y="3529986"/>
              <a:ext cx="319895" cy="319895"/>
            </a:xfrm>
            <a:prstGeom prst="teardrop">
              <a:avLst>
                <a:gd fmla="val 115000" name="adj"/>
              </a:avLst>
            </a:prstGeom>
            <a:solidFill>
              <a:srgbClr val="C47F6E"/>
            </a:solidFill>
            <a:ln cap="flat" cmpd="sng" w="12700">
              <a:solidFill>
                <a:srgbClr val="C47F6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
            <p:cNvSpPr/>
            <p:nvPr/>
          </p:nvSpPr>
          <p:spPr>
            <a:xfrm>
              <a:off x="2730634" y="3565486"/>
              <a:ext cx="249000" cy="249000"/>
            </a:xfrm>
            <a:prstGeom prst="ellipse">
              <a:avLst/>
            </a:prstGeom>
            <a:solidFill>
              <a:srgbClr val="FFFFFF">
                <a:alpha val="8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5"/>
            <p:cNvSpPr/>
            <p:nvPr/>
          </p:nvSpPr>
          <p:spPr>
            <a:xfrm>
              <a:off x="3081352" y="2175669"/>
              <a:ext cx="4364100" cy="12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5"/>
            <p:cNvSpPr txBox="1"/>
            <p:nvPr/>
          </p:nvSpPr>
          <p:spPr>
            <a:xfrm>
              <a:off x="3081352" y="2175669"/>
              <a:ext cx="4364100" cy="1287900"/>
            </a:xfrm>
            <a:prstGeom prst="rect">
              <a:avLst/>
            </a:prstGeom>
            <a:noFill/>
            <a:ln>
              <a:noFill/>
            </a:ln>
          </p:spPr>
          <p:txBody>
            <a:bodyPr anchorCtr="0" anchor="b" bIns="95250" lIns="0" spcFirstLastPara="1" rIns="0" wrap="square" tIns="142875">
              <a:noAutofit/>
            </a:bodyPr>
            <a:lstStyle/>
            <a:p>
              <a:pPr indent="0" lvl="0" marL="0" marR="0" rtl="0" algn="l">
                <a:lnSpc>
                  <a:spcPct val="90000"/>
                </a:lnSpc>
                <a:spcBef>
                  <a:spcPts val="0"/>
                </a:spcBef>
                <a:spcAft>
                  <a:spcPts val="0"/>
                </a:spcAft>
                <a:buClr>
                  <a:srgbClr val="000000"/>
                </a:buClr>
                <a:buSzPts val="1500"/>
                <a:buFont typeface="Calibri"/>
                <a:buNone/>
              </a:pPr>
              <a:r>
                <a:rPr b="0" i="0" lang="en-US" sz="2600" u="none" cap="none" strike="noStrike">
                  <a:solidFill>
                    <a:srgbClr val="000000"/>
                  </a:solidFill>
                  <a:latin typeface="Calibri"/>
                  <a:ea typeface="Calibri"/>
                  <a:cs typeface="Calibri"/>
                  <a:sym typeface="Calibri"/>
                </a:rPr>
                <a:t>First honeybees in America </a:t>
              </a:r>
              <a:endParaRPr sz="2600"/>
            </a:p>
          </p:txBody>
        </p:sp>
        <p:sp>
          <p:nvSpPr>
            <p:cNvPr id="197" name="Google Shape;197;p5"/>
            <p:cNvSpPr/>
            <p:nvPr/>
          </p:nvSpPr>
          <p:spPr>
            <a:xfrm>
              <a:off x="3081352" y="3463665"/>
              <a:ext cx="4364100" cy="4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5"/>
            <p:cNvSpPr txBox="1"/>
            <p:nvPr/>
          </p:nvSpPr>
          <p:spPr>
            <a:xfrm>
              <a:off x="3081352" y="3463665"/>
              <a:ext cx="43641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1" i="0" lang="en-US" sz="2600" u="none" cap="none" strike="noStrike">
                  <a:solidFill>
                    <a:srgbClr val="000000"/>
                  </a:solidFill>
                  <a:latin typeface="Calibri"/>
                  <a:ea typeface="Calibri"/>
                  <a:cs typeface="Calibri"/>
                  <a:sym typeface="Calibri"/>
                </a:rPr>
                <a:t>1622</a:t>
              </a:r>
              <a:endParaRPr sz="2600"/>
            </a:p>
          </p:txBody>
        </p:sp>
        <p:cxnSp>
          <p:nvCxnSpPr>
            <p:cNvPr id="199" name="Google Shape;199;p5"/>
            <p:cNvCxnSpPr/>
            <p:nvPr/>
          </p:nvCxnSpPr>
          <p:spPr>
            <a:xfrm>
              <a:off x="2855082" y="2175669"/>
              <a:ext cx="0" cy="1287900"/>
            </a:xfrm>
            <a:prstGeom prst="straightConnector1">
              <a:avLst/>
            </a:prstGeom>
            <a:noFill/>
            <a:ln cap="flat" cmpd="sng" w="114300">
              <a:solidFill>
                <a:srgbClr val="ED7D31"/>
              </a:solidFill>
              <a:prstDash val="dash"/>
              <a:miter lim="800000"/>
              <a:headEnd len="sm" w="sm" type="none"/>
              <a:tailEnd len="sm" w="sm" type="none"/>
            </a:ln>
          </p:spPr>
        </p:cxnSp>
        <p:sp>
          <p:nvSpPr>
            <p:cNvPr id="200" name="Google Shape;200;p5"/>
            <p:cNvSpPr/>
            <p:nvPr/>
          </p:nvSpPr>
          <p:spPr>
            <a:xfrm>
              <a:off x="2813481" y="2134940"/>
              <a:ext cx="81600" cy="81600"/>
            </a:xfrm>
            <a:prstGeom prst="ellipse">
              <a:avLst/>
            </a:prstGeom>
            <a:solidFill>
              <a:srgbClr val="C47F6E"/>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5"/>
            <p:cNvSpPr/>
            <p:nvPr/>
          </p:nvSpPr>
          <p:spPr>
            <a:xfrm rot="8100000">
              <a:off x="5314008" y="501455"/>
              <a:ext cx="319895" cy="319895"/>
            </a:xfrm>
            <a:prstGeom prst="teardrop">
              <a:avLst>
                <a:gd fmla="val 115000" name="adj"/>
              </a:avLst>
            </a:prstGeom>
            <a:solidFill>
              <a:srgbClr val="A4A4A4"/>
            </a:solidFill>
            <a:ln cap="flat" cmpd="sng" w="12700">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5"/>
            <p:cNvSpPr/>
            <p:nvPr/>
          </p:nvSpPr>
          <p:spPr>
            <a:xfrm>
              <a:off x="5349438" y="536955"/>
              <a:ext cx="249000" cy="249000"/>
            </a:xfrm>
            <a:prstGeom prst="ellipse">
              <a:avLst/>
            </a:prstGeom>
            <a:solidFill>
              <a:srgbClr val="FFFFFF">
                <a:alpha val="8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5"/>
            <p:cNvSpPr/>
            <p:nvPr/>
          </p:nvSpPr>
          <p:spPr>
            <a:xfrm>
              <a:off x="5700156" y="887672"/>
              <a:ext cx="4364100" cy="12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
            <p:cNvSpPr txBox="1"/>
            <p:nvPr/>
          </p:nvSpPr>
          <p:spPr>
            <a:xfrm>
              <a:off x="5700156" y="887672"/>
              <a:ext cx="4364100" cy="1287900"/>
            </a:xfrm>
            <a:prstGeom prst="rect">
              <a:avLst/>
            </a:prstGeom>
            <a:noFill/>
            <a:ln>
              <a:noFill/>
            </a:ln>
          </p:spPr>
          <p:txBody>
            <a:bodyPr anchorCtr="0" anchor="t" bIns="142875" lIns="0" spcFirstLastPara="1" rIns="95250" wrap="square" tIns="95250">
              <a:noAutofit/>
            </a:bodyPr>
            <a:lstStyle/>
            <a:p>
              <a:pPr indent="0" lvl="0" marL="0" marR="0" rtl="0" algn="l">
                <a:lnSpc>
                  <a:spcPct val="90000"/>
                </a:lnSpc>
                <a:spcBef>
                  <a:spcPts val="0"/>
                </a:spcBef>
                <a:spcAft>
                  <a:spcPts val="0"/>
                </a:spcAft>
                <a:buClr>
                  <a:srgbClr val="000000"/>
                </a:buClr>
                <a:buSzPts val="1500"/>
                <a:buFont typeface="Calibri"/>
                <a:buNone/>
              </a:pPr>
              <a:r>
                <a:rPr lang="en-US" sz="2600">
                  <a:latin typeface="Calibri"/>
                  <a:ea typeface="Calibri"/>
                  <a:cs typeface="Calibri"/>
                  <a:sym typeface="Calibri"/>
                </a:rPr>
                <a:t>M</a:t>
              </a:r>
              <a:r>
                <a:rPr b="0" i="0" lang="en-US" sz="2600" u="none" cap="none" strike="noStrike">
                  <a:solidFill>
                    <a:srgbClr val="000000"/>
                  </a:solidFill>
                  <a:latin typeface="Calibri"/>
                  <a:ea typeface="Calibri"/>
                  <a:cs typeface="Calibri"/>
                  <a:sym typeface="Calibri"/>
                </a:rPr>
                <a:t>ovable frame hive invented by Lorenzo Langstroth</a:t>
              </a:r>
              <a:endParaRPr sz="2600"/>
            </a:p>
          </p:txBody>
        </p:sp>
        <p:sp>
          <p:nvSpPr>
            <p:cNvPr id="205" name="Google Shape;205;p5"/>
            <p:cNvSpPr/>
            <p:nvPr/>
          </p:nvSpPr>
          <p:spPr>
            <a:xfrm>
              <a:off x="5700156" y="435133"/>
              <a:ext cx="4364100" cy="45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5"/>
            <p:cNvSpPr txBox="1"/>
            <p:nvPr/>
          </p:nvSpPr>
          <p:spPr>
            <a:xfrm>
              <a:off x="5700156" y="435133"/>
              <a:ext cx="4364100" cy="4524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b="1" i="0" lang="en-US" sz="2600" u="none" cap="none" strike="noStrike">
                  <a:solidFill>
                    <a:srgbClr val="000000"/>
                  </a:solidFill>
                  <a:latin typeface="Calibri"/>
                  <a:ea typeface="Calibri"/>
                  <a:cs typeface="Calibri"/>
                  <a:sym typeface="Calibri"/>
                </a:rPr>
                <a:t>1851</a:t>
              </a:r>
              <a:endParaRPr sz="2600"/>
            </a:p>
          </p:txBody>
        </p:sp>
        <p:cxnSp>
          <p:nvCxnSpPr>
            <p:cNvPr id="207" name="Google Shape;207;p5"/>
            <p:cNvCxnSpPr/>
            <p:nvPr/>
          </p:nvCxnSpPr>
          <p:spPr>
            <a:xfrm>
              <a:off x="5473887" y="887672"/>
              <a:ext cx="0" cy="1287900"/>
            </a:xfrm>
            <a:prstGeom prst="straightConnector1">
              <a:avLst/>
            </a:prstGeom>
            <a:noFill/>
            <a:ln cap="flat" cmpd="sng" w="114300">
              <a:solidFill>
                <a:srgbClr val="ED7D31"/>
              </a:solidFill>
              <a:prstDash val="dash"/>
              <a:miter lim="800000"/>
              <a:headEnd len="sm" w="sm" type="none"/>
              <a:tailEnd len="sm" w="sm" type="none"/>
            </a:ln>
          </p:spPr>
        </p:cxnSp>
        <p:sp>
          <p:nvSpPr>
            <p:cNvPr id="208" name="Google Shape;208;p5"/>
            <p:cNvSpPr/>
            <p:nvPr/>
          </p:nvSpPr>
          <p:spPr>
            <a:xfrm>
              <a:off x="5432285" y="2134940"/>
              <a:ext cx="81600" cy="81600"/>
            </a:xfrm>
            <a:prstGeom prst="ellipse">
              <a:avLst/>
            </a:prstGeom>
            <a:solidFill>
              <a:srgbClr val="A4A4A4"/>
            </a:solidFill>
            <a:ln cap="flat"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9" name="Google Shape;209;p5"/>
          <p:cNvPicPr preferRelativeResize="0"/>
          <p:nvPr/>
        </p:nvPicPr>
        <p:blipFill rotWithShape="1">
          <a:blip r:embed="rId3">
            <a:alphaModFix/>
          </a:blip>
          <a:srcRect b="0" l="0" r="0" t="0"/>
          <a:stretch/>
        </p:blipFill>
        <p:spPr>
          <a:xfrm>
            <a:off x="6252748" y="360976"/>
            <a:ext cx="2822484" cy="5285574"/>
          </a:xfrm>
          <a:prstGeom prst="rect">
            <a:avLst/>
          </a:prstGeom>
          <a:noFill/>
          <a:ln>
            <a:noFill/>
          </a:ln>
        </p:spPr>
      </p:pic>
      <p:grpSp>
        <p:nvGrpSpPr>
          <p:cNvPr id="210" name="Google Shape;210;p5"/>
          <p:cNvGrpSpPr/>
          <p:nvPr/>
        </p:nvGrpSpPr>
        <p:grpSpPr>
          <a:xfrm>
            <a:off x="2303875" y="4243905"/>
            <a:ext cx="746867" cy="2422594"/>
            <a:chOff x="10147" y="435202"/>
            <a:chExt cx="452400" cy="1740370"/>
          </a:xfrm>
        </p:grpSpPr>
        <p:sp>
          <p:nvSpPr>
            <p:cNvPr id="211" name="Google Shape;211;p5"/>
            <p:cNvSpPr/>
            <p:nvPr/>
          </p:nvSpPr>
          <p:spPr>
            <a:xfrm rot="8100000">
              <a:off x="76399" y="501455"/>
              <a:ext cx="319895" cy="319895"/>
            </a:xfrm>
            <a:prstGeom prst="teardrop">
              <a:avLst>
                <a:gd fmla="val 115000" name="adj"/>
              </a:avLst>
            </a:prstGeom>
            <a:solidFill>
              <a:srgbClr val="ED7D31"/>
            </a:solidFill>
            <a:ln cap="flat" cmpd="sng" w="12700">
              <a:solidFill>
                <a:srgbClr val="ED7D3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5"/>
            <p:cNvSpPr/>
            <p:nvPr/>
          </p:nvSpPr>
          <p:spPr>
            <a:xfrm>
              <a:off x="111830" y="536955"/>
              <a:ext cx="249000" cy="249000"/>
            </a:xfrm>
            <a:prstGeom prst="ellipse">
              <a:avLst/>
            </a:prstGeom>
            <a:solidFill>
              <a:srgbClr val="FFFFFF">
                <a:alpha val="8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 name="Google Shape;213;p5"/>
            <p:cNvCxnSpPr/>
            <p:nvPr/>
          </p:nvCxnSpPr>
          <p:spPr>
            <a:xfrm>
              <a:off x="236278" y="887672"/>
              <a:ext cx="0" cy="1287900"/>
            </a:xfrm>
            <a:prstGeom prst="straightConnector1">
              <a:avLst/>
            </a:prstGeom>
            <a:noFill/>
            <a:ln cap="flat" cmpd="sng" w="114300">
              <a:solidFill>
                <a:srgbClr val="ED7D31"/>
              </a:solidFill>
              <a:prstDash val="dash"/>
              <a:miter lim="800000"/>
              <a:headEnd len="sm" w="sm" type="none"/>
              <a:tailEnd len="sm" w="sm" type="none"/>
            </a:ln>
          </p:spPr>
        </p:cxnSp>
      </p:grpSp>
      <p:grpSp>
        <p:nvGrpSpPr>
          <p:cNvPr id="214" name="Google Shape;214;p5"/>
          <p:cNvGrpSpPr/>
          <p:nvPr/>
        </p:nvGrpSpPr>
        <p:grpSpPr>
          <a:xfrm rot="10800000">
            <a:off x="11401958" y="6666508"/>
            <a:ext cx="746867" cy="2702620"/>
            <a:chOff x="10147" y="435202"/>
            <a:chExt cx="452400" cy="1740370"/>
          </a:xfrm>
        </p:grpSpPr>
        <p:sp>
          <p:nvSpPr>
            <p:cNvPr id="215" name="Google Shape;215;p5"/>
            <p:cNvSpPr/>
            <p:nvPr/>
          </p:nvSpPr>
          <p:spPr>
            <a:xfrm rot="8100000">
              <a:off x="76399" y="501455"/>
              <a:ext cx="319895" cy="319895"/>
            </a:xfrm>
            <a:prstGeom prst="teardrop">
              <a:avLst>
                <a:gd fmla="val 115000" name="adj"/>
              </a:avLst>
            </a:prstGeom>
            <a:solidFill>
              <a:srgbClr val="ED7D31"/>
            </a:solidFill>
            <a:ln cap="flat" cmpd="sng" w="12700">
              <a:solidFill>
                <a:srgbClr val="ED7D3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5"/>
            <p:cNvSpPr/>
            <p:nvPr/>
          </p:nvSpPr>
          <p:spPr>
            <a:xfrm>
              <a:off x="111830" y="536955"/>
              <a:ext cx="249000" cy="249000"/>
            </a:xfrm>
            <a:prstGeom prst="ellipse">
              <a:avLst/>
            </a:prstGeom>
            <a:solidFill>
              <a:srgbClr val="FFFFFF">
                <a:alpha val="89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7" name="Google Shape;217;p5"/>
            <p:cNvCxnSpPr/>
            <p:nvPr/>
          </p:nvCxnSpPr>
          <p:spPr>
            <a:xfrm>
              <a:off x="236278" y="887672"/>
              <a:ext cx="0" cy="1287900"/>
            </a:xfrm>
            <a:prstGeom prst="straightConnector1">
              <a:avLst/>
            </a:prstGeom>
            <a:noFill/>
            <a:ln cap="flat" cmpd="sng" w="114300">
              <a:solidFill>
                <a:srgbClr val="ED7D31"/>
              </a:solidFill>
              <a:prstDash val="dash"/>
              <a:miter lim="800000"/>
              <a:headEnd len="sm" w="sm" type="none"/>
              <a:tailEnd len="sm" w="sm" type="none"/>
            </a:ln>
          </p:spPr>
        </p:cxnSp>
      </p:grpSp>
      <p:sp>
        <p:nvSpPr>
          <p:cNvPr id="218" name="Google Shape;218;p5"/>
          <p:cNvSpPr txBox="1"/>
          <p:nvPr/>
        </p:nvSpPr>
        <p:spPr>
          <a:xfrm>
            <a:off x="3050750" y="4483800"/>
            <a:ext cx="3201900" cy="907500"/>
          </a:xfrm>
          <a:prstGeom prst="rect">
            <a:avLst/>
          </a:prstGeom>
          <a:noFill/>
          <a:ln>
            <a:noFill/>
          </a:ln>
        </p:spPr>
        <p:txBody>
          <a:bodyPr anchorCtr="0" anchor="ctr" bIns="0" lIns="0" spcFirstLastPara="1" rIns="127000" wrap="square" tIns="0">
            <a:noAutofit/>
          </a:bodyPr>
          <a:lstStyle/>
          <a:p>
            <a:pPr indent="0" lvl="0" marL="0" marR="0" rtl="0" algn="l">
              <a:lnSpc>
                <a:spcPct val="90000"/>
              </a:lnSpc>
              <a:spcBef>
                <a:spcPts val="0"/>
              </a:spcBef>
              <a:spcAft>
                <a:spcPts val="0"/>
              </a:spcAft>
              <a:buClr>
                <a:srgbClr val="000000"/>
              </a:buClr>
              <a:buSzPts val="2000"/>
              <a:buFont typeface="Calibri"/>
              <a:buNone/>
            </a:pPr>
            <a:r>
              <a:rPr lang="en-US" sz="2600">
                <a:latin typeface="Calibri"/>
                <a:ea typeface="Calibri"/>
                <a:cs typeface="Calibri"/>
                <a:sym typeface="Calibri"/>
              </a:rPr>
              <a:t>2600</a:t>
            </a:r>
            <a:r>
              <a:rPr b="0" i="0" lang="en-US" sz="2600" u="none" cap="none" strike="noStrike">
                <a:solidFill>
                  <a:srgbClr val="000000"/>
                </a:solidFill>
                <a:latin typeface="Calibri"/>
                <a:ea typeface="Calibri"/>
                <a:cs typeface="Calibri"/>
                <a:sym typeface="Calibri"/>
              </a:rPr>
              <a:t>BC- </a:t>
            </a:r>
            <a:r>
              <a:rPr lang="en-US" sz="2600">
                <a:latin typeface="Calibri"/>
                <a:ea typeface="Calibri"/>
                <a:cs typeface="Calibri"/>
                <a:sym typeface="Calibri"/>
              </a:rPr>
              <a:t>Beekeeping in Egypt</a:t>
            </a:r>
            <a:endParaRPr sz="2600"/>
          </a:p>
        </p:txBody>
      </p:sp>
      <p:sp>
        <p:nvSpPr>
          <p:cNvPr id="219" name="Google Shape;219;p5"/>
          <p:cNvSpPr txBox="1"/>
          <p:nvPr/>
        </p:nvSpPr>
        <p:spPr>
          <a:xfrm>
            <a:off x="12278079" y="6616293"/>
            <a:ext cx="7204800" cy="2583900"/>
          </a:xfrm>
          <a:prstGeom prst="rect">
            <a:avLst/>
          </a:prstGeom>
          <a:noFill/>
          <a:ln>
            <a:noFill/>
          </a:ln>
        </p:spPr>
        <p:txBody>
          <a:bodyPr anchorCtr="0" anchor="b" bIns="95250" lIns="0" spcFirstLastPara="1" rIns="0" wrap="square" tIns="142875">
            <a:noAutofit/>
          </a:bodyPr>
          <a:lstStyle/>
          <a:p>
            <a:pPr indent="0" lvl="0" marL="0" marR="0" rtl="0" algn="l">
              <a:lnSpc>
                <a:spcPct val="90000"/>
              </a:lnSpc>
              <a:spcBef>
                <a:spcPts val="0"/>
              </a:spcBef>
              <a:spcAft>
                <a:spcPts val="0"/>
              </a:spcAft>
              <a:buClr>
                <a:srgbClr val="000000"/>
              </a:buClr>
              <a:buSzPts val="1500"/>
              <a:buFont typeface="Calibri"/>
              <a:buNone/>
            </a:pPr>
            <a:r>
              <a:rPr lang="en-US" sz="2600">
                <a:latin typeface="Calibri"/>
                <a:ea typeface="Calibri"/>
                <a:cs typeface="Calibri"/>
                <a:sym typeface="Calibri"/>
              </a:rPr>
              <a:t>1919 US veterans recruited as beekeepers</a:t>
            </a:r>
            <a:endParaRPr sz="2600"/>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15E"/>
        </a:solidFill>
      </p:bgPr>
    </p:bg>
    <p:spTree>
      <p:nvGrpSpPr>
        <p:cNvPr id="223" name="Shape 223"/>
        <p:cNvGrpSpPr/>
        <p:nvPr/>
      </p:nvGrpSpPr>
      <p:grpSpPr>
        <a:xfrm>
          <a:off x="0" y="0"/>
          <a:ext cx="0" cy="0"/>
          <a:chOff x="0" y="0"/>
          <a:chExt cx="0" cy="0"/>
        </a:xfrm>
      </p:grpSpPr>
      <p:sp>
        <p:nvSpPr>
          <p:cNvPr id="224" name="Google Shape;224;p9"/>
          <p:cNvSpPr txBox="1"/>
          <p:nvPr/>
        </p:nvSpPr>
        <p:spPr>
          <a:xfrm>
            <a:off x="8445875" y="2397097"/>
            <a:ext cx="8147700" cy="6168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000000"/>
              </a:buClr>
              <a:buSzPts val="2800"/>
              <a:buChar char="•"/>
            </a:pPr>
            <a:r>
              <a:rPr lang="en-US" sz="2800" u="sng">
                <a:solidFill>
                  <a:srgbClr val="000000"/>
                </a:solidFill>
                <a:latin typeface="Calibri"/>
                <a:ea typeface="Calibri"/>
                <a:cs typeface="Calibri"/>
                <a:sym typeface="Calibri"/>
              </a:rPr>
              <a:t>In 1919</a:t>
            </a:r>
            <a:r>
              <a:rPr lang="en-US" sz="2800">
                <a:solidFill>
                  <a:srgbClr val="000000"/>
                </a:solidFill>
                <a:latin typeface="Calibri"/>
                <a:ea typeface="Calibri"/>
                <a:cs typeface="Calibri"/>
                <a:sym typeface="Calibri"/>
              </a:rPr>
              <a:t> as troops returned from World War I, the federal government began recommending beekeeping as a profession for soldiers, especially disabled veterans.  </a:t>
            </a:r>
            <a:endParaRPr sz="2800">
              <a:solidFill>
                <a:srgbClr val="000000"/>
              </a:solidFill>
              <a:latin typeface="Calibri"/>
              <a:ea typeface="Calibri"/>
              <a:cs typeface="Calibri"/>
              <a:sym typeface="Calibri"/>
            </a:endParaRPr>
          </a:p>
          <a:p>
            <a:pPr indent="-228600" lvl="0" marL="228600" rtl="0" algn="l">
              <a:lnSpc>
                <a:spcPct val="90000"/>
              </a:lnSpc>
              <a:spcBef>
                <a:spcPts val="0"/>
              </a:spcBef>
              <a:spcAft>
                <a:spcPts val="0"/>
              </a:spcAft>
              <a:buClr>
                <a:srgbClr val="000000"/>
              </a:buClr>
              <a:buSzPts val="2800"/>
              <a:buFont typeface="Calibri"/>
              <a:buChar char="•"/>
            </a:pPr>
            <a:r>
              <a:rPr lang="en-US" sz="2800">
                <a:latin typeface="Calibri"/>
                <a:ea typeface="Calibri"/>
                <a:cs typeface="Calibri"/>
                <a:sym typeface="Calibri"/>
              </a:rPr>
              <a:t>EF Phillips led training of veterans through USDA (later went on to Cornell Univ.)</a:t>
            </a:r>
            <a:endParaRPr sz="2800">
              <a:latin typeface="Calibri"/>
              <a:ea typeface="Calibri"/>
              <a:cs typeface="Calibri"/>
              <a:sym typeface="Calibri"/>
            </a:endParaRPr>
          </a:p>
          <a:p>
            <a:pPr indent="-228600" lvl="0" marL="228600" rtl="0" algn="l">
              <a:lnSpc>
                <a:spcPct val="90000"/>
              </a:lnSpc>
              <a:spcBef>
                <a:spcPts val="0"/>
              </a:spcBef>
              <a:spcAft>
                <a:spcPts val="0"/>
              </a:spcAft>
              <a:buClr>
                <a:srgbClr val="000000"/>
              </a:buClr>
              <a:buSzPts val="2800"/>
              <a:buFont typeface="Calibri"/>
              <a:buChar char="•"/>
            </a:pPr>
            <a:r>
              <a:rPr lang="en-US" sz="2800">
                <a:latin typeface="Calibri"/>
                <a:ea typeface="Calibri"/>
                <a:cs typeface="Calibri"/>
                <a:sym typeface="Calibri"/>
              </a:rPr>
              <a:t>Beekeeping was important part of the war effort</a:t>
            </a:r>
            <a:endParaRPr sz="2800">
              <a:latin typeface="Calibri"/>
              <a:ea typeface="Calibri"/>
              <a:cs typeface="Calibri"/>
              <a:sym typeface="Calibri"/>
            </a:endParaRPr>
          </a:p>
          <a:p>
            <a:pPr indent="-292100" lvl="1" marL="685800" rtl="0" algn="l">
              <a:lnSpc>
                <a:spcPct val="90000"/>
              </a:lnSpc>
              <a:spcBef>
                <a:spcPts val="0"/>
              </a:spcBef>
              <a:spcAft>
                <a:spcPts val="0"/>
              </a:spcAft>
              <a:buClr>
                <a:srgbClr val="000000"/>
              </a:buClr>
              <a:buSzPts val="2800"/>
              <a:buFont typeface="Calibri"/>
              <a:buChar char="•"/>
            </a:pPr>
            <a:r>
              <a:rPr lang="en-US" sz="2800">
                <a:latin typeface="Calibri"/>
                <a:ea typeface="Calibri"/>
                <a:cs typeface="Calibri"/>
                <a:sym typeface="Calibri"/>
              </a:rPr>
              <a:t>Sugar rationing </a:t>
            </a:r>
            <a:endParaRPr sz="2800">
              <a:latin typeface="Calibri"/>
              <a:ea typeface="Calibri"/>
              <a:cs typeface="Calibri"/>
              <a:sym typeface="Calibri"/>
            </a:endParaRPr>
          </a:p>
          <a:p>
            <a:pPr indent="-292100" lvl="1" marL="685800" rtl="0" algn="l">
              <a:lnSpc>
                <a:spcPct val="90000"/>
              </a:lnSpc>
              <a:spcBef>
                <a:spcPts val="0"/>
              </a:spcBef>
              <a:spcAft>
                <a:spcPts val="0"/>
              </a:spcAft>
              <a:buClr>
                <a:srgbClr val="000000"/>
              </a:buClr>
              <a:buSzPts val="2800"/>
              <a:buFont typeface="Calibri"/>
              <a:buChar char="•"/>
            </a:pPr>
            <a:r>
              <a:rPr lang="en-US" sz="2800">
                <a:latin typeface="Calibri"/>
                <a:ea typeface="Calibri"/>
                <a:cs typeface="Calibri"/>
                <a:sym typeface="Calibri"/>
              </a:rPr>
              <a:t>Wax for munitions and arms</a:t>
            </a:r>
            <a:endParaRPr sz="2800">
              <a:latin typeface="Calibri"/>
              <a:ea typeface="Calibri"/>
              <a:cs typeface="Calibri"/>
              <a:sym typeface="Calibri"/>
            </a:endParaRPr>
          </a:p>
          <a:p>
            <a:pPr indent="-292100" lvl="1" marL="685800" rtl="0" algn="l">
              <a:lnSpc>
                <a:spcPct val="90000"/>
              </a:lnSpc>
              <a:spcBef>
                <a:spcPts val="0"/>
              </a:spcBef>
              <a:spcAft>
                <a:spcPts val="0"/>
              </a:spcAft>
              <a:buClr>
                <a:srgbClr val="000000"/>
              </a:buClr>
              <a:buSzPts val="2800"/>
              <a:buFont typeface="Calibri"/>
              <a:buChar char="•"/>
            </a:pPr>
            <a:r>
              <a:rPr lang="en-US" sz="2800">
                <a:latin typeface="Calibri"/>
                <a:ea typeface="Calibri"/>
                <a:cs typeface="Calibri"/>
                <a:sym typeface="Calibri"/>
              </a:rPr>
              <a:t>Wax for Navy ropes</a:t>
            </a:r>
            <a:endParaRPr sz="2800">
              <a:latin typeface="Calibri"/>
              <a:ea typeface="Calibri"/>
              <a:cs typeface="Calibri"/>
              <a:sym typeface="Calibri"/>
            </a:endParaRPr>
          </a:p>
        </p:txBody>
      </p:sp>
      <p:sp>
        <p:nvSpPr>
          <p:cNvPr id="225" name="Google Shape;225;p9"/>
          <p:cNvSpPr txBox="1"/>
          <p:nvPr/>
        </p:nvSpPr>
        <p:spPr>
          <a:xfrm>
            <a:off x="14400861" y="9261948"/>
            <a:ext cx="25146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000000"/>
                </a:solidFill>
                <a:latin typeface="Calibri"/>
                <a:ea typeface="Calibri"/>
                <a:cs typeface="Calibri"/>
                <a:sym typeface="Calibri"/>
              </a:rPr>
              <a:t>(Federal Board, 1919)</a:t>
            </a:r>
            <a:endParaRPr/>
          </a:p>
        </p:txBody>
      </p:sp>
      <p:pic>
        <p:nvPicPr>
          <p:cNvPr id="226" name="Google Shape;226;p9"/>
          <p:cNvPicPr preferRelativeResize="0"/>
          <p:nvPr/>
        </p:nvPicPr>
        <p:blipFill rotWithShape="1">
          <a:blip r:embed="rId3">
            <a:alphaModFix/>
          </a:blip>
          <a:srcRect b="0" l="0" r="0" t="0"/>
          <a:stretch/>
        </p:blipFill>
        <p:spPr>
          <a:xfrm>
            <a:off x="1285957" y="511305"/>
            <a:ext cx="6103104" cy="9594450"/>
          </a:xfrm>
          <a:custGeom>
            <a:rect b="b" l="l" r="r" t="t"/>
            <a:pathLst>
              <a:path extrusionOk="0" h="5643794" w="4777381">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ln>
            <a:noFill/>
          </a:ln>
        </p:spPr>
      </p:pic>
      <p:pic>
        <p:nvPicPr>
          <p:cNvPr id="227" name="Google Shape;227;p9"/>
          <p:cNvPicPr preferRelativeResize="0"/>
          <p:nvPr/>
        </p:nvPicPr>
        <p:blipFill>
          <a:blip r:embed="rId4">
            <a:alphaModFix/>
          </a:blip>
          <a:stretch>
            <a:fillRect/>
          </a:stretch>
        </p:blipFill>
        <p:spPr>
          <a:xfrm>
            <a:off x="8004044" y="6843175"/>
            <a:ext cx="4984250" cy="3262575"/>
          </a:xfrm>
          <a:prstGeom prst="rect">
            <a:avLst/>
          </a:prstGeom>
          <a:noFill/>
          <a:ln>
            <a:noFill/>
          </a:ln>
        </p:spPr>
      </p:pic>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231" name="Shape 231"/>
        <p:cNvGrpSpPr/>
        <p:nvPr/>
      </p:nvGrpSpPr>
      <p:grpSpPr>
        <a:xfrm>
          <a:off x="0" y="0"/>
          <a:ext cx="0" cy="0"/>
          <a:chOff x="0" y="0"/>
          <a:chExt cx="0" cy="0"/>
        </a:xfrm>
      </p:grpSpPr>
      <p:grpSp>
        <p:nvGrpSpPr>
          <p:cNvPr id="232" name="Google Shape;232;p6"/>
          <p:cNvGrpSpPr/>
          <p:nvPr/>
        </p:nvGrpSpPr>
        <p:grpSpPr>
          <a:xfrm>
            <a:off x="-673031" y="-651130"/>
            <a:ext cx="19652481" cy="3673444"/>
            <a:chOff x="0" y="0"/>
            <a:chExt cx="6947205" cy="1298572"/>
          </a:xfrm>
        </p:grpSpPr>
        <p:sp>
          <p:nvSpPr>
            <p:cNvPr id="233" name="Google Shape;233;p6"/>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4" name="Google Shape;234;p6"/>
            <p:cNvSpPr txBox="1"/>
            <p:nvPr/>
          </p:nvSpPr>
          <p:spPr>
            <a:xfrm>
              <a:off x="0" y="38100"/>
              <a:ext cx="6947205" cy="126047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5" name="Google Shape;235;p6"/>
          <p:cNvSpPr txBox="1"/>
          <p:nvPr/>
        </p:nvSpPr>
        <p:spPr>
          <a:xfrm>
            <a:off x="5485540" y="137669"/>
            <a:ext cx="133158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0"/>
              <a:buFont typeface="Arial"/>
              <a:buNone/>
            </a:pPr>
            <a:r>
              <a:rPr lang="en-US" sz="9000">
                <a:solidFill>
                  <a:srgbClr val="000001"/>
                </a:solidFill>
                <a:latin typeface="Staatliches"/>
                <a:ea typeface="Staatliches"/>
                <a:cs typeface="Staatliches"/>
                <a:sym typeface="Staatliches"/>
              </a:rPr>
              <a:t>Heroes to Hives</a:t>
            </a:r>
            <a:endParaRPr b="0" i="0" sz="1400" u="none" cap="none" strike="noStrike">
              <a:solidFill>
                <a:srgbClr val="000000"/>
              </a:solidFill>
              <a:latin typeface="Arial"/>
              <a:ea typeface="Arial"/>
              <a:cs typeface="Arial"/>
              <a:sym typeface="Arial"/>
            </a:endParaRPr>
          </a:p>
        </p:txBody>
      </p:sp>
      <p:pic>
        <p:nvPicPr>
          <p:cNvPr id="236" name="Google Shape;236;p6"/>
          <p:cNvPicPr preferRelativeResize="0"/>
          <p:nvPr/>
        </p:nvPicPr>
        <p:blipFill rotWithShape="1">
          <a:blip r:embed="rId3">
            <a:alphaModFix/>
          </a:blip>
          <a:srcRect b="0" l="0" r="0" t="0"/>
          <a:stretch/>
        </p:blipFill>
        <p:spPr>
          <a:xfrm>
            <a:off x="325501" y="-347874"/>
            <a:ext cx="5007724" cy="5007724"/>
          </a:xfrm>
          <a:prstGeom prst="rect">
            <a:avLst/>
          </a:prstGeom>
          <a:noFill/>
          <a:ln>
            <a:noFill/>
          </a:ln>
        </p:spPr>
      </p:pic>
      <p:sp>
        <p:nvSpPr>
          <p:cNvPr id="237" name="Google Shape;237;p6"/>
          <p:cNvSpPr/>
          <p:nvPr/>
        </p:nvSpPr>
        <p:spPr>
          <a:xfrm>
            <a:off x="7517377" y="2603528"/>
            <a:ext cx="9138051" cy="7448927"/>
          </a:xfrm>
          <a:custGeom>
            <a:rect b="b" l="l" r="r" t="t"/>
            <a:pathLst>
              <a:path extrusionOk="0" h="5154967" w="6184806">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238" name="Google Shape;238;p6"/>
          <p:cNvPicPr preferRelativeResize="0"/>
          <p:nvPr/>
        </p:nvPicPr>
        <p:blipFill rotWithShape="1">
          <a:blip r:embed="rId4">
            <a:alphaModFix/>
          </a:blip>
          <a:srcRect b="0" l="0" r="0" t="0"/>
          <a:stretch/>
        </p:blipFill>
        <p:spPr>
          <a:xfrm rot="5400000">
            <a:off x="7968839" y="3354511"/>
            <a:ext cx="8349222" cy="62619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9" name="Google Shape;239;p6"/>
          <p:cNvSpPr txBox="1"/>
          <p:nvPr/>
        </p:nvSpPr>
        <p:spPr>
          <a:xfrm>
            <a:off x="817975" y="5087650"/>
            <a:ext cx="7235100" cy="4223100"/>
          </a:xfrm>
          <a:prstGeom prst="rect">
            <a:avLst/>
          </a:prstGeom>
          <a:noFill/>
          <a:ln>
            <a:noFill/>
          </a:ln>
        </p:spPr>
        <p:txBody>
          <a:bodyPr anchorCtr="0" anchor="t" bIns="45700" lIns="91425" spcFirstLastPara="1" rIns="91425" wrap="square" tIns="45700">
            <a:normAutofit/>
          </a:bodyPr>
          <a:lstStyle/>
          <a:p>
            <a:pPr indent="-368300" lvl="0" marL="342900" rtl="0" algn="l">
              <a:lnSpc>
                <a:spcPct val="90000"/>
              </a:lnSpc>
              <a:spcBef>
                <a:spcPts val="0"/>
              </a:spcBef>
              <a:spcAft>
                <a:spcPts val="0"/>
              </a:spcAft>
              <a:buClr>
                <a:srgbClr val="000000"/>
              </a:buClr>
              <a:buSzPts val="2800"/>
              <a:buChar char="•"/>
            </a:pPr>
            <a:r>
              <a:rPr lang="en-US" sz="2800">
                <a:solidFill>
                  <a:srgbClr val="000000"/>
                </a:solidFill>
                <a:latin typeface="Calibri"/>
                <a:ea typeface="Calibri"/>
                <a:cs typeface="Calibri"/>
                <a:sym typeface="Calibri"/>
              </a:rPr>
              <a:t>Est. 2015</a:t>
            </a:r>
            <a:endParaRPr sz="2800">
              <a:solidFill>
                <a:srgbClr val="000000"/>
              </a:solidFill>
              <a:latin typeface="Calibri"/>
              <a:ea typeface="Calibri"/>
              <a:cs typeface="Calibri"/>
              <a:sym typeface="Calibri"/>
            </a:endParaRPr>
          </a:p>
          <a:p>
            <a:pPr indent="-368300" lvl="0" marL="342900" rtl="0" algn="l">
              <a:lnSpc>
                <a:spcPct val="90000"/>
              </a:lnSpc>
              <a:spcBef>
                <a:spcPts val="1000"/>
              </a:spcBef>
              <a:spcAft>
                <a:spcPts val="0"/>
              </a:spcAft>
              <a:buClr>
                <a:srgbClr val="000000"/>
              </a:buClr>
              <a:buSzPts val="2800"/>
              <a:buChar char="•"/>
            </a:pPr>
            <a:r>
              <a:rPr lang="en-US" sz="2800">
                <a:solidFill>
                  <a:srgbClr val="000000"/>
                </a:solidFill>
                <a:latin typeface="Calibri"/>
                <a:ea typeface="Calibri"/>
                <a:cs typeface="Calibri"/>
                <a:sym typeface="Calibri"/>
              </a:rPr>
              <a:t>9-month science-based beginning beekeeping education course</a:t>
            </a:r>
            <a:endParaRPr sz="2800">
              <a:solidFill>
                <a:srgbClr val="000000"/>
              </a:solidFill>
              <a:latin typeface="Calibri"/>
              <a:ea typeface="Calibri"/>
              <a:cs typeface="Calibri"/>
              <a:sym typeface="Calibri"/>
            </a:endParaRPr>
          </a:p>
          <a:p>
            <a:pPr indent="-368300" lvl="0" marL="342900" rtl="0" algn="l">
              <a:lnSpc>
                <a:spcPct val="90000"/>
              </a:lnSpc>
              <a:spcBef>
                <a:spcPts val="1000"/>
              </a:spcBef>
              <a:spcAft>
                <a:spcPts val="0"/>
              </a:spcAft>
              <a:buClr>
                <a:srgbClr val="000000"/>
              </a:buClr>
              <a:buSzPts val="2800"/>
              <a:buChar char="•"/>
            </a:pPr>
            <a:r>
              <a:rPr lang="en-US" sz="2800">
                <a:solidFill>
                  <a:srgbClr val="000000"/>
                </a:solidFill>
                <a:latin typeface="Calibri"/>
                <a:ea typeface="Calibri"/>
                <a:cs typeface="Calibri"/>
                <a:sym typeface="Calibri"/>
              </a:rPr>
              <a:t>Free to service members, their dependents, Gold Star families, VA staff, and VSOs</a:t>
            </a:r>
            <a:endParaRPr sz="2800">
              <a:solidFill>
                <a:srgbClr val="000000"/>
              </a:solidFill>
              <a:latin typeface="Calibri"/>
              <a:ea typeface="Calibri"/>
              <a:cs typeface="Calibri"/>
              <a:sym typeface="Calibri"/>
            </a:endParaRPr>
          </a:p>
          <a:p>
            <a:pPr indent="-368300" lvl="0" marL="342900" rtl="0" algn="l">
              <a:lnSpc>
                <a:spcPct val="90000"/>
              </a:lnSpc>
              <a:spcBef>
                <a:spcPts val="1000"/>
              </a:spcBef>
              <a:spcAft>
                <a:spcPts val="0"/>
              </a:spcAft>
              <a:buClr>
                <a:srgbClr val="000000"/>
              </a:buClr>
              <a:buSzPts val="2800"/>
              <a:buChar char="•"/>
            </a:pPr>
            <a:r>
              <a:rPr lang="en-US" sz="2800">
                <a:solidFill>
                  <a:srgbClr val="000000"/>
                </a:solidFill>
                <a:latin typeface="Calibri"/>
                <a:ea typeface="Calibri"/>
                <a:cs typeface="Calibri"/>
                <a:sym typeface="Calibri"/>
              </a:rPr>
              <a:t>Over 15,000 trained</a:t>
            </a:r>
            <a:endParaRPr sz="2800">
              <a:solidFill>
                <a:srgbClr val="000000"/>
              </a:solidFill>
              <a:latin typeface="Calibri"/>
              <a:ea typeface="Calibri"/>
              <a:cs typeface="Calibri"/>
              <a:sym typeface="Calibri"/>
            </a:endParaRPr>
          </a:p>
        </p:txBody>
      </p:sp>
    </p:spTree>
  </p:cSld>
  <p:clrMapOvr>
    <a:masterClrMapping/>
  </p:clrMapOvr>
  <p:transition spd="med">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243" name="Shape 243"/>
        <p:cNvGrpSpPr/>
        <p:nvPr/>
      </p:nvGrpSpPr>
      <p:grpSpPr>
        <a:xfrm>
          <a:off x="0" y="0"/>
          <a:ext cx="0" cy="0"/>
          <a:chOff x="0" y="0"/>
          <a:chExt cx="0" cy="0"/>
        </a:xfrm>
      </p:grpSpPr>
      <p:grpSp>
        <p:nvGrpSpPr>
          <p:cNvPr id="244" name="Google Shape;244;p7"/>
          <p:cNvGrpSpPr/>
          <p:nvPr/>
        </p:nvGrpSpPr>
        <p:grpSpPr>
          <a:xfrm>
            <a:off x="1230300" y="1998803"/>
            <a:ext cx="6969578" cy="4554726"/>
            <a:chOff x="0" y="-9525"/>
            <a:chExt cx="2463793" cy="2132063"/>
          </a:xfrm>
        </p:grpSpPr>
        <p:sp>
          <p:nvSpPr>
            <p:cNvPr id="245" name="Google Shape;245;p7"/>
            <p:cNvSpPr/>
            <p:nvPr/>
          </p:nvSpPr>
          <p:spPr>
            <a:xfrm>
              <a:off x="0" y="0"/>
              <a:ext cx="2463793" cy="2122538"/>
            </a:xfrm>
            <a:custGeom>
              <a:rect b="b" l="l" r="r" t="t"/>
              <a:pathLst>
                <a:path extrusionOk="0" h="2122538" w="2463793">
                  <a:moveTo>
                    <a:pt x="0" y="0"/>
                  </a:moveTo>
                  <a:lnTo>
                    <a:pt x="2463793" y="0"/>
                  </a:lnTo>
                  <a:lnTo>
                    <a:pt x="2463793" y="2122538"/>
                  </a:lnTo>
                  <a:lnTo>
                    <a:pt x="0" y="2122538"/>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 name="Google Shape;246;p7"/>
            <p:cNvSpPr txBox="1"/>
            <p:nvPr/>
          </p:nvSpPr>
          <p:spPr>
            <a:xfrm>
              <a:off x="0" y="-9525"/>
              <a:ext cx="2463793" cy="2132063"/>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47" name="Google Shape;247;p7"/>
          <p:cNvSpPr/>
          <p:nvPr/>
        </p:nvSpPr>
        <p:spPr>
          <a:xfrm flipH="1" rot="1413338">
            <a:off x="6190812" y="6581212"/>
            <a:ext cx="2097938" cy="2148976"/>
          </a:xfrm>
          <a:custGeom>
            <a:rect b="b" l="l" r="r" t="t"/>
            <a:pathLst>
              <a:path extrusionOk="0" h="2147038" w="2096046">
                <a:moveTo>
                  <a:pt x="2096046" y="0"/>
                </a:moveTo>
                <a:lnTo>
                  <a:pt x="0" y="0"/>
                </a:lnTo>
                <a:lnTo>
                  <a:pt x="0" y="2147038"/>
                </a:lnTo>
                <a:lnTo>
                  <a:pt x="2096046" y="2147038"/>
                </a:lnTo>
                <a:lnTo>
                  <a:pt x="2096046"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 name="Google Shape;248;p7"/>
          <p:cNvSpPr txBox="1"/>
          <p:nvPr/>
        </p:nvSpPr>
        <p:spPr>
          <a:xfrm>
            <a:off x="2235875" y="4972659"/>
            <a:ext cx="5224800" cy="34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620" u="none" cap="none" strike="noStrike">
                <a:solidFill>
                  <a:srgbClr val="000000"/>
                </a:solidFill>
                <a:latin typeface="Calibri"/>
                <a:ea typeface="Calibri"/>
                <a:cs typeface="Calibri"/>
                <a:sym typeface="Calibri"/>
              </a:rPr>
              <a:t>Manchester VA Healthcare System</a:t>
            </a:r>
            <a:endParaRPr b="0" i="0" sz="1800" u="none" cap="none" strike="noStrike">
              <a:solidFill>
                <a:srgbClr val="000000"/>
              </a:solidFill>
              <a:latin typeface="Calibri"/>
              <a:ea typeface="Calibri"/>
              <a:cs typeface="Calibri"/>
              <a:sym typeface="Calibri"/>
            </a:endParaRPr>
          </a:p>
        </p:txBody>
      </p:sp>
      <p:pic>
        <p:nvPicPr>
          <p:cNvPr descr="A picture containing text, dark&#10;&#10;Description automatically generated" id="249" name="Google Shape;249;p7"/>
          <p:cNvPicPr preferRelativeResize="0"/>
          <p:nvPr/>
        </p:nvPicPr>
        <p:blipFill rotWithShape="1">
          <a:blip r:embed="rId4">
            <a:alphaModFix/>
          </a:blip>
          <a:srcRect b="0" l="0" r="0" t="0"/>
          <a:stretch/>
        </p:blipFill>
        <p:spPr>
          <a:xfrm>
            <a:off x="2259170" y="2737032"/>
            <a:ext cx="5178205" cy="1592298"/>
          </a:xfrm>
          <a:prstGeom prst="rect">
            <a:avLst/>
          </a:prstGeom>
          <a:noFill/>
          <a:ln>
            <a:noFill/>
          </a:ln>
        </p:spPr>
      </p:pic>
      <p:grpSp>
        <p:nvGrpSpPr>
          <p:cNvPr id="250" name="Google Shape;250;p7"/>
          <p:cNvGrpSpPr/>
          <p:nvPr/>
        </p:nvGrpSpPr>
        <p:grpSpPr>
          <a:xfrm>
            <a:off x="9128375" y="593975"/>
            <a:ext cx="8590788" cy="9078164"/>
            <a:chOff x="0" y="0"/>
            <a:chExt cx="3048000" cy="3048000"/>
          </a:xfrm>
        </p:grpSpPr>
        <p:sp>
          <p:nvSpPr>
            <p:cNvPr id="251" name="Google Shape;251;p7"/>
            <p:cNvSpPr/>
            <p:nvPr/>
          </p:nvSpPr>
          <p:spPr>
            <a:xfrm>
              <a:off x="0" y="0"/>
              <a:ext cx="3048000" cy="2946400"/>
            </a:xfrm>
            <a:custGeom>
              <a:rect b="b" l="l" r="r" t="t"/>
              <a:pathLst>
                <a:path extrusionOk="0" h="2946400" w="3048000">
                  <a:moveTo>
                    <a:pt x="0" y="0"/>
                  </a:moveTo>
                  <a:lnTo>
                    <a:pt x="3048000" y="0"/>
                  </a:lnTo>
                  <a:lnTo>
                    <a:pt x="3048000" y="2946400"/>
                  </a:lnTo>
                  <a:lnTo>
                    <a:pt x="0" y="2946400"/>
                  </a:lnTo>
                  <a:close/>
                </a:path>
              </a:pathLst>
            </a:custGeom>
            <a:solidFill>
              <a:srgbClr val="FDF9B4"/>
            </a:solidFill>
            <a:ln>
              <a:noFill/>
            </a:ln>
          </p:spPr>
          <p:txBody>
            <a:bodyPr anchorCtr="0" anchor="t" bIns="45700" lIns="91425" spcFirstLastPara="1" rIns="91425" wrap="square" tIns="45700">
              <a:noAutofit/>
            </a:bodyPr>
            <a:lstStyle/>
            <a:p>
              <a:pPr indent="0" lvl="0" marL="228600" rtl="0" algn="l">
                <a:lnSpc>
                  <a:spcPct val="90000"/>
                </a:lnSpc>
                <a:spcBef>
                  <a:spcPts val="0"/>
                </a:spcBef>
                <a:spcAft>
                  <a:spcPts val="0"/>
                </a:spcAft>
                <a:buNone/>
              </a:pPr>
              <a:r>
                <a:t/>
              </a:r>
              <a:endParaRPr sz="3400">
                <a:solidFill>
                  <a:schemeClr val="dk1"/>
                </a:solidFill>
                <a:latin typeface="Calibri"/>
                <a:ea typeface="Calibri"/>
                <a:cs typeface="Calibri"/>
                <a:sym typeface="Calibri"/>
              </a:endParaRPr>
            </a:p>
            <a:p>
              <a:pPr indent="-317500" lvl="0" marL="228600" rtl="0" algn="l">
                <a:lnSpc>
                  <a:spcPct val="90000"/>
                </a:lnSpc>
                <a:spcBef>
                  <a:spcPts val="0"/>
                </a:spcBef>
                <a:spcAft>
                  <a:spcPts val="0"/>
                </a:spcAft>
                <a:buClr>
                  <a:schemeClr val="dk1"/>
                </a:buClr>
                <a:buSzPts val="3400"/>
                <a:buChar char="•"/>
              </a:pPr>
              <a:r>
                <a:rPr lang="en-US" sz="3400">
                  <a:solidFill>
                    <a:schemeClr val="dk1"/>
                  </a:solidFill>
                  <a:latin typeface="Calibri"/>
                  <a:ea typeface="Calibri"/>
                  <a:cs typeface="Calibri"/>
                  <a:sym typeface="Calibri"/>
                </a:rPr>
                <a:t>Established 2019</a:t>
              </a:r>
              <a:endParaRPr sz="4200">
                <a:solidFill>
                  <a:schemeClr val="dk1"/>
                </a:solidFill>
                <a:latin typeface="Calibri"/>
                <a:ea typeface="Calibri"/>
                <a:cs typeface="Calibri"/>
                <a:sym typeface="Calibri"/>
              </a:endParaRPr>
            </a:p>
            <a:p>
              <a:pPr indent="-317500" lvl="0" marL="228600" rtl="0" algn="l">
                <a:lnSpc>
                  <a:spcPct val="90000"/>
                </a:lnSpc>
                <a:spcBef>
                  <a:spcPts val="1000"/>
                </a:spcBef>
                <a:spcAft>
                  <a:spcPts val="0"/>
                </a:spcAft>
                <a:buClr>
                  <a:schemeClr val="dk1"/>
                </a:buClr>
                <a:buSzPts val="3400"/>
                <a:buChar char="•"/>
              </a:pPr>
              <a:r>
                <a:rPr lang="en-US" sz="3400">
                  <a:solidFill>
                    <a:schemeClr val="dk1"/>
                  </a:solidFill>
                  <a:latin typeface="Calibri"/>
                  <a:ea typeface="Calibri"/>
                  <a:cs typeface="Calibri"/>
                  <a:sym typeface="Calibri"/>
                </a:rPr>
                <a:t>Currently at 4 facilities and VISN 19 Clinical Resource Hub</a:t>
              </a:r>
              <a:endParaRPr sz="4200">
                <a:solidFill>
                  <a:schemeClr val="dk1"/>
                </a:solidFill>
                <a:latin typeface="Calibri"/>
                <a:ea typeface="Calibri"/>
                <a:cs typeface="Calibri"/>
                <a:sym typeface="Calibri"/>
              </a:endParaRPr>
            </a:p>
            <a:p>
              <a:pPr indent="-317500" lvl="1" marL="685800" rtl="0" algn="l">
                <a:lnSpc>
                  <a:spcPct val="90000"/>
                </a:lnSpc>
                <a:spcBef>
                  <a:spcPts val="500"/>
                </a:spcBef>
                <a:spcAft>
                  <a:spcPts val="0"/>
                </a:spcAft>
                <a:buClr>
                  <a:schemeClr val="dk1"/>
                </a:buClr>
                <a:buSzPts val="3400"/>
                <a:buChar char="•"/>
              </a:pPr>
              <a:r>
                <a:rPr lang="en-US" sz="3400">
                  <a:solidFill>
                    <a:schemeClr val="dk1"/>
                  </a:solidFill>
                  <a:latin typeface="Calibri"/>
                  <a:ea typeface="Calibri"/>
                  <a:cs typeface="Calibri"/>
                  <a:sym typeface="Calibri"/>
                </a:rPr>
                <a:t>Manchester, NH</a:t>
              </a:r>
              <a:endParaRPr sz="3800">
                <a:solidFill>
                  <a:schemeClr val="dk1"/>
                </a:solidFill>
                <a:latin typeface="Calibri"/>
                <a:ea typeface="Calibri"/>
                <a:cs typeface="Calibri"/>
                <a:sym typeface="Calibri"/>
              </a:endParaRPr>
            </a:p>
            <a:p>
              <a:pPr indent="-317500" lvl="1" marL="685800" rtl="0" algn="l">
                <a:lnSpc>
                  <a:spcPct val="90000"/>
                </a:lnSpc>
                <a:spcBef>
                  <a:spcPts val="500"/>
                </a:spcBef>
                <a:spcAft>
                  <a:spcPts val="0"/>
                </a:spcAft>
                <a:buClr>
                  <a:schemeClr val="dk1"/>
                </a:buClr>
                <a:buSzPts val="3400"/>
                <a:buChar char="•"/>
              </a:pPr>
              <a:r>
                <a:rPr lang="en-US" sz="3400">
                  <a:solidFill>
                    <a:schemeClr val="dk1"/>
                  </a:solidFill>
                  <a:latin typeface="Calibri"/>
                  <a:ea typeface="Calibri"/>
                  <a:cs typeface="Calibri"/>
                  <a:sym typeface="Calibri"/>
                </a:rPr>
                <a:t>Oklahoma City, OK</a:t>
              </a:r>
              <a:endParaRPr sz="3800">
                <a:solidFill>
                  <a:schemeClr val="dk1"/>
                </a:solidFill>
                <a:latin typeface="Calibri"/>
                <a:ea typeface="Calibri"/>
                <a:cs typeface="Calibri"/>
                <a:sym typeface="Calibri"/>
              </a:endParaRPr>
            </a:p>
            <a:p>
              <a:pPr indent="-317500" lvl="1" marL="685800" rtl="0" algn="l">
                <a:lnSpc>
                  <a:spcPct val="90000"/>
                </a:lnSpc>
                <a:spcBef>
                  <a:spcPts val="500"/>
                </a:spcBef>
                <a:spcAft>
                  <a:spcPts val="0"/>
                </a:spcAft>
                <a:buClr>
                  <a:schemeClr val="dk1"/>
                </a:buClr>
                <a:buSzPts val="3400"/>
                <a:buChar char="•"/>
              </a:pPr>
              <a:r>
                <a:rPr lang="en-US" sz="3400">
                  <a:solidFill>
                    <a:schemeClr val="dk1"/>
                  </a:solidFill>
                  <a:latin typeface="Calibri"/>
                  <a:ea typeface="Calibri"/>
                  <a:cs typeface="Calibri"/>
                  <a:sym typeface="Calibri"/>
                </a:rPr>
                <a:t>Kansas City, KS</a:t>
              </a:r>
              <a:endParaRPr sz="3800">
                <a:solidFill>
                  <a:schemeClr val="dk1"/>
                </a:solidFill>
                <a:latin typeface="Calibri"/>
                <a:ea typeface="Calibri"/>
                <a:cs typeface="Calibri"/>
                <a:sym typeface="Calibri"/>
              </a:endParaRPr>
            </a:p>
            <a:p>
              <a:pPr indent="-317500" lvl="1" marL="685800" rtl="0" algn="l">
                <a:lnSpc>
                  <a:spcPct val="90000"/>
                </a:lnSpc>
                <a:spcBef>
                  <a:spcPts val="500"/>
                </a:spcBef>
                <a:spcAft>
                  <a:spcPts val="0"/>
                </a:spcAft>
                <a:buClr>
                  <a:schemeClr val="dk1"/>
                </a:buClr>
                <a:buSzPts val="3400"/>
                <a:buChar char="•"/>
              </a:pPr>
              <a:r>
                <a:rPr lang="en-US" sz="3400">
                  <a:solidFill>
                    <a:schemeClr val="dk1"/>
                  </a:solidFill>
                  <a:latin typeface="Calibri"/>
                  <a:ea typeface="Calibri"/>
                  <a:cs typeface="Calibri"/>
                  <a:sym typeface="Calibri"/>
                </a:rPr>
                <a:t>Palo Alto, CA</a:t>
              </a:r>
              <a:endParaRPr sz="3800">
                <a:solidFill>
                  <a:schemeClr val="dk1"/>
                </a:solidFill>
                <a:latin typeface="Calibri"/>
                <a:ea typeface="Calibri"/>
                <a:cs typeface="Calibri"/>
                <a:sym typeface="Calibri"/>
              </a:endParaRPr>
            </a:p>
            <a:p>
              <a:pPr indent="-317500" lvl="0" marL="228600" rtl="0" algn="l">
                <a:lnSpc>
                  <a:spcPct val="90000"/>
                </a:lnSpc>
                <a:spcBef>
                  <a:spcPts val="1000"/>
                </a:spcBef>
                <a:spcAft>
                  <a:spcPts val="0"/>
                </a:spcAft>
                <a:buClr>
                  <a:schemeClr val="dk1"/>
                </a:buClr>
                <a:buSzPts val="3400"/>
                <a:buChar char="•"/>
              </a:pPr>
              <a:r>
                <a:rPr lang="en-US" sz="3400">
                  <a:solidFill>
                    <a:schemeClr val="dk1"/>
                  </a:solidFill>
                  <a:latin typeface="Calibri"/>
                  <a:ea typeface="Calibri"/>
                  <a:cs typeface="Calibri"/>
                  <a:sym typeface="Calibri"/>
                </a:rPr>
                <a:t>Spreading to at least 3 more in 2025</a:t>
              </a:r>
              <a:endParaRPr sz="4200">
                <a:solidFill>
                  <a:schemeClr val="dk1"/>
                </a:solidFill>
                <a:latin typeface="Calibri"/>
                <a:ea typeface="Calibri"/>
                <a:cs typeface="Calibri"/>
                <a:sym typeface="Calibri"/>
              </a:endParaRPr>
            </a:p>
            <a:p>
              <a:pPr indent="-317500" lvl="0" marL="228600" rtl="0" algn="l">
                <a:lnSpc>
                  <a:spcPct val="90000"/>
                </a:lnSpc>
                <a:spcBef>
                  <a:spcPts val="1000"/>
                </a:spcBef>
                <a:spcAft>
                  <a:spcPts val="0"/>
                </a:spcAft>
                <a:buClr>
                  <a:schemeClr val="dk1"/>
                </a:buClr>
                <a:buSzPts val="3400"/>
                <a:buChar char="•"/>
              </a:pPr>
              <a:r>
                <a:rPr lang="en-US" sz="3400">
                  <a:solidFill>
                    <a:schemeClr val="dk1"/>
                  </a:solidFill>
                  <a:latin typeface="Calibri"/>
                  <a:ea typeface="Calibri"/>
                  <a:cs typeface="Calibri"/>
                  <a:sym typeface="Calibri"/>
                </a:rPr>
                <a:t>Shark Tank Promising Practice October 2024, with facilitated replication to Northern CA VA in 2025</a:t>
              </a:r>
              <a:endParaRPr sz="4200">
                <a:solidFill>
                  <a:schemeClr val="dk1"/>
                </a:solidFill>
                <a:latin typeface="Calibri"/>
                <a:ea typeface="Calibri"/>
                <a:cs typeface="Calibri"/>
                <a:sym typeface="Calibri"/>
              </a:endParaRPr>
            </a:p>
          </p:txBody>
        </p:sp>
        <p:sp>
          <p:nvSpPr>
            <p:cNvPr id="252" name="Google Shape;252;p7"/>
            <p:cNvSpPr/>
            <p:nvPr/>
          </p:nvSpPr>
          <p:spPr>
            <a:xfrm>
              <a:off x="0" y="0"/>
              <a:ext cx="3048000" cy="3048000"/>
            </a:xfrm>
            <a:custGeom>
              <a:rect b="b" l="l" r="r" t="t"/>
              <a:pathLst>
                <a:path extrusionOk="0" h="3048000" w="3048000">
                  <a:moveTo>
                    <a:pt x="0" y="2946400"/>
                  </a:moveTo>
                  <a:lnTo>
                    <a:pt x="3048000" y="2946400"/>
                  </a:lnTo>
                  <a:lnTo>
                    <a:pt x="2921000" y="3048000"/>
                  </a:lnTo>
                  <a:cubicBezTo>
                    <a:pt x="2921000" y="3048000"/>
                    <a:pt x="1930400" y="2971800"/>
                    <a:pt x="1828800" y="2971800"/>
                  </a:cubicBezTo>
                  <a:lnTo>
                    <a:pt x="1219200" y="2971800"/>
                  </a:lnTo>
                  <a:cubicBezTo>
                    <a:pt x="1117600" y="2971800"/>
                    <a:pt x="127000" y="3048000"/>
                    <a:pt x="127000" y="3048000"/>
                  </a:cubicBezTo>
                  <a:lnTo>
                    <a:pt x="0" y="2946400"/>
                  </a:lnTo>
                  <a:lnTo>
                    <a:pt x="0" y="0"/>
                  </a:lnTo>
                  <a:lnTo>
                    <a:pt x="3048000" y="0"/>
                  </a:lnTo>
                  <a:lnTo>
                    <a:pt x="3048000" y="2946400"/>
                  </a:lnTo>
                  <a:lnTo>
                    <a:pt x="12700" y="2946400"/>
                  </a:lnTo>
                  <a:lnTo>
                    <a:pt x="12700" y="2933700"/>
                  </a:lnTo>
                  <a:lnTo>
                    <a:pt x="3035300" y="2933700"/>
                  </a:lnTo>
                  <a:lnTo>
                    <a:pt x="3035300" y="12700"/>
                  </a:lnTo>
                  <a:lnTo>
                    <a:pt x="12700" y="12700"/>
                  </a:lnTo>
                  <a:lnTo>
                    <a:pt x="12700" y="2946400"/>
                  </a:lnTo>
                </a:path>
              </a:pathLst>
            </a:custGeom>
            <a:solidFill>
              <a:srgbClr val="394C60">
                <a:alpha val="941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ransition spd="med">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7CECB"/>
        </a:solidFill>
      </p:bgPr>
    </p:bg>
    <p:spTree>
      <p:nvGrpSpPr>
        <p:cNvPr id="256" name="Shape 256"/>
        <p:cNvGrpSpPr/>
        <p:nvPr/>
      </p:nvGrpSpPr>
      <p:grpSpPr>
        <a:xfrm>
          <a:off x="0" y="0"/>
          <a:ext cx="0" cy="0"/>
          <a:chOff x="0" y="0"/>
          <a:chExt cx="0" cy="0"/>
        </a:xfrm>
      </p:grpSpPr>
      <p:grpSp>
        <p:nvGrpSpPr>
          <p:cNvPr id="257" name="Google Shape;257;p8"/>
          <p:cNvGrpSpPr/>
          <p:nvPr/>
        </p:nvGrpSpPr>
        <p:grpSpPr>
          <a:xfrm>
            <a:off x="1028700" y="7693642"/>
            <a:ext cx="5143060" cy="1564658"/>
            <a:chOff x="0" y="-9525"/>
            <a:chExt cx="1357014" cy="412840"/>
          </a:xfrm>
        </p:grpSpPr>
        <p:sp>
          <p:nvSpPr>
            <p:cNvPr id="258" name="Google Shape;258;p8"/>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 name="Google Shape;259;p8"/>
            <p:cNvSpPr txBox="1"/>
            <p:nvPr/>
          </p:nvSpPr>
          <p:spPr>
            <a:xfrm>
              <a:off x="0" y="-9525"/>
              <a:ext cx="1357014" cy="41284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Equipment, Supplies, and Bees</a:t>
              </a:r>
              <a:endParaRPr b="0" i="0" sz="1400" u="none" cap="none" strike="noStrike">
                <a:solidFill>
                  <a:srgbClr val="000000"/>
                </a:solidFill>
                <a:latin typeface="Arial"/>
                <a:ea typeface="Arial"/>
                <a:cs typeface="Arial"/>
                <a:sym typeface="Arial"/>
              </a:endParaRPr>
            </a:p>
          </p:txBody>
        </p:sp>
      </p:grpSp>
      <p:grpSp>
        <p:nvGrpSpPr>
          <p:cNvPr id="260" name="Google Shape;260;p8"/>
          <p:cNvGrpSpPr/>
          <p:nvPr/>
        </p:nvGrpSpPr>
        <p:grpSpPr>
          <a:xfrm>
            <a:off x="6572470" y="7683475"/>
            <a:ext cx="5143060" cy="1564658"/>
            <a:chOff x="0" y="-9525"/>
            <a:chExt cx="1357014" cy="412840"/>
          </a:xfrm>
        </p:grpSpPr>
        <p:sp>
          <p:nvSpPr>
            <p:cNvPr id="261" name="Google Shape;261;p8"/>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 name="Google Shape;262;p8"/>
            <p:cNvSpPr txBox="1"/>
            <p:nvPr/>
          </p:nvSpPr>
          <p:spPr>
            <a:xfrm>
              <a:off x="0" y="-9525"/>
              <a:ext cx="1357014" cy="41284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Hive </a:t>
              </a:r>
              <a:r>
                <a:rPr lang="en-US" sz="3000">
                  <a:solidFill>
                    <a:srgbClr val="000001"/>
                  </a:solidFill>
                </a:rPr>
                <a:t>Maintenance</a:t>
              </a:r>
              <a:r>
                <a:rPr lang="en-US" sz="3000">
                  <a:solidFill>
                    <a:srgbClr val="000001"/>
                  </a:solidFill>
                </a:rPr>
                <a:t> and Colony Care</a:t>
              </a:r>
              <a:endParaRPr b="0" i="0" sz="1400" u="none" cap="none" strike="noStrike">
                <a:solidFill>
                  <a:srgbClr val="000000"/>
                </a:solidFill>
                <a:latin typeface="Arial"/>
                <a:ea typeface="Arial"/>
                <a:cs typeface="Arial"/>
                <a:sym typeface="Arial"/>
              </a:endParaRPr>
            </a:p>
          </p:txBody>
        </p:sp>
      </p:grpSp>
      <p:grpSp>
        <p:nvGrpSpPr>
          <p:cNvPr id="263" name="Google Shape;263;p8"/>
          <p:cNvGrpSpPr/>
          <p:nvPr/>
        </p:nvGrpSpPr>
        <p:grpSpPr>
          <a:xfrm>
            <a:off x="12116240" y="7693642"/>
            <a:ext cx="5143060" cy="1564658"/>
            <a:chOff x="0" y="-9525"/>
            <a:chExt cx="1357014" cy="412840"/>
          </a:xfrm>
        </p:grpSpPr>
        <p:sp>
          <p:nvSpPr>
            <p:cNvPr id="264" name="Google Shape;264;p8"/>
            <p:cNvSpPr/>
            <p:nvPr/>
          </p:nvSpPr>
          <p:spPr>
            <a:xfrm>
              <a:off x="0" y="0"/>
              <a:ext cx="1357014" cy="403315"/>
            </a:xfrm>
            <a:custGeom>
              <a:rect b="b" l="l" r="r" t="t"/>
              <a:pathLst>
                <a:path extrusionOk="0" h="403315" w="1357014">
                  <a:moveTo>
                    <a:pt x="0" y="0"/>
                  </a:moveTo>
                  <a:lnTo>
                    <a:pt x="1357014" y="0"/>
                  </a:lnTo>
                  <a:lnTo>
                    <a:pt x="1357014" y="403315"/>
                  </a:lnTo>
                  <a:lnTo>
                    <a:pt x="0" y="403315"/>
                  </a:lnTo>
                  <a:close/>
                </a:path>
              </a:pathLst>
            </a:custGeom>
            <a:solidFill>
              <a:srgbClr val="FFC15E"/>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5" name="Google Shape;265;p8"/>
            <p:cNvSpPr txBox="1"/>
            <p:nvPr/>
          </p:nvSpPr>
          <p:spPr>
            <a:xfrm>
              <a:off x="0" y="-9525"/>
              <a:ext cx="1357014" cy="41284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Arial"/>
                <a:buNone/>
              </a:pPr>
              <a:r>
                <a:rPr lang="en-US" sz="3000">
                  <a:solidFill>
                    <a:srgbClr val="000001"/>
                  </a:solidFill>
                </a:rPr>
                <a:t>Safety for the Bees and the Beekeepers</a:t>
              </a:r>
              <a:endParaRPr b="0" i="0" sz="1400" u="none" cap="none" strike="noStrike">
                <a:solidFill>
                  <a:srgbClr val="000000"/>
                </a:solidFill>
                <a:latin typeface="Arial"/>
                <a:ea typeface="Arial"/>
                <a:cs typeface="Arial"/>
                <a:sym typeface="Arial"/>
              </a:endParaRPr>
            </a:p>
          </p:txBody>
        </p:sp>
      </p:grpSp>
      <p:grpSp>
        <p:nvGrpSpPr>
          <p:cNvPr id="266" name="Google Shape;266;p8"/>
          <p:cNvGrpSpPr/>
          <p:nvPr/>
        </p:nvGrpSpPr>
        <p:grpSpPr>
          <a:xfrm>
            <a:off x="6572470" y="3693791"/>
            <a:ext cx="5143060" cy="4058400"/>
            <a:chOff x="0" y="0"/>
            <a:chExt cx="1357014" cy="1070822"/>
          </a:xfrm>
        </p:grpSpPr>
        <p:sp>
          <p:nvSpPr>
            <p:cNvPr id="267" name="Google Shape;267;p8"/>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8"/>
            <p:cNvSpPr txBox="1"/>
            <p:nvPr/>
          </p:nvSpPr>
          <p:spPr>
            <a:xfrm>
              <a:off x="0" y="38100"/>
              <a:ext cx="1357014" cy="103272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8"/>
          <p:cNvGrpSpPr/>
          <p:nvPr/>
        </p:nvGrpSpPr>
        <p:grpSpPr>
          <a:xfrm>
            <a:off x="12116240" y="3703958"/>
            <a:ext cx="5143060" cy="4058400"/>
            <a:chOff x="0" y="0"/>
            <a:chExt cx="1357014" cy="1070822"/>
          </a:xfrm>
        </p:grpSpPr>
        <p:sp>
          <p:nvSpPr>
            <p:cNvPr id="270" name="Google Shape;270;p8"/>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1" name="Google Shape;271;p8"/>
            <p:cNvSpPr txBox="1"/>
            <p:nvPr/>
          </p:nvSpPr>
          <p:spPr>
            <a:xfrm>
              <a:off x="0" y="38100"/>
              <a:ext cx="1357014" cy="103272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8"/>
          <p:cNvGrpSpPr/>
          <p:nvPr/>
        </p:nvGrpSpPr>
        <p:grpSpPr>
          <a:xfrm>
            <a:off x="1028700" y="3703958"/>
            <a:ext cx="5143060" cy="4058400"/>
            <a:chOff x="0" y="0"/>
            <a:chExt cx="1357014" cy="1070822"/>
          </a:xfrm>
        </p:grpSpPr>
        <p:sp>
          <p:nvSpPr>
            <p:cNvPr id="273" name="Google Shape;273;p8"/>
            <p:cNvSpPr/>
            <p:nvPr/>
          </p:nvSpPr>
          <p:spPr>
            <a:xfrm>
              <a:off x="0" y="0"/>
              <a:ext cx="1357014" cy="1070822"/>
            </a:xfrm>
            <a:custGeom>
              <a:rect b="b" l="l" r="r" t="t"/>
              <a:pathLst>
                <a:path extrusionOk="0" h="1070822" w="1357014">
                  <a:moveTo>
                    <a:pt x="0" y="0"/>
                  </a:moveTo>
                  <a:lnTo>
                    <a:pt x="1357014" y="0"/>
                  </a:lnTo>
                  <a:lnTo>
                    <a:pt x="1357014" y="1070822"/>
                  </a:lnTo>
                  <a:lnTo>
                    <a:pt x="0" y="107082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4" name="Google Shape;274;p8"/>
            <p:cNvSpPr txBox="1"/>
            <p:nvPr/>
          </p:nvSpPr>
          <p:spPr>
            <a:xfrm>
              <a:off x="0" y="38100"/>
              <a:ext cx="1357014" cy="103272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8"/>
          <p:cNvGrpSpPr/>
          <p:nvPr/>
        </p:nvGrpSpPr>
        <p:grpSpPr>
          <a:xfrm>
            <a:off x="-673031" y="-651130"/>
            <a:ext cx="19652481" cy="3673444"/>
            <a:chOff x="0" y="0"/>
            <a:chExt cx="6947205" cy="1298572"/>
          </a:xfrm>
        </p:grpSpPr>
        <p:sp>
          <p:nvSpPr>
            <p:cNvPr id="276" name="Google Shape;276;p8"/>
            <p:cNvSpPr/>
            <p:nvPr/>
          </p:nvSpPr>
          <p:spPr>
            <a:xfrm>
              <a:off x="0" y="0"/>
              <a:ext cx="6947205" cy="1298572"/>
            </a:xfrm>
            <a:custGeom>
              <a:rect b="b" l="l" r="r" t="t"/>
              <a:pathLst>
                <a:path extrusionOk="0" h="1298572" w="6947205">
                  <a:moveTo>
                    <a:pt x="0" y="0"/>
                  </a:moveTo>
                  <a:lnTo>
                    <a:pt x="6947205" y="0"/>
                  </a:lnTo>
                  <a:lnTo>
                    <a:pt x="6947205" y="1298572"/>
                  </a:lnTo>
                  <a:lnTo>
                    <a:pt x="0" y="1298572"/>
                  </a:lnTo>
                  <a:close/>
                </a:path>
              </a:pathLst>
            </a:custGeom>
            <a:solidFill>
              <a:srgbClr val="FFFAE3"/>
            </a:solidFill>
            <a:ln cap="sq" cmpd="sng" w="28575">
              <a:solidFill>
                <a:srgbClr val="000001"/>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7" name="Google Shape;277;p8"/>
            <p:cNvSpPr txBox="1"/>
            <p:nvPr/>
          </p:nvSpPr>
          <p:spPr>
            <a:xfrm>
              <a:off x="0" y="38100"/>
              <a:ext cx="6947205" cy="1260472"/>
            </a:xfrm>
            <a:prstGeom prst="rect">
              <a:avLst/>
            </a:prstGeom>
            <a:noFill/>
            <a:ln>
              <a:noFill/>
            </a:ln>
          </p:spPr>
          <p:txBody>
            <a:bodyPr anchorCtr="0" anchor="ctr" bIns="50800" lIns="50800" spcFirstLastPara="1" rIns="50800" wrap="square" tIns="50800">
              <a:noAutofit/>
            </a:bodyPr>
            <a:lstStyle/>
            <a:p>
              <a:pPr indent="0" lvl="0" marL="0" marR="0" rtl="0" algn="ctr">
                <a:lnSpc>
                  <a:spcPct val="149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78" name="Google Shape;278;p8"/>
          <p:cNvSpPr/>
          <p:nvPr/>
        </p:nvSpPr>
        <p:spPr>
          <a:xfrm>
            <a:off x="7596137" y="3973352"/>
            <a:ext cx="3114145" cy="3250056"/>
          </a:xfrm>
          <a:custGeom>
            <a:rect b="b" l="l" r="r" t="t"/>
            <a:pathLst>
              <a:path extrusionOk="0" h="3250056" w="3114145">
                <a:moveTo>
                  <a:pt x="3114145" y="0"/>
                </a:moveTo>
                <a:lnTo>
                  <a:pt x="0" y="0"/>
                </a:lnTo>
                <a:lnTo>
                  <a:pt x="0" y="3250056"/>
                </a:lnTo>
                <a:lnTo>
                  <a:pt x="3114145" y="3250056"/>
                </a:lnTo>
                <a:lnTo>
                  <a:pt x="3114145"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79" name="Google Shape;279;p8"/>
          <p:cNvSpPr/>
          <p:nvPr/>
        </p:nvSpPr>
        <p:spPr>
          <a:xfrm flipH="1">
            <a:off x="12678072" y="3812774"/>
            <a:ext cx="4019396" cy="3916968"/>
          </a:xfrm>
          <a:custGeom>
            <a:rect b="b" l="l" r="r" t="t"/>
            <a:pathLst>
              <a:path extrusionOk="0" h="3916968" w="4019396">
                <a:moveTo>
                  <a:pt x="4019396" y="0"/>
                </a:moveTo>
                <a:lnTo>
                  <a:pt x="0" y="0"/>
                </a:lnTo>
                <a:lnTo>
                  <a:pt x="0" y="3916968"/>
                </a:lnTo>
                <a:lnTo>
                  <a:pt x="4019396" y="3916968"/>
                </a:lnTo>
                <a:lnTo>
                  <a:pt x="4019396" y="0"/>
                </a:lnTo>
                <a:close/>
              </a:path>
            </a:pathLst>
          </a:custGeom>
          <a:blipFill rotWithShape="1">
            <a:blip r:embed="rId4">
              <a:alphaModFix/>
            </a:blip>
            <a:stretch>
              <a:fillRect b="-6957" l="-82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0" name="Google Shape;280;p8"/>
          <p:cNvSpPr/>
          <p:nvPr/>
        </p:nvSpPr>
        <p:spPr>
          <a:xfrm flipH="1">
            <a:off x="1873037" y="4025548"/>
            <a:ext cx="1788761" cy="1866829"/>
          </a:xfrm>
          <a:custGeom>
            <a:rect b="b" l="l" r="r" t="t"/>
            <a:pathLst>
              <a:path extrusionOk="0" h="2196269" w="2104425">
                <a:moveTo>
                  <a:pt x="2104425" y="0"/>
                </a:moveTo>
                <a:lnTo>
                  <a:pt x="0" y="0"/>
                </a:lnTo>
                <a:lnTo>
                  <a:pt x="0" y="2196269"/>
                </a:lnTo>
                <a:lnTo>
                  <a:pt x="2104425" y="2196269"/>
                </a:lnTo>
                <a:lnTo>
                  <a:pt x="2104425"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1" name="Google Shape;281;p8"/>
          <p:cNvSpPr/>
          <p:nvPr/>
        </p:nvSpPr>
        <p:spPr>
          <a:xfrm rot="1957722">
            <a:off x="9380008" y="6537453"/>
            <a:ext cx="321183" cy="265377"/>
          </a:xfrm>
          <a:custGeom>
            <a:rect b="b" l="l" r="r" t="t"/>
            <a:pathLst>
              <a:path extrusionOk="0" h="265377" w="321183">
                <a:moveTo>
                  <a:pt x="0" y="0"/>
                </a:moveTo>
                <a:lnTo>
                  <a:pt x="321183" y="0"/>
                </a:lnTo>
                <a:lnTo>
                  <a:pt x="321183" y="265378"/>
                </a:lnTo>
                <a:lnTo>
                  <a:pt x="0" y="26537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2" name="Google Shape;282;p8"/>
          <p:cNvSpPr/>
          <p:nvPr/>
        </p:nvSpPr>
        <p:spPr>
          <a:xfrm rot="-3319125">
            <a:off x="14701848" y="4032146"/>
            <a:ext cx="155054" cy="265192"/>
          </a:xfrm>
          <a:custGeom>
            <a:rect b="b" l="l" r="r" t="t"/>
            <a:pathLst>
              <a:path extrusionOk="0" h="265192" w="155054">
                <a:moveTo>
                  <a:pt x="0" y="0"/>
                </a:moveTo>
                <a:lnTo>
                  <a:pt x="155055" y="0"/>
                </a:lnTo>
                <a:lnTo>
                  <a:pt x="155055" y="265193"/>
                </a:lnTo>
                <a:lnTo>
                  <a:pt x="0" y="265193"/>
                </a:lnTo>
                <a:lnTo>
                  <a:pt x="0" y="0"/>
                </a:lnTo>
                <a:close/>
              </a:path>
            </a:pathLst>
          </a:custGeom>
          <a:blipFill rotWithShape="1">
            <a:blip r:embed="rId5">
              <a:alphaModFix/>
            </a:blip>
            <a:stretch>
              <a:fillRect b="-65" l="-107125"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3" name="Google Shape;283;p8"/>
          <p:cNvSpPr/>
          <p:nvPr/>
        </p:nvSpPr>
        <p:spPr>
          <a:xfrm>
            <a:off x="14329654" y="2510078"/>
            <a:ext cx="2104425" cy="2196269"/>
          </a:xfrm>
          <a:custGeom>
            <a:rect b="b" l="l" r="r" t="t"/>
            <a:pathLst>
              <a:path extrusionOk="0" h="2196269" w="2104425">
                <a:moveTo>
                  <a:pt x="0" y="0"/>
                </a:moveTo>
                <a:lnTo>
                  <a:pt x="2104425" y="0"/>
                </a:lnTo>
                <a:lnTo>
                  <a:pt x="2104425" y="2196270"/>
                </a:lnTo>
                <a:lnTo>
                  <a:pt x="0" y="219627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4" name="Google Shape;284;p8"/>
          <p:cNvSpPr/>
          <p:nvPr/>
        </p:nvSpPr>
        <p:spPr>
          <a:xfrm>
            <a:off x="6601045" y="4164742"/>
            <a:ext cx="1477962" cy="574065"/>
          </a:xfrm>
          <a:custGeom>
            <a:rect b="b" l="l" r="r" t="t"/>
            <a:pathLst>
              <a:path extrusionOk="0" h="574065" w="1477962">
                <a:moveTo>
                  <a:pt x="0" y="0"/>
                </a:moveTo>
                <a:lnTo>
                  <a:pt x="1477962" y="0"/>
                </a:lnTo>
                <a:lnTo>
                  <a:pt x="1477962" y="574066"/>
                </a:lnTo>
                <a:lnTo>
                  <a:pt x="0" y="574066"/>
                </a:lnTo>
                <a:lnTo>
                  <a:pt x="0" y="0"/>
                </a:lnTo>
                <a:close/>
              </a:path>
            </a:pathLst>
          </a:custGeom>
          <a:blipFill rotWithShape="1">
            <a:blip r:embed="rId6">
              <a:alphaModFix/>
            </a:blip>
            <a:stretch>
              <a:fillRect b="0" l="-42987"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5" name="Google Shape;285;p8"/>
          <p:cNvSpPr txBox="1"/>
          <p:nvPr/>
        </p:nvSpPr>
        <p:spPr>
          <a:xfrm>
            <a:off x="2495240" y="927956"/>
            <a:ext cx="133158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9000"/>
              <a:buFont typeface="Arial"/>
              <a:buNone/>
            </a:pPr>
            <a:r>
              <a:rPr lang="en-US" sz="9000">
                <a:solidFill>
                  <a:srgbClr val="000001"/>
                </a:solidFill>
                <a:latin typeface="Staatliches"/>
                <a:ea typeface="Staatliches"/>
                <a:cs typeface="Staatliches"/>
                <a:sym typeface="Staatliches"/>
              </a:rPr>
              <a:t>Beekeeping</a:t>
            </a:r>
            <a:endParaRPr b="0" i="0" sz="1400" u="none" cap="none" strike="noStrike">
              <a:solidFill>
                <a:srgbClr val="000000"/>
              </a:solidFill>
              <a:latin typeface="Arial"/>
              <a:ea typeface="Arial"/>
              <a:cs typeface="Arial"/>
              <a:sym typeface="Arial"/>
            </a:endParaRPr>
          </a:p>
        </p:txBody>
      </p:sp>
      <p:sp>
        <p:nvSpPr>
          <p:cNvPr id="286" name="Google Shape;286;p8"/>
          <p:cNvSpPr/>
          <p:nvPr/>
        </p:nvSpPr>
        <p:spPr>
          <a:xfrm>
            <a:off x="10539285" y="6581447"/>
            <a:ext cx="1144969" cy="574065"/>
          </a:xfrm>
          <a:custGeom>
            <a:rect b="b" l="l" r="r" t="t"/>
            <a:pathLst>
              <a:path extrusionOk="0" h="574065" w="1144969">
                <a:moveTo>
                  <a:pt x="0" y="0"/>
                </a:moveTo>
                <a:lnTo>
                  <a:pt x="1144968" y="0"/>
                </a:lnTo>
                <a:lnTo>
                  <a:pt x="1144968" y="574066"/>
                </a:lnTo>
                <a:lnTo>
                  <a:pt x="0" y="574066"/>
                </a:lnTo>
                <a:lnTo>
                  <a:pt x="0" y="0"/>
                </a:lnTo>
                <a:close/>
              </a:path>
            </a:pathLst>
          </a:custGeom>
          <a:blipFill rotWithShape="1">
            <a:blip r:embed="rId6">
              <a:alphaModFix/>
            </a:blip>
            <a:stretch>
              <a:fillRect b="0" l="0" r="-84573"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7" name="Google Shape;287;p8"/>
          <p:cNvSpPr/>
          <p:nvPr/>
        </p:nvSpPr>
        <p:spPr>
          <a:xfrm rot="-19313">
            <a:off x="2434150" y="4852465"/>
            <a:ext cx="3175831" cy="2868359"/>
          </a:xfrm>
          <a:custGeom>
            <a:rect b="b" l="l" r="r" t="t"/>
            <a:pathLst>
              <a:path extrusionOk="0" h="7548312" w="7136586">
                <a:moveTo>
                  <a:pt x="0" y="0"/>
                </a:moveTo>
                <a:lnTo>
                  <a:pt x="7136586" y="0"/>
                </a:lnTo>
                <a:lnTo>
                  <a:pt x="7136586" y="7548312"/>
                </a:lnTo>
                <a:lnTo>
                  <a:pt x="0" y="7548312"/>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