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League Spartan"/>
      <p:regular r:id="rId28"/>
      <p:bold r:id="rId29"/>
    </p:embeddedFont>
    <p:embeddedFont>
      <p:font typeface="Montserrat"/>
      <p:regular r:id="rId30"/>
      <p:bold r:id="rId31"/>
      <p:italic r:id="rId32"/>
      <p:boldItalic r:id="rId33"/>
    </p:embeddedFont>
    <p:embeddedFont>
      <p:font typeface="Montserrat Medium"/>
      <p:regular r:id="rId34"/>
      <p:bold r:id="rId35"/>
      <p:italic r:id="rId36"/>
      <p:boldItalic r:id="rId37"/>
    </p:embeddedFont>
    <p:embeddedFont>
      <p:font typeface="Public Sans"/>
      <p:regular r:id="rId38"/>
      <p:bold r:id="rId39"/>
      <p:italic r:id="rId40"/>
      <p:boldItalic r:id="rId41"/>
    </p:embeddedFont>
    <p:embeddedFont>
      <p:font typeface="Candara"/>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6" roundtripDataSignature="AMtx7miCwkyDiX6fucAo9bxN6RQsYqxK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ublicSans-italic.fntdata"/><Relationship Id="rId20" Type="http://schemas.openxmlformats.org/officeDocument/2006/relationships/slide" Target="slides/slide15.xml"/><Relationship Id="rId42" Type="http://schemas.openxmlformats.org/officeDocument/2006/relationships/font" Target="fonts/Candara-regular.fntdata"/><Relationship Id="rId41" Type="http://schemas.openxmlformats.org/officeDocument/2006/relationships/font" Target="fonts/PublicSans-boldItalic.fntdata"/><Relationship Id="rId22" Type="http://schemas.openxmlformats.org/officeDocument/2006/relationships/slide" Target="slides/slide17.xml"/><Relationship Id="rId44" Type="http://schemas.openxmlformats.org/officeDocument/2006/relationships/font" Target="fonts/Candara-italic.fntdata"/><Relationship Id="rId21" Type="http://schemas.openxmlformats.org/officeDocument/2006/relationships/slide" Target="slides/slide16.xml"/><Relationship Id="rId43" Type="http://schemas.openxmlformats.org/officeDocument/2006/relationships/font" Target="fonts/Candara-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Candar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eagueSpartan-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eagueSpartan-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MontserratMedium-bold.fntdata"/><Relationship Id="rId12" Type="http://schemas.openxmlformats.org/officeDocument/2006/relationships/slide" Target="slides/slide7.xml"/><Relationship Id="rId34" Type="http://schemas.openxmlformats.org/officeDocument/2006/relationships/font" Target="fonts/MontserratMedium-regular.fntdata"/><Relationship Id="rId15" Type="http://schemas.openxmlformats.org/officeDocument/2006/relationships/slide" Target="slides/slide10.xml"/><Relationship Id="rId37" Type="http://schemas.openxmlformats.org/officeDocument/2006/relationships/font" Target="fonts/MontserratMedium-boldItalic.fntdata"/><Relationship Id="rId14" Type="http://schemas.openxmlformats.org/officeDocument/2006/relationships/slide" Target="slides/slide9.xml"/><Relationship Id="rId36" Type="http://schemas.openxmlformats.org/officeDocument/2006/relationships/font" Target="fonts/MontserratMedium-italic.fntdata"/><Relationship Id="rId17" Type="http://schemas.openxmlformats.org/officeDocument/2006/relationships/slide" Target="slides/slide12.xml"/><Relationship Id="rId39" Type="http://schemas.openxmlformats.org/officeDocument/2006/relationships/font" Target="fonts/PublicSans-bold.fntdata"/><Relationship Id="rId16" Type="http://schemas.openxmlformats.org/officeDocument/2006/relationships/slide" Target="slides/slide11.xml"/><Relationship Id="rId38" Type="http://schemas.openxmlformats.org/officeDocument/2006/relationships/font" Target="fonts/Public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4e9bda2a8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g324e9bda2a8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24e9bda2a8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324e9bda2a8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24e9bda2a8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324e9bda2a8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24e9bda2a8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324e9bda2a8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24e9bda2a8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324e9bda2a8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24e9bda2a8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324e9bda2a8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24e9bda2a8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324e9bda2a8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4e9bda2a8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324e9bda2a8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24e9bda2a8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324e9bda2a8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2522e8bed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2522e8bed5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32522e8bed5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24e9bda2a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g324e9bda2a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Review of mental health </a:t>
            </a:r>
            <a:r>
              <a:rPr lang="en-US"/>
              <a:t>accommodations</a:t>
            </a:r>
            <a:r>
              <a:rPr lang="en-US"/>
              <a:t>, brain injury and cognition </a:t>
            </a:r>
            <a:r>
              <a:rPr lang="en-US"/>
              <a:t>accommodation</a:t>
            </a:r>
            <a:r>
              <a:rPr lang="en-US"/>
              <a:t>, sns rural veteran </a:t>
            </a:r>
            <a:r>
              <a:rPr lang="en-US"/>
              <a:t>accommodations</a:t>
            </a:r>
            <a:endParaRPr/>
          </a:p>
        </p:txBody>
      </p:sp>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24e9bda2a8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324e9bda2a8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24e9bda2a8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324e9bda2a8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1792288" y="612775"/>
            <a:ext cx="5486400" cy="4114800"/>
          </a:xfrm>
          <a:prstGeom prst="rect">
            <a:avLst/>
          </a:prstGeom>
          <a:noFill/>
          <a:ln>
            <a:noFill/>
          </a:ln>
        </p:spPr>
      </p:sp>
      <p:sp>
        <p:nvSpPr>
          <p:cNvPr id="68" name="Google Shape;68;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8.jpg"/><Relationship Id="rId13" Type="http://schemas.openxmlformats.org/officeDocument/2006/relationships/image" Target="../media/image5.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1.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7.png"/><Relationship Id="rId8" Type="http://schemas.openxmlformats.org/officeDocument/2006/relationships/image" Target="../media/image47.jpg"/></Relationships>
</file>

<file path=ppt/slides/_rels/slide12.xml.rels><?xml version="1.0" encoding="UTF-8" standalone="yes"?><Relationships xmlns="http://schemas.openxmlformats.org/package/2006/relationships"><Relationship Id="rId10" Type="http://schemas.openxmlformats.org/officeDocument/2006/relationships/image" Target="../media/image45.jp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20.png"/><Relationship Id="rId9" Type="http://schemas.openxmlformats.org/officeDocument/2006/relationships/image" Target="../media/image41.jp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17.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0" Type="http://schemas.openxmlformats.org/officeDocument/2006/relationships/image" Target="../media/image50.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20.png"/><Relationship Id="rId9" Type="http://schemas.openxmlformats.org/officeDocument/2006/relationships/image" Target="../media/image42.jp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17.png"/><Relationship Id="rId8"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20.png"/><Relationship Id="rId9"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17.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51.jpg"/><Relationship Id="rId5"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52.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7.png"/></Relationships>
</file>

<file path=ppt/slides/_rels/slide20.xml.rels><?xml version="1.0" encoding="UTF-8" standalone="yes"?><Relationships xmlns="http://schemas.openxmlformats.org/package/2006/relationships"><Relationship Id="rId11" Type="http://schemas.openxmlformats.org/officeDocument/2006/relationships/hyperlink" Target="http://www.gpmb.unl.edu/" TargetMode="External"/><Relationship Id="rId10" Type="http://schemas.openxmlformats.org/officeDocument/2006/relationships/hyperlink" Target="http://www.missionbeelieve.com/"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hyperlink" Target="http://www.heroestohives.org/" TargetMode="External"/><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hyperlink" Target="https://dvagov.sharepoint.com/sites/vhamanhives/SitePages/ProjectHome.aspx" TargetMode="External"/><Relationship Id="rId8" Type="http://schemas.openxmlformats.org/officeDocument/2006/relationships/hyperlink" Target="https://marketplace.va.gov/innovations/hiv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36.png"/><Relationship Id="rId5" Type="http://schemas.openxmlformats.org/officeDocument/2006/relationships/hyperlink" Target="mailto:valerie.carter2@va.gov" TargetMode="External"/><Relationship Id="rId6" Type="http://schemas.openxmlformats.org/officeDocument/2006/relationships/hyperlink" Target="mailto:adam@miffs.org" TargetMode="External"/></Relationships>
</file>

<file path=ppt/slides/_rels/slide2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4.png"/><Relationship Id="rId13" Type="http://schemas.openxmlformats.org/officeDocument/2006/relationships/image" Target="../media/image15.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14.png"/><Relationship Id="rId9" Type="http://schemas.openxmlformats.org/officeDocument/2006/relationships/image" Target="../media/image18.jp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6616" y="-11430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 name="Google Shape;90;p1"/>
          <p:cNvSpPr/>
          <p:nvPr/>
        </p:nvSpPr>
        <p:spPr>
          <a:xfrm>
            <a:off x="7832840" y="-2980612"/>
            <a:ext cx="4286250" cy="4114800"/>
          </a:xfrm>
          <a:custGeom>
            <a:rect b="b" l="l" r="r" t="t"/>
            <a:pathLst>
              <a:path extrusionOk="0" h="4114800" w="4286250">
                <a:moveTo>
                  <a:pt x="0" y="0"/>
                </a:moveTo>
                <a:lnTo>
                  <a:pt x="4286250" y="0"/>
                </a:lnTo>
                <a:lnTo>
                  <a:pt x="4286250"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1"/>
          <p:cNvSpPr/>
          <p:nvPr/>
        </p:nvSpPr>
        <p:spPr>
          <a:xfrm rot="10800000">
            <a:off x="13054323"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1"/>
          <p:cNvSpPr/>
          <p:nvPr/>
        </p:nvSpPr>
        <p:spPr>
          <a:xfrm rot="-605194">
            <a:off x="-2299542" y="1913892"/>
            <a:ext cx="3194581" cy="4114800"/>
          </a:xfrm>
          <a:custGeom>
            <a:rect b="b" l="l" r="r" t="t"/>
            <a:pathLst>
              <a:path extrusionOk="0" h="4114800" w="3194581">
                <a:moveTo>
                  <a:pt x="0" y="0"/>
                </a:moveTo>
                <a:lnTo>
                  <a:pt x="3194581" y="0"/>
                </a:lnTo>
                <a:lnTo>
                  <a:pt x="3194581"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 name="Google Shape;93;p1"/>
          <p:cNvSpPr/>
          <p:nvPr/>
        </p:nvSpPr>
        <p:spPr>
          <a:xfrm>
            <a:off x="-1746810" y="-1657717"/>
            <a:ext cx="3493619" cy="3372931"/>
          </a:xfrm>
          <a:custGeom>
            <a:rect b="b" l="l" r="r" t="t"/>
            <a:pathLst>
              <a:path extrusionOk="0" h="3372931" w="3493619">
                <a:moveTo>
                  <a:pt x="0" y="0"/>
                </a:moveTo>
                <a:lnTo>
                  <a:pt x="3493620" y="0"/>
                </a:lnTo>
                <a:lnTo>
                  <a:pt x="3493620" y="3372930"/>
                </a:lnTo>
                <a:lnTo>
                  <a:pt x="0" y="337293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1"/>
          <p:cNvSpPr/>
          <p:nvPr/>
        </p:nvSpPr>
        <p:spPr>
          <a:xfrm rot="5400000">
            <a:off x="3349294" y="-2026183"/>
            <a:ext cx="3661487" cy="3435141"/>
          </a:xfrm>
          <a:custGeom>
            <a:rect b="b" l="l" r="r" t="t"/>
            <a:pathLst>
              <a:path extrusionOk="0" h="3435141" w="3661487">
                <a:moveTo>
                  <a:pt x="0" y="0"/>
                </a:moveTo>
                <a:lnTo>
                  <a:pt x="3661487" y="0"/>
                </a:lnTo>
                <a:lnTo>
                  <a:pt x="3661487" y="3435141"/>
                </a:lnTo>
                <a:lnTo>
                  <a:pt x="0" y="343514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 name="Google Shape;95;p1"/>
          <p:cNvSpPr/>
          <p:nvPr/>
        </p:nvSpPr>
        <p:spPr>
          <a:xfrm rot="-627440">
            <a:off x="16908959" y="757949"/>
            <a:ext cx="2274362" cy="4114800"/>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 name="Google Shape;96;p1"/>
          <p:cNvSpPr txBox="1"/>
          <p:nvPr/>
        </p:nvSpPr>
        <p:spPr>
          <a:xfrm>
            <a:off x="1600200" y="1790700"/>
            <a:ext cx="16015800" cy="1000500"/>
          </a:xfrm>
          <a:prstGeom prst="rect">
            <a:avLst/>
          </a:prstGeom>
          <a:noFill/>
          <a:ln>
            <a:noFill/>
          </a:ln>
        </p:spPr>
        <p:txBody>
          <a:bodyPr anchorCtr="0" anchor="t" bIns="0" lIns="0" spcFirstLastPara="1" rIns="0" wrap="square" tIns="0">
            <a:spAutoFit/>
          </a:bodyPr>
          <a:lstStyle/>
          <a:p>
            <a:pPr indent="0" lvl="0" marL="0" rtl="0" algn="l">
              <a:lnSpc>
                <a:spcPct val="107916"/>
              </a:lnSpc>
              <a:spcBef>
                <a:spcPts val="0"/>
              </a:spcBef>
              <a:spcAft>
                <a:spcPts val="800"/>
              </a:spcAft>
              <a:buClr>
                <a:schemeClr val="dk1"/>
              </a:buClr>
              <a:buSzPts val="1100"/>
              <a:buFont typeface="Arial"/>
              <a:buNone/>
            </a:pPr>
            <a:r>
              <a:rPr b="1" lang="en-US" sz="6500">
                <a:solidFill>
                  <a:schemeClr val="dk1"/>
                </a:solidFill>
                <a:latin typeface="Calibri"/>
                <a:ea typeface="Calibri"/>
                <a:cs typeface="Calibri"/>
                <a:sym typeface="Calibri"/>
              </a:rPr>
              <a:t>Exploring Hives: Accessibility for all Veterans</a:t>
            </a:r>
            <a:endParaRPr b="0" i="0" sz="6800" u="none" cap="none" strike="noStrike">
              <a:solidFill>
                <a:srgbClr val="000000"/>
              </a:solidFill>
              <a:latin typeface="Arial"/>
              <a:ea typeface="Arial"/>
              <a:cs typeface="Arial"/>
              <a:sym typeface="Arial"/>
            </a:endParaRPr>
          </a:p>
        </p:txBody>
      </p:sp>
      <p:sp>
        <p:nvSpPr>
          <p:cNvPr id="97" name="Google Shape;97;p1"/>
          <p:cNvSpPr txBox="1"/>
          <p:nvPr/>
        </p:nvSpPr>
        <p:spPr>
          <a:xfrm>
            <a:off x="3810997" y="3938825"/>
            <a:ext cx="11307600" cy="738900"/>
          </a:xfrm>
          <a:prstGeom prst="rect">
            <a:avLst/>
          </a:prstGeom>
          <a:noFill/>
          <a:ln>
            <a:noFill/>
          </a:ln>
        </p:spPr>
        <p:txBody>
          <a:bodyPr anchorCtr="0" anchor="t" bIns="0" lIns="0" spcFirstLastPara="1" rIns="0" wrap="square" tIns="0">
            <a:spAutoFit/>
          </a:bodyPr>
          <a:lstStyle/>
          <a:p>
            <a:pPr indent="0" lvl="0" marL="0" marR="0" rtl="0" algn="l">
              <a:lnSpc>
                <a:spcPct val="142416"/>
              </a:lnSpc>
              <a:spcBef>
                <a:spcPts val="0"/>
              </a:spcBef>
              <a:spcAft>
                <a:spcPts val="0"/>
              </a:spcAft>
              <a:buClr>
                <a:srgbClr val="000000"/>
              </a:buClr>
              <a:buSzPts val="4800"/>
              <a:buFont typeface="Arial"/>
              <a:buNone/>
            </a:pPr>
            <a:r>
              <a:rPr lang="en-US" sz="4800"/>
              <a:t>Valerie Carter and Dr. Adam Ingrao</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228601" y="5358172"/>
            <a:ext cx="18745200" cy="5217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and orange text&#10;&#10;Description automatically generated" id="99" name="Google Shape;99;p1"/>
          <p:cNvPicPr preferRelativeResize="0"/>
          <p:nvPr/>
        </p:nvPicPr>
        <p:blipFill rotWithShape="1">
          <a:blip r:embed="rId10">
            <a:alphaModFix/>
          </a:blip>
          <a:srcRect b="0" l="0" r="0" t="0"/>
          <a:stretch/>
        </p:blipFill>
        <p:spPr>
          <a:xfrm>
            <a:off x="6480810" y="5630023"/>
            <a:ext cx="5491758" cy="1562100"/>
          </a:xfrm>
          <a:prstGeom prst="rect">
            <a:avLst/>
          </a:prstGeom>
          <a:noFill/>
          <a:ln>
            <a:noFill/>
          </a:ln>
        </p:spPr>
      </p:pic>
      <p:pic>
        <p:nvPicPr>
          <p:cNvPr id="100" name="Google Shape;100;p1"/>
          <p:cNvPicPr preferRelativeResize="0"/>
          <p:nvPr/>
        </p:nvPicPr>
        <p:blipFill rotWithShape="1">
          <a:blip r:embed="rId11">
            <a:alphaModFix/>
          </a:blip>
          <a:srcRect b="0" l="0" r="0" t="0"/>
          <a:stretch/>
        </p:blipFill>
        <p:spPr>
          <a:xfrm>
            <a:off x="329021" y="7318401"/>
            <a:ext cx="3917955" cy="3280719"/>
          </a:xfrm>
          <a:prstGeom prst="rect">
            <a:avLst/>
          </a:prstGeom>
          <a:noFill/>
          <a:ln>
            <a:noFill/>
          </a:ln>
        </p:spPr>
      </p:pic>
      <p:pic>
        <p:nvPicPr>
          <p:cNvPr descr="A black background with text and symbols&#10;&#10;Description automatically generated" id="101" name="Google Shape;101;p1"/>
          <p:cNvPicPr preferRelativeResize="0"/>
          <p:nvPr/>
        </p:nvPicPr>
        <p:blipFill rotWithShape="1">
          <a:blip r:embed="rId12">
            <a:alphaModFix/>
          </a:blip>
          <a:srcRect b="0" l="0" r="0" t="0"/>
          <a:stretch/>
        </p:blipFill>
        <p:spPr>
          <a:xfrm>
            <a:off x="13486800" y="3901197"/>
            <a:ext cx="4762500" cy="4762500"/>
          </a:xfrm>
          <a:prstGeom prst="rect">
            <a:avLst/>
          </a:prstGeom>
          <a:noFill/>
          <a:ln>
            <a:noFill/>
          </a:ln>
        </p:spPr>
      </p:pic>
      <p:pic>
        <p:nvPicPr>
          <p:cNvPr descr="A logo for a company&#10;&#10;Description automatically generated" id="102" name="Google Shape;102;p1"/>
          <p:cNvPicPr preferRelativeResize="0"/>
          <p:nvPr/>
        </p:nvPicPr>
        <p:blipFill rotWithShape="1">
          <a:blip r:embed="rId13">
            <a:alphaModFix/>
          </a:blip>
          <a:srcRect b="0" l="0" r="0" t="0"/>
          <a:stretch/>
        </p:blipFill>
        <p:spPr>
          <a:xfrm>
            <a:off x="14173200" y="7343859"/>
            <a:ext cx="3270250" cy="3013039"/>
          </a:xfrm>
          <a:prstGeom prst="rect">
            <a:avLst/>
          </a:prstGeom>
          <a:solidFill>
            <a:srgbClr val="A7CECB"/>
          </a:solidFill>
          <a:ln>
            <a:noFill/>
          </a:ln>
        </p:spPr>
      </p:pic>
      <p:sp>
        <p:nvSpPr>
          <p:cNvPr id="103" name="Google Shape;103;p1"/>
          <p:cNvSpPr/>
          <p:nvPr/>
        </p:nvSpPr>
        <p:spPr>
          <a:xfrm>
            <a:off x="7564750" y="7440942"/>
            <a:ext cx="2827816" cy="2757262"/>
          </a:xfrm>
          <a:custGeom>
            <a:rect b="b" l="l" r="r" t="t"/>
            <a:pathLst>
              <a:path extrusionOk="0" h="4112836" w="3940845">
                <a:moveTo>
                  <a:pt x="0" y="0"/>
                </a:moveTo>
                <a:lnTo>
                  <a:pt x="3940845" y="0"/>
                </a:lnTo>
                <a:lnTo>
                  <a:pt x="3940845" y="4112837"/>
                </a:lnTo>
                <a:lnTo>
                  <a:pt x="0" y="4112837"/>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 name="Google Shape;104;p1"/>
          <p:cNvSpPr txBox="1"/>
          <p:nvPr/>
        </p:nvSpPr>
        <p:spPr>
          <a:xfrm>
            <a:off x="-1405150" y="6087825"/>
            <a:ext cx="8050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VA Medical Center-Manchester</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24e9bda2a8_0_6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 name="Google Shape;216;g324e9bda2a8_0_69"/>
          <p:cNvSpPr txBox="1"/>
          <p:nvPr/>
        </p:nvSpPr>
        <p:spPr>
          <a:xfrm>
            <a:off x="5496875" y="1428625"/>
            <a:ext cx="3711900" cy="11082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rPr lang="en-US" sz="7200"/>
              <a:t>Facilities</a:t>
            </a:r>
            <a:endParaRPr b="0" i="0" sz="1400" u="none" cap="none" strike="noStrike">
              <a:solidFill>
                <a:srgbClr val="000000"/>
              </a:solidFill>
              <a:latin typeface="Arial"/>
              <a:ea typeface="Arial"/>
              <a:cs typeface="Arial"/>
              <a:sym typeface="Arial"/>
            </a:endParaRPr>
          </a:p>
        </p:txBody>
      </p:sp>
      <p:sp>
        <p:nvSpPr>
          <p:cNvPr id="217" name="Google Shape;217;g324e9bda2a8_0_69"/>
          <p:cNvSpPr txBox="1"/>
          <p:nvPr/>
        </p:nvSpPr>
        <p:spPr>
          <a:xfrm>
            <a:off x="1110075" y="2654200"/>
            <a:ext cx="14571000" cy="6434700"/>
          </a:xfrm>
          <a:prstGeom prst="rect">
            <a:avLst/>
          </a:prstGeom>
          <a:noFill/>
          <a:ln>
            <a:noFill/>
          </a:ln>
        </p:spPr>
        <p:txBody>
          <a:bodyPr anchorCtr="0" anchor="t" bIns="0" lIns="0" spcFirstLastPara="1" rIns="0" wrap="square" tIns="0">
            <a:spAutoFit/>
          </a:bodyPr>
          <a:lstStyle/>
          <a:p>
            <a:pPr indent="-482600" lvl="0" marL="457200" marR="0" rtl="0" algn="l">
              <a:lnSpc>
                <a:spcPct val="135018"/>
              </a:lnSpc>
              <a:spcBef>
                <a:spcPts val="0"/>
              </a:spcBef>
              <a:spcAft>
                <a:spcPts val="0"/>
              </a:spcAft>
              <a:buClr>
                <a:srgbClr val="000000"/>
              </a:buClr>
              <a:buSzPts val="4000"/>
              <a:buChar char="●"/>
            </a:pPr>
            <a:r>
              <a:rPr lang="en-US" sz="4000"/>
              <a:t>Educational Classrooms</a:t>
            </a:r>
            <a:endParaRPr sz="4000"/>
          </a:p>
          <a:p>
            <a:pPr indent="-482600" lvl="0" marL="457200" marR="0" rtl="0" algn="l">
              <a:lnSpc>
                <a:spcPct val="135018"/>
              </a:lnSpc>
              <a:spcBef>
                <a:spcPts val="0"/>
              </a:spcBef>
              <a:spcAft>
                <a:spcPts val="0"/>
              </a:spcAft>
              <a:buSzPts val="4000"/>
              <a:buChar char="●"/>
            </a:pPr>
            <a:r>
              <a:rPr lang="en-US" sz="4000"/>
              <a:t>Restrooms</a:t>
            </a:r>
            <a:endParaRPr sz="4000"/>
          </a:p>
          <a:p>
            <a:pPr indent="-482600" lvl="0" marL="457200" marR="0" rtl="0" algn="l">
              <a:lnSpc>
                <a:spcPct val="135018"/>
              </a:lnSpc>
              <a:spcBef>
                <a:spcPts val="0"/>
              </a:spcBef>
              <a:spcAft>
                <a:spcPts val="0"/>
              </a:spcAft>
              <a:buSzPts val="4000"/>
              <a:buChar char="●"/>
            </a:pPr>
            <a:r>
              <a:rPr lang="en-US" sz="4000"/>
              <a:t>Potable water</a:t>
            </a:r>
            <a:endParaRPr sz="4000"/>
          </a:p>
          <a:p>
            <a:pPr indent="-482600" lvl="0" marL="457200" marR="0" rtl="0" algn="l">
              <a:lnSpc>
                <a:spcPct val="135018"/>
              </a:lnSpc>
              <a:spcBef>
                <a:spcPts val="0"/>
              </a:spcBef>
              <a:spcAft>
                <a:spcPts val="0"/>
              </a:spcAft>
              <a:buSzPts val="4000"/>
              <a:buChar char="●"/>
            </a:pPr>
            <a:r>
              <a:rPr lang="en-US" sz="4000"/>
              <a:t>Seating</a:t>
            </a:r>
            <a:endParaRPr sz="4000"/>
          </a:p>
          <a:p>
            <a:pPr indent="-482600" lvl="0" marL="457200" marR="0" rtl="0" algn="l">
              <a:lnSpc>
                <a:spcPct val="135018"/>
              </a:lnSpc>
              <a:spcBef>
                <a:spcPts val="0"/>
              </a:spcBef>
              <a:spcAft>
                <a:spcPts val="0"/>
              </a:spcAft>
              <a:buSzPts val="4000"/>
              <a:buChar char="●"/>
            </a:pPr>
            <a:r>
              <a:rPr lang="en-US" sz="4000"/>
              <a:t>Shade</a:t>
            </a:r>
            <a:endParaRPr sz="4000"/>
          </a:p>
          <a:p>
            <a:pPr indent="-482600" lvl="0" marL="457200" marR="0" rtl="0" algn="l">
              <a:lnSpc>
                <a:spcPct val="135018"/>
              </a:lnSpc>
              <a:spcBef>
                <a:spcPts val="0"/>
              </a:spcBef>
              <a:spcAft>
                <a:spcPts val="0"/>
              </a:spcAft>
              <a:buSzPts val="4000"/>
              <a:buChar char="●"/>
            </a:pPr>
            <a:r>
              <a:rPr lang="en-US" sz="4000"/>
              <a:t>Signage</a:t>
            </a:r>
            <a:endParaRPr sz="4000"/>
          </a:p>
          <a:p>
            <a:pPr indent="-482600" lvl="0" marL="457200" marR="0" rtl="0" algn="l">
              <a:lnSpc>
                <a:spcPct val="135018"/>
              </a:lnSpc>
              <a:spcBef>
                <a:spcPts val="0"/>
              </a:spcBef>
              <a:spcAft>
                <a:spcPts val="0"/>
              </a:spcAft>
              <a:buSzPts val="4000"/>
              <a:buChar char="●"/>
            </a:pPr>
            <a:r>
              <a:rPr lang="en-US" sz="4000"/>
              <a:t>First Aid Kit</a:t>
            </a:r>
            <a:endParaRPr sz="4000"/>
          </a:p>
          <a:p>
            <a:pPr indent="-482600" lvl="0" marL="457200" marR="0" rtl="0" algn="l">
              <a:lnSpc>
                <a:spcPct val="135018"/>
              </a:lnSpc>
              <a:spcBef>
                <a:spcPts val="0"/>
              </a:spcBef>
              <a:spcAft>
                <a:spcPts val="0"/>
              </a:spcAft>
              <a:buSzPts val="4000"/>
              <a:buChar char="●"/>
            </a:pPr>
            <a:r>
              <a:rPr lang="en-US" sz="4000"/>
              <a:t>Fire Safety</a:t>
            </a:r>
            <a:endParaRPr sz="4000"/>
          </a:p>
        </p:txBody>
      </p:sp>
      <p:sp>
        <p:nvSpPr>
          <p:cNvPr id="218" name="Google Shape;218;g324e9bda2a8_0_69"/>
          <p:cNvSpPr/>
          <p:nvPr/>
        </p:nvSpPr>
        <p:spPr>
          <a:xfrm>
            <a:off x="4431187" y="8752297"/>
            <a:ext cx="5843277" cy="2220445"/>
          </a:xfrm>
          <a:custGeom>
            <a:rect b="b" l="l" r="r" t="t"/>
            <a:pathLst>
              <a:path extrusionOk="0" h="2220445" w="5843277">
                <a:moveTo>
                  <a:pt x="0" y="0"/>
                </a:moveTo>
                <a:lnTo>
                  <a:pt x="5843278" y="0"/>
                </a:lnTo>
                <a:lnTo>
                  <a:pt x="5843278" y="2220445"/>
                </a:lnTo>
                <a:lnTo>
                  <a:pt x="0" y="22204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 name="Google Shape;219;g324e9bda2a8_0_69"/>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g324e9bda2a8_0_69"/>
          <p:cNvSpPr/>
          <p:nvPr/>
        </p:nvSpPr>
        <p:spPr>
          <a:xfrm>
            <a:off x="8159140" y="-2148788"/>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1" name="Google Shape;221;g324e9bda2a8_0_69"/>
          <p:cNvPicPr preferRelativeResize="0"/>
          <p:nvPr/>
        </p:nvPicPr>
        <p:blipFill>
          <a:blip r:embed="rId7">
            <a:alphaModFix/>
          </a:blip>
          <a:stretch>
            <a:fillRect/>
          </a:stretch>
        </p:blipFill>
        <p:spPr>
          <a:xfrm>
            <a:off x="10103075" y="1999275"/>
            <a:ext cx="6574875" cy="7089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24e9bda2a8_0_7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g324e9bda2a8_0_79"/>
          <p:cNvSpPr/>
          <p:nvPr/>
        </p:nvSpPr>
        <p:spPr>
          <a:xfrm>
            <a:off x="7252380" y="8786638"/>
            <a:ext cx="5843277" cy="2220445"/>
          </a:xfrm>
          <a:custGeom>
            <a:rect b="b" l="l" r="r" t="t"/>
            <a:pathLst>
              <a:path extrusionOk="0" h="2220445" w="5843277">
                <a:moveTo>
                  <a:pt x="0" y="0"/>
                </a:moveTo>
                <a:lnTo>
                  <a:pt x="5843278" y="0"/>
                </a:lnTo>
                <a:lnTo>
                  <a:pt x="5843278"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 name="Google Shape;228;g324e9bda2a8_0_79"/>
          <p:cNvSpPr txBox="1"/>
          <p:nvPr/>
        </p:nvSpPr>
        <p:spPr>
          <a:xfrm>
            <a:off x="853775" y="657604"/>
            <a:ext cx="9474000" cy="11082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rPr lang="en-US" sz="7200"/>
              <a:t>Equipment</a:t>
            </a:r>
            <a:endParaRPr b="0" i="0" sz="1400" u="none" cap="none" strike="noStrike">
              <a:solidFill>
                <a:srgbClr val="000000"/>
              </a:solidFill>
              <a:latin typeface="Arial"/>
              <a:ea typeface="Arial"/>
              <a:cs typeface="Arial"/>
              <a:sym typeface="Arial"/>
            </a:endParaRPr>
          </a:p>
        </p:txBody>
      </p:sp>
      <p:sp>
        <p:nvSpPr>
          <p:cNvPr id="229" name="Google Shape;229;g324e9bda2a8_0_79"/>
          <p:cNvSpPr txBox="1"/>
          <p:nvPr/>
        </p:nvSpPr>
        <p:spPr>
          <a:xfrm>
            <a:off x="1314450" y="3028375"/>
            <a:ext cx="15602700" cy="292200"/>
          </a:xfrm>
          <a:prstGeom prst="rect">
            <a:avLst/>
          </a:prstGeom>
          <a:noFill/>
          <a:ln>
            <a:noFill/>
          </a:ln>
        </p:spPr>
        <p:txBody>
          <a:bodyPr anchorCtr="0" anchor="t" bIns="0" lIns="0" spcFirstLastPara="1" rIns="0" wrap="square" tIns="0">
            <a:spAutoFit/>
          </a:bodyPr>
          <a:lstStyle/>
          <a:p>
            <a:pPr indent="0" lvl="0" marL="0" marR="0" rtl="0" algn="l">
              <a:lnSpc>
                <a:spcPct val="135018"/>
              </a:lnSpc>
              <a:spcBef>
                <a:spcPts val="0"/>
              </a:spcBef>
              <a:spcAft>
                <a:spcPts val="0"/>
              </a:spcAft>
              <a:buClr>
                <a:srgbClr val="000000"/>
              </a:buClr>
              <a:buSzPts val="1899"/>
              <a:buFont typeface="Arial"/>
              <a:buNone/>
            </a:pPr>
            <a:r>
              <a:t/>
            </a:r>
            <a:endParaRPr sz="1899">
              <a:latin typeface="Montserrat"/>
              <a:ea typeface="Montserrat"/>
              <a:cs typeface="Montserrat"/>
              <a:sym typeface="Montserrat"/>
            </a:endParaRPr>
          </a:p>
        </p:txBody>
      </p:sp>
      <p:sp>
        <p:nvSpPr>
          <p:cNvPr id="230" name="Google Shape;230;g324e9bda2a8_0_79"/>
          <p:cNvSpPr/>
          <p:nvPr/>
        </p:nvSpPr>
        <p:spPr>
          <a:xfrm>
            <a:off x="3908368" y="-2980612"/>
            <a:ext cx="4286250" cy="4114800"/>
          </a:xfrm>
          <a:custGeom>
            <a:rect b="b" l="l" r="r" t="t"/>
            <a:pathLst>
              <a:path extrusionOk="0" h="4114800" w="4286250">
                <a:moveTo>
                  <a:pt x="0" y="0"/>
                </a:moveTo>
                <a:lnTo>
                  <a:pt x="4286250" y="0"/>
                </a:lnTo>
                <a:lnTo>
                  <a:pt x="428625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g324e9bda2a8_0_79"/>
          <p:cNvSpPr/>
          <p:nvPr/>
        </p:nvSpPr>
        <p:spPr>
          <a:xfrm rot="10800000">
            <a:off x="11074034"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g324e9bda2a8_0_79"/>
          <p:cNvSpPr/>
          <p:nvPr/>
        </p:nvSpPr>
        <p:spPr>
          <a:xfrm>
            <a:off x="-711436" y="9030950"/>
            <a:ext cx="4051773" cy="2512099"/>
          </a:xfrm>
          <a:custGeom>
            <a:rect b="b" l="l" r="r" t="t"/>
            <a:pathLst>
              <a:path extrusionOk="0" h="2512099" w="4051773">
                <a:moveTo>
                  <a:pt x="0" y="0"/>
                </a:moveTo>
                <a:lnTo>
                  <a:pt x="4051772" y="0"/>
                </a:lnTo>
                <a:lnTo>
                  <a:pt x="4051772" y="2512100"/>
                </a:lnTo>
                <a:lnTo>
                  <a:pt x="0" y="25121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g324e9bda2a8_0_79"/>
          <p:cNvSpPr txBox="1"/>
          <p:nvPr/>
        </p:nvSpPr>
        <p:spPr>
          <a:xfrm>
            <a:off x="3064925" y="2026275"/>
            <a:ext cx="16825200" cy="8097300"/>
          </a:xfrm>
          <a:prstGeom prst="rect">
            <a:avLst/>
          </a:prstGeom>
          <a:noFill/>
          <a:ln>
            <a:noFill/>
          </a:ln>
        </p:spPr>
        <p:txBody>
          <a:bodyPr anchorCtr="0" anchor="t" bIns="0" lIns="0" spcFirstLastPara="1" rIns="0" wrap="square" tIns="0">
            <a:spAutoFit/>
          </a:bodyPr>
          <a:lstStyle/>
          <a:p>
            <a:pPr indent="-482600" lvl="0" marL="457200" marR="0" rtl="0" algn="l">
              <a:lnSpc>
                <a:spcPct val="135018"/>
              </a:lnSpc>
              <a:spcBef>
                <a:spcPts val="0"/>
              </a:spcBef>
              <a:spcAft>
                <a:spcPts val="0"/>
              </a:spcAft>
              <a:buClr>
                <a:srgbClr val="000000"/>
              </a:buClr>
              <a:buSzPts val="4000"/>
              <a:buChar char="●"/>
            </a:pPr>
            <a:r>
              <a:rPr lang="en-US" sz="4000"/>
              <a:t>Hive stands</a:t>
            </a:r>
            <a:endParaRPr sz="4000"/>
          </a:p>
          <a:p>
            <a:pPr indent="-482600" lvl="0" marL="457200" marR="0" rtl="0" algn="l">
              <a:lnSpc>
                <a:spcPct val="135018"/>
              </a:lnSpc>
              <a:spcBef>
                <a:spcPts val="0"/>
              </a:spcBef>
              <a:spcAft>
                <a:spcPts val="0"/>
              </a:spcAft>
              <a:buSzPts val="4000"/>
              <a:buChar char="●"/>
            </a:pPr>
            <a:r>
              <a:rPr lang="en-US" sz="4000"/>
              <a:t>Hive styles</a:t>
            </a:r>
            <a:endParaRPr sz="4000"/>
          </a:p>
          <a:p>
            <a:pPr indent="-482600" lvl="1" marL="914400" marR="0" rtl="0" algn="l">
              <a:lnSpc>
                <a:spcPct val="135018"/>
              </a:lnSpc>
              <a:spcBef>
                <a:spcPts val="0"/>
              </a:spcBef>
              <a:spcAft>
                <a:spcPts val="0"/>
              </a:spcAft>
              <a:buSzPts val="4000"/>
              <a:buChar char="○"/>
            </a:pPr>
            <a:r>
              <a:rPr lang="en-US" sz="4000"/>
              <a:t>AZ HIVES</a:t>
            </a:r>
            <a:endParaRPr sz="4000"/>
          </a:p>
          <a:p>
            <a:pPr indent="-482600" lvl="1" marL="914400" marR="0" rtl="0" algn="l">
              <a:lnSpc>
                <a:spcPct val="135018"/>
              </a:lnSpc>
              <a:spcBef>
                <a:spcPts val="0"/>
              </a:spcBef>
              <a:spcAft>
                <a:spcPts val="0"/>
              </a:spcAft>
              <a:buSzPts val="4000"/>
              <a:buChar char="○"/>
            </a:pPr>
            <a:r>
              <a:rPr lang="en-US" sz="4000"/>
              <a:t>Top Bar Hives</a:t>
            </a:r>
            <a:endParaRPr sz="4000"/>
          </a:p>
          <a:p>
            <a:pPr indent="-482600" lvl="1" marL="914400" marR="0" rtl="0" algn="l">
              <a:lnSpc>
                <a:spcPct val="135018"/>
              </a:lnSpc>
              <a:spcBef>
                <a:spcPts val="0"/>
              </a:spcBef>
              <a:spcAft>
                <a:spcPts val="0"/>
              </a:spcAft>
              <a:buSzPts val="4000"/>
              <a:buChar char="○"/>
            </a:pPr>
            <a:r>
              <a:rPr lang="en-US" sz="4000"/>
              <a:t>Long hives</a:t>
            </a:r>
            <a:endParaRPr sz="4000"/>
          </a:p>
          <a:p>
            <a:pPr indent="-482600" lvl="1" marL="914400" marR="0" rtl="0" algn="l">
              <a:lnSpc>
                <a:spcPct val="135018"/>
              </a:lnSpc>
              <a:spcBef>
                <a:spcPts val="0"/>
              </a:spcBef>
              <a:spcAft>
                <a:spcPts val="0"/>
              </a:spcAft>
              <a:buSzPts val="4000"/>
              <a:buChar char="○"/>
            </a:pPr>
            <a:r>
              <a:rPr lang="en-US" sz="4000"/>
              <a:t>Langstroth  Hives</a:t>
            </a:r>
            <a:endParaRPr sz="4000"/>
          </a:p>
          <a:p>
            <a:pPr indent="-482600" lvl="2" marL="1371600" marR="0" rtl="0" algn="l">
              <a:lnSpc>
                <a:spcPct val="135018"/>
              </a:lnSpc>
              <a:spcBef>
                <a:spcPts val="0"/>
              </a:spcBef>
              <a:spcAft>
                <a:spcPts val="0"/>
              </a:spcAft>
              <a:buSzPts val="4000"/>
              <a:buChar char="■"/>
            </a:pPr>
            <a:r>
              <a:rPr lang="en-US" sz="4000"/>
              <a:t>8 Frame</a:t>
            </a:r>
            <a:endParaRPr sz="4000"/>
          </a:p>
          <a:p>
            <a:pPr indent="-482600" lvl="2" marL="1371600" marR="0" rtl="0" algn="l">
              <a:lnSpc>
                <a:spcPct val="135018"/>
              </a:lnSpc>
              <a:spcBef>
                <a:spcPts val="0"/>
              </a:spcBef>
              <a:spcAft>
                <a:spcPts val="0"/>
              </a:spcAft>
              <a:buSzPts val="4000"/>
              <a:buChar char="■"/>
            </a:pPr>
            <a:r>
              <a:rPr lang="en-US" sz="4000"/>
              <a:t>All medium boxes</a:t>
            </a:r>
            <a:endParaRPr sz="4000"/>
          </a:p>
          <a:p>
            <a:pPr indent="-482600" lvl="0" marL="457200" marR="0" rtl="0" algn="l">
              <a:lnSpc>
                <a:spcPct val="135018"/>
              </a:lnSpc>
              <a:spcBef>
                <a:spcPts val="0"/>
              </a:spcBef>
              <a:spcAft>
                <a:spcPts val="0"/>
              </a:spcAft>
              <a:buSzPts val="4000"/>
              <a:buChar char="●"/>
            </a:pPr>
            <a:r>
              <a:rPr lang="en-US" sz="4000"/>
              <a:t>Hive Lifters</a:t>
            </a:r>
            <a:endParaRPr sz="4000"/>
          </a:p>
          <a:p>
            <a:pPr indent="-482600" lvl="0" marL="457200" marR="0" rtl="0" algn="l">
              <a:lnSpc>
                <a:spcPct val="135018"/>
              </a:lnSpc>
              <a:spcBef>
                <a:spcPts val="0"/>
              </a:spcBef>
              <a:spcAft>
                <a:spcPts val="0"/>
              </a:spcAft>
              <a:buSzPts val="4000"/>
              <a:buChar char="●"/>
            </a:pPr>
            <a:r>
              <a:rPr lang="en-US" sz="4000"/>
              <a:t>Magnifying glasses</a:t>
            </a:r>
            <a:endParaRPr sz="4000"/>
          </a:p>
        </p:txBody>
      </p:sp>
      <p:pic>
        <p:nvPicPr>
          <p:cNvPr id="234" name="Google Shape;234;g324e9bda2a8_0_79"/>
          <p:cNvPicPr preferRelativeResize="0"/>
          <p:nvPr/>
        </p:nvPicPr>
        <p:blipFill>
          <a:blip r:embed="rId8">
            <a:alphaModFix/>
          </a:blip>
          <a:stretch>
            <a:fillRect/>
          </a:stretch>
        </p:blipFill>
        <p:spPr>
          <a:xfrm>
            <a:off x="11074025" y="1573250"/>
            <a:ext cx="6321251" cy="8428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7"/>
          <p:cNvSpPr txBox="1"/>
          <p:nvPr/>
        </p:nvSpPr>
        <p:spPr>
          <a:xfrm>
            <a:off x="4179294" y="1523945"/>
            <a:ext cx="9929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AZ Hive</a:t>
            </a:r>
            <a:endParaRPr b="0" i="0" sz="1400" u="none" cap="none" strike="noStrike">
              <a:solidFill>
                <a:srgbClr val="000000"/>
              </a:solidFill>
              <a:latin typeface="Arial"/>
              <a:ea typeface="Arial"/>
              <a:cs typeface="Arial"/>
              <a:sym typeface="Arial"/>
            </a:endParaRPr>
          </a:p>
        </p:txBody>
      </p:sp>
      <p:sp>
        <p:nvSpPr>
          <p:cNvPr id="241" name="Google Shape;241;p7"/>
          <p:cNvSpPr/>
          <p:nvPr/>
        </p:nvSpPr>
        <p:spPr>
          <a:xfrm>
            <a:off x="16170610" y="8159024"/>
            <a:ext cx="2726990" cy="3303622"/>
          </a:xfrm>
          <a:custGeom>
            <a:rect b="b" l="l" r="r" t="t"/>
            <a:pathLst>
              <a:path extrusionOk="0" h="3303622" w="2726990">
                <a:moveTo>
                  <a:pt x="0" y="0"/>
                </a:moveTo>
                <a:lnTo>
                  <a:pt x="2726990" y="0"/>
                </a:lnTo>
                <a:lnTo>
                  <a:pt x="2726990" y="3303623"/>
                </a:lnTo>
                <a:lnTo>
                  <a:pt x="0" y="33036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 name="Google Shape;242;p7"/>
          <p:cNvSpPr/>
          <p:nvPr/>
        </p:nvSpPr>
        <p:spPr>
          <a:xfrm>
            <a:off x="-1977099" y="6161037"/>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7"/>
          <p:cNvSpPr/>
          <p:nvPr/>
        </p:nvSpPr>
        <p:spPr>
          <a:xfrm rot="5400000">
            <a:off x="-802044" y="-319329"/>
            <a:ext cx="3661487" cy="3435141"/>
          </a:xfrm>
          <a:custGeom>
            <a:rect b="b" l="l" r="r" t="t"/>
            <a:pathLst>
              <a:path extrusionOk="0" h="3435141" w="3661487">
                <a:moveTo>
                  <a:pt x="0" y="0"/>
                </a:moveTo>
                <a:lnTo>
                  <a:pt x="3661488" y="0"/>
                </a:lnTo>
                <a:lnTo>
                  <a:pt x="3661488" y="3435141"/>
                </a:lnTo>
                <a:lnTo>
                  <a:pt x="0" y="34351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4" name="Google Shape;244;p7"/>
          <p:cNvSpPr/>
          <p:nvPr/>
        </p:nvSpPr>
        <p:spPr>
          <a:xfrm rot="10800000">
            <a:off x="13482332" y="-835754"/>
            <a:ext cx="4051773" cy="2512099"/>
          </a:xfrm>
          <a:custGeom>
            <a:rect b="b" l="l" r="r" t="t"/>
            <a:pathLst>
              <a:path extrusionOk="0" h="2512099" w="4051773">
                <a:moveTo>
                  <a:pt x="0" y="0"/>
                </a:moveTo>
                <a:lnTo>
                  <a:pt x="4051773" y="0"/>
                </a:lnTo>
                <a:lnTo>
                  <a:pt x="4051773" y="2512099"/>
                </a:lnTo>
                <a:lnTo>
                  <a:pt x="0" y="25120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45" name="Google Shape;245;p7"/>
          <p:cNvPicPr preferRelativeResize="0"/>
          <p:nvPr/>
        </p:nvPicPr>
        <p:blipFill>
          <a:blip r:embed="rId8">
            <a:alphaModFix/>
          </a:blip>
          <a:stretch>
            <a:fillRect/>
          </a:stretch>
        </p:blipFill>
        <p:spPr>
          <a:xfrm>
            <a:off x="626600" y="2827138"/>
            <a:ext cx="5467350" cy="7286625"/>
          </a:xfrm>
          <a:prstGeom prst="rect">
            <a:avLst/>
          </a:prstGeom>
          <a:noFill/>
          <a:ln>
            <a:noFill/>
          </a:ln>
        </p:spPr>
      </p:pic>
      <p:pic>
        <p:nvPicPr>
          <p:cNvPr id="246" name="Google Shape;246;p7"/>
          <p:cNvPicPr preferRelativeResize="0"/>
          <p:nvPr/>
        </p:nvPicPr>
        <p:blipFill>
          <a:blip r:embed="rId9">
            <a:alphaModFix/>
          </a:blip>
          <a:stretch>
            <a:fillRect/>
          </a:stretch>
        </p:blipFill>
        <p:spPr>
          <a:xfrm>
            <a:off x="6540625" y="2885150"/>
            <a:ext cx="5421469" cy="7228626"/>
          </a:xfrm>
          <a:prstGeom prst="rect">
            <a:avLst/>
          </a:prstGeom>
          <a:noFill/>
          <a:ln>
            <a:noFill/>
          </a:ln>
        </p:spPr>
      </p:pic>
      <p:pic>
        <p:nvPicPr>
          <p:cNvPr id="247" name="Google Shape;247;p7"/>
          <p:cNvPicPr preferRelativeResize="0"/>
          <p:nvPr/>
        </p:nvPicPr>
        <p:blipFill>
          <a:blip r:embed="rId10">
            <a:alphaModFix/>
          </a:blip>
          <a:stretch>
            <a:fillRect/>
          </a:stretch>
        </p:blipFill>
        <p:spPr>
          <a:xfrm>
            <a:off x="12256950" y="2885150"/>
            <a:ext cx="5421473" cy="7228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324e9bda2a8_0_143"/>
          <p:cNvSpPr/>
          <p:nvPr/>
        </p:nvSpPr>
        <p:spPr>
          <a:xfrm>
            <a:off x="-115175" y="16122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g324e9bda2a8_0_143"/>
          <p:cNvSpPr txBox="1"/>
          <p:nvPr/>
        </p:nvSpPr>
        <p:spPr>
          <a:xfrm>
            <a:off x="2776802" y="1560450"/>
            <a:ext cx="12734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Top Bar/Long Langstroth Hive</a:t>
            </a:r>
            <a:endParaRPr b="0" i="0" sz="1400" u="none" cap="none" strike="noStrike">
              <a:solidFill>
                <a:srgbClr val="000000"/>
              </a:solidFill>
              <a:latin typeface="Arial"/>
              <a:ea typeface="Arial"/>
              <a:cs typeface="Arial"/>
              <a:sym typeface="Arial"/>
            </a:endParaRPr>
          </a:p>
        </p:txBody>
      </p:sp>
      <p:sp>
        <p:nvSpPr>
          <p:cNvPr id="254" name="Google Shape;254;g324e9bda2a8_0_143"/>
          <p:cNvSpPr/>
          <p:nvPr/>
        </p:nvSpPr>
        <p:spPr>
          <a:xfrm>
            <a:off x="16170610" y="8159024"/>
            <a:ext cx="2726990" cy="3303622"/>
          </a:xfrm>
          <a:custGeom>
            <a:rect b="b" l="l" r="r" t="t"/>
            <a:pathLst>
              <a:path extrusionOk="0" h="3303622" w="2726990">
                <a:moveTo>
                  <a:pt x="0" y="0"/>
                </a:moveTo>
                <a:lnTo>
                  <a:pt x="2726990" y="0"/>
                </a:lnTo>
                <a:lnTo>
                  <a:pt x="2726990" y="3303623"/>
                </a:lnTo>
                <a:lnTo>
                  <a:pt x="0" y="33036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g324e9bda2a8_0_143"/>
          <p:cNvSpPr/>
          <p:nvPr/>
        </p:nvSpPr>
        <p:spPr>
          <a:xfrm>
            <a:off x="-1977099" y="6161037"/>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g324e9bda2a8_0_143"/>
          <p:cNvSpPr/>
          <p:nvPr/>
        </p:nvSpPr>
        <p:spPr>
          <a:xfrm rot="5400000">
            <a:off x="-802044" y="-319329"/>
            <a:ext cx="3661487" cy="3435141"/>
          </a:xfrm>
          <a:custGeom>
            <a:rect b="b" l="l" r="r" t="t"/>
            <a:pathLst>
              <a:path extrusionOk="0" h="3435141" w="3661487">
                <a:moveTo>
                  <a:pt x="0" y="0"/>
                </a:moveTo>
                <a:lnTo>
                  <a:pt x="3661488" y="0"/>
                </a:lnTo>
                <a:lnTo>
                  <a:pt x="3661488" y="3435141"/>
                </a:lnTo>
                <a:lnTo>
                  <a:pt x="0" y="34351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g324e9bda2a8_0_143"/>
          <p:cNvSpPr/>
          <p:nvPr/>
        </p:nvSpPr>
        <p:spPr>
          <a:xfrm rot="10800000">
            <a:off x="13482332" y="-835754"/>
            <a:ext cx="4051773" cy="2512099"/>
          </a:xfrm>
          <a:custGeom>
            <a:rect b="b" l="l" r="r" t="t"/>
            <a:pathLst>
              <a:path extrusionOk="0" h="2512099" w="4051773">
                <a:moveTo>
                  <a:pt x="0" y="0"/>
                </a:moveTo>
                <a:lnTo>
                  <a:pt x="4051773" y="0"/>
                </a:lnTo>
                <a:lnTo>
                  <a:pt x="4051773" y="2512099"/>
                </a:lnTo>
                <a:lnTo>
                  <a:pt x="0" y="25120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58" name="Google Shape;258;g324e9bda2a8_0_143"/>
          <p:cNvPicPr preferRelativeResize="0"/>
          <p:nvPr/>
        </p:nvPicPr>
        <p:blipFill>
          <a:blip r:embed="rId8">
            <a:alphaModFix/>
          </a:blip>
          <a:stretch>
            <a:fillRect/>
          </a:stretch>
        </p:blipFill>
        <p:spPr>
          <a:xfrm>
            <a:off x="-362475" y="3228975"/>
            <a:ext cx="8776003" cy="6582002"/>
          </a:xfrm>
          <a:prstGeom prst="rect">
            <a:avLst/>
          </a:prstGeom>
          <a:noFill/>
          <a:ln>
            <a:noFill/>
          </a:ln>
        </p:spPr>
      </p:pic>
      <p:pic>
        <p:nvPicPr>
          <p:cNvPr id="259" name="Google Shape;259;g324e9bda2a8_0_143"/>
          <p:cNvPicPr preferRelativeResize="0"/>
          <p:nvPr/>
        </p:nvPicPr>
        <p:blipFill>
          <a:blip r:embed="rId9">
            <a:alphaModFix/>
          </a:blip>
          <a:stretch>
            <a:fillRect/>
          </a:stretch>
        </p:blipFill>
        <p:spPr>
          <a:xfrm>
            <a:off x="6472225" y="2904676"/>
            <a:ext cx="3243852" cy="4325125"/>
          </a:xfrm>
          <a:prstGeom prst="rect">
            <a:avLst/>
          </a:prstGeom>
          <a:noFill/>
          <a:ln>
            <a:noFill/>
          </a:ln>
        </p:spPr>
      </p:pic>
      <p:pic>
        <p:nvPicPr>
          <p:cNvPr id="260" name="Google Shape;260;g324e9bda2a8_0_143"/>
          <p:cNvPicPr preferRelativeResize="0"/>
          <p:nvPr/>
        </p:nvPicPr>
        <p:blipFill>
          <a:blip r:embed="rId10">
            <a:alphaModFix/>
          </a:blip>
          <a:stretch>
            <a:fillRect/>
          </a:stretch>
        </p:blipFill>
        <p:spPr>
          <a:xfrm>
            <a:off x="10726175" y="3228975"/>
            <a:ext cx="4936500" cy="6582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24e9bda2a8_0_152"/>
          <p:cNvSpPr/>
          <p:nvPr/>
        </p:nvSpPr>
        <p:spPr>
          <a:xfrm>
            <a:off x="-38975" y="882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g324e9bda2a8_0_152"/>
          <p:cNvSpPr txBox="1"/>
          <p:nvPr/>
        </p:nvSpPr>
        <p:spPr>
          <a:xfrm>
            <a:off x="4064119" y="1548270"/>
            <a:ext cx="9929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Langstroth </a:t>
            </a:r>
            <a:r>
              <a:rPr lang="en-US" sz="7200"/>
              <a:t>Hive</a:t>
            </a:r>
            <a:endParaRPr b="0" i="0" sz="1400" u="none" cap="none" strike="noStrike">
              <a:solidFill>
                <a:srgbClr val="000000"/>
              </a:solidFill>
              <a:latin typeface="Arial"/>
              <a:ea typeface="Arial"/>
              <a:cs typeface="Arial"/>
              <a:sym typeface="Arial"/>
            </a:endParaRPr>
          </a:p>
        </p:txBody>
      </p:sp>
      <p:sp>
        <p:nvSpPr>
          <p:cNvPr id="267" name="Google Shape;267;g324e9bda2a8_0_152"/>
          <p:cNvSpPr/>
          <p:nvPr/>
        </p:nvSpPr>
        <p:spPr>
          <a:xfrm>
            <a:off x="16170610" y="8159024"/>
            <a:ext cx="2726990" cy="3303622"/>
          </a:xfrm>
          <a:custGeom>
            <a:rect b="b" l="l" r="r" t="t"/>
            <a:pathLst>
              <a:path extrusionOk="0" h="3303622" w="2726990">
                <a:moveTo>
                  <a:pt x="0" y="0"/>
                </a:moveTo>
                <a:lnTo>
                  <a:pt x="2726990" y="0"/>
                </a:lnTo>
                <a:lnTo>
                  <a:pt x="2726990" y="3303623"/>
                </a:lnTo>
                <a:lnTo>
                  <a:pt x="0" y="33036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g324e9bda2a8_0_152"/>
          <p:cNvSpPr/>
          <p:nvPr/>
        </p:nvSpPr>
        <p:spPr>
          <a:xfrm>
            <a:off x="-1977099" y="6161037"/>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9" name="Google Shape;269;g324e9bda2a8_0_152"/>
          <p:cNvSpPr/>
          <p:nvPr/>
        </p:nvSpPr>
        <p:spPr>
          <a:xfrm rot="5400000">
            <a:off x="-802044" y="-319329"/>
            <a:ext cx="3661487" cy="3435141"/>
          </a:xfrm>
          <a:custGeom>
            <a:rect b="b" l="l" r="r" t="t"/>
            <a:pathLst>
              <a:path extrusionOk="0" h="3435141" w="3661487">
                <a:moveTo>
                  <a:pt x="0" y="0"/>
                </a:moveTo>
                <a:lnTo>
                  <a:pt x="3661488" y="0"/>
                </a:lnTo>
                <a:lnTo>
                  <a:pt x="3661488" y="3435141"/>
                </a:lnTo>
                <a:lnTo>
                  <a:pt x="0" y="34351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0" name="Google Shape;270;g324e9bda2a8_0_152"/>
          <p:cNvSpPr/>
          <p:nvPr/>
        </p:nvSpPr>
        <p:spPr>
          <a:xfrm rot="10800000">
            <a:off x="13482332" y="-835754"/>
            <a:ext cx="4051773" cy="2512099"/>
          </a:xfrm>
          <a:custGeom>
            <a:rect b="b" l="l" r="r" t="t"/>
            <a:pathLst>
              <a:path extrusionOk="0" h="2512099" w="4051773">
                <a:moveTo>
                  <a:pt x="0" y="0"/>
                </a:moveTo>
                <a:lnTo>
                  <a:pt x="4051773" y="0"/>
                </a:lnTo>
                <a:lnTo>
                  <a:pt x="4051773" y="2512099"/>
                </a:lnTo>
                <a:lnTo>
                  <a:pt x="0" y="25120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71" name="Google Shape;271;g324e9bda2a8_0_152"/>
          <p:cNvPicPr preferRelativeResize="0"/>
          <p:nvPr/>
        </p:nvPicPr>
        <p:blipFill>
          <a:blip r:embed="rId8">
            <a:alphaModFix/>
          </a:blip>
          <a:stretch>
            <a:fillRect/>
          </a:stretch>
        </p:blipFill>
        <p:spPr>
          <a:xfrm>
            <a:off x="-1777675" y="3228975"/>
            <a:ext cx="9210201" cy="6526925"/>
          </a:xfrm>
          <a:prstGeom prst="rect">
            <a:avLst/>
          </a:prstGeom>
          <a:noFill/>
          <a:ln>
            <a:noFill/>
          </a:ln>
        </p:spPr>
      </p:pic>
      <p:pic>
        <p:nvPicPr>
          <p:cNvPr id="272" name="Google Shape;272;g324e9bda2a8_0_152"/>
          <p:cNvPicPr preferRelativeResize="0"/>
          <p:nvPr/>
        </p:nvPicPr>
        <p:blipFill>
          <a:blip r:embed="rId9">
            <a:alphaModFix/>
          </a:blip>
          <a:stretch>
            <a:fillRect/>
          </a:stretch>
        </p:blipFill>
        <p:spPr>
          <a:xfrm>
            <a:off x="7724925" y="3226188"/>
            <a:ext cx="9929400" cy="653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D9"/>
        </a:solidFill>
      </p:bgPr>
    </p:bg>
    <p:spTree>
      <p:nvGrpSpPr>
        <p:cNvPr id="276" name="Shape 276"/>
        <p:cNvGrpSpPr/>
        <p:nvPr/>
      </p:nvGrpSpPr>
      <p:grpSpPr>
        <a:xfrm>
          <a:off x="0" y="0"/>
          <a:ext cx="0" cy="0"/>
          <a:chOff x="0" y="0"/>
          <a:chExt cx="0" cy="0"/>
        </a:xfrm>
      </p:grpSpPr>
      <p:sp>
        <p:nvSpPr>
          <p:cNvPr id="277" name="Google Shape;277;g324e9bda2a8_0_169"/>
          <p:cNvSpPr txBox="1"/>
          <p:nvPr/>
        </p:nvSpPr>
        <p:spPr>
          <a:xfrm>
            <a:off x="955799" y="1082700"/>
            <a:ext cx="16376400" cy="1108200"/>
          </a:xfrm>
          <a:prstGeom prst="rect">
            <a:avLst/>
          </a:prstGeom>
          <a:noFill/>
          <a:ln>
            <a:noFill/>
          </a:ln>
        </p:spPr>
        <p:txBody>
          <a:bodyPr anchorCtr="0" anchor="t" bIns="0" lIns="0" spcFirstLastPara="1" rIns="0" wrap="square" tIns="0">
            <a:spAutoFit/>
          </a:bodyPr>
          <a:lstStyle/>
          <a:p>
            <a:pPr indent="0" lvl="0" marL="0" marR="0" rtl="0" algn="ctr">
              <a:lnSpc>
                <a:spcPct val="115001"/>
              </a:lnSpc>
              <a:spcBef>
                <a:spcPts val="0"/>
              </a:spcBef>
              <a:spcAft>
                <a:spcPts val="0"/>
              </a:spcAft>
              <a:buClr>
                <a:srgbClr val="000000"/>
              </a:buClr>
              <a:buSzPts val="23171"/>
              <a:buFont typeface="Arial"/>
              <a:buNone/>
            </a:pPr>
            <a:r>
              <a:rPr lang="en-US" sz="7200">
                <a:solidFill>
                  <a:srgbClr val="FFFFFF"/>
                </a:solidFill>
              </a:rPr>
              <a:t>Ergonomics</a:t>
            </a:r>
            <a:endParaRPr b="0" i="0" sz="7200" u="none" cap="none" strike="noStrike">
              <a:solidFill>
                <a:srgbClr val="000000"/>
              </a:solidFill>
              <a:latin typeface="Arial"/>
              <a:ea typeface="Arial"/>
              <a:cs typeface="Arial"/>
              <a:sym typeface="Arial"/>
            </a:endParaRPr>
          </a:p>
        </p:txBody>
      </p:sp>
      <p:pic>
        <p:nvPicPr>
          <p:cNvPr id="278" name="Google Shape;278;g324e9bda2a8_0_169"/>
          <p:cNvPicPr preferRelativeResize="0"/>
          <p:nvPr/>
        </p:nvPicPr>
        <p:blipFill>
          <a:blip r:embed="rId3">
            <a:alphaModFix/>
          </a:blip>
          <a:stretch>
            <a:fillRect/>
          </a:stretch>
        </p:blipFill>
        <p:spPr>
          <a:xfrm>
            <a:off x="9958177" y="3429000"/>
            <a:ext cx="8085221" cy="5319225"/>
          </a:xfrm>
          <a:prstGeom prst="rect">
            <a:avLst/>
          </a:prstGeom>
          <a:noFill/>
          <a:ln>
            <a:noFill/>
          </a:ln>
        </p:spPr>
      </p:pic>
      <p:pic>
        <p:nvPicPr>
          <p:cNvPr id="279" name="Google Shape;279;g324e9bda2a8_0_169"/>
          <p:cNvPicPr preferRelativeResize="0"/>
          <p:nvPr/>
        </p:nvPicPr>
        <p:blipFill rotWithShape="1">
          <a:blip r:embed="rId4">
            <a:alphaModFix/>
          </a:blip>
          <a:srcRect b="22640" l="23620" r="24364" t="22514"/>
          <a:stretch/>
        </p:blipFill>
        <p:spPr>
          <a:xfrm>
            <a:off x="5641074" y="3429000"/>
            <a:ext cx="3783548" cy="5319224"/>
          </a:xfrm>
          <a:prstGeom prst="rect">
            <a:avLst/>
          </a:prstGeom>
          <a:noFill/>
          <a:ln>
            <a:noFill/>
          </a:ln>
        </p:spPr>
      </p:pic>
      <p:sp>
        <p:nvSpPr>
          <p:cNvPr id="280" name="Google Shape;280;g324e9bda2a8_0_169"/>
          <p:cNvSpPr txBox="1"/>
          <p:nvPr/>
        </p:nvSpPr>
        <p:spPr>
          <a:xfrm>
            <a:off x="5759624" y="2751900"/>
            <a:ext cx="701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8 frame vs 10 frame</a:t>
            </a:r>
            <a:endParaRPr sz="3200">
              <a:solidFill>
                <a:schemeClr val="dk1"/>
              </a:solidFill>
              <a:latin typeface="Calibri"/>
              <a:ea typeface="Calibri"/>
              <a:cs typeface="Calibri"/>
              <a:sym typeface="Calibri"/>
            </a:endParaRPr>
          </a:p>
        </p:txBody>
      </p:sp>
      <p:sp>
        <p:nvSpPr>
          <p:cNvPr id="281" name="Google Shape;281;g324e9bda2a8_0_169"/>
          <p:cNvSpPr txBox="1"/>
          <p:nvPr/>
        </p:nvSpPr>
        <p:spPr>
          <a:xfrm>
            <a:off x="10708124" y="2751900"/>
            <a:ext cx="701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Deep hive bodies vs medium hive bodies</a:t>
            </a:r>
            <a:endParaRPr sz="3200">
              <a:solidFill>
                <a:schemeClr val="dk1"/>
              </a:solidFill>
              <a:latin typeface="Calibri"/>
              <a:ea typeface="Calibri"/>
              <a:cs typeface="Calibri"/>
              <a:sym typeface="Calibri"/>
            </a:endParaRPr>
          </a:p>
        </p:txBody>
      </p:sp>
      <p:pic>
        <p:nvPicPr>
          <p:cNvPr id="282" name="Google Shape;282;g324e9bda2a8_0_169"/>
          <p:cNvPicPr preferRelativeResize="0"/>
          <p:nvPr/>
        </p:nvPicPr>
        <p:blipFill>
          <a:blip r:embed="rId5">
            <a:alphaModFix/>
          </a:blip>
          <a:stretch>
            <a:fillRect/>
          </a:stretch>
        </p:blipFill>
        <p:spPr>
          <a:xfrm>
            <a:off x="176775" y="3429000"/>
            <a:ext cx="5171702" cy="3878776"/>
          </a:xfrm>
          <a:prstGeom prst="rect">
            <a:avLst/>
          </a:prstGeom>
          <a:noFill/>
          <a:ln>
            <a:noFill/>
          </a:ln>
        </p:spPr>
      </p:pic>
      <p:sp>
        <p:nvSpPr>
          <p:cNvPr id="283" name="Google Shape;283;g324e9bda2a8_0_169"/>
          <p:cNvSpPr txBox="1"/>
          <p:nvPr/>
        </p:nvSpPr>
        <p:spPr>
          <a:xfrm>
            <a:off x="846349" y="2751900"/>
            <a:ext cx="701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Extended hand holds</a:t>
            </a:r>
            <a:endParaRPr sz="3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36A"/>
        </a:solidFill>
      </p:bgPr>
    </p:bg>
    <p:spTree>
      <p:nvGrpSpPr>
        <p:cNvPr id="287" name="Shape 287"/>
        <p:cNvGrpSpPr/>
        <p:nvPr/>
      </p:nvGrpSpPr>
      <p:grpSpPr>
        <a:xfrm>
          <a:off x="0" y="0"/>
          <a:ext cx="0" cy="0"/>
          <a:chOff x="0" y="0"/>
          <a:chExt cx="0" cy="0"/>
        </a:xfrm>
      </p:grpSpPr>
      <p:sp>
        <p:nvSpPr>
          <p:cNvPr id="288" name="Google Shape;288;g324e9bda2a8_0_161"/>
          <p:cNvSpPr txBox="1"/>
          <p:nvPr/>
        </p:nvSpPr>
        <p:spPr>
          <a:xfrm>
            <a:off x="3343774" y="1057902"/>
            <a:ext cx="11600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Hive Lifters</a:t>
            </a:r>
            <a:endParaRPr b="0" i="0" sz="1400" u="none" cap="none" strike="noStrike">
              <a:solidFill>
                <a:srgbClr val="000000"/>
              </a:solidFill>
              <a:latin typeface="Arial"/>
              <a:ea typeface="Arial"/>
              <a:cs typeface="Arial"/>
              <a:sym typeface="Arial"/>
            </a:endParaRPr>
          </a:p>
        </p:txBody>
      </p:sp>
      <p:pic>
        <p:nvPicPr>
          <p:cNvPr id="289" name="Google Shape;289;g324e9bda2a8_0_161"/>
          <p:cNvPicPr preferRelativeResize="0"/>
          <p:nvPr/>
        </p:nvPicPr>
        <p:blipFill rotWithShape="1">
          <a:blip r:embed="rId3">
            <a:alphaModFix/>
          </a:blip>
          <a:srcRect b="0" l="0" r="25920" t="0"/>
          <a:stretch/>
        </p:blipFill>
        <p:spPr>
          <a:xfrm>
            <a:off x="1524450" y="3218475"/>
            <a:ext cx="6289925" cy="6368298"/>
          </a:xfrm>
          <a:prstGeom prst="rect">
            <a:avLst/>
          </a:prstGeom>
          <a:noFill/>
          <a:ln>
            <a:noFill/>
          </a:ln>
        </p:spPr>
      </p:pic>
      <p:pic>
        <p:nvPicPr>
          <p:cNvPr id="290" name="Google Shape;290;g324e9bda2a8_0_161"/>
          <p:cNvPicPr preferRelativeResize="0"/>
          <p:nvPr/>
        </p:nvPicPr>
        <p:blipFill>
          <a:blip r:embed="rId4">
            <a:alphaModFix/>
          </a:blip>
          <a:stretch>
            <a:fillRect/>
          </a:stretch>
        </p:blipFill>
        <p:spPr>
          <a:xfrm>
            <a:off x="8374375" y="3218475"/>
            <a:ext cx="8491049" cy="63682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24e9bda2a8_0_101"/>
          <p:cNvSpPr/>
          <p:nvPr/>
        </p:nvSpPr>
        <p:spPr>
          <a:xfrm>
            <a:off x="-9950" y="-31337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6" name="Google Shape;296;g324e9bda2a8_0_101"/>
          <p:cNvGrpSpPr/>
          <p:nvPr/>
        </p:nvGrpSpPr>
        <p:grpSpPr>
          <a:xfrm>
            <a:off x="1850376" y="3228975"/>
            <a:ext cx="3121640" cy="2037283"/>
            <a:chOff x="0" y="0"/>
            <a:chExt cx="812800" cy="812800"/>
          </a:xfrm>
        </p:grpSpPr>
        <p:sp>
          <p:nvSpPr>
            <p:cNvPr id="297" name="Google Shape;297;g324e9bda2a8_0_101"/>
            <p:cNvSpPr/>
            <p:nvPr/>
          </p:nvSpPr>
          <p:spPr>
            <a:xfrm>
              <a:off x="0" y="0"/>
              <a:ext cx="812800" cy="812800"/>
            </a:xfrm>
            <a:custGeom>
              <a:rect b="b" l="l" r="r" t="t"/>
              <a:pathLst>
                <a:path extrusionOk="0" h="812800" w="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D8F6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g324e9bda2a8_0_101"/>
            <p:cNvSpPr txBox="1"/>
            <p:nvPr/>
          </p:nvSpPr>
          <p:spPr>
            <a:xfrm>
              <a:off x="51" y="59500"/>
              <a:ext cx="812700" cy="673500"/>
            </a:xfrm>
            <a:prstGeom prst="rect">
              <a:avLst/>
            </a:prstGeom>
            <a:noFill/>
            <a:ln>
              <a:noFill/>
            </a:ln>
          </p:spPr>
          <p:txBody>
            <a:bodyPr anchorCtr="0" anchor="ctr" bIns="50800" lIns="50800" spcFirstLastPara="1" rIns="50800" wrap="square" tIns="50800">
              <a:noAutofit/>
            </a:bodyPr>
            <a:lstStyle/>
            <a:p>
              <a:pPr indent="0" lvl="0" marL="0" marR="0" rtl="0" algn="ctr">
                <a:lnSpc>
                  <a:spcPct val="103000"/>
                </a:lnSpc>
                <a:spcBef>
                  <a:spcPts val="0"/>
                </a:spcBef>
                <a:spcAft>
                  <a:spcPts val="0"/>
                </a:spcAft>
                <a:buClr>
                  <a:srgbClr val="000000"/>
                </a:buClr>
                <a:buSzPts val="7499"/>
                <a:buFont typeface="Arial"/>
                <a:buNone/>
              </a:pPr>
              <a:r>
                <a:rPr b="1" lang="en-US" sz="4150">
                  <a:solidFill>
                    <a:srgbClr val="FFFFFF"/>
                  </a:solidFill>
                  <a:latin typeface="Montserrat"/>
                  <a:ea typeface="Montserrat"/>
                  <a:cs typeface="Montserrat"/>
                  <a:sym typeface="Montserrat"/>
                </a:rPr>
                <a:t>Vision</a:t>
              </a:r>
              <a:endParaRPr b="0" i="0" sz="4150" u="none" cap="none" strike="noStrike">
                <a:solidFill>
                  <a:srgbClr val="000000"/>
                </a:solidFill>
                <a:latin typeface="Arial"/>
                <a:ea typeface="Arial"/>
                <a:cs typeface="Arial"/>
                <a:sym typeface="Arial"/>
              </a:endParaRPr>
            </a:p>
          </p:txBody>
        </p:sp>
      </p:grpSp>
      <p:sp>
        <p:nvSpPr>
          <p:cNvPr id="299" name="Google Shape;299;g324e9bda2a8_0_101"/>
          <p:cNvSpPr txBox="1"/>
          <p:nvPr/>
        </p:nvSpPr>
        <p:spPr>
          <a:xfrm>
            <a:off x="4179294" y="1523945"/>
            <a:ext cx="9929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Sensory Impairments</a:t>
            </a:r>
            <a:endParaRPr b="0" i="0" sz="1400" u="none" cap="none" strike="noStrike">
              <a:solidFill>
                <a:srgbClr val="000000"/>
              </a:solidFill>
              <a:latin typeface="Arial"/>
              <a:ea typeface="Arial"/>
              <a:cs typeface="Arial"/>
              <a:sym typeface="Arial"/>
            </a:endParaRPr>
          </a:p>
        </p:txBody>
      </p:sp>
      <p:sp>
        <p:nvSpPr>
          <p:cNvPr id="300" name="Google Shape;300;g324e9bda2a8_0_101"/>
          <p:cNvSpPr txBox="1"/>
          <p:nvPr/>
        </p:nvSpPr>
        <p:spPr>
          <a:xfrm>
            <a:off x="1769800" y="5812200"/>
            <a:ext cx="4482600" cy="2990100"/>
          </a:xfrm>
          <a:prstGeom prst="rect">
            <a:avLst/>
          </a:prstGeom>
          <a:noFill/>
          <a:ln>
            <a:noFill/>
          </a:ln>
        </p:spPr>
        <p:txBody>
          <a:bodyPr anchorCtr="0" anchor="t" bIns="0" lIns="0" spcFirstLastPara="1" rIns="0" wrap="square" tIns="0">
            <a:spAutoFit/>
          </a:bodyPr>
          <a:lstStyle/>
          <a:p>
            <a:pPr indent="-361950" lvl="0" marL="457200" marR="0" rtl="0" algn="l">
              <a:lnSpc>
                <a:spcPct val="165000"/>
              </a:lnSpc>
              <a:spcBef>
                <a:spcPts val="0"/>
              </a:spcBef>
              <a:spcAft>
                <a:spcPts val="0"/>
              </a:spcAft>
              <a:buClr>
                <a:srgbClr val="525252"/>
              </a:buClr>
              <a:buSzPts val="2100"/>
              <a:buFont typeface="Montserrat Medium"/>
              <a:buChar char="●"/>
            </a:pPr>
            <a:r>
              <a:rPr lang="en-US" sz="2100">
                <a:solidFill>
                  <a:srgbClr val="525252"/>
                </a:solidFill>
                <a:latin typeface="Montserrat Medium"/>
                <a:ea typeface="Montserrat Medium"/>
                <a:cs typeface="Montserrat Medium"/>
                <a:sym typeface="Montserrat Medium"/>
              </a:rPr>
              <a:t>Magnifying glass</a:t>
            </a:r>
            <a:endParaRPr sz="2100">
              <a:solidFill>
                <a:srgbClr val="525252"/>
              </a:solidFill>
              <a:latin typeface="Montserrat Medium"/>
              <a:ea typeface="Montserrat Medium"/>
              <a:cs typeface="Montserrat Medium"/>
              <a:sym typeface="Montserrat Medium"/>
            </a:endParaRPr>
          </a:p>
          <a:p>
            <a:pPr indent="-361950" lvl="0" marL="457200" marR="0" rtl="0" algn="l">
              <a:lnSpc>
                <a:spcPct val="165000"/>
              </a:lnSpc>
              <a:spcBef>
                <a:spcPts val="0"/>
              </a:spcBef>
              <a:spcAft>
                <a:spcPts val="0"/>
              </a:spcAft>
              <a:buClr>
                <a:srgbClr val="525252"/>
              </a:buClr>
              <a:buSzPts val="2100"/>
              <a:buFont typeface="Montserrat Medium"/>
              <a:buChar char="●"/>
            </a:pPr>
            <a:r>
              <a:rPr lang="en-US" sz="2100">
                <a:solidFill>
                  <a:srgbClr val="525252"/>
                </a:solidFill>
                <a:latin typeface="Montserrat Medium"/>
                <a:ea typeface="Montserrat Medium"/>
                <a:cs typeface="Montserrat Medium"/>
                <a:sym typeface="Montserrat Medium"/>
              </a:rPr>
              <a:t>BROS referral for </a:t>
            </a:r>
            <a:r>
              <a:rPr lang="en-US" sz="2100">
                <a:solidFill>
                  <a:srgbClr val="525252"/>
                </a:solidFill>
                <a:latin typeface="Montserrat Medium"/>
                <a:ea typeface="Montserrat Medium"/>
                <a:cs typeface="Montserrat Medium"/>
                <a:sym typeface="Montserrat Medium"/>
              </a:rPr>
              <a:t>assistive</a:t>
            </a:r>
            <a:r>
              <a:rPr lang="en-US" sz="2100">
                <a:solidFill>
                  <a:srgbClr val="525252"/>
                </a:solidFill>
                <a:latin typeface="Montserrat Medium"/>
                <a:ea typeface="Montserrat Medium"/>
                <a:cs typeface="Montserrat Medium"/>
                <a:sym typeface="Montserrat Medium"/>
              </a:rPr>
              <a:t> devices</a:t>
            </a:r>
            <a:endParaRPr sz="2100">
              <a:solidFill>
                <a:srgbClr val="525252"/>
              </a:solidFill>
              <a:latin typeface="Montserrat Medium"/>
              <a:ea typeface="Montserrat Medium"/>
              <a:cs typeface="Montserrat Medium"/>
              <a:sym typeface="Montserrat Medium"/>
            </a:endParaRPr>
          </a:p>
          <a:p>
            <a:pPr indent="-361950" lvl="0" marL="457200" marR="0" rtl="0" algn="l">
              <a:lnSpc>
                <a:spcPct val="165000"/>
              </a:lnSpc>
              <a:spcBef>
                <a:spcPts val="0"/>
              </a:spcBef>
              <a:spcAft>
                <a:spcPts val="0"/>
              </a:spcAft>
              <a:buClr>
                <a:srgbClr val="525252"/>
              </a:buClr>
              <a:buSzPts val="2100"/>
              <a:buFont typeface="Montserrat Medium"/>
              <a:buChar char="●"/>
            </a:pPr>
            <a:r>
              <a:rPr lang="en-US" sz="2100">
                <a:solidFill>
                  <a:srgbClr val="525252"/>
                </a:solidFill>
                <a:latin typeface="Montserrat Medium"/>
                <a:ea typeface="Montserrat Medium"/>
                <a:cs typeface="Montserrat Medium"/>
                <a:sym typeface="Montserrat Medium"/>
              </a:rPr>
              <a:t>Taking photo and asking for </a:t>
            </a:r>
            <a:r>
              <a:rPr lang="en-US" sz="2100">
                <a:solidFill>
                  <a:srgbClr val="525252"/>
                </a:solidFill>
                <a:latin typeface="Montserrat Medium"/>
                <a:ea typeface="Montserrat Medium"/>
                <a:cs typeface="Montserrat Medium"/>
                <a:sym typeface="Montserrat Medium"/>
              </a:rPr>
              <a:t>assistance</a:t>
            </a:r>
            <a:endParaRPr sz="2100">
              <a:solidFill>
                <a:srgbClr val="525252"/>
              </a:solidFill>
              <a:latin typeface="Montserrat Medium"/>
              <a:ea typeface="Montserrat Medium"/>
              <a:cs typeface="Montserrat Medium"/>
              <a:sym typeface="Montserrat Medium"/>
            </a:endParaRPr>
          </a:p>
          <a:p>
            <a:pPr indent="-361950" lvl="0" marL="457200" marR="0" rtl="0" algn="l">
              <a:lnSpc>
                <a:spcPct val="165000"/>
              </a:lnSpc>
              <a:spcBef>
                <a:spcPts val="0"/>
              </a:spcBef>
              <a:spcAft>
                <a:spcPts val="0"/>
              </a:spcAft>
              <a:buClr>
                <a:srgbClr val="525252"/>
              </a:buClr>
              <a:buSzPts val="2100"/>
              <a:buFont typeface="Montserrat Medium"/>
              <a:buChar char="●"/>
            </a:pPr>
            <a:r>
              <a:rPr lang="en-US" sz="2100">
                <a:solidFill>
                  <a:srgbClr val="525252"/>
                </a:solidFill>
                <a:latin typeface="Montserrat Medium"/>
                <a:ea typeface="Montserrat Medium"/>
                <a:cs typeface="Montserrat Medium"/>
                <a:sym typeface="Montserrat Medium"/>
              </a:rPr>
              <a:t>Accessible beekeeping app</a:t>
            </a:r>
            <a:endParaRPr sz="2100">
              <a:solidFill>
                <a:srgbClr val="525252"/>
              </a:solidFill>
              <a:latin typeface="Montserrat Medium"/>
              <a:ea typeface="Montserrat Medium"/>
              <a:cs typeface="Montserrat Medium"/>
              <a:sym typeface="Montserrat Medium"/>
            </a:endParaRPr>
          </a:p>
        </p:txBody>
      </p:sp>
      <p:grpSp>
        <p:nvGrpSpPr>
          <p:cNvPr id="301" name="Google Shape;301;g324e9bda2a8_0_101"/>
          <p:cNvGrpSpPr/>
          <p:nvPr/>
        </p:nvGrpSpPr>
        <p:grpSpPr>
          <a:xfrm>
            <a:off x="7577715" y="3228975"/>
            <a:ext cx="2421626" cy="2037283"/>
            <a:chOff x="0" y="0"/>
            <a:chExt cx="832804" cy="812800"/>
          </a:xfrm>
        </p:grpSpPr>
        <p:sp>
          <p:nvSpPr>
            <p:cNvPr id="302" name="Google Shape;302;g324e9bda2a8_0_101"/>
            <p:cNvSpPr/>
            <p:nvPr/>
          </p:nvSpPr>
          <p:spPr>
            <a:xfrm>
              <a:off x="0" y="0"/>
              <a:ext cx="812800" cy="812800"/>
            </a:xfrm>
            <a:custGeom>
              <a:rect b="b" l="l" r="r" t="t"/>
              <a:pathLst>
                <a:path extrusionOk="0" h="812800" w="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6D3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3" name="Google Shape;303;g324e9bda2a8_0_101"/>
            <p:cNvSpPr txBox="1"/>
            <p:nvPr/>
          </p:nvSpPr>
          <p:spPr>
            <a:xfrm>
              <a:off x="3" y="114303"/>
              <a:ext cx="832800" cy="571800"/>
            </a:xfrm>
            <a:prstGeom prst="rect">
              <a:avLst/>
            </a:prstGeom>
            <a:noFill/>
            <a:ln>
              <a:noFill/>
            </a:ln>
          </p:spPr>
          <p:txBody>
            <a:bodyPr anchorCtr="0" anchor="ctr" bIns="50800" lIns="50800" spcFirstLastPara="1" rIns="50800" wrap="square" tIns="50800">
              <a:noAutofit/>
            </a:bodyPr>
            <a:lstStyle/>
            <a:p>
              <a:pPr indent="0" lvl="0" marL="0" marR="0" rtl="0" algn="ctr">
                <a:lnSpc>
                  <a:spcPct val="103000"/>
                </a:lnSpc>
                <a:spcBef>
                  <a:spcPts val="0"/>
                </a:spcBef>
                <a:spcAft>
                  <a:spcPts val="0"/>
                </a:spcAft>
                <a:buClr>
                  <a:srgbClr val="000000"/>
                </a:buClr>
                <a:buSzPts val="7499"/>
                <a:buFont typeface="Arial"/>
                <a:buNone/>
              </a:pPr>
              <a:r>
                <a:rPr b="1" lang="en-US" sz="4199">
                  <a:solidFill>
                    <a:srgbClr val="FFFFFF"/>
                  </a:solidFill>
                  <a:latin typeface="Montserrat"/>
                  <a:ea typeface="Montserrat"/>
                  <a:cs typeface="Montserrat"/>
                  <a:sym typeface="Montserrat"/>
                </a:rPr>
                <a:t>Hearing</a:t>
              </a:r>
              <a:endParaRPr b="0" i="0" sz="100" u="none" cap="none" strike="noStrike">
                <a:solidFill>
                  <a:srgbClr val="000000"/>
                </a:solidFill>
                <a:latin typeface="Arial"/>
                <a:ea typeface="Arial"/>
                <a:cs typeface="Arial"/>
                <a:sym typeface="Arial"/>
              </a:endParaRPr>
            </a:p>
          </p:txBody>
        </p:sp>
      </p:grpSp>
      <p:grpSp>
        <p:nvGrpSpPr>
          <p:cNvPr id="304" name="Google Shape;304;g324e9bda2a8_0_101"/>
          <p:cNvGrpSpPr/>
          <p:nvPr/>
        </p:nvGrpSpPr>
        <p:grpSpPr>
          <a:xfrm>
            <a:off x="13296132" y="3228975"/>
            <a:ext cx="3594608" cy="2037283"/>
            <a:chOff x="0" y="0"/>
            <a:chExt cx="812800" cy="812800"/>
          </a:xfrm>
        </p:grpSpPr>
        <p:sp>
          <p:nvSpPr>
            <p:cNvPr id="305" name="Google Shape;305;g324e9bda2a8_0_101"/>
            <p:cNvSpPr/>
            <p:nvPr/>
          </p:nvSpPr>
          <p:spPr>
            <a:xfrm>
              <a:off x="0" y="0"/>
              <a:ext cx="812800" cy="812800"/>
            </a:xfrm>
            <a:custGeom>
              <a:rect b="b" l="l" r="r" t="t"/>
              <a:pathLst>
                <a:path extrusionOk="0" h="812800" w="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AFDED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g324e9bda2a8_0_101"/>
            <p:cNvSpPr txBox="1"/>
            <p:nvPr/>
          </p:nvSpPr>
          <p:spPr>
            <a:xfrm>
              <a:off x="0" y="114300"/>
              <a:ext cx="8127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03000"/>
                </a:lnSpc>
                <a:spcBef>
                  <a:spcPts val="0"/>
                </a:spcBef>
                <a:spcAft>
                  <a:spcPts val="0"/>
                </a:spcAft>
                <a:buClr>
                  <a:srgbClr val="000000"/>
                </a:buClr>
                <a:buSzPts val="7499"/>
                <a:buFont typeface="Arial"/>
                <a:buNone/>
              </a:pPr>
              <a:r>
                <a:rPr b="1" lang="en-US" sz="4150">
                  <a:solidFill>
                    <a:srgbClr val="FFFFFF"/>
                  </a:solidFill>
                  <a:latin typeface="Montserrat"/>
                  <a:ea typeface="Montserrat"/>
                  <a:cs typeface="Montserrat"/>
                  <a:sym typeface="Montserrat"/>
                </a:rPr>
                <a:t>Smell</a:t>
              </a:r>
              <a:endParaRPr b="0" i="0" sz="4150" u="none" cap="none" strike="noStrike">
                <a:solidFill>
                  <a:srgbClr val="000000"/>
                </a:solidFill>
                <a:latin typeface="Arial"/>
                <a:ea typeface="Arial"/>
                <a:cs typeface="Arial"/>
                <a:sym typeface="Arial"/>
              </a:endParaRPr>
            </a:p>
          </p:txBody>
        </p:sp>
      </p:grpSp>
      <p:sp>
        <p:nvSpPr>
          <p:cNvPr id="307" name="Google Shape;307;g324e9bda2a8_0_101"/>
          <p:cNvSpPr txBox="1"/>
          <p:nvPr/>
        </p:nvSpPr>
        <p:spPr>
          <a:xfrm>
            <a:off x="7200401" y="5812211"/>
            <a:ext cx="3867300" cy="2699700"/>
          </a:xfrm>
          <a:prstGeom prst="rect">
            <a:avLst/>
          </a:prstGeom>
          <a:noFill/>
          <a:ln>
            <a:noFill/>
          </a:ln>
        </p:spPr>
        <p:txBody>
          <a:bodyPr anchorCtr="0" anchor="t" bIns="0" lIns="0" spcFirstLastPara="1" rIns="0" wrap="square" tIns="0">
            <a:spAutoFit/>
          </a:bodyPr>
          <a:lstStyle/>
          <a:p>
            <a:pPr indent="-381000" lvl="0" marL="457200" marR="0" rtl="0" algn="l">
              <a:lnSpc>
                <a:spcPct val="165000"/>
              </a:lnSpc>
              <a:spcBef>
                <a:spcPts val="0"/>
              </a:spcBef>
              <a:spcAft>
                <a:spcPts val="0"/>
              </a:spcAft>
              <a:buClr>
                <a:srgbClr val="525252"/>
              </a:buClr>
              <a:buSzPts val="2400"/>
              <a:buFont typeface="Montserrat Medium"/>
              <a:buChar char="●"/>
            </a:pPr>
            <a:r>
              <a:rPr lang="en-US" sz="2400">
                <a:solidFill>
                  <a:srgbClr val="525252"/>
                </a:solidFill>
                <a:latin typeface="Montserrat Medium"/>
                <a:ea typeface="Montserrat Medium"/>
                <a:cs typeface="Montserrat Medium"/>
                <a:sym typeface="Montserrat Medium"/>
              </a:rPr>
              <a:t>Taking recordings</a:t>
            </a:r>
            <a:endParaRPr sz="2400">
              <a:solidFill>
                <a:srgbClr val="525252"/>
              </a:solidFill>
              <a:latin typeface="Montserrat Medium"/>
              <a:ea typeface="Montserrat Medium"/>
              <a:cs typeface="Montserrat Medium"/>
              <a:sym typeface="Montserrat Medium"/>
            </a:endParaRPr>
          </a:p>
          <a:p>
            <a:pPr indent="-381000" lvl="0" marL="457200" marR="0" rtl="0" algn="l">
              <a:lnSpc>
                <a:spcPct val="165000"/>
              </a:lnSpc>
              <a:spcBef>
                <a:spcPts val="0"/>
              </a:spcBef>
              <a:spcAft>
                <a:spcPts val="0"/>
              </a:spcAft>
              <a:buClr>
                <a:srgbClr val="525252"/>
              </a:buClr>
              <a:buSzPts val="2400"/>
              <a:buFont typeface="Montserrat Medium"/>
              <a:buChar char="●"/>
            </a:pPr>
            <a:r>
              <a:rPr lang="en-US" sz="2400">
                <a:solidFill>
                  <a:srgbClr val="525252"/>
                </a:solidFill>
                <a:latin typeface="Montserrat Medium"/>
                <a:ea typeface="Montserrat Medium"/>
                <a:cs typeface="Montserrat Medium"/>
                <a:sym typeface="Montserrat Medium"/>
              </a:rPr>
              <a:t>A</a:t>
            </a:r>
            <a:r>
              <a:rPr lang="en-US" sz="2400">
                <a:solidFill>
                  <a:srgbClr val="525252"/>
                </a:solidFill>
                <a:latin typeface="Montserrat Medium"/>
                <a:ea typeface="Montserrat Medium"/>
                <a:cs typeface="Montserrat Medium"/>
                <a:sym typeface="Montserrat Medium"/>
              </a:rPr>
              <a:t>ugmentative</a:t>
            </a:r>
            <a:r>
              <a:rPr lang="en-US" sz="2400">
                <a:solidFill>
                  <a:srgbClr val="525252"/>
                </a:solidFill>
                <a:latin typeface="Montserrat Medium"/>
                <a:ea typeface="Montserrat Medium"/>
                <a:cs typeface="Montserrat Medium"/>
                <a:sym typeface="Montserrat Medium"/>
              </a:rPr>
              <a:t> devices</a:t>
            </a:r>
            <a:endParaRPr sz="2400">
              <a:solidFill>
                <a:srgbClr val="525252"/>
              </a:solidFill>
              <a:latin typeface="Montserrat Medium"/>
              <a:ea typeface="Montserrat Medium"/>
              <a:cs typeface="Montserrat Medium"/>
              <a:sym typeface="Montserrat Medium"/>
            </a:endParaRPr>
          </a:p>
          <a:p>
            <a:pPr indent="-381000" lvl="0" marL="457200" marR="0" rtl="0" algn="l">
              <a:lnSpc>
                <a:spcPct val="165000"/>
              </a:lnSpc>
              <a:spcBef>
                <a:spcPts val="0"/>
              </a:spcBef>
              <a:spcAft>
                <a:spcPts val="0"/>
              </a:spcAft>
              <a:buClr>
                <a:srgbClr val="525252"/>
              </a:buClr>
              <a:buSzPts val="2400"/>
              <a:buFont typeface="Montserrat Medium"/>
              <a:buChar char="●"/>
            </a:pPr>
            <a:r>
              <a:rPr lang="en-US" sz="2400">
                <a:solidFill>
                  <a:srgbClr val="525252"/>
                </a:solidFill>
                <a:latin typeface="Montserrat Medium"/>
                <a:ea typeface="Montserrat Medium"/>
                <a:cs typeface="Montserrat Medium"/>
                <a:sym typeface="Montserrat Medium"/>
              </a:rPr>
              <a:t>Closed captions</a:t>
            </a:r>
            <a:endParaRPr sz="2400">
              <a:solidFill>
                <a:srgbClr val="525252"/>
              </a:solidFill>
              <a:latin typeface="Montserrat Medium"/>
              <a:ea typeface="Montserrat Medium"/>
              <a:cs typeface="Montserrat Medium"/>
              <a:sym typeface="Montserrat Medium"/>
            </a:endParaRPr>
          </a:p>
          <a:p>
            <a:pPr indent="0" lvl="0" marL="457200" marR="0" rtl="0" algn="l">
              <a:lnSpc>
                <a:spcPct val="165000"/>
              </a:lnSpc>
              <a:spcBef>
                <a:spcPts val="0"/>
              </a:spcBef>
              <a:spcAft>
                <a:spcPts val="0"/>
              </a:spcAft>
              <a:buNone/>
            </a:pPr>
            <a:r>
              <a:t/>
            </a:r>
            <a:endParaRPr sz="1700">
              <a:solidFill>
                <a:srgbClr val="525252"/>
              </a:solidFill>
              <a:latin typeface="Montserrat Medium"/>
              <a:ea typeface="Montserrat Medium"/>
              <a:cs typeface="Montserrat Medium"/>
              <a:sym typeface="Montserrat Medium"/>
            </a:endParaRPr>
          </a:p>
        </p:txBody>
      </p:sp>
      <p:sp>
        <p:nvSpPr>
          <p:cNvPr id="308" name="Google Shape;308;g324e9bda2a8_0_101"/>
          <p:cNvSpPr txBox="1"/>
          <p:nvPr/>
        </p:nvSpPr>
        <p:spPr>
          <a:xfrm>
            <a:off x="13159789" y="5812211"/>
            <a:ext cx="3867300" cy="3309300"/>
          </a:xfrm>
          <a:prstGeom prst="rect">
            <a:avLst/>
          </a:prstGeom>
          <a:noFill/>
          <a:ln>
            <a:noFill/>
          </a:ln>
        </p:spPr>
        <p:txBody>
          <a:bodyPr anchorCtr="0" anchor="t" bIns="0" lIns="0" spcFirstLastPara="1" rIns="0" wrap="square" tIns="0">
            <a:spAutoFit/>
          </a:bodyPr>
          <a:lstStyle/>
          <a:p>
            <a:pPr indent="-381000" lvl="0" marL="457200" marR="0" rtl="0" algn="l">
              <a:lnSpc>
                <a:spcPct val="165000"/>
              </a:lnSpc>
              <a:spcBef>
                <a:spcPts val="0"/>
              </a:spcBef>
              <a:spcAft>
                <a:spcPts val="0"/>
              </a:spcAft>
              <a:buClr>
                <a:srgbClr val="525252"/>
              </a:buClr>
              <a:buSzPts val="2400"/>
              <a:buFont typeface="Montserrat Medium"/>
              <a:buChar char="●"/>
            </a:pPr>
            <a:r>
              <a:rPr lang="en-US" sz="2400">
                <a:solidFill>
                  <a:srgbClr val="525252"/>
                </a:solidFill>
                <a:latin typeface="Montserrat Medium"/>
                <a:ea typeface="Montserrat Medium"/>
                <a:cs typeface="Montserrat Medium"/>
                <a:sym typeface="Montserrat Medium"/>
              </a:rPr>
              <a:t>Working with another person</a:t>
            </a:r>
            <a:endParaRPr sz="2400">
              <a:solidFill>
                <a:srgbClr val="525252"/>
              </a:solidFill>
              <a:latin typeface="Montserrat Medium"/>
              <a:ea typeface="Montserrat Medium"/>
              <a:cs typeface="Montserrat Medium"/>
              <a:sym typeface="Montserrat Medium"/>
            </a:endParaRPr>
          </a:p>
          <a:p>
            <a:pPr indent="-381000" lvl="0" marL="457200" marR="0" rtl="0" algn="l">
              <a:lnSpc>
                <a:spcPct val="165000"/>
              </a:lnSpc>
              <a:spcBef>
                <a:spcPts val="0"/>
              </a:spcBef>
              <a:spcAft>
                <a:spcPts val="0"/>
              </a:spcAft>
              <a:buClr>
                <a:srgbClr val="525252"/>
              </a:buClr>
              <a:buSzPts val="2400"/>
              <a:buFont typeface="Montserrat Medium"/>
              <a:buChar char="●"/>
            </a:pPr>
            <a:r>
              <a:rPr lang="en-US" sz="2400">
                <a:solidFill>
                  <a:srgbClr val="525252"/>
                </a:solidFill>
                <a:latin typeface="Montserrat Medium"/>
                <a:ea typeface="Montserrat Medium"/>
                <a:cs typeface="Montserrat Medium"/>
                <a:sym typeface="Montserrat Medium"/>
              </a:rPr>
              <a:t>Knowing</a:t>
            </a:r>
            <a:r>
              <a:rPr lang="en-US" sz="2400">
                <a:solidFill>
                  <a:srgbClr val="525252"/>
                </a:solidFill>
                <a:latin typeface="Montserrat Medium"/>
                <a:ea typeface="Montserrat Medium"/>
                <a:cs typeface="Montserrat Medium"/>
                <a:sym typeface="Montserrat Medium"/>
              </a:rPr>
              <a:t> what to look for when smell is not an option</a:t>
            </a:r>
            <a:endParaRPr sz="2400">
              <a:solidFill>
                <a:srgbClr val="525252"/>
              </a:solidFill>
              <a:latin typeface="Montserrat Medium"/>
              <a:ea typeface="Montserrat Medium"/>
              <a:cs typeface="Montserrat Medium"/>
              <a:sym typeface="Montserrat Medium"/>
            </a:endParaRPr>
          </a:p>
          <a:p>
            <a:pPr indent="0" lvl="0" marL="0" marR="0" rtl="0" algn="l">
              <a:lnSpc>
                <a:spcPct val="165000"/>
              </a:lnSpc>
              <a:spcBef>
                <a:spcPts val="0"/>
              </a:spcBef>
              <a:spcAft>
                <a:spcPts val="0"/>
              </a:spcAft>
              <a:buNone/>
            </a:pPr>
            <a:r>
              <a:t/>
            </a:r>
            <a:endParaRPr sz="1700">
              <a:solidFill>
                <a:srgbClr val="525252"/>
              </a:solidFill>
              <a:latin typeface="Montserrat Medium"/>
              <a:ea typeface="Montserrat Medium"/>
              <a:cs typeface="Montserrat Medium"/>
              <a:sym typeface="Montserrat Medium"/>
            </a:endParaRPr>
          </a:p>
        </p:txBody>
      </p:sp>
      <p:sp>
        <p:nvSpPr>
          <p:cNvPr id="309" name="Google Shape;309;g324e9bda2a8_0_101"/>
          <p:cNvSpPr/>
          <p:nvPr/>
        </p:nvSpPr>
        <p:spPr>
          <a:xfrm>
            <a:off x="16170610" y="8159024"/>
            <a:ext cx="2726990" cy="3303622"/>
          </a:xfrm>
          <a:custGeom>
            <a:rect b="b" l="l" r="r" t="t"/>
            <a:pathLst>
              <a:path extrusionOk="0" h="3303622" w="2726990">
                <a:moveTo>
                  <a:pt x="0" y="0"/>
                </a:moveTo>
                <a:lnTo>
                  <a:pt x="2726990" y="0"/>
                </a:lnTo>
                <a:lnTo>
                  <a:pt x="2726990" y="3303623"/>
                </a:lnTo>
                <a:lnTo>
                  <a:pt x="0" y="33036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g324e9bda2a8_0_101"/>
          <p:cNvSpPr/>
          <p:nvPr/>
        </p:nvSpPr>
        <p:spPr>
          <a:xfrm>
            <a:off x="-1977099" y="6161037"/>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1" name="Google Shape;311;g324e9bda2a8_0_101"/>
          <p:cNvSpPr/>
          <p:nvPr/>
        </p:nvSpPr>
        <p:spPr>
          <a:xfrm rot="5400000">
            <a:off x="-802044" y="-319329"/>
            <a:ext cx="3661487" cy="3435141"/>
          </a:xfrm>
          <a:custGeom>
            <a:rect b="b" l="l" r="r" t="t"/>
            <a:pathLst>
              <a:path extrusionOk="0" h="3435141" w="3661487">
                <a:moveTo>
                  <a:pt x="0" y="0"/>
                </a:moveTo>
                <a:lnTo>
                  <a:pt x="3661488" y="0"/>
                </a:lnTo>
                <a:lnTo>
                  <a:pt x="3661488" y="3435141"/>
                </a:lnTo>
                <a:lnTo>
                  <a:pt x="0" y="34351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2" name="Google Shape;312;g324e9bda2a8_0_101"/>
          <p:cNvSpPr/>
          <p:nvPr/>
        </p:nvSpPr>
        <p:spPr>
          <a:xfrm rot="10800000">
            <a:off x="13482332" y="-835754"/>
            <a:ext cx="4051773" cy="2512099"/>
          </a:xfrm>
          <a:custGeom>
            <a:rect b="b" l="l" r="r" t="t"/>
            <a:pathLst>
              <a:path extrusionOk="0" h="2512099" w="4051773">
                <a:moveTo>
                  <a:pt x="0" y="0"/>
                </a:moveTo>
                <a:lnTo>
                  <a:pt x="4051773" y="0"/>
                </a:lnTo>
                <a:lnTo>
                  <a:pt x="4051773" y="2512099"/>
                </a:lnTo>
                <a:lnTo>
                  <a:pt x="0" y="25120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24e9bda2a8_0_17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18" name="Google Shape;318;g324e9bda2a8_0_177"/>
          <p:cNvGrpSpPr/>
          <p:nvPr/>
        </p:nvGrpSpPr>
        <p:grpSpPr>
          <a:xfrm>
            <a:off x="2183746" y="3856311"/>
            <a:ext cx="4170591" cy="4895810"/>
            <a:chOff x="0" y="-38100"/>
            <a:chExt cx="1149303" cy="1349154"/>
          </a:xfrm>
        </p:grpSpPr>
        <p:sp>
          <p:nvSpPr>
            <p:cNvPr id="319" name="Google Shape;319;g324e9bda2a8_0_177"/>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FD8F6C"/>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0" name="Google Shape;320;g324e9bda2a8_0_177"/>
            <p:cNvSpPr txBox="1"/>
            <p:nvPr/>
          </p:nvSpPr>
          <p:spPr>
            <a:xfrm>
              <a:off x="0" y="-38100"/>
              <a:ext cx="1149300" cy="1349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g324e9bda2a8_0_177"/>
          <p:cNvGrpSpPr/>
          <p:nvPr/>
        </p:nvGrpSpPr>
        <p:grpSpPr>
          <a:xfrm>
            <a:off x="7059233" y="3856311"/>
            <a:ext cx="4170591" cy="4895810"/>
            <a:chOff x="0" y="-38100"/>
            <a:chExt cx="1149303" cy="1349154"/>
          </a:xfrm>
        </p:grpSpPr>
        <p:sp>
          <p:nvSpPr>
            <p:cNvPr id="322" name="Google Shape;322;g324e9bda2a8_0_177"/>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F6D36A"/>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3" name="Google Shape;323;g324e9bda2a8_0_177"/>
            <p:cNvSpPr txBox="1"/>
            <p:nvPr/>
          </p:nvSpPr>
          <p:spPr>
            <a:xfrm>
              <a:off x="0" y="-38100"/>
              <a:ext cx="1149300" cy="1349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g324e9bda2a8_0_177"/>
          <p:cNvGrpSpPr/>
          <p:nvPr/>
        </p:nvGrpSpPr>
        <p:grpSpPr>
          <a:xfrm>
            <a:off x="11933617" y="3856311"/>
            <a:ext cx="4170591" cy="4895810"/>
            <a:chOff x="0" y="-38100"/>
            <a:chExt cx="1149303" cy="1349154"/>
          </a:xfrm>
        </p:grpSpPr>
        <p:sp>
          <p:nvSpPr>
            <p:cNvPr id="325" name="Google Shape;325;g324e9bda2a8_0_177"/>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AFDED9"/>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g324e9bda2a8_0_177"/>
            <p:cNvSpPr txBox="1"/>
            <p:nvPr/>
          </p:nvSpPr>
          <p:spPr>
            <a:xfrm>
              <a:off x="0" y="-38100"/>
              <a:ext cx="1149300" cy="1349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7" name="Google Shape;327;g324e9bda2a8_0_177"/>
          <p:cNvSpPr txBox="1"/>
          <p:nvPr/>
        </p:nvSpPr>
        <p:spPr>
          <a:xfrm>
            <a:off x="2184825" y="4091075"/>
            <a:ext cx="4170600" cy="4308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99" u="sng">
                <a:latin typeface="Montserrat"/>
                <a:ea typeface="Montserrat"/>
                <a:cs typeface="Montserrat"/>
                <a:sym typeface="Montserrat"/>
              </a:rPr>
              <a:t>Educational Sessions</a:t>
            </a:r>
            <a:endParaRPr b="0" i="0" sz="2400" u="sng" cap="none" strike="noStrike">
              <a:solidFill>
                <a:srgbClr val="000000"/>
              </a:solidFill>
              <a:latin typeface="Arial"/>
              <a:ea typeface="Arial"/>
              <a:cs typeface="Arial"/>
              <a:sym typeface="Arial"/>
            </a:endParaRPr>
          </a:p>
        </p:txBody>
      </p:sp>
      <p:sp>
        <p:nvSpPr>
          <p:cNvPr id="328" name="Google Shape;328;g324e9bda2a8_0_177"/>
          <p:cNvSpPr txBox="1"/>
          <p:nvPr/>
        </p:nvSpPr>
        <p:spPr>
          <a:xfrm>
            <a:off x="7058687" y="4020925"/>
            <a:ext cx="4170600" cy="10413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50" u="sng">
                <a:latin typeface="Montserrat"/>
                <a:ea typeface="Montserrat"/>
                <a:cs typeface="Montserrat"/>
                <a:sym typeface="Montserrat"/>
              </a:rPr>
              <a:t>Synchronous</a:t>
            </a:r>
            <a:r>
              <a:rPr lang="en-US" sz="2750" u="sng">
                <a:latin typeface="Montserrat"/>
                <a:ea typeface="Montserrat"/>
                <a:cs typeface="Montserrat"/>
                <a:sym typeface="Montserrat"/>
              </a:rPr>
              <a:t> Skills and Inspections</a:t>
            </a:r>
            <a:endParaRPr b="0" i="0" sz="2750" u="sng" cap="none" strike="noStrike">
              <a:solidFill>
                <a:srgbClr val="000000"/>
              </a:solidFill>
              <a:latin typeface="Arial"/>
              <a:ea typeface="Arial"/>
              <a:cs typeface="Arial"/>
              <a:sym typeface="Arial"/>
            </a:endParaRPr>
          </a:p>
        </p:txBody>
      </p:sp>
      <p:sp>
        <p:nvSpPr>
          <p:cNvPr id="329" name="Google Shape;329;g324e9bda2a8_0_177"/>
          <p:cNvSpPr txBox="1"/>
          <p:nvPr/>
        </p:nvSpPr>
        <p:spPr>
          <a:xfrm>
            <a:off x="11933625" y="4020925"/>
            <a:ext cx="4170600" cy="4233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50" u="sng">
                <a:latin typeface="Montserrat"/>
                <a:ea typeface="Montserrat"/>
                <a:cs typeface="Montserrat"/>
                <a:sym typeface="Montserrat"/>
              </a:rPr>
              <a:t>Virtual Reality Learning</a:t>
            </a:r>
            <a:endParaRPr b="0" i="0" sz="2750" u="sng" cap="none" strike="noStrike">
              <a:solidFill>
                <a:srgbClr val="000000"/>
              </a:solidFill>
              <a:latin typeface="Arial"/>
              <a:ea typeface="Arial"/>
              <a:cs typeface="Arial"/>
              <a:sym typeface="Arial"/>
            </a:endParaRPr>
          </a:p>
        </p:txBody>
      </p:sp>
      <p:sp>
        <p:nvSpPr>
          <p:cNvPr id="330" name="Google Shape;330;g324e9bda2a8_0_177"/>
          <p:cNvSpPr txBox="1"/>
          <p:nvPr/>
        </p:nvSpPr>
        <p:spPr>
          <a:xfrm>
            <a:off x="2394066" y="1382457"/>
            <a:ext cx="135000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Virtual Classes</a:t>
            </a:r>
            <a:endParaRPr b="0" i="0" sz="1400" u="none" cap="none" strike="noStrike">
              <a:solidFill>
                <a:srgbClr val="000000"/>
              </a:solidFill>
              <a:latin typeface="Arial"/>
              <a:ea typeface="Arial"/>
              <a:cs typeface="Arial"/>
              <a:sym typeface="Arial"/>
            </a:endParaRPr>
          </a:p>
        </p:txBody>
      </p:sp>
      <p:sp>
        <p:nvSpPr>
          <p:cNvPr id="331" name="Google Shape;331;g324e9bda2a8_0_177"/>
          <p:cNvSpPr txBox="1"/>
          <p:nvPr/>
        </p:nvSpPr>
        <p:spPr>
          <a:xfrm>
            <a:off x="2273925" y="4967750"/>
            <a:ext cx="3959400" cy="34200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VA HIVES</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Heroes to Hives</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Mission Beelieve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Great Plains  Master Beekeeping</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Local Bee Clubs</a:t>
            </a:r>
            <a:endParaRPr sz="3200">
              <a:solidFill>
                <a:schemeClr val="dk1"/>
              </a:solidFill>
              <a:latin typeface="Calibri"/>
              <a:ea typeface="Calibri"/>
              <a:cs typeface="Calibri"/>
              <a:sym typeface="Calibri"/>
            </a:endParaRPr>
          </a:p>
        </p:txBody>
      </p:sp>
      <p:sp>
        <p:nvSpPr>
          <p:cNvPr id="332" name="Google Shape;332;g324e9bda2a8_0_177"/>
          <p:cNvSpPr txBox="1"/>
          <p:nvPr/>
        </p:nvSpPr>
        <p:spPr>
          <a:xfrm>
            <a:off x="7155725" y="5329950"/>
            <a:ext cx="4073700" cy="21549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VA HIVES</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Local Bee Clubs</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33" name="Google Shape;333;g324e9bda2a8_0_177"/>
          <p:cNvSpPr txBox="1"/>
          <p:nvPr/>
        </p:nvSpPr>
        <p:spPr>
          <a:xfrm>
            <a:off x="11934700" y="4844425"/>
            <a:ext cx="3959400" cy="31401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In development via VR Chat and possible other opportunities</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24e9bda2a8_0_20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9" name="Google Shape;339;g324e9bda2a8_0_205"/>
          <p:cNvSpPr/>
          <p:nvPr/>
        </p:nvSpPr>
        <p:spPr>
          <a:xfrm>
            <a:off x="4431187" y="8752297"/>
            <a:ext cx="5843277" cy="2220445"/>
          </a:xfrm>
          <a:custGeom>
            <a:rect b="b" l="l" r="r" t="t"/>
            <a:pathLst>
              <a:path extrusionOk="0" h="2220445" w="5843277">
                <a:moveTo>
                  <a:pt x="0" y="0"/>
                </a:moveTo>
                <a:lnTo>
                  <a:pt x="5843278" y="0"/>
                </a:lnTo>
                <a:lnTo>
                  <a:pt x="5843278" y="2220445"/>
                </a:lnTo>
                <a:lnTo>
                  <a:pt x="0" y="22204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0" name="Google Shape;340;g324e9bda2a8_0_205"/>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1" name="Google Shape;341;g324e9bda2a8_0_205"/>
          <p:cNvSpPr/>
          <p:nvPr/>
        </p:nvSpPr>
        <p:spPr>
          <a:xfrm>
            <a:off x="8159140" y="-2148788"/>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g324e9bda2a8_0_205"/>
          <p:cNvSpPr txBox="1"/>
          <p:nvPr/>
        </p:nvSpPr>
        <p:spPr>
          <a:xfrm>
            <a:off x="9376159" y="6058914"/>
            <a:ext cx="78831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75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324e9bda2a8_0_205"/>
          <p:cNvSpPr txBox="1"/>
          <p:nvPr/>
        </p:nvSpPr>
        <p:spPr>
          <a:xfrm>
            <a:off x="9685968" y="2736087"/>
            <a:ext cx="7573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3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324e9bda2a8_0_205"/>
          <p:cNvSpPr txBox="1"/>
          <p:nvPr/>
        </p:nvSpPr>
        <p:spPr>
          <a:xfrm>
            <a:off x="502200" y="945175"/>
            <a:ext cx="6443400" cy="79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rgbClr val="FFFFFF"/>
              </a:solidFill>
              <a:highlight>
                <a:srgbClr val="1F497D"/>
              </a:highlight>
              <a:latin typeface="Calibri"/>
              <a:ea typeface="Calibri"/>
              <a:cs typeface="Calibri"/>
              <a:sym typeface="Calibri"/>
            </a:endParaRPr>
          </a:p>
        </p:txBody>
      </p:sp>
      <p:sp>
        <p:nvSpPr>
          <p:cNvPr id="345" name="Google Shape;345;g324e9bda2a8_0_205"/>
          <p:cNvSpPr txBox="1"/>
          <p:nvPr/>
        </p:nvSpPr>
        <p:spPr>
          <a:xfrm>
            <a:off x="2248225" y="1217675"/>
            <a:ext cx="13992600" cy="166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Calibri"/>
              <a:buNone/>
            </a:pPr>
            <a:r>
              <a:rPr lang="en-US" sz="5900">
                <a:solidFill>
                  <a:srgbClr val="000000"/>
                </a:solidFill>
                <a:latin typeface="Calibri"/>
                <a:ea typeface="Calibri"/>
                <a:cs typeface="Calibri"/>
                <a:sym typeface="Calibri"/>
              </a:rPr>
              <a:t>Bee Calm Bee Well Training</a:t>
            </a:r>
            <a:endParaRPr sz="3300"/>
          </a:p>
        </p:txBody>
      </p:sp>
      <p:sp>
        <p:nvSpPr>
          <p:cNvPr id="346" name="Google Shape;346;g324e9bda2a8_0_205"/>
          <p:cNvSpPr txBox="1"/>
          <p:nvPr/>
        </p:nvSpPr>
        <p:spPr>
          <a:xfrm>
            <a:off x="5596498" y="3022632"/>
            <a:ext cx="11085300" cy="7080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lang="en-US" sz="3700" u="sng">
                <a:solidFill>
                  <a:srgbClr val="274E13"/>
                </a:solidFill>
                <a:latin typeface="Calibri"/>
                <a:ea typeface="Calibri"/>
                <a:cs typeface="Calibri"/>
                <a:sym typeface="Calibri"/>
              </a:rPr>
              <a:t>TMS Webinars</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1- February 19 at 2PM Eastern:</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What is involved in a therapeutic beekeeping program</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2- March 19 at 2PM Eastern:</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Partnerships and Program Management</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3- April 16 at 2PM Easter:</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Accessibility at the HIVES for all Veterans</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t/>
            </a:r>
            <a:endParaRPr sz="4700">
              <a:solidFill>
                <a:srgbClr val="000000"/>
              </a:solidFill>
              <a:latin typeface="Calibri"/>
              <a:ea typeface="Calibri"/>
              <a:cs typeface="Calibri"/>
              <a:sym typeface="Calibri"/>
            </a:endParaRPr>
          </a:p>
          <a:p>
            <a:pPr indent="88900" lvl="0" marL="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88900" lvl="0" marL="0" rtl="0" algn="l">
              <a:lnSpc>
                <a:spcPct val="90000"/>
              </a:lnSpc>
              <a:spcBef>
                <a:spcPts val="1000"/>
              </a:spcBef>
              <a:spcAft>
                <a:spcPts val="0"/>
              </a:spcAft>
              <a:buNone/>
            </a:pPr>
            <a:r>
              <a:t/>
            </a:r>
            <a:endParaRPr>
              <a:solidFill>
                <a:srgbClr val="000000"/>
              </a:solidFill>
              <a:latin typeface="Calibri"/>
              <a:ea typeface="Calibri"/>
              <a:cs typeface="Calibri"/>
              <a:sym typeface="Calibri"/>
            </a:endParaRPr>
          </a:p>
        </p:txBody>
      </p:sp>
      <p:pic>
        <p:nvPicPr>
          <p:cNvPr id="347" name="Google Shape;347;g324e9bda2a8_0_205"/>
          <p:cNvPicPr preferRelativeResize="0"/>
          <p:nvPr/>
        </p:nvPicPr>
        <p:blipFill rotWithShape="1">
          <a:blip r:embed="rId7">
            <a:alphaModFix/>
          </a:blip>
          <a:srcRect b="0" l="0" r="0" t="0"/>
          <a:stretch/>
        </p:blipFill>
        <p:spPr>
          <a:xfrm>
            <a:off x="1688925" y="5654750"/>
            <a:ext cx="2377376" cy="2377376"/>
          </a:xfrm>
          <a:prstGeom prst="rect">
            <a:avLst/>
          </a:prstGeom>
          <a:noFill/>
          <a:ln>
            <a:noFill/>
          </a:ln>
        </p:spPr>
      </p:pic>
      <p:grpSp>
        <p:nvGrpSpPr>
          <p:cNvPr id="348" name="Google Shape;348;g324e9bda2a8_0_205"/>
          <p:cNvGrpSpPr/>
          <p:nvPr/>
        </p:nvGrpSpPr>
        <p:grpSpPr>
          <a:xfrm>
            <a:off x="1015341" y="3188606"/>
            <a:ext cx="3876297" cy="2093560"/>
            <a:chOff x="6390262" y="6531411"/>
            <a:chExt cx="5224825" cy="2587837"/>
          </a:xfrm>
        </p:grpSpPr>
        <p:pic>
          <p:nvPicPr>
            <p:cNvPr descr="A picture containing text, dark&#10;&#10;Description automatically generated" id="349" name="Google Shape;349;g324e9bda2a8_0_205"/>
            <p:cNvPicPr preferRelativeResize="0"/>
            <p:nvPr/>
          </p:nvPicPr>
          <p:blipFill rotWithShape="1">
            <a:blip r:embed="rId8">
              <a:alphaModFix/>
            </a:blip>
            <a:srcRect b="0" l="0" r="0" t="0"/>
            <a:stretch/>
          </p:blipFill>
          <p:spPr>
            <a:xfrm>
              <a:off x="6390262" y="6531411"/>
              <a:ext cx="5178205" cy="1592298"/>
            </a:xfrm>
            <a:prstGeom prst="rect">
              <a:avLst/>
            </a:prstGeom>
            <a:noFill/>
            <a:ln>
              <a:noFill/>
            </a:ln>
          </p:spPr>
        </p:pic>
        <p:sp>
          <p:nvSpPr>
            <p:cNvPr id="350" name="Google Shape;350;g324e9bda2a8_0_205"/>
            <p:cNvSpPr txBox="1"/>
            <p:nvPr/>
          </p:nvSpPr>
          <p:spPr>
            <a:xfrm>
              <a:off x="6390287" y="8058149"/>
              <a:ext cx="5224800" cy="1061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89">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2"/>
          <p:cNvSpPr/>
          <p:nvPr/>
        </p:nvSpPr>
        <p:spPr>
          <a:xfrm>
            <a:off x="7252380" y="8786638"/>
            <a:ext cx="5843277" cy="2220445"/>
          </a:xfrm>
          <a:custGeom>
            <a:rect b="b" l="l" r="r" t="t"/>
            <a:pathLst>
              <a:path extrusionOk="0" h="2220445" w="5843277">
                <a:moveTo>
                  <a:pt x="0" y="0"/>
                </a:moveTo>
                <a:lnTo>
                  <a:pt x="5843278" y="0"/>
                </a:lnTo>
                <a:lnTo>
                  <a:pt x="5843278"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2"/>
          <p:cNvSpPr txBox="1"/>
          <p:nvPr/>
        </p:nvSpPr>
        <p:spPr>
          <a:xfrm>
            <a:off x="1314450" y="1717129"/>
            <a:ext cx="9474000" cy="11082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rPr lang="en-US" sz="7200"/>
              <a:t>Disclosures</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1314450" y="3028375"/>
            <a:ext cx="15602700" cy="4403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i="1" lang="en-US" sz="2200">
                <a:solidFill>
                  <a:srgbClr val="595959"/>
                </a:solidFill>
                <a:latin typeface="Calibri"/>
                <a:ea typeface="Calibri"/>
                <a:cs typeface="Calibri"/>
                <a:sym typeface="Calibri"/>
              </a:rPr>
              <a:t>We, have not had any personal financial relationships in the last 12 month with the manufacturer of products or services that could be discussed in the following presentation. </a:t>
            </a:r>
            <a:endParaRPr sz="33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US" sz="2300">
                <a:solidFill>
                  <a:srgbClr val="595959"/>
                </a:solidFill>
                <a:latin typeface="Calibri"/>
                <a:ea typeface="Calibri"/>
                <a:cs typeface="Calibri"/>
                <a:sym typeface="Calibri"/>
              </a:rPr>
              <a:t>This material is based upon work that is supported by the National Institute of Food and Agriculture, U.S. Department of Agriculture, under agreement number 2023-38640-39573 through the North Central Region SARE program under project number ENC23-229. USDA is an equal opportunity employer and service provider. Any opinions, findings, conclusions, or recommendations expressed in this publication are those of the author(s) and do not necessarily reflect the view of the U.S. Department of Agriculture.</a:t>
            </a:r>
            <a:endParaRPr sz="3300">
              <a:solidFill>
                <a:srgbClr val="595959"/>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US" sz="2200">
                <a:solidFill>
                  <a:srgbClr val="595959"/>
                </a:solidFill>
                <a:latin typeface="Calibri"/>
                <a:ea typeface="Calibri"/>
                <a:cs typeface="Calibri"/>
                <a:sym typeface="Calibri"/>
              </a:rPr>
              <a:t>Disclaimer: Provided resources in this presentation is not an all-inclusive list and does not signify endorsement or approval of any particular education, training, company, or organization. </a:t>
            </a:r>
            <a:endParaRPr sz="33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US" sz="2200">
                <a:solidFill>
                  <a:srgbClr val="595959"/>
                </a:solidFill>
                <a:latin typeface="Public Sans"/>
                <a:ea typeface="Public Sans"/>
                <a:cs typeface="Public Sans"/>
                <a:sym typeface="Public Sans"/>
              </a:rPr>
              <a:t>Reference from this presentation or from any of the information services sponsored by the VA to any non-governmental entity, product, service or information does not constitute an endorsement or recommendation by the VA or any of its employees. We are not responsible for the content of any “off-site” web pages referenced.</a:t>
            </a:r>
            <a:endParaRPr sz="2200">
              <a:solidFill>
                <a:srgbClr val="595959"/>
              </a:solidFill>
              <a:latin typeface="Calibri"/>
              <a:ea typeface="Calibri"/>
              <a:cs typeface="Calibri"/>
              <a:sym typeface="Calibri"/>
            </a:endParaRPr>
          </a:p>
          <a:p>
            <a:pPr indent="0" lvl="0" marL="0" marR="0" rtl="0" algn="l">
              <a:lnSpc>
                <a:spcPct val="135018"/>
              </a:lnSpc>
              <a:spcBef>
                <a:spcPts val="0"/>
              </a:spcBef>
              <a:spcAft>
                <a:spcPts val="0"/>
              </a:spcAft>
              <a:buClr>
                <a:srgbClr val="000000"/>
              </a:buClr>
              <a:buSzPts val="1899"/>
              <a:buFont typeface="Arial"/>
              <a:buNone/>
            </a:pPr>
            <a:r>
              <a:t/>
            </a:r>
            <a:endParaRPr sz="1899">
              <a:latin typeface="Montserrat"/>
              <a:ea typeface="Montserrat"/>
              <a:cs typeface="Montserrat"/>
              <a:sym typeface="Montserrat"/>
            </a:endParaRPr>
          </a:p>
        </p:txBody>
      </p:sp>
      <p:sp>
        <p:nvSpPr>
          <p:cNvPr id="113" name="Google Shape;113;p2"/>
          <p:cNvSpPr/>
          <p:nvPr/>
        </p:nvSpPr>
        <p:spPr>
          <a:xfrm>
            <a:off x="3908368" y="-2980612"/>
            <a:ext cx="4286250" cy="4114800"/>
          </a:xfrm>
          <a:custGeom>
            <a:rect b="b" l="l" r="r" t="t"/>
            <a:pathLst>
              <a:path extrusionOk="0" h="4114800" w="4286250">
                <a:moveTo>
                  <a:pt x="0" y="0"/>
                </a:moveTo>
                <a:lnTo>
                  <a:pt x="4286250" y="0"/>
                </a:lnTo>
                <a:lnTo>
                  <a:pt x="428625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2"/>
          <p:cNvSpPr/>
          <p:nvPr/>
        </p:nvSpPr>
        <p:spPr>
          <a:xfrm rot="10800000">
            <a:off x="11074034"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2"/>
          <p:cNvSpPr/>
          <p:nvPr/>
        </p:nvSpPr>
        <p:spPr>
          <a:xfrm>
            <a:off x="-711436" y="9030950"/>
            <a:ext cx="4051773" cy="2512099"/>
          </a:xfrm>
          <a:custGeom>
            <a:rect b="b" l="l" r="r" t="t"/>
            <a:pathLst>
              <a:path extrusionOk="0" h="2512099" w="4051773">
                <a:moveTo>
                  <a:pt x="0" y="0"/>
                </a:moveTo>
                <a:lnTo>
                  <a:pt x="4051772" y="0"/>
                </a:lnTo>
                <a:lnTo>
                  <a:pt x="4051772" y="2512100"/>
                </a:lnTo>
                <a:lnTo>
                  <a:pt x="0" y="25121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6" name="Google Shape;356;p9"/>
          <p:cNvSpPr/>
          <p:nvPr/>
        </p:nvSpPr>
        <p:spPr>
          <a:xfrm>
            <a:off x="4431187" y="8752297"/>
            <a:ext cx="5843277" cy="2220445"/>
          </a:xfrm>
          <a:custGeom>
            <a:rect b="b" l="l" r="r" t="t"/>
            <a:pathLst>
              <a:path extrusionOk="0" h="2220445" w="5843277">
                <a:moveTo>
                  <a:pt x="0" y="0"/>
                </a:moveTo>
                <a:lnTo>
                  <a:pt x="5843278" y="0"/>
                </a:lnTo>
                <a:lnTo>
                  <a:pt x="5843278" y="2220445"/>
                </a:lnTo>
                <a:lnTo>
                  <a:pt x="0" y="22204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7" name="Google Shape;357;p9"/>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p9"/>
          <p:cNvSpPr/>
          <p:nvPr/>
        </p:nvSpPr>
        <p:spPr>
          <a:xfrm>
            <a:off x="8159140" y="-2148788"/>
            <a:ext cx="3359375" cy="3460030"/>
          </a:xfrm>
          <a:custGeom>
            <a:rect b="b" l="l" r="r" t="t"/>
            <a:pathLst>
              <a:path extrusionOk="0" h="3460030" w="3359375">
                <a:moveTo>
                  <a:pt x="0" y="0"/>
                </a:moveTo>
                <a:lnTo>
                  <a:pt x="3359375" y="0"/>
                </a:lnTo>
                <a:lnTo>
                  <a:pt x="3359375" y="3460030"/>
                </a:lnTo>
                <a:lnTo>
                  <a:pt x="0" y="346003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p9"/>
          <p:cNvSpPr txBox="1"/>
          <p:nvPr/>
        </p:nvSpPr>
        <p:spPr>
          <a:xfrm>
            <a:off x="9685968" y="2736087"/>
            <a:ext cx="7573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3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9"/>
          <p:cNvSpPr txBox="1"/>
          <p:nvPr/>
        </p:nvSpPr>
        <p:spPr>
          <a:xfrm>
            <a:off x="1285756" y="365125"/>
            <a:ext cx="16588800" cy="19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5000">
                <a:solidFill>
                  <a:srgbClr val="000000"/>
                </a:solidFill>
                <a:latin typeface="Calibri"/>
                <a:ea typeface="Calibri"/>
                <a:cs typeface="Calibri"/>
                <a:sym typeface="Calibri"/>
              </a:rPr>
              <a:t>VA HIVES Resources</a:t>
            </a:r>
            <a:endParaRPr sz="5000">
              <a:solidFill>
                <a:srgbClr val="000000"/>
              </a:solidFill>
              <a:latin typeface="Calibri"/>
              <a:ea typeface="Calibri"/>
              <a:cs typeface="Calibri"/>
              <a:sym typeface="Calibri"/>
            </a:endParaRPr>
          </a:p>
        </p:txBody>
      </p:sp>
      <p:sp>
        <p:nvSpPr>
          <p:cNvPr id="361" name="Google Shape;361;p9"/>
          <p:cNvSpPr txBox="1"/>
          <p:nvPr/>
        </p:nvSpPr>
        <p:spPr>
          <a:xfrm>
            <a:off x="1285751" y="2527350"/>
            <a:ext cx="14781000" cy="6336600"/>
          </a:xfrm>
          <a:prstGeom prst="rect">
            <a:avLst/>
          </a:prstGeom>
          <a:noFill/>
          <a:ln>
            <a:noFill/>
          </a:ln>
        </p:spPr>
        <p:txBody>
          <a:bodyPr anchorCtr="0" anchor="t" bIns="45700" lIns="91425" spcFirstLastPara="1" rIns="91425" wrap="square" tIns="45700">
            <a:normAutofit/>
          </a:bodyPr>
          <a:lstStyle/>
          <a:p>
            <a:pPr indent="-260350" lvl="0" marL="228600" rtl="0" algn="l">
              <a:lnSpc>
                <a:spcPct val="90000"/>
              </a:lnSpc>
              <a:spcBef>
                <a:spcPts val="0"/>
              </a:spcBef>
              <a:spcAft>
                <a:spcPts val="0"/>
              </a:spcAft>
              <a:buClr>
                <a:srgbClr val="000000"/>
              </a:buClr>
              <a:buSzPts val="3300"/>
              <a:buChar char="•"/>
            </a:pPr>
            <a:r>
              <a:rPr lang="en-US" sz="3300">
                <a:solidFill>
                  <a:srgbClr val="000000"/>
                </a:solidFill>
                <a:latin typeface="Calibri"/>
                <a:ea typeface="Calibri"/>
                <a:cs typeface="Calibri"/>
                <a:sym typeface="Calibri"/>
              </a:rPr>
              <a:t>Training- TMS and Webinars available in Feb 2025</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Sharepoint- currently under construction </a:t>
            </a:r>
            <a:r>
              <a:rPr lang="en-US" sz="3300" u="sng">
                <a:solidFill>
                  <a:srgbClr val="0563C1"/>
                </a:solidFill>
                <a:latin typeface="Calibri"/>
                <a:ea typeface="Calibri"/>
                <a:cs typeface="Calibri"/>
                <a:sym typeface="Calibri"/>
                <a:hlinkClick r:id="rId7">
                  <a:extLst>
                    <a:ext uri="{A12FA001-AC4F-418D-AE19-62706E023703}">
                      <ahyp:hlinkClr val="tx"/>
                    </a:ext>
                  </a:extLst>
                </a:hlinkClick>
              </a:rPr>
              <a:t>https://dvagov.sharepoint.com/sites/vhamanhives/SitePages/ProjectHome.aspx</a:t>
            </a:r>
            <a:r>
              <a:rPr lang="en-US" sz="3300">
                <a:solidFill>
                  <a:srgbClr val="000000"/>
                </a:solidFill>
                <a:latin typeface="Calibri"/>
                <a:ea typeface="Calibri"/>
                <a:cs typeface="Calibri"/>
                <a:sym typeface="Calibri"/>
              </a:rPr>
              <a:t> </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Diffusion Marketplace </a:t>
            </a:r>
            <a:r>
              <a:rPr lang="en-US" sz="3300" u="sng">
                <a:solidFill>
                  <a:srgbClr val="0563C1"/>
                </a:solidFill>
                <a:latin typeface="Calibri"/>
                <a:ea typeface="Calibri"/>
                <a:cs typeface="Calibri"/>
                <a:sym typeface="Calibri"/>
                <a:hlinkClick r:id="rId8">
                  <a:extLst>
                    <a:ext uri="{A12FA001-AC4F-418D-AE19-62706E023703}">
                      <ahyp:hlinkClr val="tx"/>
                    </a:ext>
                  </a:extLst>
                </a:hlinkClick>
              </a:rPr>
              <a:t>HIVES Diffusion Marketplace</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Best Practices Monthly Call- First Thursday of the month at 1PM EST</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Education- </a:t>
            </a:r>
            <a:endParaRPr sz="33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Heroes to Hives: </a:t>
            </a:r>
            <a:r>
              <a:rPr lang="en-US" sz="2900" u="sng">
                <a:solidFill>
                  <a:srgbClr val="0563C1"/>
                </a:solidFill>
                <a:latin typeface="Calibri"/>
                <a:ea typeface="Calibri"/>
                <a:cs typeface="Calibri"/>
                <a:sym typeface="Calibri"/>
                <a:hlinkClick r:id="rId9">
                  <a:extLst>
                    <a:ext uri="{A12FA001-AC4F-418D-AE19-62706E023703}">
                      <ahyp:hlinkClr val="tx"/>
                    </a:ext>
                  </a:extLst>
                </a:hlinkClick>
              </a:rPr>
              <a:t>www.heroestohives.org</a:t>
            </a:r>
            <a:endParaRPr sz="29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Mission Beelieve: </a:t>
            </a:r>
            <a:r>
              <a:rPr lang="en-US" sz="2900" u="sng">
                <a:solidFill>
                  <a:srgbClr val="0563C1"/>
                </a:solidFill>
                <a:latin typeface="Calibri"/>
                <a:ea typeface="Calibri"/>
                <a:cs typeface="Calibri"/>
                <a:sym typeface="Calibri"/>
                <a:hlinkClick r:id="rId10">
                  <a:extLst>
                    <a:ext uri="{A12FA001-AC4F-418D-AE19-62706E023703}">
                      <ahyp:hlinkClr val="tx"/>
                    </a:ext>
                  </a:extLst>
                </a:hlinkClick>
              </a:rPr>
              <a:t>www.missionbeelieve.com</a:t>
            </a:r>
            <a:endParaRPr sz="29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Great Plains Master Beekeeping: </a:t>
            </a:r>
            <a:r>
              <a:rPr lang="en-US" sz="2900" u="sng">
                <a:solidFill>
                  <a:srgbClr val="0563C1"/>
                </a:solidFill>
                <a:latin typeface="Calibri"/>
                <a:ea typeface="Calibri"/>
                <a:cs typeface="Calibri"/>
                <a:sym typeface="Calibri"/>
                <a:hlinkClick r:id="rId11">
                  <a:extLst>
                    <a:ext uri="{A12FA001-AC4F-418D-AE19-62706E023703}">
                      <ahyp:hlinkClr val="tx"/>
                    </a:ext>
                  </a:extLst>
                </a:hlinkClick>
              </a:rPr>
              <a:t>www.gpmb.unl.edu</a:t>
            </a:r>
            <a:endParaRPr sz="290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36A"/>
        </a:solidFill>
      </p:bgPr>
    </p:bg>
    <p:spTree>
      <p:nvGrpSpPr>
        <p:cNvPr id="366" name="Shape 366"/>
        <p:cNvGrpSpPr/>
        <p:nvPr/>
      </p:nvGrpSpPr>
      <p:grpSpPr>
        <a:xfrm>
          <a:off x="0" y="0"/>
          <a:ext cx="0" cy="0"/>
          <a:chOff x="0" y="0"/>
          <a:chExt cx="0" cy="0"/>
        </a:xfrm>
      </p:grpSpPr>
      <p:sp>
        <p:nvSpPr>
          <p:cNvPr id="367" name="Google Shape;367;g32522e8bed5_0_8"/>
          <p:cNvSpPr txBox="1"/>
          <p:nvPr/>
        </p:nvSpPr>
        <p:spPr>
          <a:xfrm>
            <a:off x="6615700" y="618150"/>
            <a:ext cx="4768800" cy="1420200"/>
          </a:xfrm>
          <a:prstGeom prst="rect">
            <a:avLst/>
          </a:prstGeom>
          <a:solidFill>
            <a:srgbClr val="AFDE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800">
                <a:solidFill>
                  <a:srgbClr val="FFFFFF"/>
                </a:solidFill>
                <a:highlight>
                  <a:srgbClr val="1F497D"/>
                </a:highlight>
                <a:latin typeface="Calibri"/>
                <a:ea typeface="Calibri"/>
                <a:cs typeface="Calibri"/>
                <a:sym typeface="Calibri"/>
              </a:rPr>
              <a:t>Questions?</a:t>
            </a:r>
            <a:endParaRPr sz="7800">
              <a:solidFill>
                <a:srgbClr val="FFFFFF"/>
              </a:solidFill>
              <a:highlight>
                <a:srgbClr val="1F497D"/>
              </a:highlight>
              <a:latin typeface="Calibri"/>
              <a:ea typeface="Calibri"/>
              <a:cs typeface="Calibri"/>
              <a:sym typeface="Calibri"/>
            </a:endParaRPr>
          </a:p>
        </p:txBody>
      </p:sp>
      <p:pic>
        <p:nvPicPr>
          <p:cNvPr id="368" name="Google Shape;368;g32522e8bed5_0_8"/>
          <p:cNvPicPr preferRelativeResize="0"/>
          <p:nvPr/>
        </p:nvPicPr>
        <p:blipFill rotWithShape="1">
          <a:blip r:embed="rId3">
            <a:alphaModFix/>
          </a:blip>
          <a:srcRect b="0" l="0" r="0" t="0"/>
          <a:stretch/>
        </p:blipFill>
        <p:spPr>
          <a:xfrm>
            <a:off x="1559275" y="5608125"/>
            <a:ext cx="3188297" cy="3188297"/>
          </a:xfrm>
          <a:prstGeom prst="rect">
            <a:avLst/>
          </a:prstGeom>
          <a:noFill/>
          <a:ln>
            <a:noFill/>
          </a:ln>
        </p:spPr>
      </p:pic>
      <p:grpSp>
        <p:nvGrpSpPr>
          <p:cNvPr id="369" name="Google Shape;369;g32522e8bed5_0_8"/>
          <p:cNvGrpSpPr/>
          <p:nvPr/>
        </p:nvGrpSpPr>
        <p:grpSpPr>
          <a:xfrm>
            <a:off x="12138624" y="5390210"/>
            <a:ext cx="4768697" cy="2564569"/>
            <a:chOff x="6390262" y="6531411"/>
            <a:chExt cx="5224825" cy="1874137"/>
          </a:xfrm>
        </p:grpSpPr>
        <p:pic>
          <p:nvPicPr>
            <p:cNvPr descr="A picture containing text, dark&#10;&#10;Description automatically generated" id="370" name="Google Shape;370;g32522e8bed5_0_8"/>
            <p:cNvPicPr preferRelativeResize="0"/>
            <p:nvPr/>
          </p:nvPicPr>
          <p:blipFill rotWithShape="1">
            <a:blip r:embed="rId4">
              <a:alphaModFix/>
            </a:blip>
            <a:srcRect b="0" l="0" r="0" t="0"/>
            <a:stretch/>
          </p:blipFill>
          <p:spPr>
            <a:xfrm>
              <a:off x="6390262" y="6531411"/>
              <a:ext cx="5178205" cy="1592298"/>
            </a:xfrm>
            <a:prstGeom prst="rect">
              <a:avLst/>
            </a:prstGeom>
            <a:noFill/>
            <a:ln>
              <a:noFill/>
            </a:ln>
          </p:spPr>
        </p:pic>
        <p:sp>
          <p:nvSpPr>
            <p:cNvPr id="371" name="Google Shape;371;g32522e8bed5_0_8"/>
            <p:cNvSpPr txBox="1"/>
            <p:nvPr/>
          </p:nvSpPr>
          <p:spPr>
            <a:xfrm>
              <a:off x="6390287" y="8058149"/>
              <a:ext cx="5224800" cy="347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89">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
        <p:nvSpPr>
          <p:cNvPr id="372" name="Google Shape;372;g32522e8bed5_0_8"/>
          <p:cNvSpPr/>
          <p:nvPr/>
        </p:nvSpPr>
        <p:spPr>
          <a:xfrm>
            <a:off x="-143702" y="5390200"/>
            <a:ext cx="18575400" cy="51774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a:solidFill>
                  <a:srgbClr val="000000"/>
                </a:solidFill>
                <a:latin typeface="Calibri"/>
                <a:ea typeface="Calibri"/>
                <a:cs typeface="Calibri"/>
                <a:sym typeface="Calibri"/>
              </a:rPr>
              <a:t>Valerie Carter, MS, CTRS/L</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a:solidFill>
                  <a:srgbClr val="000000"/>
                </a:solidFill>
                <a:latin typeface="Calibri"/>
                <a:ea typeface="Calibri"/>
                <a:cs typeface="Calibri"/>
                <a:sym typeface="Calibri"/>
              </a:rPr>
              <a:t>VAMC Manchester</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a:solidFill>
                  <a:srgbClr val="000000"/>
                </a:solidFill>
                <a:latin typeface="Calibri"/>
                <a:ea typeface="Calibri"/>
                <a:cs typeface="Calibri"/>
                <a:sym typeface="Calibri"/>
              </a:rPr>
              <a:t>603-315-6358</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u="sng">
                <a:solidFill>
                  <a:srgbClr val="0000FF"/>
                </a:solidFill>
                <a:latin typeface="Calibri"/>
                <a:ea typeface="Calibri"/>
                <a:cs typeface="Calibri"/>
                <a:sym typeface="Calibri"/>
                <a:hlinkClick r:id="rId5">
                  <a:extLst>
                    <a:ext uri="{A12FA001-AC4F-418D-AE19-62706E023703}">
                      <ahyp:hlinkClr val="tx"/>
                    </a:ext>
                  </a:extLst>
                </a:hlinkClick>
              </a:rPr>
              <a:t>valerie.carter2@va.gov</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a:solidFill>
                  <a:srgbClr val="000000"/>
                </a:solidFill>
                <a:latin typeface="Calibri"/>
                <a:ea typeface="Calibri"/>
                <a:cs typeface="Calibri"/>
                <a:sym typeface="Calibri"/>
              </a:rPr>
              <a:t>Adam Ingrao, PhD</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a:solidFill>
                  <a:srgbClr val="000000"/>
                </a:solidFill>
                <a:latin typeface="Calibri"/>
                <a:ea typeface="Calibri"/>
                <a:cs typeface="Calibri"/>
                <a:sym typeface="Calibri"/>
              </a:rPr>
              <a:t>Heroes to Hives</a:t>
            </a:r>
            <a:endParaRPr sz="2500">
              <a:solidFill>
                <a:srgbClr val="000000"/>
              </a:solidFill>
              <a:latin typeface="Calibri"/>
              <a:ea typeface="Calibri"/>
              <a:cs typeface="Calibri"/>
              <a:sym typeface="Calibri"/>
            </a:endParaRPr>
          </a:p>
          <a:p>
            <a:pPr indent="0" lvl="0" marL="0" rtl="0" algn="ctr">
              <a:lnSpc>
                <a:spcPct val="90000"/>
              </a:lnSpc>
              <a:spcBef>
                <a:spcPts val="0"/>
              </a:spcBef>
              <a:spcAft>
                <a:spcPts val="0"/>
              </a:spcAft>
              <a:buClr>
                <a:srgbClr val="000000"/>
              </a:buClr>
              <a:buSzPts val="1100"/>
              <a:buFont typeface="Arial"/>
              <a:buNone/>
            </a:pPr>
            <a:r>
              <a:rPr lang="en-US" sz="2500" u="sng">
                <a:solidFill>
                  <a:srgbClr val="0000FF"/>
                </a:solidFill>
                <a:latin typeface="Calibri"/>
                <a:ea typeface="Calibri"/>
                <a:cs typeface="Calibri"/>
                <a:sym typeface="Calibri"/>
                <a:hlinkClick r:id="rId6">
                  <a:extLst>
                    <a:ext uri="{A12FA001-AC4F-418D-AE19-62706E023703}">
                      <ahyp:hlinkClr val="tx"/>
                    </a:ext>
                  </a:extLst>
                </a:hlinkClick>
              </a:rPr>
              <a:t>adam@miffs.org</a:t>
            </a:r>
            <a:r>
              <a:rPr lang="en-US" sz="2500">
                <a:solidFill>
                  <a:srgbClr val="000000"/>
                </a:solidFill>
                <a:latin typeface="Calibri"/>
                <a:ea typeface="Calibri"/>
                <a:cs typeface="Calibri"/>
                <a:sym typeface="Calibri"/>
              </a:rPr>
              <a:t> </a:t>
            </a:r>
            <a:endParaRPr sz="2500">
              <a:solidFill>
                <a:srgbClr val="000000"/>
              </a:solidFill>
              <a:latin typeface="Calibri"/>
              <a:ea typeface="Calibri"/>
              <a:cs typeface="Calibri"/>
              <a:sym typeface="Calibri"/>
            </a:endParaRPr>
          </a:p>
          <a:p>
            <a:pPr indent="0" lvl="0" marL="0" rtl="0" algn="l">
              <a:lnSpc>
                <a:spcPct val="90000"/>
              </a:lnSpc>
              <a:spcBef>
                <a:spcPts val="0"/>
              </a:spcBef>
              <a:spcAft>
                <a:spcPts val="0"/>
              </a:spcAft>
              <a:buClr>
                <a:srgbClr val="000000"/>
              </a:buClr>
              <a:buSzPts val="1100"/>
              <a:buFont typeface="Arial"/>
              <a:buNone/>
            </a:pPr>
            <a:r>
              <a:t/>
            </a:r>
            <a:endParaRPr sz="2000">
              <a:solidFill>
                <a:srgbClr val="000000"/>
              </a:solidFill>
              <a:latin typeface="Calibri"/>
              <a:ea typeface="Calibri"/>
              <a:cs typeface="Calibri"/>
              <a:sym typeface="Calibri"/>
            </a:endParaRPr>
          </a:p>
        </p:txBody>
      </p:sp>
      <p:sp>
        <p:nvSpPr>
          <p:cNvPr id="373" name="Google Shape;373;g32522e8bed5_0_8"/>
          <p:cNvSpPr txBox="1"/>
          <p:nvPr/>
        </p:nvSpPr>
        <p:spPr>
          <a:xfrm>
            <a:off x="5984400" y="4134900"/>
            <a:ext cx="6624000" cy="954300"/>
          </a:xfrm>
          <a:prstGeom prst="rect">
            <a:avLst/>
          </a:prstGeom>
          <a:solidFill>
            <a:srgbClr val="FD8F6C"/>
          </a:solid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7500"/>
              <a:buFont typeface="Arial"/>
              <a:buNone/>
            </a:pPr>
            <a:r>
              <a:rPr lang="en-US" sz="6200" u="sng">
                <a:solidFill>
                  <a:srgbClr val="FFFFFF"/>
                </a:solidFill>
                <a:latin typeface="League Spartan"/>
                <a:ea typeface="League Spartan"/>
                <a:cs typeface="League Spartan"/>
                <a:sym typeface="League Spartan"/>
              </a:rPr>
              <a:t>Contact information</a:t>
            </a:r>
            <a:endParaRPr b="0" i="0" sz="100" u="sng" cap="none" strike="noStrike">
              <a:solidFill>
                <a:srgbClr val="000000"/>
              </a:solidFill>
              <a:latin typeface="Arial"/>
              <a:ea typeface="Arial"/>
              <a:cs typeface="Arial"/>
              <a:sym typeface="Arial"/>
            </a:endParaRPr>
          </a:p>
        </p:txBody>
      </p:sp>
      <p:pic>
        <p:nvPicPr>
          <p:cNvPr id="374" name="Google Shape;374;g32522e8bed5_0_8"/>
          <p:cNvPicPr preferRelativeResize="0"/>
          <p:nvPr/>
        </p:nvPicPr>
        <p:blipFill rotWithShape="1">
          <a:blip r:embed="rId3">
            <a:alphaModFix/>
          </a:blip>
          <a:srcRect b="0" l="0" r="0" t="0"/>
          <a:stretch/>
        </p:blipFill>
        <p:spPr>
          <a:xfrm>
            <a:off x="1711675" y="5760525"/>
            <a:ext cx="3188297" cy="3188297"/>
          </a:xfrm>
          <a:prstGeom prst="rect">
            <a:avLst/>
          </a:prstGeom>
          <a:noFill/>
          <a:ln>
            <a:noFill/>
          </a:ln>
        </p:spPr>
      </p:pic>
      <p:grpSp>
        <p:nvGrpSpPr>
          <p:cNvPr id="375" name="Google Shape;375;g32522e8bed5_0_8"/>
          <p:cNvGrpSpPr/>
          <p:nvPr/>
        </p:nvGrpSpPr>
        <p:grpSpPr>
          <a:xfrm>
            <a:off x="12291024" y="5542610"/>
            <a:ext cx="4768697" cy="2564569"/>
            <a:chOff x="6390262" y="6531411"/>
            <a:chExt cx="5224825" cy="1874137"/>
          </a:xfrm>
        </p:grpSpPr>
        <p:pic>
          <p:nvPicPr>
            <p:cNvPr descr="A picture containing text, dark&#10;&#10;Description automatically generated" id="376" name="Google Shape;376;g32522e8bed5_0_8"/>
            <p:cNvPicPr preferRelativeResize="0"/>
            <p:nvPr/>
          </p:nvPicPr>
          <p:blipFill rotWithShape="1">
            <a:blip r:embed="rId4">
              <a:alphaModFix/>
            </a:blip>
            <a:srcRect b="0" l="0" r="0" t="0"/>
            <a:stretch/>
          </p:blipFill>
          <p:spPr>
            <a:xfrm>
              <a:off x="6390262" y="6531411"/>
              <a:ext cx="5178205" cy="1592298"/>
            </a:xfrm>
            <a:prstGeom prst="rect">
              <a:avLst/>
            </a:prstGeom>
            <a:noFill/>
            <a:ln>
              <a:noFill/>
            </a:ln>
          </p:spPr>
        </p:pic>
        <p:sp>
          <p:nvSpPr>
            <p:cNvPr id="377" name="Google Shape;377;g32522e8bed5_0_8"/>
            <p:cNvSpPr txBox="1"/>
            <p:nvPr/>
          </p:nvSpPr>
          <p:spPr>
            <a:xfrm>
              <a:off x="6390287" y="8058149"/>
              <a:ext cx="5224800" cy="347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89">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10"/>
          <p:cNvSpPr/>
          <p:nvPr/>
        </p:nvSpPr>
        <p:spPr>
          <a:xfrm>
            <a:off x="0" y="3673882"/>
            <a:ext cx="18288000" cy="6879818"/>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This material is based upon work that is supported by the National Institute of Food and Agriculture, U.S. Department of Agriculture, under agreement number 2023-38640-39573 through the North Central Region SARE program under project number ENC23-229. USDA is an equal opportunity employer and service provider. Any opinions, findings, conclusions, or recommendations expressed in this publication are those of the author(s) and do not necessarily reflect the view of the U.S. Department of Agriculture.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83" name="Google Shape;383;p10"/>
          <p:cNvSpPr/>
          <p:nvPr/>
        </p:nvSpPr>
        <p:spPr>
          <a:xfrm>
            <a:off x="7832840" y="-2980612"/>
            <a:ext cx="4286250" cy="4114800"/>
          </a:xfrm>
          <a:custGeom>
            <a:rect b="b" l="l" r="r" t="t"/>
            <a:pathLst>
              <a:path extrusionOk="0" h="4114800" w="4286250">
                <a:moveTo>
                  <a:pt x="0" y="0"/>
                </a:moveTo>
                <a:lnTo>
                  <a:pt x="4286250" y="0"/>
                </a:lnTo>
                <a:lnTo>
                  <a:pt x="4286250"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4" name="Google Shape;384;p10"/>
          <p:cNvSpPr/>
          <p:nvPr/>
        </p:nvSpPr>
        <p:spPr>
          <a:xfrm rot="10800000">
            <a:off x="13054323"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0"/>
          <p:cNvSpPr/>
          <p:nvPr/>
        </p:nvSpPr>
        <p:spPr>
          <a:xfrm>
            <a:off x="-1746810" y="-1657717"/>
            <a:ext cx="3493619" cy="3372931"/>
          </a:xfrm>
          <a:custGeom>
            <a:rect b="b" l="l" r="r" t="t"/>
            <a:pathLst>
              <a:path extrusionOk="0" h="3372931" w="3493619">
                <a:moveTo>
                  <a:pt x="0" y="0"/>
                </a:moveTo>
                <a:lnTo>
                  <a:pt x="3493620" y="0"/>
                </a:lnTo>
                <a:lnTo>
                  <a:pt x="3493620" y="3372930"/>
                </a:lnTo>
                <a:lnTo>
                  <a:pt x="0" y="337293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6" name="Google Shape;386;p10"/>
          <p:cNvSpPr/>
          <p:nvPr/>
        </p:nvSpPr>
        <p:spPr>
          <a:xfrm rot="5400000">
            <a:off x="3349294" y="-2026183"/>
            <a:ext cx="3661487" cy="3435141"/>
          </a:xfrm>
          <a:custGeom>
            <a:rect b="b" l="l" r="r" t="t"/>
            <a:pathLst>
              <a:path extrusionOk="0" h="3435141" w="3661487">
                <a:moveTo>
                  <a:pt x="0" y="0"/>
                </a:moveTo>
                <a:lnTo>
                  <a:pt x="3661487" y="0"/>
                </a:lnTo>
                <a:lnTo>
                  <a:pt x="3661487" y="3435141"/>
                </a:lnTo>
                <a:lnTo>
                  <a:pt x="0" y="343514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7" name="Google Shape;387;p10"/>
          <p:cNvSpPr txBox="1"/>
          <p:nvPr/>
        </p:nvSpPr>
        <p:spPr>
          <a:xfrm>
            <a:off x="3493619" y="1038951"/>
            <a:ext cx="10919838" cy="1894749"/>
          </a:xfrm>
          <a:prstGeom prst="rect">
            <a:avLst/>
          </a:prstGeom>
          <a:noFill/>
          <a:ln>
            <a:noFill/>
          </a:ln>
        </p:spPr>
        <p:txBody>
          <a:bodyPr anchorCtr="0" anchor="t" bIns="0" lIns="0" spcFirstLastPara="1" rIns="0" wrap="square" tIns="0">
            <a:spAutoFit/>
          </a:bodyPr>
          <a:lstStyle/>
          <a:p>
            <a:pPr indent="0" lvl="0" marL="0" marR="0" rtl="0" algn="ctr">
              <a:lnSpc>
                <a:spcPct val="228986"/>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BEE WELL!</a:t>
            </a:r>
            <a:endParaRPr b="0" i="0" sz="1400" u="none" cap="none" strike="noStrike">
              <a:solidFill>
                <a:srgbClr val="000000"/>
              </a:solidFill>
              <a:latin typeface="Arial"/>
              <a:ea typeface="Arial"/>
              <a:cs typeface="Arial"/>
              <a:sym typeface="Arial"/>
            </a:endParaRPr>
          </a:p>
        </p:txBody>
      </p:sp>
      <p:sp>
        <p:nvSpPr>
          <p:cNvPr id="388" name="Google Shape;388;p10"/>
          <p:cNvSpPr/>
          <p:nvPr/>
        </p:nvSpPr>
        <p:spPr>
          <a:xfrm rot="-5400000">
            <a:off x="16740255" y="1260351"/>
            <a:ext cx="2731814" cy="1693725"/>
          </a:xfrm>
          <a:custGeom>
            <a:rect b="b" l="l" r="r" t="t"/>
            <a:pathLst>
              <a:path extrusionOk="0" h="1693725" w="2731814">
                <a:moveTo>
                  <a:pt x="0" y="0"/>
                </a:moveTo>
                <a:lnTo>
                  <a:pt x="2731814" y="0"/>
                </a:lnTo>
                <a:lnTo>
                  <a:pt x="2731814" y="1693724"/>
                </a:lnTo>
                <a:lnTo>
                  <a:pt x="0" y="169372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10"/>
          <p:cNvSpPr/>
          <p:nvPr/>
        </p:nvSpPr>
        <p:spPr>
          <a:xfrm>
            <a:off x="-228601" y="5358172"/>
            <a:ext cx="18745200" cy="5217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and orange text&#10;&#10;Description automatically generated" id="390" name="Google Shape;390;p10"/>
          <p:cNvPicPr preferRelativeResize="0"/>
          <p:nvPr/>
        </p:nvPicPr>
        <p:blipFill rotWithShape="1">
          <a:blip r:embed="rId9">
            <a:alphaModFix/>
          </a:blip>
          <a:srcRect b="0" l="0" r="0" t="0"/>
          <a:stretch/>
        </p:blipFill>
        <p:spPr>
          <a:xfrm>
            <a:off x="6480810" y="5630023"/>
            <a:ext cx="5491758" cy="1562100"/>
          </a:xfrm>
          <a:prstGeom prst="rect">
            <a:avLst/>
          </a:prstGeom>
          <a:noFill/>
          <a:ln>
            <a:noFill/>
          </a:ln>
        </p:spPr>
      </p:pic>
      <p:pic>
        <p:nvPicPr>
          <p:cNvPr id="391" name="Google Shape;391;p10"/>
          <p:cNvPicPr preferRelativeResize="0"/>
          <p:nvPr/>
        </p:nvPicPr>
        <p:blipFill rotWithShape="1">
          <a:blip r:embed="rId10">
            <a:alphaModFix/>
          </a:blip>
          <a:srcRect b="0" l="0" r="0" t="0"/>
          <a:stretch/>
        </p:blipFill>
        <p:spPr>
          <a:xfrm>
            <a:off x="329021" y="7318401"/>
            <a:ext cx="3917955" cy="3280719"/>
          </a:xfrm>
          <a:prstGeom prst="rect">
            <a:avLst/>
          </a:prstGeom>
          <a:noFill/>
          <a:ln>
            <a:noFill/>
          </a:ln>
        </p:spPr>
      </p:pic>
      <p:pic>
        <p:nvPicPr>
          <p:cNvPr descr="A black background with text and symbols&#10;&#10;Description automatically generated" id="392" name="Google Shape;392;p10"/>
          <p:cNvPicPr preferRelativeResize="0"/>
          <p:nvPr/>
        </p:nvPicPr>
        <p:blipFill rotWithShape="1">
          <a:blip r:embed="rId11">
            <a:alphaModFix/>
          </a:blip>
          <a:srcRect b="0" l="0" r="0" t="0"/>
          <a:stretch/>
        </p:blipFill>
        <p:spPr>
          <a:xfrm>
            <a:off x="13486800" y="3901197"/>
            <a:ext cx="4762500" cy="4762500"/>
          </a:xfrm>
          <a:prstGeom prst="rect">
            <a:avLst/>
          </a:prstGeom>
          <a:noFill/>
          <a:ln>
            <a:noFill/>
          </a:ln>
        </p:spPr>
      </p:pic>
      <p:pic>
        <p:nvPicPr>
          <p:cNvPr descr="A logo for a company&#10;&#10;Description automatically generated" id="393" name="Google Shape;393;p10"/>
          <p:cNvPicPr preferRelativeResize="0"/>
          <p:nvPr/>
        </p:nvPicPr>
        <p:blipFill rotWithShape="1">
          <a:blip r:embed="rId12">
            <a:alphaModFix/>
          </a:blip>
          <a:srcRect b="0" l="0" r="0" t="0"/>
          <a:stretch/>
        </p:blipFill>
        <p:spPr>
          <a:xfrm>
            <a:off x="14173200" y="7343859"/>
            <a:ext cx="3270250" cy="3013039"/>
          </a:xfrm>
          <a:prstGeom prst="rect">
            <a:avLst/>
          </a:prstGeom>
          <a:solidFill>
            <a:srgbClr val="A7CECB"/>
          </a:solidFill>
          <a:ln>
            <a:noFill/>
          </a:ln>
        </p:spPr>
      </p:pic>
      <p:sp>
        <p:nvSpPr>
          <p:cNvPr id="394" name="Google Shape;394;p10"/>
          <p:cNvSpPr/>
          <p:nvPr/>
        </p:nvSpPr>
        <p:spPr>
          <a:xfrm>
            <a:off x="7564750" y="7440942"/>
            <a:ext cx="2827816" cy="2757262"/>
          </a:xfrm>
          <a:custGeom>
            <a:rect b="b" l="l" r="r" t="t"/>
            <a:pathLst>
              <a:path extrusionOk="0" h="4112836" w="3940845">
                <a:moveTo>
                  <a:pt x="0" y="0"/>
                </a:moveTo>
                <a:lnTo>
                  <a:pt x="3940845" y="0"/>
                </a:lnTo>
                <a:lnTo>
                  <a:pt x="3940845" y="4112837"/>
                </a:lnTo>
                <a:lnTo>
                  <a:pt x="0" y="411283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5" name="Google Shape;395;p10"/>
          <p:cNvSpPr txBox="1"/>
          <p:nvPr/>
        </p:nvSpPr>
        <p:spPr>
          <a:xfrm>
            <a:off x="-1737400" y="6072525"/>
            <a:ext cx="8050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VA Manchester Health Center</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txBox="1"/>
          <p:nvPr/>
        </p:nvSpPr>
        <p:spPr>
          <a:xfrm>
            <a:off x="1314450" y="2178017"/>
            <a:ext cx="9474000" cy="215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1314450" y="4725703"/>
            <a:ext cx="7512900" cy="215400"/>
          </a:xfrm>
          <a:prstGeom prst="rect">
            <a:avLst/>
          </a:prstGeom>
          <a:noFill/>
          <a:ln>
            <a:noFill/>
          </a:ln>
        </p:spPr>
        <p:txBody>
          <a:bodyPr anchorCtr="0" anchor="t" bIns="0" lIns="0" spcFirstLastPara="1" rIns="0" wrap="square" tIns="0">
            <a:spAutoFit/>
          </a:bodyPr>
          <a:lstStyle/>
          <a:p>
            <a:pPr indent="0" lvl="0" marL="0" marR="0" rtl="0" algn="l">
              <a:lnSpc>
                <a:spcPct val="135018"/>
              </a:lnSpc>
              <a:spcBef>
                <a:spcPts val="0"/>
              </a:spcBef>
              <a:spcAft>
                <a:spcPts val="0"/>
              </a:spcAft>
              <a:buClr>
                <a:srgbClr val="000000"/>
              </a:buClr>
              <a:buSzPts val="1899"/>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
          <p:cNvSpPr/>
          <p:nvPr/>
        </p:nvSpPr>
        <p:spPr>
          <a:xfrm>
            <a:off x="6917189" y="897505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3"/>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p3"/>
          <p:cNvSpPr txBox="1"/>
          <p:nvPr/>
        </p:nvSpPr>
        <p:spPr>
          <a:xfrm>
            <a:off x="1020425" y="2721150"/>
            <a:ext cx="16064100" cy="68262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2900">
                <a:solidFill>
                  <a:schemeClr val="dk1"/>
                </a:solidFill>
                <a:latin typeface="Candara"/>
                <a:ea typeface="Candara"/>
                <a:cs typeface="Candara"/>
                <a:sym typeface="Candara"/>
              </a:rPr>
              <a:t>At the conclusion of this Webinar program, learners will be able to:</a:t>
            </a:r>
            <a:br>
              <a:rPr lang="en-US" sz="2900">
                <a:solidFill>
                  <a:schemeClr val="dk1"/>
                </a:solidFill>
                <a:latin typeface="Candara"/>
                <a:ea typeface="Candara"/>
                <a:cs typeface="Candara"/>
                <a:sym typeface="Candara"/>
              </a:rPr>
            </a:br>
            <a:r>
              <a:rPr lang="en-US" sz="2900">
                <a:solidFill>
                  <a:schemeClr val="dk1"/>
                </a:solidFill>
                <a:latin typeface="Candara"/>
                <a:ea typeface="Candara"/>
                <a:cs typeface="Candara"/>
                <a:sym typeface="Candara"/>
              </a:rPr>
              <a:t>1. Describe the elements to consider when determining where to place an apiary and how to make sure it is accessible </a:t>
            </a:r>
            <a:endParaRPr sz="2900">
              <a:solidFill>
                <a:schemeClr val="dk1"/>
              </a:solidFill>
              <a:latin typeface="Candara"/>
              <a:ea typeface="Candara"/>
              <a:cs typeface="Candara"/>
              <a:sym typeface="Candara"/>
            </a:endParaRPr>
          </a:p>
          <a:p>
            <a:pPr indent="0" lvl="0" marL="0" rtl="0" algn="l">
              <a:lnSpc>
                <a:spcPct val="107916"/>
              </a:lnSpc>
              <a:spcBef>
                <a:spcPts val="800"/>
              </a:spcBef>
              <a:spcAft>
                <a:spcPts val="0"/>
              </a:spcAft>
              <a:buClr>
                <a:schemeClr val="dk1"/>
              </a:buClr>
              <a:buSzPts val="1100"/>
              <a:buFont typeface="Arial"/>
              <a:buNone/>
            </a:pPr>
            <a:r>
              <a:rPr lang="en-US" sz="2900">
                <a:solidFill>
                  <a:schemeClr val="dk1"/>
                </a:solidFill>
                <a:latin typeface="Candara"/>
                <a:ea typeface="Candara"/>
                <a:cs typeface="Candara"/>
                <a:sym typeface="Candara"/>
              </a:rPr>
              <a:t>2. List 2 ways to adapt beekeeping for the physical health needs of the Veterans</a:t>
            </a:r>
            <a:endParaRPr sz="2900">
              <a:solidFill>
                <a:schemeClr val="dk1"/>
              </a:solidFill>
              <a:latin typeface="Candara"/>
              <a:ea typeface="Candara"/>
              <a:cs typeface="Candara"/>
              <a:sym typeface="Candara"/>
            </a:endParaRPr>
          </a:p>
          <a:p>
            <a:pPr indent="0" lvl="0" marL="0" rtl="0" algn="l">
              <a:lnSpc>
                <a:spcPct val="107916"/>
              </a:lnSpc>
              <a:spcBef>
                <a:spcPts val="800"/>
              </a:spcBef>
              <a:spcAft>
                <a:spcPts val="0"/>
              </a:spcAft>
              <a:buNone/>
            </a:pPr>
            <a:r>
              <a:rPr lang="en-US" sz="2900">
                <a:solidFill>
                  <a:schemeClr val="dk1"/>
                </a:solidFill>
                <a:latin typeface="Candara"/>
                <a:ea typeface="Candara"/>
                <a:cs typeface="Candara"/>
                <a:sym typeface="Candara"/>
              </a:rPr>
              <a:t>3. Identify two ways that Veterans can learn about beekeeping without attending an in person program.</a:t>
            </a:r>
            <a:endParaRPr sz="2900">
              <a:solidFill>
                <a:schemeClr val="dk1"/>
              </a:solidFill>
              <a:latin typeface="Candara"/>
              <a:ea typeface="Candara"/>
              <a:cs typeface="Candara"/>
              <a:sym typeface="Candara"/>
            </a:endParaRPr>
          </a:p>
          <a:p>
            <a:pPr indent="0" lvl="0" marL="0" rtl="0" algn="l">
              <a:lnSpc>
                <a:spcPct val="107916"/>
              </a:lnSpc>
              <a:spcBef>
                <a:spcPts val="800"/>
              </a:spcBef>
              <a:spcAft>
                <a:spcPts val="0"/>
              </a:spcAft>
              <a:buClr>
                <a:schemeClr val="dk1"/>
              </a:buClr>
              <a:buSzPts val="1100"/>
              <a:buFont typeface="Arial"/>
              <a:buNone/>
            </a:pPr>
            <a:r>
              <a:t/>
            </a:r>
            <a:endParaRPr sz="1100">
              <a:solidFill>
                <a:schemeClr val="dk1"/>
              </a:solidFill>
              <a:latin typeface="Candara"/>
              <a:ea typeface="Candara"/>
              <a:cs typeface="Candara"/>
              <a:sym typeface="Candara"/>
            </a:endParaRPr>
          </a:p>
          <a:p>
            <a:pPr indent="0" lvl="0" marL="0" rtl="0" algn="l">
              <a:spcBef>
                <a:spcPts val="80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324e9bda2a8_0_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g324e9bda2a8_0_0"/>
          <p:cNvSpPr txBox="1"/>
          <p:nvPr/>
        </p:nvSpPr>
        <p:spPr>
          <a:xfrm>
            <a:off x="1314450" y="2178017"/>
            <a:ext cx="9474000" cy="23607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rPr lang="en-US" sz="7200"/>
              <a:t>Questions from the last 2 Webinars?</a:t>
            </a:r>
            <a:endParaRPr b="0" i="0" sz="1400" u="none" cap="none" strike="noStrike">
              <a:solidFill>
                <a:srgbClr val="000000"/>
              </a:solidFill>
              <a:latin typeface="Arial"/>
              <a:ea typeface="Arial"/>
              <a:cs typeface="Arial"/>
              <a:sym typeface="Arial"/>
            </a:endParaRPr>
          </a:p>
        </p:txBody>
      </p:sp>
      <p:sp>
        <p:nvSpPr>
          <p:cNvPr id="132" name="Google Shape;132;g324e9bda2a8_0_0"/>
          <p:cNvSpPr txBox="1"/>
          <p:nvPr/>
        </p:nvSpPr>
        <p:spPr>
          <a:xfrm>
            <a:off x="1314450" y="4725703"/>
            <a:ext cx="7512900" cy="215400"/>
          </a:xfrm>
          <a:prstGeom prst="rect">
            <a:avLst/>
          </a:prstGeom>
          <a:noFill/>
          <a:ln>
            <a:noFill/>
          </a:ln>
        </p:spPr>
        <p:txBody>
          <a:bodyPr anchorCtr="0" anchor="t" bIns="0" lIns="0" spcFirstLastPara="1" rIns="0" wrap="square" tIns="0">
            <a:spAutoFit/>
          </a:bodyPr>
          <a:lstStyle/>
          <a:p>
            <a:pPr indent="0" lvl="0" marL="0" marR="0" rtl="0" algn="l">
              <a:lnSpc>
                <a:spcPct val="135018"/>
              </a:lnSpc>
              <a:spcBef>
                <a:spcPts val="0"/>
              </a:spcBef>
              <a:spcAft>
                <a:spcPts val="0"/>
              </a:spcAft>
              <a:buClr>
                <a:srgbClr val="000000"/>
              </a:buClr>
              <a:buSzPts val="1899"/>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324e9bda2a8_0_0"/>
          <p:cNvSpPr/>
          <p:nvPr/>
        </p:nvSpPr>
        <p:spPr>
          <a:xfrm>
            <a:off x="6917189" y="897505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g324e9bda2a8_0_0"/>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4"/>
          <p:cNvSpPr txBox="1"/>
          <p:nvPr/>
        </p:nvSpPr>
        <p:spPr>
          <a:xfrm>
            <a:off x="9144000" y="1646381"/>
            <a:ext cx="7829400" cy="215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
          <p:cNvSpPr/>
          <p:nvPr/>
        </p:nvSpPr>
        <p:spPr>
          <a:xfrm rot="10800000">
            <a:off x="11074034"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4"/>
          <p:cNvSpPr/>
          <p:nvPr/>
        </p:nvSpPr>
        <p:spPr>
          <a:xfrm>
            <a:off x="5230757" y="899304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4"/>
          <p:cNvSpPr/>
          <p:nvPr/>
        </p:nvSpPr>
        <p:spPr>
          <a:xfrm>
            <a:off x="-95375" y="-93173"/>
            <a:ext cx="10974000" cy="10773000"/>
          </a:xfrm>
          <a:prstGeom prst="rect">
            <a:avLst/>
          </a:prstGeom>
          <a:solidFill>
            <a:srgbClr val="95CD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 name="Google Shape;144;p4"/>
          <p:cNvSpPr/>
          <p:nvPr/>
        </p:nvSpPr>
        <p:spPr>
          <a:xfrm>
            <a:off x="13873087" y="6940594"/>
            <a:ext cx="4692097" cy="3589454"/>
          </a:xfrm>
          <a:custGeom>
            <a:rect b="b" l="l" r="r" t="t"/>
            <a:pathLst>
              <a:path extrusionOk="0" h="3589454" w="4692097">
                <a:moveTo>
                  <a:pt x="0" y="0"/>
                </a:moveTo>
                <a:lnTo>
                  <a:pt x="4692097" y="0"/>
                </a:lnTo>
                <a:lnTo>
                  <a:pt x="4692097" y="3589454"/>
                </a:lnTo>
                <a:lnTo>
                  <a:pt x="0" y="3589454"/>
                </a:lnTo>
                <a:lnTo>
                  <a:pt x="0" y="0"/>
                </a:lnTo>
                <a:close/>
              </a:path>
            </a:pathLst>
          </a:custGeom>
          <a:blipFill rotWithShape="1">
            <a:blip r:embed="rId5">
              <a:alphaModFix amt="10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5" name="Google Shape;145;p4"/>
          <p:cNvSpPr txBox="1"/>
          <p:nvPr/>
        </p:nvSpPr>
        <p:spPr>
          <a:xfrm>
            <a:off x="12011087" y="1212825"/>
            <a:ext cx="5289000" cy="6723300"/>
          </a:xfrm>
          <a:prstGeom prst="rect">
            <a:avLst/>
          </a:prstGeom>
          <a:noFill/>
          <a:ln>
            <a:noFill/>
          </a:ln>
        </p:spPr>
        <p:txBody>
          <a:bodyPr anchorCtr="0" anchor="t" bIns="0" lIns="0" spcFirstLastPara="1" rIns="0" wrap="square" tIns="0">
            <a:spAutoFit/>
          </a:bodyPr>
          <a:lstStyle/>
          <a:p>
            <a:pPr indent="0" lvl="0" marL="0" marR="0" rtl="0" algn="r">
              <a:lnSpc>
                <a:spcPct val="143000"/>
              </a:lnSpc>
              <a:spcBef>
                <a:spcPts val="0"/>
              </a:spcBef>
              <a:spcAft>
                <a:spcPts val="0"/>
              </a:spcAft>
              <a:buClr>
                <a:srgbClr val="000000"/>
              </a:buClr>
              <a:buSzPts val="6500"/>
              <a:buFont typeface="Arial"/>
              <a:buNone/>
            </a:pPr>
            <a:r>
              <a:rPr lang="en-US" sz="6500">
                <a:solidFill>
                  <a:srgbClr val="95CDFF"/>
                </a:solidFill>
                <a:latin typeface="League Spartan"/>
                <a:ea typeface="League Spartan"/>
                <a:cs typeface="League Spartan"/>
                <a:sym typeface="League Spartan"/>
              </a:rPr>
              <a:t>Making Therapeutic Beekeeping Universally Accessible</a:t>
            </a:r>
            <a:endParaRPr b="0" i="0" sz="1400" u="none" cap="none" strike="noStrike">
              <a:solidFill>
                <a:srgbClr val="000000"/>
              </a:solidFill>
              <a:latin typeface="Arial"/>
              <a:ea typeface="Arial"/>
              <a:cs typeface="Arial"/>
              <a:sym typeface="Arial"/>
            </a:endParaRPr>
          </a:p>
        </p:txBody>
      </p:sp>
      <p:grpSp>
        <p:nvGrpSpPr>
          <p:cNvPr id="146" name="Google Shape;146;p4"/>
          <p:cNvGrpSpPr/>
          <p:nvPr/>
        </p:nvGrpSpPr>
        <p:grpSpPr>
          <a:xfrm>
            <a:off x="1028700" y="978694"/>
            <a:ext cx="3899475" cy="2817231"/>
            <a:chOff x="0" y="-66675"/>
            <a:chExt cx="5199300" cy="3756308"/>
          </a:xfrm>
        </p:grpSpPr>
        <p:sp>
          <p:nvSpPr>
            <p:cNvPr id="147" name="Google Shape;147;p4"/>
            <p:cNvSpPr txBox="1"/>
            <p:nvPr/>
          </p:nvSpPr>
          <p:spPr>
            <a:xfrm>
              <a:off x="0" y="-66675"/>
              <a:ext cx="5199300" cy="67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300"/>
                <a:buFont typeface="Arial"/>
                <a:buNone/>
              </a:pPr>
              <a:r>
                <a:rPr lang="en-US" sz="3300">
                  <a:solidFill>
                    <a:srgbClr val="1E3653"/>
                  </a:solidFill>
                </a:rPr>
                <a:t>MENTAL HEALTH</a:t>
              </a:r>
              <a:endParaRPr b="0" i="0" sz="1400" u="none" cap="none" strike="noStrike">
                <a:solidFill>
                  <a:srgbClr val="000000"/>
                </a:solidFill>
                <a:latin typeface="Arial"/>
                <a:ea typeface="Arial"/>
                <a:cs typeface="Arial"/>
                <a:sym typeface="Arial"/>
              </a:endParaRPr>
            </a:p>
          </p:txBody>
        </p:sp>
        <p:sp>
          <p:nvSpPr>
            <p:cNvPr id="148" name="Google Shape;148;p4"/>
            <p:cNvSpPr txBox="1"/>
            <p:nvPr/>
          </p:nvSpPr>
          <p:spPr>
            <a:xfrm>
              <a:off x="0" y="867833"/>
              <a:ext cx="5199300" cy="2821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rPr lang="en-US" sz="2500">
                  <a:solidFill>
                    <a:srgbClr val="1E3653"/>
                  </a:solidFill>
                </a:rPr>
                <a:t>Facilitation for Veterans with PTSD, anxiety, depression, and trauma history</a:t>
              </a:r>
              <a:endParaRPr b="0" i="0" sz="1400" u="none" cap="none" strike="noStrike">
                <a:solidFill>
                  <a:srgbClr val="000000"/>
                </a:solidFill>
                <a:latin typeface="Arial"/>
                <a:ea typeface="Arial"/>
                <a:cs typeface="Arial"/>
                <a:sym typeface="Arial"/>
              </a:endParaRPr>
            </a:p>
          </p:txBody>
        </p:sp>
      </p:grpSp>
      <p:grpSp>
        <p:nvGrpSpPr>
          <p:cNvPr id="149" name="Google Shape;149;p4"/>
          <p:cNvGrpSpPr/>
          <p:nvPr/>
        </p:nvGrpSpPr>
        <p:grpSpPr>
          <a:xfrm>
            <a:off x="5825750" y="978694"/>
            <a:ext cx="3899479" cy="2365606"/>
            <a:chOff x="-5" y="-66675"/>
            <a:chExt cx="5199305" cy="3154141"/>
          </a:xfrm>
        </p:grpSpPr>
        <p:sp>
          <p:nvSpPr>
            <p:cNvPr id="150" name="Google Shape;150;p4"/>
            <p:cNvSpPr txBox="1"/>
            <p:nvPr/>
          </p:nvSpPr>
          <p:spPr>
            <a:xfrm>
              <a:off x="0" y="-66675"/>
              <a:ext cx="5199300" cy="162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300"/>
                <a:buFont typeface="Arial"/>
                <a:buNone/>
              </a:pPr>
              <a:r>
                <a:rPr lang="en-US" sz="3300">
                  <a:solidFill>
                    <a:srgbClr val="1E3653"/>
                  </a:solidFill>
                </a:rPr>
                <a:t>COGNITION AND BRAIN INJURIES</a:t>
              </a:r>
              <a:endParaRPr b="0" i="0" sz="1400" u="none" cap="none" strike="noStrike">
                <a:solidFill>
                  <a:srgbClr val="000000"/>
                </a:solidFill>
                <a:latin typeface="Arial"/>
                <a:ea typeface="Arial"/>
                <a:cs typeface="Arial"/>
                <a:sym typeface="Arial"/>
              </a:endParaRPr>
            </a:p>
          </p:txBody>
        </p:sp>
        <p:sp>
          <p:nvSpPr>
            <p:cNvPr id="151" name="Google Shape;151;p4"/>
            <p:cNvSpPr txBox="1"/>
            <p:nvPr/>
          </p:nvSpPr>
          <p:spPr>
            <a:xfrm>
              <a:off x="-5" y="1804666"/>
              <a:ext cx="5199300" cy="1282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rPr lang="en-US" sz="2500">
                  <a:solidFill>
                    <a:srgbClr val="1E3653"/>
                  </a:solidFill>
                </a:rPr>
                <a:t>Providing material in formats for all learners</a:t>
              </a:r>
              <a:endParaRPr b="0" i="0" sz="1400" u="none" cap="none" strike="noStrike">
                <a:solidFill>
                  <a:srgbClr val="000000"/>
                </a:solidFill>
                <a:latin typeface="Arial"/>
                <a:ea typeface="Arial"/>
                <a:cs typeface="Arial"/>
                <a:sym typeface="Arial"/>
              </a:endParaRPr>
            </a:p>
          </p:txBody>
        </p:sp>
      </p:grpSp>
      <p:grpSp>
        <p:nvGrpSpPr>
          <p:cNvPr id="152" name="Google Shape;152;p4"/>
          <p:cNvGrpSpPr/>
          <p:nvPr/>
        </p:nvGrpSpPr>
        <p:grpSpPr>
          <a:xfrm>
            <a:off x="1028700" y="5911693"/>
            <a:ext cx="3899525" cy="2879807"/>
            <a:chOff x="0" y="-66675"/>
            <a:chExt cx="5199367" cy="3839743"/>
          </a:xfrm>
        </p:grpSpPr>
        <p:sp>
          <p:nvSpPr>
            <p:cNvPr id="153" name="Google Shape;153;p4"/>
            <p:cNvSpPr txBox="1"/>
            <p:nvPr/>
          </p:nvSpPr>
          <p:spPr>
            <a:xfrm>
              <a:off x="0" y="-66675"/>
              <a:ext cx="5199300" cy="162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300"/>
                <a:buFont typeface="Arial"/>
                <a:buNone/>
              </a:pPr>
              <a:r>
                <a:rPr lang="en-US" sz="3300">
                  <a:solidFill>
                    <a:srgbClr val="1E3653"/>
                  </a:solidFill>
                </a:rPr>
                <a:t>SOCIAL ISOLATION AND COMMUNITY</a:t>
              </a:r>
              <a:endParaRPr b="0" i="0" sz="1400" u="none" cap="none" strike="noStrike">
                <a:solidFill>
                  <a:srgbClr val="000000"/>
                </a:solidFill>
                <a:latin typeface="Arial"/>
                <a:ea typeface="Arial"/>
                <a:cs typeface="Arial"/>
                <a:sym typeface="Arial"/>
              </a:endParaRPr>
            </a:p>
          </p:txBody>
        </p:sp>
        <p:sp>
          <p:nvSpPr>
            <p:cNvPr id="154" name="Google Shape;154;p4"/>
            <p:cNvSpPr txBox="1"/>
            <p:nvPr/>
          </p:nvSpPr>
          <p:spPr>
            <a:xfrm>
              <a:off x="67" y="1720768"/>
              <a:ext cx="5199300" cy="2052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rPr lang="en-US" sz="2500">
                  <a:solidFill>
                    <a:srgbClr val="1E3653"/>
                  </a:solidFill>
                </a:rPr>
                <a:t>Reaching rural Veterans and those that are isolated or far from a community</a:t>
              </a:r>
              <a:endParaRPr b="0" i="0" sz="1400" u="none" cap="none" strike="noStrike">
                <a:solidFill>
                  <a:srgbClr val="000000"/>
                </a:solidFill>
                <a:latin typeface="Arial"/>
                <a:ea typeface="Arial"/>
                <a:cs typeface="Arial"/>
                <a:sym typeface="Arial"/>
              </a:endParaRPr>
            </a:p>
          </p:txBody>
        </p:sp>
      </p:grpSp>
      <p:grpSp>
        <p:nvGrpSpPr>
          <p:cNvPr id="155" name="Google Shape;155;p4"/>
          <p:cNvGrpSpPr/>
          <p:nvPr/>
        </p:nvGrpSpPr>
        <p:grpSpPr>
          <a:xfrm>
            <a:off x="5825750" y="5911693"/>
            <a:ext cx="3899479" cy="2181157"/>
            <a:chOff x="-5" y="-66675"/>
            <a:chExt cx="5199305" cy="2908210"/>
          </a:xfrm>
        </p:grpSpPr>
        <p:sp>
          <p:nvSpPr>
            <p:cNvPr id="156" name="Google Shape;156;p4"/>
            <p:cNvSpPr txBox="1"/>
            <p:nvPr/>
          </p:nvSpPr>
          <p:spPr>
            <a:xfrm>
              <a:off x="0" y="-66675"/>
              <a:ext cx="5199300" cy="162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300"/>
                <a:buFont typeface="Arial"/>
                <a:buNone/>
              </a:pPr>
              <a:r>
                <a:rPr lang="en-US" sz="3300">
                  <a:solidFill>
                    <a:srgbClr val="1E3653"/>
                  </a:solidFill>
                </a:rPr>
                <a:t>PHYSICAL DISABILITIES</a:t>
              </a:r>
              <a:endParaRPr b="0" i="0" sz="1400" u="none" cap="none" strike="noStrike">
                <a:solidFill>
                  <a:srgbClr val="000000"/>
                </a:solidFill>
                <a:latin typeface="Arial"/>
                <a:ea typeface="Arial"/>
                <a:cs typeface="Arial"/>
                <a:sym typeface="Arial"/>
              </a:endParaRPr>
            </a:p>
          </p:txBody>
        </p:sp>
        <p:sp>
          <p:nvSpPr>
            <p:cNvPr id="157" name="Google Shape;157;p4"/>
            <p:cNvSpPr txBox="1"/>
            <p:nvPr/>
          </p:nvSpPr>
          <p:spPr>
            <a:xfrm>
              <a:off x="-5" y="1558735"/>
              <a:ext cx="5199300" cy="1282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rPr lang="en-US" sz="2500">
                  <a:solidFill>
                    <a:srgbClr val="1E3653"/>
                  </a:solidFill>
                </a:rPr>
                <a:t>Location, facilities, and equipment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63" name="Google Shape;163;p5"/>
          <p:cNvGrpSpPr/>
          <p:nvPr/>
        </p:nvGrpSpPr>
        <p:grpSpPr>
          <a:xfrm>
            <a:off x="2183771" y="3856310"/>
            <a:ext cx="4170612" cy="4895833"/>
            <a:chOff x="0" y="-38100"/>
            <a:chExt cx="1149303" cy="1349154"/>
          </a:xfrm>
        </p:grpSpPr>
        <p:sp>
          <p:nvSpPr>
            <p:cNvPr id="164" name="Google Shape;164;p5"/>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FD8F6C"/>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5"/>
            <p:cNvSpPr txBox="1"/>
            <p:nvPr/>
          </p:nvSpPr>
          <p:spPr>
            <a:xfrm>
              <a:off x="0" y="-38100"/>
              <a:ext cx="1149303" cy="13491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5"/>
          <p:cNvGrpSpPr/>
          <p:nvPr/>
        </p:nvGrpSpPr>
        <p:grpSpPr>
          <a:xfrm>
            <a:off x="7059233" y="3856310"/>
            <a:ext cx="4170612" cy="4895833"/>
            <a:chOff x="0" y="-38100"/>
            <a:chExt cx="1149303" cy="1349154"/>
          </a:xfrm>
        </p:grpSpPr>
        <p:sp>
          <p:nvSpPr>
            <p:cNvPr id="167" name="Google Shape;167;p5"/>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F6D36A"/>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 name="Google Shape;168;p5"/>
            <p:cNvSpPr txBox="1"/>
            <p:nvPr/>
          </p:nvSpPr>
          <p:spPr>
            <a:xfrm>
              <a:off x="0" y="-38100"/>
              <a:ext cx="1149303" cy="13491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5"/>
          <p:cNvGrpSpPr/>
          <p:nvPr/>
        </p:nvGrpSpPr>
        <p:grpSpPr>
          <a:xfrm>
            <a:off x="11933617" y="3856310"/>
            <a:ext cx="4170612" cy="4895833"/>
            <a:chOff x="0" y="-38100"/>
            <a:chExt cx="1149303" cy="1349154"/>
          </a:xfrm>
        </p:grpSpPr>
        <p:sp>
          <p:nvSpPr>
            <p:cNvPr id="170" name="Google Shape;170;p5"/>
            <p:cNvSpPr/>
            <p:nvPr/>
          </p:nvSpPr>
          <p:spPr>
            <a:xfrm>
              <a:off x="0" y="0"/>
              <a:ext cx="1149303" cy="1311054"/>
            </a:xfrm>
            <a:custGeom>
              <a:rect b="b" l="l" r="r" t="t"/>
              <a:pathLst>
                <a:path extrusionOk="0" h="1311054" w="1149303">
                  <a:moveTo>
                    <a:pt x="27845" y="0"/>
                  </a:moveTo>
                  <a:lnTo>
                    <a:pt x="1121459" y="0"/>
                  </a:lnTo>
                  <a:cubicBezTo>
                    <a:pt x="1136837" y="0"/>
                    <a:pt x="1149303" y="12466"/>
                    <a:pt x="1149303" y="27845"/>
                  </a:cubicBezTo>
                  <a:lnTo>
                    <a:pt x="1149303" y="1283209"/>
                  </a:lnTo>
                  <a:cubicBezTo>
                    <a:pt x="1149303" y="1290594"/>
                    <a:pt x="1146370" y="1297677"/>
                    <a:pt x="1141148" y="1302898"/>
                  </a:cubicBezTo>
                  <a:cubicBezTo>
                    <a:pt x="1135926" y="1308120"/>
                    <a:pt x="1128843" y="1311054"/>
                    <a:pt x="1121459" y="1311054"/>
                  </a:cubicBezTo>
                  <a:lnTo>
                    <a:pt x="27845" y="1311054"/>
                  </a:lnTo>
                  <a:cubicBezTo>
                    <a:pt x="20460" y="1311054"/>
                    <a:pt x="13377" y="1308120"/>
                    <a:pt x="8155" y="1302898"/>
                  </a:cubicBezTo>
                  <a:cubicBezTo>
                    <a:pt x="2934" y="1297677"/>
                    <a:pt x="0" y="1290594"/>
                    <a:pt x="0" y="1283209"/>
                  </a:cubicBezTo>
                  <a:lnTo>
                    <a:pt x="0" y="27845"/>
                  </a:lnTo>
                  <a:cubicBezTo>
                    <a:pt x="0" y="20460"/>
                    <a:pt x="2934" y="13377"/>
                    <a:pt x="8155" y="8155"/>
                  </a:cubicBezTo>
                  <a:cubicBezTo>
                    <a:pt x="13377" y="2934"/>
                    <a:pt x="20460" y="0"/>
                    <a:pt x="27845" y="0"/>
                  </a:cubicBezTo>
                  <a:close/>
                </a:path>
              </a:pathLst>
            </a:custGeom>
            <a:solidFill>
              <a:srgbClr val="AFDED9"/>
            </a:solidFill>
            <a:ln cap="sq" cmpd="sng" w="190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5"/>
            <p:cNvSpPr txBox="1"/>
            <p:nvPr/>
          </p:nvSpPr>
          <p:spPr>
            <a:xfrm>
              <a:off x="0" y="-38100"/>
              <a:ext cx="1149303" cy="13491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5"/>
          <p:cNvSpPr txBox="1"/>
          <p:nvPr/>
        </p:nvSpPr>
        <p:spPr>
          <a:xfrm>
            <a:off x="2184825" y="4091075"/>
            <a:ext cx="4170600" cy="4308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99" u="sng">
                <a:latin typeface="Montserrat"/>
                <a:ea typeface="Montserrat"/>
                <a:cs typeface="Montserrat"/>
                <a:sym typeface="Montserrat"/>
              </a:rPr>
              <a:t>Physical Limitations</a:t>
            </a:r>
            <a:endParaRPr b="0" i="0" sz="2400" u="sng" cap="none" strike="noStrike">
              <a:solidFill>
                <a:srgbClr val="000000"/>
              </a:solidFill>
              <a:latin typeface="Arial"/>
              <a:ea typeface="Arial"/>
              <a:cs typeface="Arial"/>
              <a:sym typeface="Arial"/>
            </a:endParaRPr>
          </a:p>
        </p:txBody>
      </p:sp>
      <p:sp>
        <p:nvSpPr>
          <p:cNvPr id="173" name="Google Shape;173;p5"/>
          <p:cNvSpPr txBox="1"/>
          <p:nvPr/>
        </p:nvSpPr>
        <p:spPr>
          <a:xfrm>
            <a:off x="7058687" y="4020925"/>
            <a:ext cx="4170600" cy="10413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50" u="sng">
                <a:latin typeface="Montserrat"/>
                <a:ea typeface="Montserrat"/>
                <a:cs typeface="Montserrat"/>
                <a:sym typeface="Montserrat"/>
              </a:rPr>
              <a:t>Mental Health and Cognitive Limitations</a:t>
            </a:r>
            <a:endParaRPr b="0" i="0" sz="2750" u="sng" cap="none" strike="noStrike">
              <a:solidFill>
                <a:srgbClr val="000000"/>
              </a:solidFill>
              <a:latin typeface="Arial"/>
              <a:ea typeface="Arial"/>
              <a:cs typeface="Arial"/>
              <a:sym typeface="Arial"/>
            </a:endParaRPr>
          </a:p>
        </p:txBody>
      </p:sp>
      <p:sp>
        <p:nvSpPr>
          <p:cNvPr id="174" name="Google Shape;174;p5"/>
          <p:cNvSpPr txBox="1"/>
          <p:nvPr/>
        </p:nvSpPr>
        <p:spPr>
          <a:xfrm>
            <a:off x="11933625" y="4020925"/>
            <a:ext cx="4170600" cy="1659600"/>
          </a:xfrm>
          <a:prstGeom prst="rect">
            <a:avLst/>
          </a:prstGeom>
          <a:noFill/>
          <a:ln>
            <a:noFill/>
          </a:ln>
        </p:spPr>
        <p:txBody>
          <a:bodyPr anchorCtr="0" anchor="t" bIns="0" lIns="0" spcFirstLastPara="1" rIns="0" wrap="square" tIns="0">
            <a:spAutoFit/>
          </a:bodyPr>
          <a:lstStyle/>
          <a:p>
            <a:pPr indent="0" lvl="0" marL="0" marR="0" rtl="0" algn="ctr">
              <a:lnSpc>
                <a:spcPct val="146025"/>
              </a:lnSpc>
              <a:spcBef>
                <a:spcPts val="0"/>
              </a:spcBef>
              <a:spcAft>
                <a:spcPts val="0"/>
              </a:spcAft>
              <a:buClr>
                <a:srgbClr val="000000"/>
              </a:buClr>
              <a:buSzPts val="1799"/>
              <a:buFont typeface="Arial"/>
              <a:buNone/>
            </a:pPr>
            <a:r>
              <a:rPr lang="en-US" sz="2750" u="sng">
                <a:latin typeface="Montserrat"/>
                <a:ea typeface="Montserrat"/>
                <a:cs typeface="Montserrat"/>
                <a:sym typeface="Montserrat"/>
              </a:rPr>
              <a:t>Social and </a:t>
            </a:r>
            <a:r>
              <a:rPr lang="en-US" sz="2750" u="sng">
                <a:latin typeface="Montserrat"/>
                <a:ea typeface="Montserrat"/>
                <a:cs typeface="Montserrat"/>
                <a:sym typeface="Montserrat"/>
              </a:rPr>
              <a:t>Environmental</a:t>
            </a:r>
            <a:r>
              <a:rPr lang="en-US" sz="2750" u="sng">
                <a:latin typeface="Montserrat"/>
                <a:ea typeface="Montserrat"/>
                <a:cs typeface="Montserrat"/>
                <a:sym typeface="Montserrat"/>
              </a:rPr>
              <a:t> Limitations</a:t>
            </a:r>
            <a:endParaRPr b="0" i="0" sz="2750" u="sng" cap="none" strike="noStrike">
              <a:solidFill>
                <a:srgbClr val="000000"/>
              </a:solidFill>
              <a:latin typeface="Arial"/>
              <a:ea typeface="Arial"/>
              <a:cs typeface="Arial"/>
              <a:sym typeface="Arial"/>
            </a:endParaRPr>
          </a:p>
        </p:txBody>
      </p:sp>
      <p:sp>
        <p:nvSpPr>
          <p:cNvPr id="175" name="Google Shape;175;p5"/>
          <p:cNvSpPr txBox="1"/>
          <p:nvPr/>
        </p:nvSpPr>
        <p:spPr>
          <a:xfrm>
            <a:off x="2394066" y="1382457"/>
            <a:ext cx="135000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Bio-Psycho-Social Assessment</a:t>
            </a:r>
            <a:endParaRPr b="0" i="0" sz="1400" u="none" cap="none" strike="noStrike">
              <a:solidFill>
                <a:srgbClr val="000000"/>
              </a:solidFill>
              <a:latin typeface="Arial"/>
              <a:ea typeface="Arial"/>
              <a:cs typeface="Arial"/>
              <a:sym typeface="Arial"/>
            </a:endParaRPr>
          </a:p>
        </p:txBody>
      </p:sp>
      <p:sp>
        <p:nvSpPr>
          <p:cNvPr id="176" name="Google Shape;176;p5"/>
          <p:cNvSpPr txBox="1"/>
          <p:nvPr/>
        </p:nvSpPr>
        <p:spPr>
          <a:xfrm>
            <a:off x="2560075" y="4967750"/>
            <a:ext cx="3406200" cy="34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Musculoskeletal</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Previous injuries</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ROM limitations</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Vision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Hearing</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Smell</a:t>
            </a:r>
            <a:endParaRPr sz="3200">
              <a:solidFill>
                <a:schemeClr val="dk1"/>
              </a:solidFill>
              <a:latin typeface="Calibri"/>
              <a:ea typeface="Calibri"/>
              <a:cs typeface="Calibri"/>
              <a:sym typeface="Calibri"/>
            </a:endParaRPr>
          </a:p>
        </p:txBody>
      </p:sp>
      <p:sp>
        <p:nvSpPr>
          <p:cNvPr id="177" name="Google Shape;177;p5"/>
          <p:cNvSpPr txBox="1"/>
          <p:nvPr/>
        </p:nvSpPr>
        <p:spPr>
          <a:xfrm>
            <a:off x="7155725" y="5329950"/>
            <a:ext cx="40737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Anxiety</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PTSD</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MST</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Memory</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Executive</a:t>
            </a:r>
            <a:r>
              <a:rPr lang="en-US" sz="3200">
                <a:solidFill>
                  <a:schemeClr val="dk1"/>
                </a:solidFill>
                <a:latin typeface="Calibri"/>
                <a:ea typeface="Calibri"/>
                <a:cs typeface="Calibri"/>
                <a:sym typeface="Calibri"/>
              </a:rPr>
              <a:t> Functioning</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Communication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78" name="Google Shape;178;p5"/>
          <p:cNvSpPr txBox="1"/>
          <p:nvPr/>
        </p:nvSpPr>
        <p:spPr>
          <a:xfrm>
            <a:off x="11934700" y="5785250"/>
            <a:ext cx="39594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Location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Financial Situation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Transportation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Internet/Computer</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Social Support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36A"/>
        </a:solidFill>
      </p:bgPr>
    </p:bg>
    <p:spTree>
      <p:nvGrpSpPr>
        <p:cNvPr id="182" name="Shape 182"/>
        <p:cNvGrpSpPr/>
        <p:nvPr/>
      </p:nvGrpSpPr>
      <p:grpSpPr>
        <a:xfrm>
          <a:off x="0" y="0"/>
          <a:ext cx="0" cy="0"/>
          <a:chOff x="0" y="0"/>
          <a:chExt cx="0" cy="0"/>
        </a:xfrm>
      </p:grpSpPr>
      <p:sp>
        <p:nvSpPr>
          <p:cNvPr id="183" name="Google Shape;183;p6"/>
          <p:cNvSpPr txBox="1"/>
          <p:nvPr/>
        </p:nvSpPr>
        <p:spPr>
          <a:xfrm>
            <a:off x="3166649" y="557302"/>
            <a:ext cx="11600400" cy="11082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Clr>
                <a:srgbClr val="000000"/>
              </a:buClr>
              <a:buSzPts val="7200"/>
              <a:buFont typeface="Arial"/>
              <a:buNone/>
            </a:pPr>
            <a:r>
              <a:rPr lang="en-US" sz="7200"/>
              <a:t>Intake Assessment </a:t>
            </a:r>
            <a:endParaRPr b="0" i="0" sz="1400" u="none" cap="none" strike="noStrike">
              <a:solidFill>
                <a:srgbClr val="000000"/>
              </a:solidFill>
              <a:latin typeface="Arial"/>
              <a:ea typeface="Arial"/>
              <a:cs typeface="Arial"/>
              <a:sym typeface="Arial"/>
            </a:endParaRPr>
          </a:p>
        </p:txBody>
      </p:sp>
      <p:sp>
        <p:nvSpPr>
          <p:cNvPr id="184" name="Google Shape;184;p6"/>
          <p:cNvSpPr txBox="1"/>
          <p:nvPr/>
        </p:nvSpPr>
        <p:spPr>
          <a:xfrm>
            <a:off x="652550" y="1779450"/>
            <a:ext cx="17031600" cy="76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Diagnosis:</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Reason for Referral:</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Beekeeping Experience: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Goal for Participation:</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PHQ2</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GAD 7</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Well Being Signs or PROMIS 10</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Bee Sting Allergy</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Strengths and Weaknesses in the following areas:</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Physical</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Psychological</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Cognitive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Environmental</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24e9bda2a8_0_3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 name="Google Shape;190;g324e9bda2a8_0_38"/>
          <p:cNvSpPr txBox="1"/>
          <p:nvPr/>
        </p:nvSpPr>
        <p:spPr>
          <a:xfrm>
            <a:off x="9144000" y="1646381"/>
            <a:ext cx="7829400" cy="215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324e9bda2a8_0_38"/>
          <p:cNvSpPr/>
          <p:nvPr/>
        </p:nvSpPr>
        <p:spPr>
          <a:xfrm rot="10800000">
            <a:off x="11074034" y="-92228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 name="Google Shape;192;g324e9bda2a8_0_38"/>
          <p:cNvSpPr/>
          <p:nvPr/>
        </p:nvSpPr>
        <p:spPr>
          <a:xfrm>
            <a:off x="5230757" y="899304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g324e9bda2a8_0_38"/>
          <p:cNvSpPr/>
          <p:nvPr/>
        </p:nvSpPr>
        <p:spPr>
          <a:xfrm>
            <a:off x="0" y="2"/>
            <a:ext cx="10974000" cy="10773000"/>
          </a:xfrm>
          <a:prstGeom prst="rect">
            <a:avLst/>
          </a:prstGeom>
          <a:solidFill>
            <a:srgbClr val="95CD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4" name="Google Shape;194;g324e9bda2a8_0_38"/>
          <p:cNvSpPr/>
          <p:nvPr/>
        </p:nvSpPr>
        <p:spPr>
          <a:xfrm>
            <a:off x="13873087" y="6940594"/>
            <a:ext cx="4692097" cy="3589454"/>
          </a:xfrm>
          <a:custGeom>
            <a:rect b="b" l="l" r="r" t="t"/>
            <a:pathLst>
              <a:path extrusionOk="0" h="3589454" w="4692097">
                <a:moveTo>
                  <a:pt x="0" y="0"/>
                </a:moveTo>
                <a:lnTo>
                  <a:pt x="4692097" y="0"/>
                </a:lnTo>
                <a:lnTo>
                  <a:pt x="4692097" y="3589454"/>
                </a:lnTo>
                <a:lnTo>
                  <a:pt x="0" y="3589454"/>
                </a:lnTo>
                <a:lnTo>
                  <a:pt x="0" y="0"/>
                </a:lnTo>
                <a:close/>
              </a:path>
            </a:pathLst>
          </a:custGeom>
          <a:blipFill rotWithShape="1">
            <a:blip r:embed="rId5">
              <a:alphaModFix amt="10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g324e9bda2a8_0_38"/>
          <p:cNvSpPr txBox="1"/>
          <p:nvPr/>
        </p:nvSpPr>
        <p:spPr>
          <a:xfrm>
            <a:off x="12106462" y="1458075"/>
            <a:ext cx="5289000" cy="2431200"/>
          </a:xfrm>
          <a:prstGeom prst="rect">
            <a:avLst/>
          </a:prstGeom>
          <a:noFill/>
          <a:ln>
            <a:noFill/>
          </a:ln>
        </p:spPr>
        <p:txBody>
          <a:bodyPr anchorCtr="0" anchor="t" bIns="0" lIns="0" spcFirstLastPara="1" rIns="0" wrap="square" tIns="0">
            <a:spAutoFit/>
          </a:bodyPr>
          <a:lstStyle/>
          <a:p>
            <a:pPr indent="0" lvl="0" marL="0" marR="0" rtl="0" algn="r">
              <a:lnSpc>
                <a:spcPct val="143000"/>
              </a:lnSpc>
              <a:spcBef>
                <a:spcPts val="0"/>
              </a:spcBef>
              <a:spcAft>
                <a:spcPts val="0"/>
              </a:spcAft>
              <a:buClr>
                <a:srgbClr val="000000"/>
              </a:buClr>
              <a:buSzPts val="6500"/>
              <a:buFont typeface="Arial"/>
              <a:buNone/>
            </a:pPr>
            <a:r>
              <a:rPr lang="en-US" sz="6500">
                <a:solidFill>
                  <a:srgbClr val="95CDFF"/>
                </a:solidFill>
                <a:latin typeface="League Spartan"/>
                <a:ea typeface="League Spartan"/>
                <a:cs typeface="League Spartan"/>
                <a:sym typeface="League Spartan"/>
              </a:rPr>
              <a:t>Setting up the Apiary</a:t>
            </a:r>
            <a:endParaRPr b="0" i="0" sz="1400" u="none" cap="none" strike="noStrike">
              <a:solidFill>
                <a:srgbClr val="000000"/>
              </a:solidFill>
              <a:latin typeface="Arial"/>
              <a:ea typeface="Arial"/>
              <a:cs typeface="Arial"/>
              <a:sym typeface="Arial"/>
            </a:endParaRPr>
          </a:p>
        </p:txBody>
      </p:sp>
      <p:sp>
        <p:nvSpPr>
          <p:cNvPr id="196" name="Google Shape;196;g324e9bda2a8_0_38"/>
          <p:cNvSpPr txBox="1"/>
          <p:nvPr/>
        </p:nvSpPr>
        <p:spPr>
          <a:xfrm>
            <a:off x="1028700" y="1680450"/>
            <a:ext cx="38994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324e9bda2a8_0_38"/>
          <p:cNvSpPr txBox="1"/>
          <p:nvPr/>
        </p:nvSpPr>
        <p:spPr>
          <a:xfrm>
            <a:off x="5825750" y="2382200"/>
            <a:ext cx="38994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324e9bda2a8_0_38"/>
          <p:cNvSpPr txBox="1"/>
          <p:nvPr/>
        </p:nvSpPr>
        <p:spPr>
          <a:xfrm>
            <a:off x="1028750" y="7252275"/>
            <a:ext cx="38994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324e9bda2a8_0_38"/>
          <p:cNvSpPr txBox="1"/>
          <p:nvPr/>
        </p:nvSpPr>
        <p:spPr>
          <a:xfrm>
            <a:off x="5825754" y="7896225"/>
            <a:ext cx="38994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grass, tree, outdoor, several&#10;&#10;Description automatically generated" id="200" name="Google Shape;200;g324e9bda2a8_0_38"/>
          <p:cNvPicPr preferRelativeResize="0"/>
          <p:nvPr/>
        </p:nvPicPr>
        <p:blipFill rotWithShape="1">
          <a:blip r:embed="rId6">
            <a:alphaModFix/>
          </a:blip>
          <a:srcRect b="0" l="0" r="0" t="0"/>
          <a:stretch/>
        </p:blipFill>
        <p:spPr>
          <a:xfrm>
            <a:off x="678207" y="2963357"/>
            <a:ext cx="12490541" cy="58066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24e9bda2a8_0_6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9" l="0" r="0" t="-151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g324e9bda2a8_0_60"/>
          <p:cNvSpPr txBox="1"/>
          <p:nvPr/>
        </p:nvSpPr>
        <p:spPr>
          <a:xfrm>
            <a:off x="1314450" y="2178022"/>
            <a:ext cx="16871400" cy="11082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7200"/>
              <a:buFont typeface="Arial"/>
              <a:buNone/>
            </a:pPr>
            <a:r>
              <a:rPr lang="en-US" sz="7200"/>
              <a:t>Getting to and Around the Apiary</a:t>
            </a:r>
            <a:endParaRPr b="0" i="0" sz="1400" u="none" cap="none" strike="noStrike">
              <a:solidFill>
                <a:srgbClr val="000000"/>
              </a:solidFill>
              <a:latin typeface="Arial"/>
              <a:ea typeface="Arial"/>
              <a:cs typeface="Arial"/>
              <a:sym typeface="Arial"/>
            </a:endParaRPr>
          </a:p>
        </p:txBody>
      </p:sp>
      <p:sp>
        <p:nvSpPr>
          <p:cNvPr id="207" name="Google Shape;207;g324e9bda2a8_0_60"/>
          <p:cNvSpPr txBox="1"/>
          <p:nvPr/>
        </p:nvSpPr>
        <p:spPr>
          <a:xfrm>
            <a:off x="1314450" y="3537758"/>
            <a:ext cx="7512900" cy="5603400"/>
          </a:xfrm>
          <a:prstGeom prst="rect">
            <a:avLst/>
          </a:prstGeom>
          <a:noFill/>
          <a:ln>
            <a:noFill/>
          </a:ln>
        </p:spPr>
        <p:txBody>
          <a:bodyPr anchorCtr="0" anchor="t" bIns="0" lIns="0" spcFirstLastPara="1" rIns="0" wrap="square" tIns="0">
            <a:spAutoFit/>
          </a:bodyPr>
          <a:lstStyle/>
          <a:p>
            <a:pPr indent="-482600" lvl="0" marL="457200" marR="0" rtl="0" algn="l">
              <a:lnSpc>
                <a:spcPct val="135018"/>
              </a:lnSpc>
              <a:spcBef>
                <a:spcPts val="0"/>
              </a:spcBef>
              <a:spcAft>
                <a:spcPts val="0"/>
              </a:spcAft>
              <a:buSzPts val="4000"/>
              <a:buChar char="●"/>
            </a:pPr>
            <a:r>
              <a:rPr lang="en-US" sz="4000"/>
              <a:t>Parking</a:t>
            </a:r>
            <a:endParaRPr sz="4000"/>
          </a:p>
          <a:p>
            <a:pPr indent="-482600" lvl="0" marL="457200" marR="0" rtl="0" algn="l">
              <a:lnSpc>
                <a:spcPct val="135018"/>
              </a:lnSpc>
              <a:spcBef>
                <a:spcPts val="0"/>
              </a:spcBef>
              <a:spcAft>
                <a:spcPts val="0"/>
              </a:spcAft>
              <a:buSzPts val="4000"/>
              <a:buChar char="●"/>
            </a:pPr>
            <a:r>
              <a:rPr lang="en-US" sz="4000"/>
              <a:t>Pathways</a:t>
            </a:r>
            <a:endParaRPr sz="4000"/>
          </a:p>
          <a:p>
            <a:pPr indent="-482600" lvl="0" marL="457200" marR="0" rtl="0" algn="l">
              <a:lnSpc>
                <a:spcPct val="135018"/>
              </a:lnSpc>
              <a:spcBef>
                <a:spcPts val="0"/>
              </a:spcBef>
              <a:spcAft>
                <a:spcPts val="0"/>
              </a:spcAft>
              <a:buSzPts val="4000"/>
              <a:buChar char="●"/>
            </a:pPr>
            <a:r>
              <a:rPr lang="en-US" sz="4000"/>
              <a:t>All Terrain wheelchairs </a:t>
            </a:r>
            <a:endParaRPr sz="4000"/>
          </a:p>
          <a:p>
            <a:pPr indent="-482600" lvl="0" marL="457200" marR="0" rtl="0" algn="l">
              <a:lnSpc>
                <a:spcPct val="135018"/>
              </a:lnSpc>
              <a:spcBef>
                <a:spcPts val="0"/>
              </a:spcBef>
              <a:spcAft>
                <a:spcPts val="0"/>
              </a:spcAft>
              <a:buSzPts val="4000"/>
              <a:buChar char="●"/>
            </a:pPr>
            <a:r>
              <a:rPr lang="en-US" sz="4000"/>
              <a:t>Terrain and Soil </a:t>
            </a:r>
            <a:endParaRPr sz="4000"/>
          </a:p>
          <a:p>
            <a:pPr indent="-482600" lvl="0" marL="457200" marR="0" rtl="0" algn="l">
              <a:lnSpc>
                <a:spcPct val="135018"/>
              </a:lnSpc>
              <a:spcBef>
                <a:spcPts val="0"/>
              </a:spcBef>
              <a:spcAft>
                <a:spcPts val="0"/>
              </a:spcAft>
              <a:buSzPts val="4000"/>
              <a:buChar char="●"/>
            </a:pPr>
            <a:r>
              <a:rPr lang="en-US" sz="4000"/>
              <a:t>Spacing of the hives</a:t>
            </a:r>
            <a:endParaRPr sz="4000"/>
          </a:p>
          <a:p>
            <a:pPr indent="0" lvl="0" marL="0" marR="0" rtl="0" algn="l">
              <a:lnSpc>
                <a:spcPct val="135018"/>
              </a:lnSpc>
              <a:spcBef>
                <a:spcPts val="0"/>
              </a:spcBef>
              <a:spcAft>
                <a:spcPts val="0"/>
              </a:spcAft>
              <a:buNone/>
            </a:pPr>
            <a:r>
              <a:t/>
            </a:r>
            <a:endParaRPr sz="4000"/>
          </a:p>
          <a:p>
            <a:pPr indent="0" lvl="0" marL="0" marR="0" rtl="0" algn="l">
              <a:lnSpc>
                <a:spcPct val="135018"/>
              </a:lnSpc>
              <a:spcBef>
                <a:spcPts val="0"/>
              </a:spcBef>
              <a:spcAft>
                <a:spcPts val="0"/>
              </a:spcAft>
              <a:buClr>
                <a:srgbClr val="000000"/>
              </a:buClr>
              <a:buSzPts val="1899"/>
              <a:buFont typeface="Arial"/>
              <a:buNone/>
            </a:pPr>
            <a:r>
              <a:t/>
            </a:r>
            <a:endParaRPr sz="4000"/>
          </a:p>
        </p:txBody>
      </p:sp>
      <p:sp>
        <p:nvSpPr>
          <p:cNvPr id="208" name="Google Shape;208;g324e9bda2a8_0_60"/>
          <p:cNvSpPr/>
          <p:nvPr/>
        </p:nvSpPr>
        <p:spPr>
          <a:xfrm>
            <a:off x="6917189" y="8975054"/>
            <a:ext cx="5843277" cy="2220445"/>
          </a:xfrm>
          <a:custGeom>
            <a:rect b="b" l="l" r="r" t="t"/>
            <a:pathLst>
              <a:path extrusionOk="0" h="2220445" w="5843277">
                <a:moveTo>
                  <a:pt x="0" y="0"/>
                </a:moveTo>
                <a:lnTo>
                  <a:pt x="5843277" y="0"/>
                </a:lnTo>
                <a:lnTo>
                  <a:pt x="5843277" y="2220446"/>
                </a:lnTo>
                <a:lnTo>
                  <a:pt x="0" y="22204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 name="Google Shape;209;g324e9bda2a8_0_60"/>
          <p:cNvSpPr/>
          <p:nvPr/>
        </p:nvSpPr>
        <p:spPr>
          <a:xfrm rot="5400000">
            <a:off x="-1633212" y="-494068"/>
            <a:ext cx="4051773" cy="2512099"/>
          </a:xfrm>
          <a:custGeom>
            <a:rect b="b" l="l" r="r" t="t"/>
            <a:pathLst>
              <a:path extrusionOk="0" h="2512099" w="4051773">
                <a:moveTo>
                  <a:pt x="0" y="0"/>
                </a:moveTo>
                <a:lnTo>
                  <a:pt x="4051772" y="0"/>
                </a:lnTo>
                <a:lnTo>
                  <a:pt x="4051772" y="2512099"/>
                </a:lnTo>
                <a:lnTo>
                  <a:pt x="0" y="25120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10" name="Google Shape;210;g324e9bda2a8_0_60"/>
          <p:cNvPicPr preferRelativeResize="0"/>
          <p:nvPr/>
        </p:nvPicPr>
        <p:blipFill rotWithShape="1">
          <a:blip r:embed="rId6">
            <a:alphaModFix/>
          </a:blip>
          <a:srcRect b="0" l="46219" r="0" t="0"/>
          <a:stretch/>
        </p:blipFill>
        <p:spPr>
          <a:xfrm>
            <a:off x="10151800" y="3429000"/>
            <a:ext cx="4630801"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