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 varScale="1">
        <p:scale>
          <a:sx n="82" d="100"/>
          <a:sy n="82" d="100"/>
        </p:scale>
        <p:origin x="1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0" y="8102868"/>
            <a:ext cx="12987460" cy="1378509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Wheat and Barley Production Trials"/>
          <p:cNvSpPr txBox="1"/>
          <p:nvPr/>
        </p:nvSpPr>
        <p:spPr>
          <a:xfrm>
            <a:off x="3782669" y="1293470"/>
            <a:ext cx="521086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Wheat and Barley Production Trials</a:t>
            </a:r>
          </a:p>
        </p:txBody>
      </p:sp>
      <p:sp>
        <p:nvSpPr>
          <p:cNvPr id="128" name="Goals…"/>
          <p:cNvSpPr txBox="1"/>
          <p:nvPr/>
        </p:nvSpPr>
        <p:spPr>
          <a:xfrm>
            <a:off x="2398216" y="2887320"/>
            <a:ext cx="7774485" cy="3775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Goals</a:t>
            </a:r>
          </a:p>
          <a:p>
            <a:pPr marL="476250" indent="-476250" algn="l">
              <a:buSzPct val="100000"/>
              <a:buAutoNum type="arabicParenR"/>
            </a:pPr>
            <a:r>
              <a:t>Compare agronomic performance of ‘heritage’ and modern varieties of wheat and malting barley</a:t>
            </a:r>
          </a:p>
          <a:p>
            <a:pPr algn="l"/>
            <a:endParaRPr/>
          </a:p>
          <a:p>
            <a:pPr marL="476250" indent="-476250" algn="l">
              <a:buSzPct val="100000"/>
              <a:buAutoNum type="arabicParenR" startAt="2"/>
            </a:pPr>
            <a:r>
              <a:t>Compare quality aspects of ‘heritage’ and modern varieties of wheat and malting barley</a:t>
            </a:r>
          </a:p>
          <a:p>
            <a:pPr algn="l"/>
            <a:endParaRPr/>
          </a:p>
          <a:p>
            <a:pPr marL="476250" indent="-476250" algn="l">
              <a:buSzPct val="100000"/>
              <a:buAutoNum type="arabicParenR" startAt="3"/>
            </a:pPr>
            <a:r>
              <a:t>Marketing among consumers and industry representatives of local capacity for specialty grain production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36" y="1580455"/>
            <a:ext cx="4011328" cy="385524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Red Fife"/>
          <p:cNvSpPr txBox="1"/>
          <p:nvPr/>
        </p:nvSpPr>
        <p:spPr>
          <a:xfrm>
            <a:off x="510336" y="506070"/>
            <a:ext cx="131612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Red Fife</a:t>
            </a: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295" y="1580455"/>
            <a:ext cx="6539410" cy="385514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Yecoro Rojo"/>
          <p:cNvSpPr txBox="1"/>
          <p:nvPr/>
        </p:nvSpPr>
        <p:spPr>
          <a:xfrm>
            <a:off x="5841187" y="506070"/>
            <a:ext cx="18812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Yecoro Rojo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Barley Trials 2017-18.1.JPG" descr="Barley Trials 2017-18.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553" y="520995"/>
            <a:ext cx="9837874" cy="737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Vine Ray Farms, Woodland, CA"/>
          <p:cNvSpPr txBox="1"/>
          <p:nvPr/>
        </p:nvSpPr>
        <p:spPr>
          <a:xfrm>
            <a:off x="3887317" y="188570"/>
            <a:ext cx="45951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Vine Ray Farms, Woodland, CA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74" y="1271835"/>
            <a:ext cx="6594652" cy="67228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aphicFrame>
        <p:nvGraphicFramePr>
          <p:cNvPr id="134" name="Table"/>
          <p:cNvGraphicFramePr/>
          <p:nvPr/>
        </p:nvGraphicFramePr>
        <p:xfrm>
          <a:off x="7823200" y="1314450"/>
          <a:ext cx="5066456" cy="6637574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066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Odyssey (Purple)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Full Pint (Blue)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Klages Low Planting Density (Orange)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Tahoe (Green)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Klages (Red)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Genie (White)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Odyssey (Purple)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Tahoe (Green)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Klages Low Planting Density (Orange)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Klages (Red)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Genie (White)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Full Pint (Blue)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Genie (White) </a:t>
                      </a:r>
                      <a:r>
                        <a:rPr sz="1200"/>
                        <a:t>1.1 million, 104lbs/ac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Klages (Red) </a:t>
                      </a:r>
                      <a:r>
                        <a:rPr sz="1200"/>
                        <a:t>1.31 million*, 85 lbs/ac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Klages Low Planting Density (Orange) </a:t>
                      </a:r>
                      <a:r>
                        <a:rPr sz="1200"/>
                        <a:t>1.05 million*, 106 lbs/ ac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Tahoe (Green) </a:t>
                      </a:r>
                      <a:r>
                        <a:rPr sz="1200"/>
                        <a:t>1.25 milion, 101lb/ac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Odyssey (Purple) </a:t>
                      </a:r>
                      <a:r>
                        <a:rPr sz="1200"/>
                        <a:t>1.11 million, 98.77 lbs/ac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4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Full Pint (Blue) </a:t>
                      </a:r>
                      <a:r>
                        <a:rPr sz="1200"/>
                        <a:t>1.06 million, 114 lbs/ac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Merced Rye (Tall, border edge)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135" name="Table"/>
          <p:cNvGraphicFramePr/>
          <p:nvPr/>
        </p:nvGraphicFramePr>
        <p:xfrm>
          <a:off x="1467581" y="947303"/>
          <a:ext cx="5685540" cy="164592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70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7074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21631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Øland 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Chiddin Blanc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Yecoro Rojo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Edison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Red Fife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Sonora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Alturas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Red Fife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Alturas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Øland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Sonora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Yecoro Rojo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Chitin Blanc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Edison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Edison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Chitin Blanc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Alturas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Sonora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Red Fife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Øland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Øland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6" name="Øland, Chiddam Blanc de Mars, Yecoro Rojo, Edison, Red Fife, Sonora"/>
          <p:cNvSpPr txBox="1"/>
          <p:nvPr/>
        </p:nvSpPr>
        <p:spPr>
          <a:xfrm>
            <a:off x="1360512" y="446894"/>
            <a:ext cx="5635576" cy="300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Øland, Chiddam Blanc de Mars, Yecoro Rojo, Edison, Red Fife, Sonora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Barley"/>
          <p:cNvSpPr txBox="1"/>
          <p:nvPr/>
        </p:nvSpPr>
        <p:spPr>
          <a:xfrm>
            <a:off x="5985306" y="315570"/>
            <a:ext cx="103418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Barley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52" y="1815676"/>
            <a:ext cx="5789549" cy="416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170" y="1776627"/>
            <a:ext cx="5658830" cy="4244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21" y="153243"/>
            <a:ext cx="10515779" cy="7884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rower and Producer Feedback and Resources…"/>
          <p:cNvSpPr txBox="1"/>
          <p:nvPr/>
        </p:nvSpPr>
        <p:spPr>
          <a:xfrm>
            <a:off x="1292004" y="912470"/>
            <a:ext cx="7847469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rPr lang="en-US" dirty="0"/>
              <a:t>2018 </a:t>
            </a:r>
            <a:r>
              <a:rPr dirty="0"/>
              <a:t>Grower and Producer Feedback and Resources</a:t>
            </a:r>
          </a:p>
          <a:p>
            <a:pPr algn="l"/>
            <a:endParaRPr dirty="0"/>
          </a:p>
          <a:p>
            <a:pPr algn="l"/>
            <a:endParaRPr dirty="0"/>
          </a:p>
          <a:p>
            <a:pPr algn="l"/>
            <a:r>
              <a:rPr dirty="0"/>
              <a:t>Malting barley </a:t>
            </a:r>
            <a:r>
              <a:rPr lang="en-US" dirty="0"/>
              <a:t>website</a:t>
            </a:r>
            <a:r>
              <a:rPr dirty="0"/>
              <a:t> (beta version)</a:t>
            </a:r>
          </a:p>
          <a:p>
            <a:pPr algn="l"/>
            <a:endParaRPr dirty="0"/>
          </a:p>
          <a:p>
            <a:pPr algn="l"/>
            <a:r>
              <a:rPr dirty="0"/>
              <a:t>Notes on malting characteristics from maltster</a:t>
            </a:r>
          </a:p>
          <a:p>
            <a:pPr algn="l"/>
            <a:endParaRPr dirty="0"/>
          </a:p>
          <a:p>
            <a:pPr algn="l"/>
            <a:r>
              <a:rPr dirty="0"/>
              <a:t>Lab results from Hartwick College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rewing Trials…"/>
          <p:cNvSpPr txBox="1"/>
          <p:nvPr/>
        </p:nvSpPr>
        <p:spPr>
          <a:xfrm>
            <a:off x="1021689" y="1655420"/>
            <a:ext cx="10767846" cy="414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Brewing Trials</a:t>
            </a:r>
          </a:p>
          <a:p>
            <a:pPr algn="l"/>
            <a:endParaRPr/>
          </a:p>
          <a:p>
            <a:pPr algn="l"/>
            <a:r>
              <a:t>“Smash” brews with Sierra Nevada and other participating brewers</a:t>
            </a:r>
          </a:p>
          <a:p>
            <a:pPr algn="l"/>
            <a:endParaRPr/>
          </a:p>
          <a:p>
            <a:pPr algn="l"/>
            <a:r>
              <a:t>Sensory panel from Sierra Nevada will evaluate difference in flavor between beers</a:t>
            </a:r>
          </a:p>
          <a:p>
            <a:pPr algn="l"/>
            <a:endParaRPr/>
          </a:p>
          <a:p>
            <a:pPr algn="l"/>
            <a:r>
              <a:t>Consumer preference trials at local breweries (Yolo, New Helvetia, Bike Dog)</a:t>
            </a:r>
          </a:p>
          <a:p>
            <a:pPr algn="l"/>
            <a:endParaRPr/>
          </a:p>
          <a:p>
            <a:pPr algn="l"/>
            <a:r>
              <a:t>Release of beers to wider public at State Fair or during beer week?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Wheat"/>
          <p:cNvSpPr txBox="1"/>
          <p:nvPr/>
        </p:nvSpPr>
        <p:spPr>
          <a:xfrm>
            <a:off x="5994501" y="36170"/>
            <a:ext cx="10399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Wheat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16" y="466638"/>
            <a:ext cx="7762634" cy="771216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a"/>
          <p:cNvSpPr txBox="1"/>
          <p:nvPr/>
        </p:nvSpPr>
        <p:spPr>
          <a:xfrm>
            <a:off x="9926472" y="861670"/>
            <a:ext cx="2892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</a:t>
            </a:r>
          </a:p>
        </p:txBody>
      </p:sp>
      <p:sp>
        <p:nvSpPr>
          <p:cNvPr id="151" name="b"/>
          <p:cNvSpPr txBox="1"/>
          <p:nvPr/>
        </p:nvSpPr>
        <p:spPr>
          <a:xfrm>
            <a:off x="9920833" y="4874870"/>
            <a:ext cx="30053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</a:t>
            </a:r>
          </a:p>
        </p:txBody>
      </p:sp>
      <p:sp>
        <p:nvSpPr>
          <p:cNvPr id="152" name="b"/>
          <p:cNvSpPr txBox="1"/>
          <p:nvPr/>
        </p:nvSpPr>
        <p:spPr>
          <a:xfrm>
            <a:off x="9920833" y="6881470"/>
            <a:ext cx="30053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</a:t>
            </a:r>
          </a:p>
        </p:txBody>
      </p:sp>
      <p:sp>
        <p:nvSpPr>
          <p:cNvPr id="153" name="c"/>
          <p:cNvSpPr txBox="1"/>
          <p:nvPr/>
        </p:nvSpPr>
        <p:spPr>
          <a:xfrm>
            <a:off x="9926472" y="5878170"/>
            <a:ext cx="2892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</a:t>
            </a:r>
          </a:p>
        </p:txBody>
      </p:sp>
      <p:sp>
        <p:nvSpPr>
          <p:cNvPr id="154" name="cd"/>
          <p:cNvSpPr txBox="1"/>
          <p:nvPr/>
        </p:nvSpPr>
        <p:spPr>
          <a:xfrm>
            <a:off x="9833355" y="1856989"/>
            <a:ext cx="47548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cd</a:t>
            </a:r>
          </a:p>
        </p:txBody>
      </p:sp>
      <p:sp>
        <p:nvSpPr>
          <p:cNvPr id="155" name="de"/>
          <p:cNvSpPr txBox="1"/>
          <p:nvPr/>
        </p:nvSpPr>
        <p:spPr>
          <a:xfrm>
            <a:off x="9833355" y="2868270"/>
            <a:ext cx="47548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</a:t>
            </a:r>
          </a:p>
        </p:txBody>
      </p:sp>
      <p:sp>
        <p:nvSpPr>
          <p:cNvPr id="156" name="e"/>
          <p:cNvSpPr txBox="1"/>
          <p:nvPr/>
        </p:nvSpPr>
        <p:spPr>
          <a:xfrm>
            <a:off x="9926472" y="3871570"/>
            <a:ext cx="2892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G_2983.JPG" descr="IMG_29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Macintosh PowerPoint</Application>
  <PresentationFormat>Custom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Konrad Peter Mathesius</cp:lastModifiedBy>
  <cp:revision>1</cp:revision>
  <dcterms:modified xsi:type="dcterms:W3CDTF">2019-07-29T21:55:16Z</dcterms:modified>
</cp:coreProperties>
</file>