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3"/>
  </p:notesMasterIdLst>
  <p:handoutMasterIdLst>
    <p:handoutMasterId r:id="rId34"/>
  </p:handoutMasterIdLst>
  <p:sldIdLst>
    <p:sldId id="256" r:id="rId5"/>
    <p:sldId id="257" r:id="rId6"/>
    <p:sldId id="272" r:id="rId7"/>
    <p:sldId id="319" r:id="rId8"/>
    <p:sldId id="320" r:id="rId9"/>
    <p:sldId id="283" r:id="rId10"/>
    <p:sldId id="317" r:id="rId11"/>
    <p:sldId id="284" r:id="rId12"/>
    <p:sldId id="285" r:id="rId13"/>
    <p:sldId id="286" r:id="rId14"/>
    <p:sldId id="290" r:id="rId15"/>
    <p:sldId id="288" r:id="rId16"/>
    <p:sldId id="321" r:id="rId17"/>
    <p:sldId id="298" r:id="rId18"/>
    <p:sldId id="306" r:id="rId19"/>
    <p:sldId id="307" r:id="rId20"/>
    <p:sldId id="309" r:id="rId21"/>
    <p:sldId id="311" r:id="rId22"/>
    <p:sldId id="312" r:id="rId23"/>
    <p:sldId id="313" r:id="rId24"/>
    <p:sldId id="314" r:id="rId25"/>
    <p:sldId id="315" r:id="rId26"/>
    <p:sldId id="297" r:id="rId27"/>
    <p:sldId id="282" r:id="rId28"/>
    <p:sldId id="295" r:id="rId29"/>
    <p:sldId id="280" r:id="rId30"/>
    <p:sldId id="274"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90" autoAdjust="0"/>
  </p:normalViewPr>
  <p:slideViewPr>
    <p:cSldViewPr snapToGrid="0">
      <p:cViewPr>
        <p:scale>
          <a:sx n="75" d="100"/>
          <a:sy n="75" d="100"/>
        </p:scale>
        <p:origin x="43"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BFEF9-9D3D-4B02-BE47-467C9C33F0DA}" type="doc">
      <dgm:prSet loTypeId="urn:microsoft.com/office/officeart/2005/8/layout/orgChart1" loCatId="hierarchy" qsTypeId="urn:microsoft.com/office/officeart/2005/8/quickstyle/simple1" qsCatId="simple" csTypeId="urn:microsoft.com/office/officeart/2005/8/colors/accent4_1" csCatId="accent4" phldr="1"/>
      <dgm:spPr/>
      <dgm:t>
        <a:bodyPr/>
        <a:lstStyle/>
        <a:p>
          <a:endParaRPr lang="en-US"/>
        </a:p>
      </dgm:t>
    </dgm:pt>
    <dgm:pt modelId="{C4951491-0CA7-4EF1-B659-B45C6D1883A8}">
      <dgm:prSet phldrT="[Text]"/>
      <dgm:spPr>
        <a:ln>
          <a:noFill/>
        </a:ln>
      </dgm:spPr>
      <dgm:t>
        <a:bodyPr/>
        <a:lstStyle/>
        <a:p>
          <a:endParaRPr lang="en-US" dirty="0"/>
        </a:p>
      </dgm:t>
    </dgm:pt>
    <dgm:pt modelId="{3D3E6B05-4DAE-475A-BC1F-28E0334170EE}" type="parTrans" cxnId="{069B3AE6-59EA-4D9E-AC63-39D7F5C53230}">
      <dgm:prSet/>
      <dgm:spPr/>
      <dgm:t>
        <a:bodyPr/>
        <a:lstStyle/>
        <a:p>
          <a:endParaRPr lang="en-US"/>
        </a:p>
      </dgm:t>
    </dgm:pt>
    <dgm:pt modelId="{FF95BB9D-FA55-4CEF-AE75-8AEF8C0A48D7}" type="sibTrans" cxnId="{069B3AE6-59EA-4D9E-AC63-39D7F5C53230}">
      <dgm:prSet/>
      <dgm:spPr/>
      <dgm:t>
        <a:bodyPr/>
        <a:lstStyle/>
        <a:p>
          <a:endParaRPr lang="en-US"/>
        </a:p>
      </dgm:t>
    </dgm:pt>
    <dgm:pt modelId="{AED9E634-6A7A-464A-9E25-73435B532AF1}">
      <dgm:prSet phldrT="[Text]" custT="1"/>
      <dgm:spPr>
        <a:ln>
          <a:noFill/>
        </a:ln>
      </dgm:spPr>
      <dgm:t>
        <a:bodyPr/>
        <a:lstStyle/>
        <a:p>
          <a:r>
            <a:rPr lang="en-US" sz="1800" b="1" dirty="0"/>
            <a:t>PA-WAgN </a:t>
          </a:r>
          <a:br>
            <a:rPr lang="en-US" sz="1800" b="1" dirty="0"/>
          </a:br>
          <a:r>
            <a:rPr lang="en-US" sz="1800" b="1" dirty="0"/>
            <a:t>Annual Symposium</a:t>
          </a:r>
          <a:endParaRPr lang="en-US" sz="1400" dirty="0"/>
        </a:p>
      </dgm:t>
    </dgm:pt>
    <dgm:pt modelId="{87DB4733-DF59-4701-9859-E50A5FB5AEE9}" type="parTrans" cxnId="{76AE07EB-EA96-4FEC-8D05-E5BB8A80E953}">
      <dgm:prSet/>
      <dgm:spPr/>
      <dgm:t>
        <a:bodyPr/>
        <a:lstStyle/>
        <a:p>
          <a:endParaRPr lang="en-US"/>
        </a:p>
      </dgm:t>
    </dgm:pt>
    <dgm:pt modelId="{820F5A54-C446-48A1-BF69-50675E116F36}" type="sibTrans" cxnId="{76AE07EB-EA96-4FEC-8D05-E5BB8A80E953}">
      <dgm:prSet/>
      <dgm:spPr/>
      <dgm:t>
        <a:bodyPr/>
        <a:lstStyle/>
        <a:p>
          <a:endParaRPr lang="en-US"/>
        </a:p>
      </dgm:t>
    </dgm:pt>
    <dgm:pt modelId="{020A4819-68BD-46FF-B593-9AE8655E2F59}">
      <dgm:prSet phldrT="[Text]" custT="1"/>
      <dgm:spPr>
        <a:ln>
          <a:noFill/>
        </a:ln>
      </dgm:spPr>
      <dgm:t>
        <a:bodyPr/>
        <a:lstStyle/>
        <a:p>
          <a:r>
            <a:rPr lang="en-US" sz="1800" b="1" dirty="0"/>
            <a:t>Interview Participants</a:t>
          </a:r>
          <a:endParaRPr lang="en-US" sz="1400" dirty="0"/>
        </a:p>
      </dgm:t>
    </dgm:pt>
    <dgm:pt modelId="{64B6E604-58F0-4CE6-8906-A130F9BEFD0A}" type="parTrans" cxnId="{79AFD1EC-14FD-41F2-ACB6-F091FFAEE09A}">
      <dgm:prSet/>
      <dgm:spPr/>
      <dgm:t>
        <a:bodyPr/>
        <a:lstStyle/>
        <a:p>
          <a:endParaRPr lang="en-US"/>
        </a:p>
      </dgm:t>
    </dgm:pt>
    <dgm:pt modelId="{E7374405-EF4F-4FED-B9DB-A8AA005B161B}" type="sibTrans" cxnId="{79AFD1EC-14FD-41F2-ACB6-F091FFAEE09A}">
      <dgm:prSet/>
      <dgm:spPr/>
      <dgm:t>
        <a:bodyPr/>
        <a:lstStyle/>
        <a:p>
          <a:endParaRPr lang="en-US"/>
        </a:p>
      </dgm:t>
    </dgm:pt>
    <dgm:pt modelId="{6E4E91A4-4636-4976-A3D5-2862FC4A22B4}">
      <dgm:prSet phldrT="[Text]" custT="1"/>
      <dgm:spPr>
        <a:ln>
          <a:noFill/>
        </a:ln>
      </dgm:spPr>
      <dgm:t>
        <a:bodyPr/>
        <a:lstStyle/>
        <a:p>
          <a:r>
            <a:rPr lang="en-US" sz="1800" b="1" dirty="0"/>
            <a:t>Organization </a:t>
          </a:r>
          <a:br>
            <a:rPr lang="en-US" sz="1800" b="1" dirty="0"/>
          </a:br>
          <a:r>
            <a:rPr lang="en-US" sz="1800" b="1" dirty="0"/>
            <a:t>Listservs</a:t>
          </a:r>
          <a:endParaRPr lang="en-US" sz="1400" dirty="0"/>
        </a:p>
      </dgm:t>
    </dgm:pt>
    <dgm:pt modelId="{848F6A65-014C-4EA6-805F-409BE38F1C39}" type="parTrans" cxnId="{FBD0B451-9DBE-4D2E-81D3-DC6A09042B7A}">
      <dgm:prSet/>
      <dgm:spPr/>
      <dgm:t>
        <a:bodyPr/>
        <a:lstStyle/>
        <a:p>
          <a:endParaRPr lang="en-US"/>
        </a:p>
      </dgm:t>
    </dgm:pt>
    <dgm:pt modelId="{95A4E79F-45F9-44C6-BDFE-57606D18F38F}" type="sibTrans" cxnId="{FBD0B451-9DBE-4D2E-81D3-DC6A09042B7A}">
      <dgm:prSet/>
      <dgm:spPr/>
      <dgm:t>
        <a:bodyPr/>
        <a:lstStyle/>
        <a:p>
          <a:endParaRPr lang="en-US"/>
        </a:p>
      </dgm:t>
    </dgm:pt>
    <dgm:pt modelId="{7CCAC52A-887E-42DC-8C0C-A7CE89720AAD}">
      <dgm:prSet phldrT="[Text]" custT="1"/>
      <dgm:spPr>
        <a:ln>
          <a:noFill/>
        </a:ln>
      </dgm:spPr>
      <dgm:t>
        <a:bodyPr/>
        <a:lstStyle/>
        <a:p>
          <a:r>
            <a:rPr lang="en-US" sz="1800" b="1"/>
            <a:t>Instagram</a:t>
          </a:r>
          <a:r>
            <a:rPr lang="en-US" sz="1400"/>
            <a:t> </a:t>
          </a:r>
          <a:r>
            <a:rPr lang="en-US" sz="1400" dirty="0"/>
            <a:t>@</a:t>
          </a:r>
          <a:r>
            <a:rPr lang="en-US" sz="1400" dirty="0" err="1"/>
            <a:t>femalefarmerphotovoice</a:t>
          </a:r>
          <a:endParaRPr lang="en-US" sz="1400" dirty="0"/>
        </a:p>
      </dgm:t>
    </dgm:pt>
    <dgm:pt modelId="{09AED0D6-D665-4FED-9AB0-00497D01366B}" type="parTrans" cxnId="{6A072F04-384F-4276-9124-C40E7DD7CD36}">
      <dgm:prSet/>
      <dgm:spPr/>
      <dgm:t>
        <a:bodyPr/>
        <a:lstStyle/>
        <a:p>
          <a:endParaRPr lang="en-US"/>
        </a:p>
      </dgm:t>
    </dgm:pt>
    <dgm:pt modelId="{4A263A27-84B2-4BF7-BF4D-B3DA128B8599}" type="sibTrans" cxnId="{6A072F04-384F-4276-9124-C40E7DD7CD36}">
      <dgm:prSet/>
      <dgm:spPr/>
      <dgm:t>
        <a:bodyPr/>
        <a:lstStyle/>
        <a:p>
          <a:endParaRPr lang="en-US"/>
        </a:p>
      </dgm:t>
    </dgm:pt>
    <dgm:pt modelId="{9BC72141-3A1B-4036-9D8D-0D4F6D2E6031}" type="pres">
      <dgm:prSet presAssocID="{553BFEF9-9D3D-4B02-BE47-467C9C33F0DA}" presName="hierChild1" presStyleCnt="0">
        <dgm:presLayoutVars>
          <dgm:orgChart val="1"/>
          <dgm:chPref val="1"/>
          <dgm:dir/>
          <dgm:animOne val="branch"/>
          <dgm:animLvl val="lvl"/>
          <dgm:resizeHandles/>
        </dgm:presLayoutVars>
      </dgm:prSet>
      <dgm:spPr/>
    </dgm:pt>
    <dgm:pt modelId="{E0B6B45A-4CFE-415A-8ECF-476F11451579}" type="pres">
      <dgm:prSet presAssocID="{C4951491-0CA7-4EF1-B659-B45C6D1883A8}" presName="hierRoot1" presStyleCnt="0">
        <dgm:presLayoutVars>
          <dgm:hierBranch val="init"/>
        </dgm:presLayoutVars>
      </dgm:prSet>
      <dgm:spPr/>
    </dgm:pt>
    <dgm:pt modelId="{322CD5C6-A44B-4E07-8570-03EC590A6FBE}" type="pres">
      <dgm:prSet presAssocID="{C4951491-0CA7-4EF1-B659-B45C6D1883A8}" presName="rootComposite1" presStyleCnt="0"/>
      <dgm:spPr/>
    </dgm:pt>
    <dgm:pt modelId="{B1FD593E-BC3A-42B1-884B-6DCCEE643F89}" type="pres">
      <dgm:prSet presAssocID="{C4951491-0CA7-4EF1-B659-B45C6D1883A8}" presName="rootText1" presStyleLbl="node0" presStyleIdx="0" presStyleCnt="1">
        <dgm:presLayoutVars>
          <dgm:chPref val="3"/>
        </dgm:presLayoutVars>
      </dgm:prSet>
      <dgm:spPr/>
    </dgm:pt>
    <dgm:pt modelId="{22969981-86AE-4266-9016-C841D6AE0262}" type="pres">
      <dgm:prSet presAssocID="{C4951491-0CA7-4EF1-B659-B45C6D1883A8}" presName="rootConnector1" presStyleLbl="node1" presStyleIdx="0" presStyleCnt="0"/>
      <dgm:spPr/>
    </dgm:pt>
    <dgm:pt modelId="{1C0EEFD1-E4B5-43E4-9DFC-5057AFD35BE9}" type="pres">
      <dgm:prSet presAssocID="{C4951491-0CA7-4EF1-B659-B45C6D1883A8}" presName="hierChild2" presStyleCnt="0"/>
      <dgm:spPr/>
    </dgm:pt>
    <dgm:pt modelId="{AC746ECA-885D-403D-BC7D-78931EF60175}" type="pres">
      <dgm:prSet presAssocID="{87DB4733-DF59-4701-9859-E50A5FB5AEE9}" presName="Name37" presStyleLbl="parChTrans1D2" presStyleIdx="0" presStyleCnt="4"/>
      <dgm:spPr/>
    </dgm:pt>
    <dgm:pt modelId="{CB8BC8BD-4E7F-443F-B3DA-12370A3ED2BE}" type="pres">
      <dgm:prSet presAssocID="{AED9E634-6A7A-464A-9E25-73435B532AF1}" presName="hierRoot2" presStyleCnt="0">
        <dgm:presLayoutVars>
          <dgm:hierBranch val="init"/>
        </dgm:presLayoutVars>
      </dgm:prSet>
      <dgm:spPr/>
    </dgm:pt>
    <dgm:pt modelId="{46B75EB1-94C9-4330-98B4-E5DF1FF1C3DC}" type="pres">
      <dgm:prSet presAssocID="{AED9E634-6A7A-464A-9E25-73435B532AF1}" presName="rootComposite" presStyleCnt="0"/>
      <dgm:spPr/>
    </dgm:pt>
    <dgm:pt modelId="{61D4EF9B-521A-4B20-B346-29BC8F54559B}" type="pres">
      <dgm:prSet presAssocID="{AED9E634-6A7A-464A-9E25-73435B532AF1}" presName="rootText" presStyleLbl="node2" presStyleIdx="0" presStyleCnt="4">
        <dgm:presLayoutVars>
          <dgm:chPref val="3"/>
        </dgm:presLayoutVars>
      </dgm:prSet>
      <dgm:spPr/>
    </dgm:pt>
    <dgm:pt modelId="{13620880-BDD6-48AE-86F7-C9B2B164F035}" type="pres">
      <dgm:prSet presAssocID="{AED9E634-6A7A-464A-9E25-73435B532AF1}" presName="rootConnector" presStyleLbl="node2" presStyleIdx="0" presStyleCnt="4"/>
      <dgm:spPr/>
    </dgm:pt>
    <dgm:pt modelId="{412A6596-BA40-4598-84E6-4590A6B56C8E}" type="pres">
      <dgm:prSet presAssocID="{AED9E634-6A7A-464A-9E25-73435B532AF1}" presName="hierChild4" presStyleCnt="0"/>
      <dgm:spPr/>
    </dgm:pt>
    <dgm:pt modelId="{810C61CD-DAAC-485D-8E86-D570E184F5AC}" type="pres">
      <dgm:prSet presAssocID="{AED9E634-6A7A-464A-9E25-73435B532AF1}" presName="hierChild5" presStyleCnt="0"/>
      <dgm:spPr/>
    </dgm:pt>
    <dgm:pt modelId="{1301DE97-3EF1-4E60-B6D8-9D807C100425}" type="pres">
      <dgm:prSet presAssocID="{09AED0D6-D665-4FED-9AB0-00497D01366B}" presName="Name37" presStyleLbl="parChTrans1D2" presStyleIdx="1" presStyleCnt="4"/>
      <dgm:spPr/>
    </dgm:pt>
    <dgm:pt modelId="{C72339AB-1D03-437B-84B1-E1157AF83326}" type="pres">
      <dgm:prSet presAssocID="{7CCAC52A-887E-42DC-8C0C-A7CE89720AAD}" presName="hierRoot2" presStyleCnt="0">
        <dgm:presLayoutVars>
          <dgm:hierBranch val="init"/>
        </dgm:presLayoutVars>
      </dgm:prSet>
      <dgm:spPr/>
    </dgm:pt>
    <dgm:pt modelId="{E5E2E673-11EC-427B-B0AB-7B7A2C82B8B2}" type="pres">
      <dgm:prSet presAssocID="{7CCAC52A-887E-42DC-8C0C-A7CE89720AAD}" presName="rootComposite" presStyleCnt="0"/>
      <dgm:spPr/>
    </dgm:pt>
    <dgm:pt modelId="{A0BB7B32-375D-4C7F-823E-B1007D65D710}" type="pres">
      <dgm:prSet presAssocID="{7CCAC52A-887E-42DC-8C0C-A7CE89720AAD}" presName="rootText" presStyleLbl="node2" presStyleIdx="1" presStyleCnt="4">
        <dgm:presLayoutVars>
          <dgm:chPref val="3"/>
        </dgm:presLayoutVars>
      </dgm:prSet>
      <dgm:spPr/>
    </dgm:pt>
    <dgm:pt modelId="{8CBD2B8A-4EBD-471A-B7E7-2E41CDC7FC00}" type="pres">
      <dgm:prSet presAssocID="{7CCAC52A-887E-42DC-8C0C-A7CE89720AAD}" presName="rootConnector" presStyleLbl="node2" presStyleIdx="1" presStyleCnt="4"/>
      <dgm:spPr/>
    </dgm:pt>
    <dgm:pt modelId="{ECDCB732-86D8-4254-9A2D-627433A1013C}" type="pres">
      <dgm:prSet presAssocID="{7CCAC52A-887E-42DC-8C0C-A7CE89720AAD}" presName="hierChild4" presStyleCnt="0"/>
      <dgm:spPr/>
    </dgm:pt>
    <dgm:pt modelId="{FE6B2AD2-9FFF-48C1-B139-423E36D528CC}" type="pres">
      <dgm:prSet presAssocID="{7CCAC52A-887E-42DC-8C0C-A7CE89720AAD}" presName="hierChild5" presStyleCnt="0"/>
      <dgm:spPr/>
    </dgm:pt>
    <dgm:pt modelId="{53053ADF-0D04-42C3-869D-B8FC6BE2B3A6}" type="pres">
      <dgm:prSet presAssocID="{64B6E604-58F0-4CE6-8906-A130F9BEFD0A}" presName="Name37" presStyleLbl="parChTrans1D2" presStyleIdx="2" presStyleCnt="4"/>
      <dgm:spPr/>
    </dgm:pt>
    <dgm:pt modelId="{5825C73F-D250-4D32-B2CF-8D2F6C48B962}" type="pres">
      <dgm:prSet presAssocID="{020A4819-68BD-46FF-B593-9AE8655E2F59}" presName="hierRoot2" presStyleCnt="0">
        <dgm:presLayoutVars>
          <dgm:hierBranch val="init"/>
        </dgm:presLayoutVars>
      </dgm:prSet>
      <dgm:spPr/>
    </dgm:pt>
    <dgm:pt modelId="{AA23AD70-19C3-47EC-9A02-D510921A43DC}" type="pres">
      <dgm:prSet presAssocID="{020A4819-68BD-46FF-B593-9AE8655E2F59}" presName="rootComposite" presStyleCnt="0"/>
      <dgm:spPr/>
    </dgm:pt>
    <dgm:pt modelId="{30F32AE0-8935-4B9C-B118-00BB9568B87E}" type="pres">
      <dgm:prSet presAssocID="{020A4819-68BD-46FF-B593-9AE8655E2F59}" presName="rootText" presStyleLbl="node2" presStyleIdx="2" presStyleCnt="4">
        <dgm:presLayoutVars>
          <dgm:chPref val="3"/>
        </dgm:presLayoutVars>
      </dgm:prSet>
      <dgm:spPr/>
    </dgm:pt>
    <dgm:pt modelId="{E1541754-8581-488F-9169-C58C28D2D8A9}" type="pres">
      <dgm:prSet presAssocID="{020A4819-68BD-46FF-B593-9AE8655E2F59}" presName="rootConnector" presStyleLbl="node2" presStyleIdx="2" presStyleCnt="4"/>
      <dgm:spPr/>
    </dgm:pt>
    <dgm:pt modelId="{01297D5B-FC5B-4D72-A490-79ADFEAFB352}" type="pres">
      <dgm:prSet presAssocID="{020A4819-68BD-46FF-B593-9AE8655E2F59}" presName="hierChild4" presStyleCnt="0"/>
      <dgm:spPr/>
    </dgm:pt>
    <dgm:pt modelId="{27630E44-8DC3-424E-AAC8-2F98600EA831}" type="pres">
      <dgm:prSet presAssocID="{020A4819-68BD-46FF-B593-9AE8655E2F59}" presName="hierChild5" presStyleCnt="0"/>
      <dgm:spPr/>
    </dgm:pt>
    <dgm:pt modelId="{66FFD0D3-669F-400A-877C-55986B650396}" type="pres">
      <dgm:prSet presAssocID="{848F6A65-014C-4EA6-805F-409BE38F1C39}" presName="Name37" presStyleLbl="parChTrans1D2" presStyleIdx="3" presStyleCnt="4"/>
      <dgm:spPr/>
    </dgm:pt>
    <dgm:pt modelId="{10430168-C6C2-43C1-8036-9FCED4ABD439}" type="pres">
      <dgm:prSet presAssocID="{6E4E91A4-4636-4976-A3D5-2862FC4A22B4}" presName="hierRoot2" presStyleCnt="0">
        <dgm:presLayoutVars>
          <dgm:hierBranch val="init"/>
        </dgm:presLayoutVars>
      </dgm:prSet>
      <dgm:spPr/>
    </dgm:pt>
    <dgm:pt modelId="{2061D89B-C2C2-429C-B68F-7CF5EE755859}" type="pres">
      <dgm:prSet presAssocID="{6E4E91A4-4636-4976-A3D5-2862FC4A22B4}" presName="rootComposite" presStyleCnt="0"/>
      <dgm:spPr/>
    </dgm:pt>
    <dgm:pt modelId="{80EC3C25-2597-4142-83FA-D91D0A67A224}" type="pres">
      <dgm:prSet presAssocID="{6E4E91A4-4636-4976-A3D5-2862FC4A22B4}" presName="rootText" presStyleLbl="node2" presStyleIdx="3" presStyleCnt="4">
        <dgm:presLayoutVars>
          <dgm:chPref val="3"/>
        </dgm:presLayoutVars>
      </dgm:prSet>
      <dgm:spPr/>
    </dgm:pt>
    <dgm:pt modelId="{79EB81E3-7F6D-48BC-82EF-D1CB29712068}" type="pres">
      <dgm:prSet presAssocID="{6E4E91A4-4636-4976-A3D5-2862FC4A22B4}" presName="rootConnector" presStyleLbl="node2" presStyleIdx="3" presStyleCnt="4"/>
      <dgm:spPr/>
    </dgm:pt>
    <dgm:pt modelId="{D58C0B0C-A1D9-4BE1-916A-EDABC972121E}" type="pres">
      <dgm:prSet presAssocID="{6E4E91A4-4636-4976-A3D5-2862FC4A22B4}" presName="hierChild4" presStyleCnt="0"/>
      <dgm:spPr/>
    </dgm:pt>
    <dgm:pt modelId="{B3136A72-14A9-4118-910F-4203EC546643}" type="pres">
      <dgm:prSet presAssocID="{6E4E91A4-4636-4976-A3D5-2862FC4A22B4}" presName="hierChild5" presStyleCnt="0"/>
      <dgm:spPr/>
    </dgm:pt>
    <dgm:pt modelId="{541A633E-E15F-4173-AD4A-14E737A2EA8E}" type="pres">
      <dgm:prSet presAssocID="{C4951491-0CA7-4EF1-B659-B45C6D1883A8}" presName="hierChild3" presStyleCnt="0"/>
      <dgm:spPr/>
    </dgm:pt>
  </dgm:ptLst>
  <dgm:cxnLst>
    <dgm:cxn modelId="{6A072F04-384F-4276-9124-C40E7DD7CD36}" srcId="{C4951491-0CA7-4EF1-B659-B45C6D1883A8}" destId="{7CCAC52A-887E-42DC-8C0C-A7CE89720AAD}" srcOrd="1" destOrd="0" parTransId="{09AED0D6-D665-4FED-9AB0-00497D01366B}" sibTransId="{4A263A27-84B2-4BF7-BF4D-B3DA128B8599}"/>
    <dgm:cxn modelId="{FA669717-3C87-4975-9E91-6816F44DF27D}" type="presOf" srcId="{AED9E634-6A7A-464A-9E25-73435B532AF1}" destId="{13620880-BDD6-48AE-86F7-C9B2B164F035}" srcOrd="1" destOrd="0" presId="urn:microsoft.com/office/officeart/2005/8/layout/orgChart1"/>
    <dgm:cxn modelId="{96296433-0F28-4310-BD38-29B31F53E0D4}" type="presOf" srcId="{AED9E634-6A7A-464A-9E25-73435B532AF1}" destId="{61D4EF9B-521A-4B20-B346-29BC8F54559B}" srcOrd="0" destOrd="0" presId="urn:microsoft.com/office/officeart/2005/8/layout/orgChart1"/>
    <dgm:cxn modelId="{EB9C2637-D3EB-4EAE-9730-64F91F3BC628}" type="presOf" srcId="{C4951491-0CA7-4EF1-B659-B45C6D1883A8}" destId="{B1FD593E-BC3A-42B1-884B-6DCCEE643F89}" srcOrd="0" destOrd="0" presId="urn:microsoft.com/office/officeart/2005/8/layout/orgChart1"/>
    <dgm:cxn modelId="{BC8B233B-18E7-4641-9E7A-23E1B9C3D72D}" type="presOf" srcId="{020A4819-68BD-46FF-B593-9AE8655E2F59}" destId="{E1541754-8581-488F-9169-C58C28D2D8A9}" srcOrd="1" destOrd="0" presId="urn:microsoft.com/office/officeart/2005/8/layout/orgChart1"/>
    <dgm:cxn modelId="{EBE00F40-014E-45E8-B90B-18CDA3630617}" type="presOf" srcId="{64B6E604-58F0-4CE6-8906-A130F9BEFD0A}" destId="{53053ADF-0D04-42C3-869D-B8FC6BE2B3A6}" srcOrd="0" destOrd="0" presId="urn:microsoft.com/office/officeart/2005/8/layout/orgChart1"/>
    <dgm:cxn modelId="{44AC6640-8E2B-4761-8211-A2B596014217}" type="presOf" srcId="{6E4E91A4-4636-4976-A3D5-2862FC4A22B4}" destId="{80EC3C25-2597-4142-83FA-D91D0A67A224}" srcOrd="0" destOrd="0" presId="urn:microsoft.com/office/officeart/2005/8/layout/orgChart1"/>
    <dgm:cxn modelId="{FBD0B451-9DBE-4D2E-81D3-DC6A09042B7A}" srcId="{C4951491-0CA7-4EF1-B659-B45C6D1883A8}" destId="{6E4E91A4-4636-4976-A3D5-2862FC4A22B4}" srcOrd="3" destOrd="0" parTransId="{848F6A65-014C-4EA6-805F-409BE38F1C39}" sibTransId="{95A4E79F-45F9-44C6-BDFE-57606D18F38F}"/>
    <dgm:cxn modelId="{DC00A155-94AF-4BDA-83B2-516647F82D99}" type="presOf" srcId="{7CCAC52A-887E-42DC-8C0C-A7CE89720AAD}" destId="{8CBD2B8A-4EBD-471A-B7E7-2E41CDC7FC00}" srcOrd="1" destOrd="0" presId="urn:microsoft.com/office/officeart/2005/8/layout/orgChart1"/>
    <dgm:cxn modelId="{025EF277-3B53-450C-A412-BF0B51F9B549}" type="presOf" srcId="{87DB4733-DF59-4701-9859-E50A5FB5AEE9}" destId="{AC746ECA-885D-403D-BC7D-78931EF60175}" srcOrd="0" destOrd="0" presId="urn:microsoft.com/office/officeart/2005/8/layout/orgChart1"/>
    <dgm:cxn modelId="{00FA1778-913F-4E00-9E16-501E7703159C}" type="presOf" srcId="{020A4819-68BD-46FF-B593-9AE8655E2F59}" destId="{30F32AE0-8935-4B9C-B118-00BB9568B87E}" srcOrd="0" destOrd="0" presId="urn:microsoft.com/office/officeart/2005/8/layout/orgChart1"/>
    <dgm:cxn modelId="{253A157E-B87C-4E70-8474-D149E6E7FEAC}" type="presOf" srcId="{7CCAC52A-887E-42DC-8C0C-A7CE89720AAD}" destId="{A0BB7B32-375D-4C7F-823E-B1007D65D710}" srcOrd="0" destOrd="0" presId="urn:microsoft.com/office/officeart/2005/8/layout/orgChart1"/>
    <dgm:cxn modelId="{DF40DF89-F05E-4470-9800-0F5584DCC55E}" type="presOf" srcId="{553BFEF9-9D3D-4B02-BE47-467C9C33F0DA}" destId="{9BC72141-3A1B-4036-9D8D-0D4F6D2E6031}" srcOrd="0" destOrd="0" presId="urn:microsoft.com/office/officeart/2005/8/layout/orgChart1"/>
    <dgm:cxn modelId="{B7916496-B3AA-4A50-AB9F-61D7FBD4B030}" type="presOf" srcId="{09AED0D6-D665-4FED-9AB0-00497D01366B}" destId="{1301DE97-3EF1-4E60-B6D8-9D807C100425}" srcOrd="0" destOrd="0" presId="urn:microsoft.com/office/officeart/2005/8/layout/orgChart1"/>
    <dgm:cxn modelId="{9A2F5EB4-DBC7-4DF3-ADB0-B6C8921EAE02}" type="presOf" srcId="{C4951491-0CA7-4EF1-B659-B45C6D1883A8}" destId="{22969981-86AE-4266-9016-C841D6AE0262}" srcOrd="1" destOrd="0" presId="urn:microsoft.com/office/officeart/2005/8/layout/orgChart1"/>
    <dgm:cxn modelId="{A47E31D3-6FBD-4B3C-BFE3-62A4E55D4473}" type="presOf" srcId="{6E4E91A4-4636-4976-A3D5-2862FC4A22B4}" destId="{79EB81E3-7F6D-48BC-82EF-D1CB29712068}" srcOrd="1" destOrd="0" presId="urn:microsoft.com/office/officeart/2005/8/layout/orgChart1"/>
    <dgm:cxn modelId="{069B3AE6-59EA-4D9E-AC63-39D7F5C53230}" srcId="{553BFEF9-9D3D-4B02-BE47-467C9C33F0DA}" destId="{C4951491-0CA7-4EF1-B659-B45C6D1883A8}" srcOrd="0" destOrd="0" parTransId="{3D3E6B05-4DAE-475A-BC1F-28E0334170EE}" sibTransId="{FF95BB9D-FA55-4CEF-AE75-8AEF8C0A48D7}"/>
    <dgm:cxn modelId="{76AE07EB-EA96-4FEC-8D05-E5BB8A80E953}" srcId="{C4951491-0CA7-4EF1-B659-B45C6D1883A8}" destId="{AED9E634-6A7A-464A-9E25-73435B532AF1}" srcOrd="0" destOrd="0" parTransId="{87DB4733-DF59-4701-9859-E50A5FB5AEE9}" sibTransId="{820F5A54-C446-48A1-BF69-50675E116F36}"/>
    <dgm:cxn modelId="{79AFD1EC-14FD-41F2-ACB6-F091FFAEE09A}" srcId="{C4951491-0CA7-4EF1-B659-B45C6D1883A8}" destId="{020A4819-68BD-46FF-B593-9AE8655E2F59}" srcOrd="2" destOrd="0" parTransId="{64B6E604-58F0-4CE6-8906-A130F9BEFD0A}" sibTransId="{E7374405-EF4F-4FED-B9DB-A8AA005B161B}"/>
    <dgm:cxn modelId="{256673F2-AE56-4504-8EBE-82CB25D0B6BD}" type="presOf" srcId="{848F6A65-014C-4EA6-805F-409BE38F1C39}" destId="{66FFD0D3-669F-400A-877C-55986B650396}" srcOrd="0" destOrd="0" presId="urn:microsoft.com/office/officeart/2005/8/layout/orgChart1"/>
    <dgm:cxn modelId="{6EF90AFE-5D0C-4F25-8D35-8D4CBA136C6A}" type="presParOf" srcId="{9BC72141-3A1B-4036-9D8D-0D4F6D2E6031}" destId="{E0B6B45A-4CFE-415A-8ECF-476F11451579}" srcOrd="0" destOrd="0" presId="urn:microsoft.com/office/officeart/2005/8/layout/orgChart1"/>
    <dgm:cxn modelId="{9CF5E2F1-9185-4261-968D-09C617CB9231}" type="presParOf" srcId="{E0B6B45A-4CFE-415A-8ECF-476F11451579}" destId="{322CD5C6-A44B-4E07-8570-03EC590A6FBE}" srcOrd="0" destOrd="0" presId="urn:microsoft.com/office/officeart/2005/8/layout/orgChart1"/>
    <dgm:cxn modelId="{8BDE5657-E3E0-4473-9D50-CA97E3314C13}" type="presParOf" srcId="{322CD5C6-A44B-4E07-8570-03EC590A6FBE}" destId="{B1FD593E-BC3A-42B1-884B-6DCCEE643F89}" srcOrd="0" destOrd="0" presId="urn:microsoft.com/office/officeart/2005/8/layout/orgChart1"/>
    <dgm:cxn modelId="{15148812-C54A-4D54-A7C8-855F2D41612A}" type="presParOf" srcId="{322CD5C6-A44B-4E07-8570-03EC590A6FBE}" destId="{22969981-86AE-4266-9016-C841D6AE0262}" srcOrd="1" destOrd="0" presId="urn:microsoft.com/office/officeart/2005/8/layout/orgChart1"/>
    <dgm:cxn modelId="{4D42BCCC-DB6B-4AA6-AF1E-1F1D4BEF3065}" type="presParOf" srcId="{E0B6B45A-4CFE-415A-8ECF-476F11451579}" destId="{1C0EEFD1-E4B5-43E4-9DFC-5057AFD35BE9}" srcOrd="1" destOrd="0" presId="urn:microsoft.com/office/officeart/2005/8/layout/orgChart1"/>
    <dgm:cxn modelId="{1DDD7239-42CE-42E2-ABEC-818F51474CB9}" type="presParOf" srcId="{1C0EEFD1-E4B5-43E4-9DFC-5057AFD35BE9}" destId="{AC746ECA-885D-403D-BC7D-78931EF60175}" srcOrd="0" destOrd="0" presId="urn:microsoft.com/office/officeart/2005/8/layout/orgChart1"/>
    <dgm:cxn modelId="{5589FDFF-7598-4C9E-AD37-83F00326FB4C}" type="presParOf" srcId="{1C0EEFD1-E4B5-43E4-9DFC-5057AFD35BE9}" destId="{CB8BC8BD-4E7F-443F-B3DA-12370A3ED2BE}" srcOrd="1" destOrd="0" presId="urn:microsoft.com/office/officeart/2005/8/layout/orgChart1"/>
    <dgm:cxn modelId="{F40E8D54-8833-4B1F-B70F-C5A32AE042DF}" type="presParOf" srcId="{CB8BC8BD-4E7F-443F-B3DA-12370A3ED2BE}" destId="{46B75EB1-94C9-4330-98B4-E5DF1FF1C3DC}" srcOrd="0" destOrd="0" presId="urn:microsoft.com/office/officeart/2005/8/layout/orgChart1"/>
    <dgm:cxn modelId="{71EF7FD1-AB05-48D1-A6C9-441DA9D92F4B}" type="presParOf" srcId="{46B75EB1-94C9-4330-98B4-E5DF1FF1C3DC}" destId="{61D4EF9B-521A-4B20-B346-29BC8F54559B}" srcOrd="0" destOrd="0" presId="urn:microsoft.com/office/officeart/2005/8/layout/orgChart1"/>
    <dgm:cxn modelId="{1EC20403-CEE9-4C56-922F-5BB3A931BBE6}" type="presParOf" srcId="{46B75EB1-94C9-4330-98B4-E5DF1FF1C3DC}" destId="{13620880-BDD6-48AE-86F7-C9B2B164F035}" srcOrd="1" destOrd="0" presId="urn:microsoft.com/office/officeart/2005/8/layout/orgChart1"/>
    <dgm:cxn modelId="{20DE6A5C-6829-4ECF-A8D3-B88B4AE15276}" type="presParOf" srcId="{CB8BC8BD-4E7F-443F-B3DA-12370A3ED2BE}" destId="{412A6596-BA40-4598-84E6-4590A6B56C8E}" srcOrd="1" destOrd="0" presId="urn:microsoft.com/office/officeart/2005/8/layout/orgChart1"/>
    <dgm:cxn modelId="{CD4DAB48-DCE3-4135-B069-FFEA2768FE6C}" type="presParOf" srcId="{CB8BC8BD-4E7F-443F-B3DA-12370A3ED2BE}" destId="{810C61CD-DAAC-485D-8E86-D570E184F5AC}" srcOrd="2" destOrd="0" presId="urn:microsoft.com/office/officeart/2005/8/layout/orgChart1"/>
    <dgm:cxn modelId="{3EAD4736-68EB-41E6-A841-2CE3FB24DAFF}" type="presParOf" srcId="{1C0EEFD1-E4B5-43E4-9DFC-5057AFD35BE9}" destId="{1301DE97-3EF1-4E60-B6D8-9D807C100425}" srcOrd="2" destOrd="0" presId="urn:microsoft.com/office/officeart/2005/8/layout/orgChart1"/>
    <dgm:cxn modelId="{DB2B9032-7D01-40B2-A120-A39E3F70649C}" type="presParOf" srcId="{1C0EEFD1-E4B5-43E4-9DFC-5057AFD35BE9}" destId="{C72339AB-1D03-437B-84B1-E1157AF83326}" srcOrd="3" destOrd="0" presId="urn:microsoft.com/office/officeart/2005/8/layout/orgChart1"/>
    <dgm:cxn modelId="{7BC3D37D-9D19-4F61-AFE0-F6066BC816E7}" type="presParOf" srcId="{C72339AB-1D03-437B-84B1-E1157AF83326}" destId="{E5E2E673-11EC-427B-B0AB-7B7A2C82B8B2}" srcOrd="0" destOrd="0" presId="urn:microsoft.com/office/officeart/2005/8/layout/orgChart1"/>
    <dgm:cxn modelId="{F0319099-01EB-4C92-AB8F-56E16941266D}" type="presParOf" srcId="{E5E2E673-11EC-427B-B0AB-7B7A2C82B8B2}" destId="{A0BB7B32-375D-4C7F-823E-B1007D65D710}" srcOrd="0" destOrd="0" presId="urn:microsoft.com/office/officeart/2005/8/layout/orgChart1"/>
    <dgm:cxn modelId="{8B0F2B76-ABE5-49D7-8955-B2E38FF5D4E6}" type="presParOf" srcId="{E5E2E673-11EC-427B-B0AB-7B7A2C82B8B2}" destId="{8CBD2B8A-4EBD-471A-B7E7-2E41CDC7FC00}" srcOrd="1" destOrd="0" presId="urn:microsoft.com/office/officeart/2005/8/layout/orgChart1"/>
    <dgm:cxn modelId="{84A935DD-9902-4C91-8203-C4DD355041E4}" type="presParOf" srcId="{C72339AB-1D03-437B-84B1-E1157AF83326}" destId="{ECDCB732-86D8-4254-9A2D-627433A1013C}" srcOrd="1" destOrd="0" presId="urn:microsoft.com/office/officeart/2005/8/layout/orgChart1"/>
    <dgm:cxn modelId="{680613EC-4827-4204-B5E7-D0AC7F7DE808}" type="presParOf" srcId="{C72339AB-1D03-437B-84B1-E1157AF83326}" destId="{FE6B2AD2-9FFF-48C1-B139-423E36D528CC}" srcOrd="2" destOrd="0" presId="urn:microsoft.com/office/officeart/2005/8/layout/orgChart1"/>
    <dgm:cxn modelId="{D568761D-EF31-42BC-B6BF-09550C439ED6}" type="presParOf" srcId="{1C0EEFD1-E4B5-43E4-9DFC-5057AFD35BE9}" destId="{53053ADF-0D04-42C3-869D-B8FC6BE2B3A6}" srcOrd="4" destOrd="0" presId="urn:microsoft.com/office/officeart/2005/8/layout/orgChart1"/>
    <dgm:cxn modelId="{01405F3E-D0BD-47C8-8C8F-72CB71A20FA8}" type="presParOf" srcId="{1C0EEFD1-E4B5-43E4-9DFC-5057AFD35BE9}" destId="{5825C73F-D250-4D32-B2CF-8D2F6C48B962}" srcOrd="5" destOrd="0" presId="urn:microsoft.com/office/officeart/2005/8/layout/orgChart1"/>
    <dgm:cxn modelId="{2B994C87-F828-4684-8B22-CCD7F636F837}" type="presParOf" srcId="{5825C73F-D250-4D32-B2CF-8D2F6C48B962}" destId="{AA23AD70-19C3-47EC-9A02-D510921A43DC}" srcOrd="0" destOrd="0" presId="urn:microsoft.com/office/officeart/2005/8/layout/orgChart1"/>
    <dgm:cxn modelId="{250B38BF-D35D-45BE-A28D-D338F290A5C4}" type="presParOf" srcId="{AA23AD70-19C3-47EC-9A02-D510921A43DC}" destId="{30F32AE0-8935-4B9C-B118-00BB9568B87E}" srcOrd="0" destOrd="0" presId="urn:microsoft.com/office/officeart/2005/8/layout/orgChart1"/>
    <dgm:cxn modelId="{D27E27A9-281F-42A7-B94F-E72B91FA74A5}" type="presParOf" srcId="{AA23AD70-19C3-47EC-9A02-D510921A43DC}" destId="{E1541754-8581-488F-9169-C58C28D2D8A9}" srcOrd="1" destOrd="0" presId="urn:microsoft.com/office/officeart/2005/8/layout/orgChart1"/>
    <dgm:cxn modelId="{821F56A2-B104-463A-8D0C-7CDD1B3DA674}" type="presParOf" srcId="{5825C73F-D250-4D32-B2CF-8D2F6C48B962}" destId="{01297D5B-FC5B-4D72-A490-79ADFEAFB352}" srcOrd="1" destOrd="0" presId="urn:microsoft.com/office/officeart/2005/8/layout/orgChart1"/>
    <dgm:cxn modelId="{583EC2A4-4485-4EBD-8663-1D6505052EF7}" type="presParOf" srcId="{5825C73F-D250-4D32-B2CF-8D2F6C48B962}" destId="{27630E44-8DC3-424E-AAC8-2F98600EA831}" srcOrd="2" destOrd="0" presId="urn:microsoft.com/office/officeart/2005/8/layout/orgChart1"/>
    <dgm:cxn modelId="{EE3A4540-51E3-4606-BA5D-24211305310A}" type="presParOf" srcId="{1C0EEFD1-E4B5-43E4-9DFC-5057AFD35BE9}" destId="{66FFD0D3-669F-400A-877C-55986B650396}" srcOrd="6" destOrd="0" presId="urn:microsoft.com/office/officeart/2005/8/layout/orgChart1"/>
    <dgm:cxn modelId="{9012346A-9366-4A45-83C5-C0E1EEB8BB0B}" type="presParOf" srcId="{1C0EEFD1-E4B5-43E4-9DFC-5057AFD35BE9}" destId="{10430168-C6C2-43C1-8036-9FCED4ABD439}" srcOrd="7" destOrd="0" presId="urn:microsoft.com/office/officeart/2005/8/layout/orgChart1"/>
    <dgm:cxn modelId="{8D0075CC-26FA-453D-A008-CE55918BF049}" type="presParOf" srcId="{10430168-C6C2-43C1-8036-9FCED4ABD439}" destId="{2061D89B-C2C2-429C-B68F-7CF5EE755859}" srcOrd="0" destOrd="0" presId="urn:microsoft.com/office/officeart/2005/8/layout/orgChart1"/>
    <dgm:cxn modelId="{2F8EF33E-FE3A-4642-92CC-61426BC7E013}" type="presParOf" srcId="{2061D89B-C2C2-429C-B68F-7CF5EE755859}" destId="{80EC3C25-2597-4142-83FA-D91D0A67A224}" srcOrd="0" destOrd="0" presId="urn:microsoft.com/office/officeart/2005/8/layout/orgChart1"/>
    <dgm:cxn modelId="{6808C40B-52D5-44F8-AF85-FF72C5862681}" type="presParOf" srcId="{2061D89B-C2C2-429C-B68F-7CF5EE755859}" destId="{79EB81E3-7F6D-48BC-82EF-D1CB29712068}" srcOrd="1" destOrd="0" presId="urn:microsoft.com/office/officeart/2005/8/layout/orgChart1"/>
    <dgm:cxn modelId="{93A80486-65BD-4B7F-A0FD-3BB9FB3D901B}" type="presParOf" srcId="{10430168-C6C2-43C1-8036-9FCED4ABD439}" destId="{D58C0B0C-A1D9-4BE1-916A-EDABC972121E}" srcOrd="1" destOrd="0" presId="urn:microsoft.com/office/officeart/2005/8/layout/orgChart1"/>
    <dgm:cxn modelId="{B17E6818-52C0-45A1-AC6B-2D402DF4D8C0}" type="presParOf" srcId="{10430168-C6C2-43C1-8036-9FCED4ABD439}" destId="{B3136A72-14A9-4118-910F-4203EC546643}" srcOrd="2" destOrd="0" presId="urn:microsoft.com/office/officeart/2005/8/layout/orgChart1"/>
    <dgm:cxn modelId="{06F9A504-3257-4E4E-B2AA-8EE8FD936C22}" type="presParOf" srcId="{E0B6B45A-4CFE-415A-8ECF-476F11451579}" destId="{541A633E-E15F-4173-AD4A-14E737A2EA8E}"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FD0D3-669F-400A-877C-55986B650396}">
      <dsp:nvSpPr>
        <dsp:cNvPr id="0" name=""/>
        <dsp:cNvSpPr/>
      </dsp:nvSpPr>
      <dsp:spPr>
        <a:xfrm>
          <a:off x="4972372" y="2662950"/>
          <a:ext cx="3894392" cy="450590"/>
        </a:xfrm>
        <a:custGeom>
          <a:avLst/>
          <a:gdLst/>
          <a:ahLst/>
          <a:cxnLst/>
          <a:rect l="0" t="0" r="0" b="0"/>
          <a:pathLst>
            <a:path>
              <a:moveTo>
                <a:pt x="0" y="0"/>
              </a:moveTo>
              <a:lnTo>
                <a:pt x="0" y="225295"/>
              </a:lnTo>
              <a:lnTo>
                <a:pt x="3894392" y="225295"/>
              </a:lnTo>
              <a:lnTo>
                <a:pt x="3894392"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053ADF-0D04-42C3-869D-B8FC6BE2B3A6}">
      <dsp:nvSpPr>
        <dsp:cNvPr id="0" name=""/>
        <dsp:cNvSpPr/>
      </dsp:nvSpPr>
      <dsp:spPr>
        <a:xfrm>
          <a:off x="4972372" y="2662950"/>
          <a:ext cx="1298130" cy="450590"/>
        </a:xfrm>
        <a:custGeom>
          <a:avLst/>
          <a:gdLst/>
          <a:ahLst/>
          <a:cxnLst/>
          <a:rect l="0" t="0" r="0" b="0"/>
          <a:pathLst>
            <a:path>
              <a:moveTo>
                <a:pt x="0" y="0"/>
              </a:moveTo>
              <a:lnTo>
                <a:pt x="0" y="225295"/>
              </a:lnTo>
              <a:lnTo>
                <a:pt x="1298130" y="225295"/>
              </a:lnTo>
              <a:lnTo>
                <a:pt x="129813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01DE97-3EF1-4E60-B6D8-9D807C100425}">
      <dsp:nvSpPr>
        <dsp:cNvPr id="0" name=""/>
        <dsp:cNvSpPr/>
      </dsp:nvSpPr>
      <dsp:spPr>
        <a:xfrm>
          <a:off x="3674241" y="2662950"/>
          <a:ext cx="1298130" cy="450590"/>
        </a:xfrm>
        <a:custGeom>
          <a:avLst/>
          <a:gdLst/>
          <a:ahLst/>
          <a:cxnLst/>
          <a:rect l="0" t="0" r="0" b="0"/>
          <a:pathLst>
            <a:path>
              <a:moveTo>
                <a:pt x="1298130" y="0"/>
              </a:moveTo>
              <a:lnTo>
                <a:pt x="1298130" y="225295"/>
              </a:lnTo>
              <a:lnTo>
                <a:pt x="0" y="225295"/>
              </a:lnTo>
              <a:lnTo>
                <a:pt x="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746ECA-885D-403D-BC7D-78931EF60175}">
      <dsp:nvSpPr>
        <dsp:cNvPr id="0" name=""/>
        <dsp:cNvSpPr/>
      </dsp:nvSpPr>
      <dsp:spPr>
        <a:xfrm>
          <a:off x="1077979" y="2662950"/>
          <a:ext cx="3894392" cy="450590"/>
        </a:xfrm>
        <a:custGeom>
          <a:avLst/>
          <a:gdLst/>
          <a:ahLst/>
          <a:cxnLst/>
          <a:rect l="0" t="0" r="0" b="0"/>
          <a:pathLst>
            <a:path>
              <a:moveTo>
                <a:pt x="3894392" y="0"/>
              </a:moveTo>
              <a:lnTo>
                <a:pt x="3894392" y="225295"/>
              </a:lnTo>
              <a:lnTo>
                <a:pt x="0" y="225295"/>
              </a:lnTo>
              <a:lnTo>
                <a:pt x="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FD593E-BC3A-42B1-884B-6DCCEE643F89}">
      <dsp:nvSpPr>
        <dsp:cNvPr id="0" name=""/>
        <dsp:cNvSpPr/>
      </dsp:nvSpPr>
      <dsp:spPr>
        <a:xfrm>
          <a:off x="3899537" y="1590115"/>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899537" y="1590115"/>
        <a:ext cx="2145670" cy="1072835"/>
      </dsp:txXfrm>
    </dsp:sp>
    <dsp:sp modelId="{61D4EF9B-521A-4B20-B346-29BC8F54559B}">
      <dsp:nvSpPr>
        <dsp:cNvPr id="0" name=""/>
        <dsp:cNvSpPr/>
      </dsp:nvSpPr>
      <dsp:spPr>
        <a:xfrm>
          <a:off x="5144"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PA-WAgN </a:t>
          </a:r>
          <a:br>
            <a:rPr lang="en-US" sz="1800" b="1" kern="1200" dirty="0"/>
          </a:br>
          <a:r>
            <a:rPr lang="en-US" sz="1800" b="1" kern="1200" dirty="0"/>
            <a:t>Annual Symposium</a:t>
          </a:r>
          <a:endParaRPr lang="en-US" sz="1400" kern="1200" dirty="0"/>
        </a:p>
      </dsp:txBody>
      <dsp:txXfrm>
        <a:off x="5144" y="3113541"/>
        <a:ext cx="2145670" cy="1072835"/>
      </dsp:txXfrm>
    </dsp:sp>
    <dsp:sp modelId="{A0BB7B32-375D-4C7F-823E-B1007D65D710}">
      <dsp:nvSpPr>
        <dsp:cNvPr id="0" name=""/>
        <dsp:cNvSpPr/>
      </dsp:nvSpPr>
      <dsp:spPr>
        <a:xfrm>
          <a:off x="2601406"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Instagram</a:t>
          </a:r>
          <a:r>
            <a:rPr lang="en-US" sz="1400" kern="1200"/>
            <a:t> </a:t>
          </a:r>
          <a:r>
            <a:rPr lang="en-US" sz="1400" kern="1200" dirty="0"/>
            <a:t>@</a:t>
          </a:r>
          <a:r>
            <a:rPr lang="en-US" sz="1400" kern="1200" dirty="0" err="1"/>
            <a:t>femalefarmerphotovoice</a:t>
          </a:r>
          <a:endParaRPr lang="en-US" sz="1400" kern="1200" dirty="0"/>
        </a:p>
      </dsp:txBody>
      <dsp:txXfrm>
        <a:off x="2601406" y="3113541"/>
        <a:ext cx="2145670" cy="1072835"/>
      </dsp:txXfrm>
    </dsp:sp>
    <dsp:sp modelId="{30F32AE0-8935-4B9C-B118-00BB9568B87E}">
      <dsp:nvSpPr>
        <dsp:cNvPr id="0" name=""/>
        <dsp:cNvSpPr/>
      </dsp:nvSpPr>
      <dsp:spPr>
        <a:xfrm>
          <a:off x="5197667"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Interview Participants</a:t>
          </a:r>
          <a:endParaRPr lang="en-US" sz="1400" kern="1200" dirty="0"/>
        </a:p>
      </dsp:txBody>
      <dsp:txXfrm>
        <a:off x="5197667" y="3113541"/>
        <a:ext cx="2145670" cy="1072835"/>
      </dsp:txXfrm>
    </dsp:sp>
    <dsp:sp modelId="{80EC3C25-2597-4142-83FA-D91D0A67A224}">
      <dsp:nvSpPr>
        <dsp:cNvPr id="0" name=""/>
        <dsp:cNvSpPr/>
      </dsp:nvSpPr>
      <dsp:spPr>
        <a:xfrm>
          <a:off x="7793929"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Organization </a:t>
          </a:r>
          <a:br>
            <a:rPr lang="en-US" sz="1800" b="1" kern="1200" dirty="0"/>
          </a:br>
          <a:r>
            <a:rPr lang="en-US" sz="1800" b="1" kern="1200" dirty="0"/>
            <a:t>Listservs</a:t>
          </a:r>
          <a:endParaRPr lang="en-US" sz="1400" kern="1200" dirty="0"/>
        </a:p>
      </dsp:txBody>
      <dsp:txXfrm>
        <a:off x="7793929" y="3113541"/>
        <a:ext cx="2145670" cy="107283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8/7/2019</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8/7/2019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311603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385670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215207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142228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45723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24</a:t>
            </a:fld>
            <a:endParaRPr lang="en-US" noProof="0" dirty="0"/>
          </a:p>
        </p:txBody>
      </p:sp>
    </p:spTree>
    <p:extLst>
      <p:ext uri="{BB962C8B-B14F-4D97-AF65-F5344CB8AC3E}">
        <p14:creationId xmlns:p14="http://schemas.microsoft.com/office/powerpoint/2010/main" val="289557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25</a:t>
            </a:fld>
            <a:endParaRPr lang="en-US" noProof="0" dirty="0"/>
          </a:p>
        </p:txBody>
      </p:sp>
    </p:spTree>
    <p:extLst>
      <p:ext uri="{BB962C8B-B14F-4D97-AF65-F5344CB8AC3E}">
        <p14:creationId xmlns:p14="http://schemas.microsoft.com/office/powerpoint/2010/main" val="392469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DDBACE-0F8F-43FD-98F0-DEE13552DADA}" type="slidenum">
              <a:rPr lang="en-US" smtClean="0"/>
              <a:t>26</a:t>
            </a:fld>
            <a:endParaRPr lang="en-US"/>
          </a:p>
        </p:txBody>
      </p:sp>
    </p:spTree>
    <p:extLst>
      <p:ext uri="{BB962C8B-B14F-4D97-AF65-F5344CB8AC3E}">
        <p14:creationId xmlns:p14="http://schemas.microsoft.com/office/powerpoint/2010/main" val="206762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27</a:t>
            </a:fld>
            <a:endParaRPr lang="en-US" noProof="0" dirty="0"/>
          </a:p>
        </p:txBody>
      </p:sp>
    </p:spTree>
    <p:extLst>
      <p:ext uri="{BB962C8B-B14F-4D97-AF65-F5344CB8AC3E}">
        <p14:creationId xmlns:p14="http://schemas.microsoft.com/office/powerpoint/2010/main" val="2270651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2371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87764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430366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0484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0900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643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89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8" name="Content Placeholder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0"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65438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45197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8"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74837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10" name="Content Placeholder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5" y="1581663"/>
            <a:ext cx="4786225"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151999"/>
            <a:ext cx="4860000" cy="359999"/>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spTree>
    <p:extLst>
      <p:ext uri="{BB962C8B-B14F-4D97-AF65-F5344CB8AC3E}">
        <p14:creationId xmlns:p14="http://schemas.microsoft.com/office/powerpoint/2010/main" val="213909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Content Placeholder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178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050FC2D7-C428-4985-A707-D3D2DA6165E1}"/>
              </a:ext>
            </a:extLst>
          </p:cNvPr>
          <p:cNvSpPr>
            <a:spLocks noGrp="1"/>
          </p:cNvSpPr>
          <p:nvPr>
            <p:ph type="pic" idx="1"/>
          </p:nvPr>
        </p:nvSpPr>
        <p:spPr>
          <a:xfrm>
            <a:off x="5183188" y="457201"/>
            <a:ext cx="506374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0392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noProof="0"/>
              <a:t>Email</a:t>
            </a:r>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293038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88D655-4406-4239-85EC-50C2308745AA}"/>
              </a:ext>
            </a:extLst>
          </p:cNvPr>
          <p:cNvSpPr/>
          <p:nvPr userDrawn="1"/>
        </p:nvSpPr>
        <p:spPr>
          <a:xfrm>
            <a:off x="145004" y="135743"/>
            <a:ext cx="11909425"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7190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0147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86063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42175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349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noProof="0"/>
              <a:t>Emphasized Text</a:t>
            </a:r>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hasCustomPrompt="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7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311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US" noProof="0" dirty="0"/>
              <a:t>page </a:t>
            </a:r>
            <a:fld id="{19B51A1E-902D-48AF-9020-955120F399B6}" type="slidenum">
              <a:rPr lang="en-US" b="1" i="1" noProof="0" smtClean="0"/>
              <a:pPr/>
              <a:t>‹#›</a:t>
            </a:fld>
            <a:endParaRPr lang="en-US" b="1" i="1" noProof="0"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US" sz="2400" b="1" spc="-150" baseline="0" noProof="0" dirty="0">
                <a:solidFill>
                  <a:schemeClr val="accent1"/>
                </a:solidFill>
              </a:rPr>
              <a:t>Contoso</a:t>
            </a:r>
            <a:br>
              <a:rPr lang="en-US" sz="2400" b="1" spc="-150" baseline="0" noProof="0" dirty="0">
                <a:solidFill>
                  <a:schemeClr val="tx1">
                    <a:lumMod val="50000"/>
                    <a:lumOff val="50000"/>
                  </a:schemeClr>
                </a:solidFill>
              </a:rPr>
            </a:br>
            <a:r>
              <a:rPr lang="en-US" sz="1000" b="0" spc="0" baseline="0" noProof="0" dirty="0">
                <a:solidFill>
                  <a:schemeClr val="tx1">
                    <a:lumMod val="50000"/>
                    <a:lumOff val="50000"/>
                  </a:schemeClr>
                </a:solidFill>
              </a:rPr>
              <a:t>Pharmaceuticals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50" r:id="rId17"/>
    <p:sldLayoutId id="2147483652" r:id="rId18"/>
    <p:sldLayoutId id="2147483656" r:id="rId19"/>
    <p:sldLayoutId id="2147483657" r:id="rId20"/>
    <p:sldLayoutId id="2147483653" r:id="rId21"/>
    <p:sldLayoutId id="2147483677" r:id="rId22"/>
    <p:sldLayoutId id="2147483678" r:id="rId23"/>
    <p:sldLayoutId id="2147483654" r:id="rId24"/>
    <p:sldLayoutId id="2147483655" r:id="rId25"/>
    <p:sldLayoutId id="2147483660" r:id="rId26"/>
    <p:sldLayoutId id="2147483675" r:id="rId27"/>
    <p:sldLayoutId id="2147483676" r:id="rId2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eg"/><Relationship Id="rId3" Type="http://schemas.openxmlformats.org/officeDocument/2006/relationships/diagramLayout" Target="../diagrams/layout1.xml"/><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openxmlformats.org/officeDocument/2006/relationships/image" Target="../media/image22.png"/><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0" Type="http://schemas.openxmlformats.org/officeDocument/2006/relationships/image" Target="../media/image18.png"/><Relationship Id="rId4" Type="http://schemas.openxmlformats.org/officeDocument/2006/relationships/image" Target="../media/image44.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tree, building&#10;&#10;Description automatically generated">
            <a:extLst>
              <a:ext uri="{FF2B5EF4-FFF2-40B4-BE49-F238E27FC236}">
                <a16:creationId xmlns:a16="http://schemas.microsoft.com/office/drawing/2014/main" id="{FDEF750B-C460-4219-8FD9-88308932E14A}"/>
              </a:ext>
            </a:extLst>
          </p:cNvPr>
          <p:cNvPicPr>
            <a:picLocks noChangeAspect="1"/>
          </p:cNvPicPr>
          <p:nvPr/>
        </p:nvPicPr>
        <p:blipFill>
          <a:blip r:embed="rId3"/>
          <a:stretch>
            <a:fillRect/>
          </a:stretch>
        </p:blipFill>
        <p:spPr>
          <a:xfrm rot="10800000">
            <a:off x="-1" y="-1188546"/>
            <a:ext cx="12188419" cy="8046546"/>
          </a:xfrm>
          <a:prstGeom prst="rect">
            <a:avLst/>
          </a:prstGeom>
        </p:spPr>
      </p:pic>
      <p:sp>
        <p:nvSpPr>
          <p:cNvPr id="26" name="Rectangle 25">
            <a:extLst>
              <a:ext uri="{FF2B5EF4-FFF2-40B4-BE49-F238E27FC236}">
                <a16:creationId xmlns:a16="http://schemas.microsoft.com/office/drawing/2014/main" id="{817B6E89-6474-4AB4-90D5-2C2FB4120F12}"/>
              </a:ext>
              <a:ext uri="{C183D7F6-B498-43B3-948B-1728B52AA6E4}">
                <adec:decorative xmlns:adec="http://schemas.microsoft.com/office/drawing/2017/decorative" val="1"/>
              </a:ext>
            </a:extLst>
          </p:cNvPr>
          <p:cNvSpPr/>
          <p:nvPr/>
        </p:nvSpPr>
        <p:spPr bwMode="ltGray">
          <a:xfrm>
            <a:off x="0" y="-1188547"/>
            <a:ext cx="12192000" cy="8046547"/>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276017" y="1039052"/>
            <a:ext cx="11802012" cy="2063240"/>
          </a:xfrm>
        </p:spPr>
        <p:txBody>
          <a:bodyPr/>
          <a:lstStyle/>
          <a:p>
            <a:pPr algn="ctr"/>
            <a:r>
              <a:rPr lang="en-US" b="1" dirty="0"/>
              <a:t>Using Photovoice to Learn from </a:t>
            </a:r>
            <a:br>
              <a:rPr lang="en-US" b="1" dirty="0"/>
            </a:br>
            <a:r>
              <a:rPr lang="en-US" b="1" dirty="0"/>
              <a:t>Women Farmers, Growers, </a:t>
            </a:r>
            <a:br>
              <a:rPr lang="en-US" b="1" dirty="0"/>
            </a:br>
            <a:r>
              <a:rPr lang="en-US" b="1" dirty="0"/>
              <a:t>Food Activists and Advocates in Pittsburgh, PA</a:t>
            </a:r>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113972" y="3220253"/>
            <a:ext cx="12302391" cy="691666"/>
          </a:xfrm>
        </p:spPr>
        <p:txBody>
          <a:bodyPr/>
          <a:lstStyle/>
          <a:p>
            <a:pPr algn="ctr"/>
            <a:r>
              <a:rPr lang="en-US" sz="2000" dirty="0"/>
              <a:t>Hannah Whitley</a:t>
            </a:r>
            <a:br>
              <a:rPr lang="en-US" sz="1800" dirty="0"/>
            </a:br>
            <a:r>
              <a:rPr lang="en-US" sz="1800" dirty="0"/>
              <a:t>M.S. Student, Rural Sociology and Women’s, Gender &amp; Sexuality Studies</a:t>
            </a:r>
            <a:br>
              <a:rPr lang="en-US" sz="1800" dirty="0"/>
            </a:br>
            <a:r>
              <a:rPr lang="en-US" sz="1800" dirty="0"/>
              <a:t>The Pennsylvania State University</a:t>
            </a:r>
            <a:br>
              <a:rPr lang="en-US" sz="1800" dirty="0"/>
            </a:br>
            <a:br>
              <a:rPr lang="en-US" sz="1800" b="1" dirty="0"/>
            </a:br>
            <a:r>
              <a:rPr lang="en-US" sz="2000" b="1" dirty="0"/>
              <a:t>83rd Annual Meeting of the Rural Sociological Society</a:t>
            </a:r>
            <a:br>
              <a:rPr lang="en-US" sz="2000" b="1" dirty="0"/>
            </a:br>
            <a:r>
              <a:rPr lang="en-US" sz="2000" b="1" dirty="0"/>
              <a:t>Richmond, VA</a:t>
            </a:r>
            <a:br>
              <a:rPr lang="en-US" sz="2000" b="1" dirty="0"/>
            </a:br>
            <a:r>
              <a:rPr lang="en-US" sz="2000" b="1" dirty="0"/>
              <a:t>August 7-10, 2019</a:t>
            </a:r>
            <a:endParaRPr lang="en-US" sz="1800" b="1" dirty="0"/>
          </a:p>
        </p:txBody>
      </p:sp>
      <p:grpSp>
        <p:nvGrpSpPr>
          <p:cNvPr id="4" name="Group 3">
            <a:extLst>
              <a:ext uri="{FF2B5EF4-FFF2-40B4-BE49-F238E27FC236}">
                <a16:creationId xmlns:a16="http://schemas.microsoft.com/office/drawing/2014/main" id="{0EF030CA-5866-42FB-912F-1BFB9DC757CD}"/>
              </a:ext>
            </a:extLst>
          </p:cNvPr>
          <p:cNvGrpSpPr/>
          <p:nvPr/>
        </p:nvGrpSpPr>
        <p:grpSpPr>
          <a:xfrm>
            <a:off x="4971325" y="5370112"/>
            <a:ext cx="2249350" cy="1002825"/>
            <a:chOff x="4525701" y="5382227"/>
            <a:chExt cx="2249350" cy="1002825"/>
          </a:xfrm>
        </p:grpSpPr>
        <p:pic>
          <p:nvPicPr>
            <p:cNvPr id="8" name="Picture 7">
              <a:extLst>
                <a:ext uri="{FF2B5EF4-FFF2-40B4-BE49-F238E27FC236}">
                  <a16:creationId xmlns:a16="http://schemas.microsoft.com/office/drawing/2014/main" id="{93F3E4FC-B619-4A1D-AC08-5BA5711C3E17}"/>
                </a:ext>
              </a:extLst>
            </p:cNvPr>
            <p:cNvPicPr/>
            <p:nvPr/>
          </p:nvPicPr>
          <p:blipFill rotWithShape="1">
            <a:blip r:embed="rId4" cstate="print">
              <a:extLst>
                <a:ext uri="{28A0092B-C50C-407E-A947-70E740481C1C}">
                  <a14:useLocalDpi xmlns:a14="http://schemas.microsoft.com/office/drawing/2010/main" val="0"/>
                </a:ext>
              </a:extLst>
            </a:blip>
            <a:srcRect r="58614" b="8179"/>
            <a:stretch/>
          </p:blipFill>
          <p:spPr>
            <a:xfrm>
              <a:off x="4525701" y="5382227"/>
              <a:ext cx="995422" cy="1002825"/>
            </a:xfrm>
            <a:prstGeom prst="rect">
              <a:avLst/>
            </a:prstGeom>
          </p:spPr>
        </p:pic>
        <p:pic>
          <p:nvPicPr>
            <p:cNvPr id="11" name="Picture 10">
              <a:extLst>
                <a:ext uri="{FF2B5EF4-FFF2-40B4-BE49-F238E27FC236}">
                  <a16:creationId xmlns:a16="http://schemas.microsoft.com/office/drawing/2014/main" id="{12A6953B-823E-4E95-B8A1-DCF36AE03BE4}"/>
                </a:ext>
              </a:extLst>
            </p:cNvPr>
            <p:cNvPicPr/>
            <p:nvPr/>
          </p:nvPicPr>
          <p:blipFill>
            <a:blip r:embed="rId5">
              <a:extLst>
                <a:ext uri="{28A0092B-C50C-407E-A947-70E740481C1C}">
                  <a14:useLocalDpi xmlns:a14="http://schemas.microsoft.com/office/drawing/2010/main" val="0"/>
                </a:ext>
              </a:extLst>
            </a:blip>
            <a:stretch>
              <a:fillRect/>
            </a:stretch>
          </p:blipFill>
          <p:spPr>
            <a:xfrm>
              <a:off x="5633253" y="5382227"/>
              <a:ext cx="1141798" cy="1002825"/>
            </a:xfrm>
            <a:prstGeom prst="rect">
              <a:avLst/>
            </a:prstGeom>
          </p:spPr>
        </p:pic>
      </p:grpSp>
    </p:spTree>
    <p:extLst>
      <p:ext uri="{BB962C8B-B14F-4D97-AF65-F5344CB8AC3E}">
        <p14:creationId xmlns:p14="http://schemas.microsoft.com/office/powerpoint/2010/main" val="148523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a:t>page </a:t>
            </a:r>
            <a:fld id="{19B51A1E-902D-48AF-9020-955120F399B6}" type="slidenum">
              <a:rPr lang="en-US" b="1" i="1" noProof="0" smtClean="0"/>
              <a:pPr/>
              <a:t>10</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51365"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118382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Recruitment</a:t>
            </a:r>
            <a:endParaRPr lang="en-US" dirty="0"/>
          </a:p>
        </p:txBody>
      </p:sp>
      <p:graphicFrame>
        <p:nvGraphicFramePr>
          <p:cNvPr id="2" name="Diagram 1">
            <a:extLst>
              <a:ext uri="{FF2B5EF4-FFF2-40B4-BE49-F238E27FC236}">
                <a16:creationId xmlns:a16="http://schemas.microsoft.com/office/drawing/2014/main" id="{02E9603A-42BC-41F8-BC6E-1CC5CD9E1DA5}"/>
              </a:ext>
            </a:extLst>
          </p:cNvPr>
          <p:cNvGraphicFramePr/>
          <p:nvPr>
            <p:extLst>
              <p:ext uri="{D42A27DB-BD31-4B8C-83A1-F6EECF244321}">
                <p14:modId xmlns:p14="http://schemas.microsoft.com/office/powerpoint/2010/main" val="1479091025"/>
              </p:ext>
            </p:extLst>
          </p:nvPr>
        </p:nvGraphicFramePr>
        <p:xfrm>
          <a:off x="1146888" y="-102316"/>
          <a:ext cx="9944745" cy="5776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A close up of a logo&#10;&#10;Description automatically generated">
            <a:extLst>
              <a:ext uri="{FF2B5EF4-FFF2-40B4-BE49-F238E27FC236}">
                <a16:creationId xmlns:a16="http://schemas.microsoft.com/office/drawing/2014/main" id="{95441BDB-7BBE-428E-B058-E1F39B0440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70" t="9174" r="9563" b="9132"/>
          <a:stretch/>
        </p:blipFill>
        <p:spPr bwMode="auto">
          <a:xfrm>
            <a:off x="5166731" y="595350"/>
            <a:ext cx="1905057" cy="1898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tack of flyers on a table&#10;&#10;Description automatically generated">
            <a:extLst>
              <a:ext uri="{FF2B5EF4-FFF2-40B4-BE49-F238E27FC236}">
                <a16:creationId xmlns:a16="http://schemas.microsoft.com/office/drawing/2014/main" id="{EDE6185F-5725-478B-B839-600403CC478C}"/>
              </a:ext>
            </a:extLst>
          </p:cNvPr>
          <p:cNvPicPr>
            <a:picLocks noChangeAspect="1"/>
          </p:cNvPicPr>
          <p:nvPr/>
        </p:nvPicPr>
        <p:blipFill rotWithShape="1">
          <a:blip r:embed="rId8"/>
          <a:srcRect l="9044" t="10963" r="9889" b="6666"/>
          <a:stretch/>
        </p:blipFill>
        <p:spPr>
          <a:xfrm>
            <a:off x="977634" y="3860173"/>
            <a:ext cx="2380394" cy="1814003"/>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28F2BEF-CB7E-450E-B639-30515B471C97}"/>
              </a:ext>
            </a:extLst>
          </p:cNvPr>
          <p:cNvPicPr>
            <a:picLocks noChangeAspect="1"/>
          </p:cNvPicPr>
          <p:nvPr/>
        </p:nvPicPr>
        <p:blipFill rotWithShape="1">
          <a:blip r:embed="rId9"/>
          <a:srcRect t="10815" b="36806"/>
          <a:stretch/>
        </p:blipFill>
        <p:spPr>
          <a:xfrm>
            <a:off x="3984482" y="3860172"/>
            <a:ext cx="1710198" cy="1841351"/>
          </a:xfrm>
          <a:prstGeom prst="rect">
            <a:avLst/>
          </a:prstGeom>
          <a:ln>
            <a:noFill/>
          </a:ln>
        </p:spPr>
      </p:pic>
      <p:pic>
        <p:nvPicPr>
          <p:cNvPr id="2050" name="Picture 2" descr="Image result for black urban growers pittsburgh">
            <a:extLst>
              <a:ext uri="{FF2B5EF4-FFF2-40B4-BE49-F238E27FC236}">
                <a16:creationId xmlns:a16="http://schemas.microsoft.com/office/drawing/2014/main" id="{4DE878B1-8C66-46A7-9484-3ECEB6537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552" y="3917199"/>
            <a:ext cx="1183635" cy="1183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ittsburgh food policy council">
            <a:extLst>
              <a:ext uri="{FF2B5EF4-FFF2-40B4-BE49-F238E27FC236}">
                <a16:creationId xmlns:a16="http://schemas.microsoft.com/office/drawing/2014/main" id="{EAF8B6EE-A641-4F1D-84A0-56A1FD8900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5108" y="4159594"/>
            <a:ext cx="1355299" cy="820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row pittsburgh">
            <a:extLst>
              <a:ext uri="{FF2B5EF4-FFF2-40B4-BE49-F238E27FC236}">
                <a16:creationId xmlns:a16="http://schemas.microsoft.com/office/drawing/2014/main" id="{CFD4EA1D-9C4D-4A82-B490-0E3B62D1C8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8770" y="5387091"/>
            <a:ext cx="1815102" cy="5741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omegrown phipps">
            <a:extLst>
              <a:ext uri="{FF2B5EF4-FFF2-40B4-BE49-F238E27FC236}">
                <a16:creationId xmlns:a16="http://schemas.microsoft.com/office/drawing/2014/main" id="{71AFF562-82B8-429A-9286-17943F1A5C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7560" y="5128182"/>
            <a:ext cx="900765" cy="95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8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a:t>page </a:t>
            </a:r>
            <a:fld id="{19B51A1E-902D-48AF-9020-955120F399B6}" type="slidenum">
              <a:rPr lang="en-US" b="1" i="1" noProof="0" smtClean="0"/>
              <a:pPr/>
              <a:t>11</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Participant Demographics</a:t>
            </a:r>
            <a:endParaRPr lang="en-US" dirty="0"/>
          </a:p>
        </p:txBody>
      </p:sp>
      <p:sp>
        <p:nvSpPr>
          <p:cNvPr id="17" name="Rectangle: Rounded Corners 16">
            <a:extLst>
              <a:ext uri="{FF2B5EF4-FFF2-40B4-BE49-F238E27FC236}">
                <a16:creationId xmlns:a16="http://schemas.microsoft.com/office/drawing/2014/main" id="{92C39B38-49FC-4BC5-B391-EB56FF1604F0}"/>
              </a:ext>
            </a:extLst>
          </p:cNvPr>
          <p:cNvSpPr/>
          <p:nvPr/>
        </p:nvSpPr>
        <p:spPr>
          <a:xfrm>
            <a:off x="6743227" y="4607783"/>
            <a:ext cx="5216602" cy="2250217"/>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chemeClr val="tx1"/>
                </a:solidFill>
              </a:rPr>
              <a:t>20 participants </a:t>
            </a:r>
            <a:r>
              <a:rPr lang="en-US" sz="1400" dirty="0">
                <a:solidFill>
                  <a:schemeClr val="tx1"/>
                </a:solidFill>
              </a:rPr>
              <a:t>(2 withdrew)</a:t>
            </a:r>
          </a:p>
          <a:p>
            <a:pPr marL="285750" indent="-285750">
              <a:buFontTx/>
              <a:buChar char="-"/>
            </a:pPr>
            <a:r>
              <a:rPr lang="en-US" dirty="0">
                <a:solidFill>
                  <a:schemeClr val="tx1"/>
                </a:solidFill>
              </a:rPr>
              <a:t>All identify as women farmers, growers, and/or food activists who live in Pittsburgh</a:t>
            </a:r>
          </a:p>
          <a:p>
            <a:pPr marL="285750" indent="-285750">
              <a:buFontTx/>
              <a:buChar char="-"/>
            </a:pPr>
            <a:r>
              <a:rPr lang="en-US" dirty="0">
                <a:solidFill>
                  <a:schemeClr val="tx1"/>
                </a:solidFill>
              </a:rPr>
              <a:t>80% grow in Homewood or Braddock</a:t>
            </a:r>
          </a:p>
          <a:p>
            <a:pPr marL="285750" indent="-285750">
              <a:buFontTx/>
              <a:buChar char="-"/>
            </a:pPr>
            <a:r>
              <a:rPr lang="en-US" dirty="0">
                <a:solidFill>
                  <a:schemeClr val="tx1"/>
                </a:solidFill>
              </a:rPr>
              <a:t>75% identify as Black, Indigenous, or Bi-racial</a:t>
            </a:r>
          </a:p>
        </p:txBody>
      </p:sp>
      <p:grpSp>
        <p:nvGrpSpPr>
          <p:cNvPr id="3" name="Group 2">
            <a:extLst>
              <a:ext uri="{FF2B5EF4-FFF2-40B4-BE49-F238E27FC236}">
                <a16:creationId xmlns:a16="http://schemas.microsoft.com/office/drawing/2014/main" id="{551E9ECE-4B7D-4FCF-B0BD-72EF68FD29E6}"/>
              </a:ext>
            </a:extLst>
          </p:cNvPr>
          <p:cNvGrpSpPr/>
          <p:nvPr/>
        </p:nvGrpSpPr>
        <p:grpSpPr>
          <a:xfrm>
            <a:off x="0" y="1563387"/>
            <a:ext cx="6721827" cy="5114460"/>
            <a:chOff x="761210" y="2138533"/>
            <a:chExt cx="6007647" cy="4582160"/>
          </a:xfrm>
        </p:grpSpPr>
        <p:pic>
          <p:nvPicPr>
            <p:cNvPr id="5122" name="Picture 2">
              <a:extLst>
                <a:ext uri="{FF2B5EF4-FFF2-40B4-BE49-F238E27FC236}">
                  <a16:creationId xmlns:a16="http://schemas.microsoft.com/office/drawing/2014/main" id="{15217EAD-A29E-4AC9-BA58-C2934F3B0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81" y="2138533"/>
              <a:ext cx="5660876" cy="4582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DE2474-2ADB-4DAB-8835-09DDAFF8D5C9}"/>
                </a:ext>
              </a:extLst>
            </p:cNvPr>
            <p:cNvSpPr/>
            <p:nvPr/>
          </p:nvSpPr>
          <p:spPr>
            <a:xfrm>
              <a:off x="761210" y="5859624"/>
              <a:ext cx="1972659" cy="861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Image result for pittsburgh pa on a map">
            <a:extLst>
              <a:ext uri="{FF2B5EF4-FFF2-40B4-BE49-F238E27FC236}">
                <a16:creationId xmlns:a16="http://schemas.microsoft.com/office/drawing/2014/main" id="{3AC24096-0A08-4A61-881A-7663AFF3A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410" y="310433"/>
            <a:ext cx="2233765" cy="1901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ign on the side of a building&#10;&#10;Description automatically generated">
            <a:extLst>
              <a:ext uri="{FF2B5EF4-FFF2-40B4-BE49-F238E27FC236}">
                <a16:creationId xmlns:a16="http://schemas.microsoft.com/office/drawing/2014/main" id="{2BB5E9C6-6E35-4627-9DFE-6E97BA33292D}"/>
              </a:ext>
            </a:extLst>
          </p:cNvPr>
          <p:cNvPicPr>
            <a:picLocks noChangeAspect="1"/>
          </p:cNvPicPr>
          <p:nvPr/>
        </p:nvPicPr>
        <p:blipFill rotWithShape="1">
          <a:blip r:embed="rId4"/>
          <a:srcRect l="34843" t="19904" r="18346" b="24614"/>
          <a:stretch/>
        </p:blipFill>
        <p:spPr>
          <a:xfrm rot="5400000">
            <a:off x="6826528" y="1913282"/>
            <a:ext cx="1406281" cy="1250065"/>
          </a:xfrm>
          <a:prstGeom prst="rect">
            <a:avLst/>
          </a:prstGeom>
        </p:spPr>
      </p:pic>
      <p:pic>
        <p:nvPicPr>
          <p:cNvPr id="6" name="Picture 5">
            <a:extLst>
              <a:ext uri="{FF2B5EF4-FFF2-40B4-BE49-F238E27FC236}">
                <a16:creationId xmlns:a16="http://schemas.microsoft.com/office/drawing/2014/main" id="{51AFCF86-261F-42ED-B9F3-8469B8CE1986}"/>
              </a:ext>
            </a:extLst>
          </p:cNvPr>
          <p:cNvPicPr>
            <a:picLocks noChangeAspect="1"/>
          </p:cNvPicPr>
          <p:nvPr/>
        </p:nvPicPr>
        <p:blipFill>
          <a:blip r:embed="rId5"/>
          <a:stretch>
            <a:fillRect/>
          </a:stretch>
        </p:blipFill>
        <p:spPr>
          <a:xfrm>
            <a:off x="8311262" y="2268651"/>
            <a:ext cx="3490913" cy="2638425"/>
          </a:xfrm>
          <a:prstGeom prst="rect">
            <a:avLst/>
          </a:prstGeom>
        </p:spPr>
      </p:pic>
      <p:pic>
        <p:nvPicPr>
          <p:cNvPr id="7" name="Picture 6">
            <a:extLst>
              <a:ext uri="{FF2B5EF4-FFF2-40B4-BE49-F238E27FC236}">
                <a16:creationId xmlns:a16="http://schemas.microsoft.com/office/drawing/2014/main" id="{624C1D4F-E278-48B6-8AEC-F1E02C588424}"/>
              </a:ext>
            </a:extLst>
          </p:cNvPr>
          <p:cNvPicPr>
            <a:picLocks noChangeAspect="1"/>
          </p:cNvPicPr>
          <p:nvPr/>
        </p:nvPicPr>
        <p:blipFill rotWithShape="1">
          <a:blip r:embed="rId6"/>
          <a:srcRect l="22245" t="4520"/>
          <a:stretch/>
        </p:blipFill>
        <p:spPr>
          <a:xfrm>
            <a:off x="6904636" y="3349743"/>
            <a:ext cx="1250065" cy="1532360"/>
          </a:xfrm>
          <a:prstGeom prst="rect">
            <a:avLst/>
          </a:prstGeom>
        </p:spPr>
      </p:pic>
    </p:spTree>
    <p:extLst>
      <p:ext uri="{BB962C8B-B14F-4D97-AF65-F5344CB8AC3E}">
        <p14:creationId xmlns:p14="http://schemas.microsoft.com/office/powerpoint/2010/main" val="296064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D095A769-BE5B-444F-9E35-2A7EB93F2DAF}"/>
              </a:ext>
            </a:extLst>
          </p:cNvPr>
          <p:cNvSpPr>
            <a:spLocks noGrp="1"/>
          </p:cNvSpPr>
          <p:nvPr>
            <p:ph type="sldNum" sz="quarter" idx="13"/>
          </p:nvPr>
        </p:nvSpPr>
        <p:spPr/>
        <p:txBody>
          <a:bodyPr/>
          <a:lstStyle/>
          <a:p>
            <a:r>
              <a:rPr lang="en-US" noProof="0"/>
              <a:t>page </a:t>
            </a:r>
            <a:fld id="{19B51A1E-902D-48AF-9020-955120F399B6}" type="slidenum">
              <a:rPr lang="en-US" b="1" i="1" noProof="0" smtClean="0"/>
              <a:pPr/>
              <a:t>12</a:t>
            </a:fld>
            <a:endParaRPr lang="en-US" b="1" i="1" noProof="0" dirty="0"/>
          </a:p>
        </p:txBody>
      </p:sp>
      <p:sp>
        <p:nvSpPr>
          <p:cNvPr id="31" name="Rectangle 30">
            <a:extLst>
              <a:ext uri="{FF2B5EF4-FFF2-40B4-BE49-F238E27FC236}">
                <a16:creationId xmlns:a16="http://schemas.microsoft.com/office/drawing/2014/main" id="{59B279A1-D258-4AE6-BC19-7F04633639AB}"/>
              </a:ext>
            </a:extLst>
          </p:cNvPr>
          <p:cNvSpPr/>
          <p:nvPr/>
        </p:nvSpPr>
        <p:spPr>
          <a:xfrm>
            <a:off x="-30858"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itle 4">
            <a:extLst>
              <a:ext uri="{FF2B5EF4-FFF2-40B4-BE49-F238E27FC236}">
                <a16:creationId xmlns:a16="http://schemas.microsoft.com/office/drawing/2014/main" id="{D3862542-69C3-4530-9BCB-507B39296485}"/>
              </a:ext>
            </a:extLst>
          </p:cNvPr>
          <p:cNvSpPr txBox="1">
            <a:spLocks/>
          </p:cNvSpPr>
          <p:nvPr/>
        </p:nvSpPr>
        <p:spPr>
          <a:xfrm>
            <a:off x="591554" y="86657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Data Collection</a:t>
            </a:r>
            <a:endParaRPr lang="en-US" dirty="0"/>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1222310" y="1532161"/>
            <a:ext cx="10832118" cy="3890083"/>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342900" indent="-342900">
              <a:lnSpc>
                <a:spcPct val="100000"/>
              </a:lnSpc>
              <a:buFont typeface="Arial" panose="020B0604020202020204" pitchFamily="34" charset="0"/>
              <a:buChar char="•"/>
            </a:pPr>
            <a:r>
              <a:rPr lang="en-US" sz="2400" dirty="0">
                <a:solidFill>
                  <a:prstClr val="black">
                    <a:lumMod val="75000"/>
                    <a:lumOff val="25000"/>
                  </a:prstClr>
                </a:solidFill>
                <a:latin typeface="+mn-lt"/>
              </a:rPr>
              <a:t>Participant reflection meetings </a:t>
            </a:r>
          </a:p>
          <a:p>
            <a:pPr marL="800100" lvl="1" indent="-174625">
              <a:buFont typeface="Corbel" panose="020B0503020204020204" pitchFamily="34" charset="0"/>
              <a:buChar char="⁻"/>
            </a:pPr>
            <a:r>
              <a:rPr lang="en-US" sz="1400" dirty="0">
                <a:solidFill>
                  <a:prstClr val="black">
                    <a:lumMod val="75000"/>
                    <a:lumOff val="25000"/>
                  </a:prstClr>
                </a:solidFill>
                <a:latin typeface="+mn-lt"/>
              </a:rPr>
              <a:t>1.5 hours, unstructured discussion circles</a:t>
            </a:r>
          </a:p>
          <a:p>
            <a:pPr marL="342900" indent="-342900">
              <a:lnSpc>
                <a:spcPct val="150000"/>
              </a:lnSpc>
              <a:buFont typeface="Arial" panose="020B0604020202020204" pitchFamily="34" charset="0"/>
              <a:buChar char="•"/>
            </a:pPr>
            <a:r>
              <a:rPr lang="en-US" sz="2400" dirty="0">
                <a:solidFill>
                  <a:prstClr val="black">
                    <a:lumMod val="75000"/>
                    <a:lumOff val="25000"/>
                  </a:prstClr>
                </a:solidFill>
                <a:latin typeface="+mn-lt"/>
              </a:rPr>
              <a:t>Observation notes</a:t>
            </a:r>
          </a:p>
          <a:p>
            <a:pPr marL="342900" indent="-342900">
              <a:lnSpc>
                <a:spcPct val="100000"/>
              </a:lnSpc>
              <a:buFont typeface="Arial" panose="020B0604020202020204" pitchFamily="34" charset="0"/>
              <a:buChar char="•"/>
            </a:pPr>
            <a:r>
              <a:rPr lang="en-US" sz="2400" dirty="0">
                <a:solidFill>
                  <a:prstClr val="black">
                    <a:lumMod val="75000"/>
                    <a:lumOff val="25000"/>
                  </a:prstClr>
                </a:solidFill>
                <a:latin typeface="+mn-lt"/>
              </a:rPr>
              <a:t>Content analysis of participant-written captions </a:t>
            </a:r>
            <a:br>
              <a:rPr lang="en-US" sz="2400" dirty="0">
                <a:solidFill>
                  <a:prstClr val="black">
                    <a:lumMod val="75000"/>
                    <a:lumOff val="25000"/>
                  </a:prstClr>
                </a:solidFill>
                <a:latin typeface="+mn-lt"/>
              </a:rPr>
            </a:br>
            <a:r>
              <a:rPr lang="en-US" sz="2400" dirty="0">
                <a:solidFill>
                  <a:prstClr val="black">
                    <a:lumMod val="75000"/>
                    <a:lumOff val="25000"/>
                  </a:prstClr>
                </a:solidFill>
                <a:latin typeface="+mn-lt"/>
              </a:rPr>
              <a:t>and titles</a:t>
            </a:r>
          </a:p>
          <a:p>
            <a:pPr marL="800100" lvl="1" indent="-174625">
              <a:buFont typeface="Corbel" panose="020B0503020204020204" pitchFamily="34" charset="0"/>
              <a:buChar char="⁻"/>
            </a:pPr>
            <a:r>
              <a:rPr lang="en-US" sz="1400" i="1" dirty="0">
                <a:solidFill>
                  <a:prstClr val="black">
                    <a:lumMod val="75000"/>
                    <a:lumOff val="25000"/>
                  </a:prstClr>
                </a:solidFill>
              </a:rPr>
              <a:t>Tell the story of your experiences with urban agriculture</a:t>
            </a:r>
            <a:endParaRPr lang="en-US" sz="1400" i="1" dirty="0">
              <a:solidFill>
                <a:prstClr val="black">
                  <a:lumMod val="75000"/>
                  <a:lumOff val="25000"/>
                </a:prstClr>
              </a:solidFill>
              <a:latin typeface="+mn-lt"/>
            </a:endParaRPr>
          </a:p>
          <a:p>
            <a:pPr marL="342900" indent="-342900">
              <a:buFont typeface="Arial" panose="020B0604020202020204" pitchFamily="34" charset="0"/>
              <a:buChar char="•"/>
            </a:pPr>
            <a:endParaRPr lang="en-US" sz="2000" dirty="0">
              <a:latin typeface="+mn-lt"/>
            </a:endParaRPr>
          </a:p>
        </p:txBody>
      </p:sp>
      <p:pic>
        <p:nvPicPr>
          <p:cNvPr id="34" name="Picture 33">
            <a:extLst>
              <a:ext uri="{FF2B5EF4-FFF2-40B4-BE49-F238E27FC236}">
                <a16:creationId xmlns:a16="http://schemas.microsoft.com/office/drawing/2014/main" id="{86852AAB-8800-42F7-87FD-9AA2445DCBF5}"/>
              </a:ext>
            </a:extLst>
          </p:cNvPr>
          <p:cNvPicPr>
            <a:picLocks noChangeAspect="1"/>
          </p:cNvPicPr>
          <p:nvPr/>
        </p:nvPicPr>
        <p:blipFill rotWithShape="1">
          <a:blip r:embed="rId2"/>
          <a:srcRect l="27857" t="852" r="28979" b="3158"/>
          <a:stretch/>
        </p:blipFill>
        <p:spPr>
          <a:xfrm>
            <a:off x="6930308" y="137307"/>
            <a:ext cx="4887575" cy="6181749"/>
          </a:xfrm>
          <a:prstGeom prst="rect">
            <a:avLst/>
          </a:prstGeom>
        </p:spPr>
      </p:pic>
      <p:pic>
        <p:nvPicPr>
          <p:cNvPr id="6146" name="Picture 2" descr="https://dl.boxcloud.com/api/2.0/internal_files/470110007005/versions/497632370605/representations/jpg_paged_2048x2048/content/1.jpg?access_token=1!WKN9udR1DpSqtJQQNn3zR_QeiReedxtWvv8eLw_Oy4t7QasfDUhZELGV_Du64zlf8eJ4UnWTSzd6CAEJkdTCcfpo5jNItfiEfrQv0ZYVzCh_uMB4jLeDk7_wYyHEUrQ5R0H5tgevK_61GHxHxvgVREjdfnCCb4PxyOqHI0Jey-OijW8YB3-TcO6CwYK-M2rAiFrRGKXyrdcXEjrC6Oqic__hlJfltySteWvoCOSCcPjXrZIResNA06Q-RLXmdXTmdLteRps9Lf5FFXzXkEcQY4chjy0A5KQ0Q5rtr5cHhjNHzOucQejn6izI3RjH2HZvP7nws9MlCu90XCQ4o8AlHGPQYfOCwM1Hl4ENHnMOo9_tfFfdLWHoJ9VZxUOiVu3FU95py6Pynbs5GxjIt2mcOzKoh4HRBNchklIbl-FNJdFjnBnfvbIWTOI_AVbto-7eYHVs3ubfD7bFnuFtSPJWfwZfOhY2YAOSUGnvfqDDj24mnFiK17h7xAXny8LiTqXL3M6Cu1rp0g2keH2yeIXBFTAEn7v4NRLgBjYbzDgmZ-hgChRcSb09lUmUP54T16L_7A..&amp;box_client_name=box-content-preview&amp;box_client_version=2.11.0">
            <a:extLst>
              <a:ext uri="{FF2B5EF4-FFF2-40B4-BE49-F238E27FC236}">
                <a16:creationId xmlns:a16="http://schemas.microsoft.com/office/drawing/2014/main" id="{9F0B7784-4EBA-4DEB-84AD-B8E6B51A54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 t="17262" r="5177"/>
          <a:stretch/>
        </p:blipFill>
        <p:spPr bwMode="auto">
          <a:xfrm>
            <a:off x="2450128" y="3825551"/>
            <a:ext cx="4106063" cy="276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04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endParaRPr lang="en-US" sz="2000" i="1" dirty="0">
              <a:solidFill>
                <a:prstClr val="black">
                  <a:lumMod val="75000"/>
                  <a:lumOff val="25000"/>
                </a:prstClr>
              </a:solidFill>
            </a:endParaRPr>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1843945" y="5632227"/>
            <a:ext cx="8504111"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“Collaboration”</a:t>
            </a:r>
            <a:br>
              <a:rPr lang="en-US" sz="2000" dirty="0">
                <a:solidFill>
                  <a:schemeClr val="bg1"/>
                </a:solidFill>
              </a:rPr>
            </a:br>
            <a:r>
              <a:rPr lang="en-US" sz="2000" dirty="0">
                <a:solidFill>
                  <a:schemeClr val="bg1"/>
                </a:solidFill>
              </a:rPr>
              <a:t>We work not as an island; we work in partnership with many allies. </a:t>
            </a:r>
            <a:br>
              <a:rPr lang="en-US" sz="2000" dirty="0">
                <a:solidFill>
                  <a:schemeClr val="bg1"/>
                </a:solidFill>
              </a:rPr>
            </a:br>
            <a:r>
              <a:rPr lang="en-US" sz="2000" dirty="0">
                <a:solidFill>
                  <a:schemeClr val="bg1"/>
                </a:solidFill>
              </a:rPr>
              <a:t>We receive donations from private individuals and gifts of time, labor, and in-kind resources.</a:t>
            </a:r>
          </a:p>
        </p:txBody>
      </p:sp>
      <p:sp>
        <p:nvSpPr>
          <p:cNvPr id="7" name="TextBox 6">
            <a:extLst>
              <a:ext uri="{FF2B5EF4-FFF2-40B4-BE49-F238E27FC236}">
                <a16:creationId xmlns:a16="http://schemas.microsoft.com/office/drawing/2014/main" id="{5A13CD6D-046C-4EE7-817B-FCA0C3B3377F}"/>
              </a:ext>
            </a:extLst>
          </p:cNvPr>
          <p:cNvSpPr txBox="1"/>
          <p:nvPr/>
        </p:nvSpPr>
        <p:spPr>
          <a:xfrm>
            <a:off x="2764023" y="5283218"/>
            <a:ext cx="6949440" cy="261610"/>
          </a:xfrm>
          <a:prstGeom prst="rect">
            <a:avLst/>
          </a:prstGeom>
          <a:noFill/>
        </p:spPr>
        <p:txBody>
          <a:bodyPr wrap="square" rtlCol="0">
            <a:spAutoFit/>
          </a:bodyPr>
          <a:lstStyle/>
          <a:p>
            <a:r>
              <a:rPr lang="en-US" sz="1100" dirty="0">
                <a:solidFill>
                  <a:schemeClr val="bg1"/>
                </a:solidFill>
              </a:rPr>
              <a:t>© Lisa Freeman | The Female Farmer Photovoice Project | 2019</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2468393" y="-2966233"/>
            <a:ext cx="6955218" cy="128876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5F1139A4-2630-4B8C-B06B-91C371A09792}"/>
              </a:ext>
            </a:extLst>
          </p:cNvPr>
          <p:cNvSpPr txBox="1">
            <a:spLocks/>
          </p:cNvSpPr>
          <p:nvPr/>
        </p:nvSpPr>
        <p:spPr>
          <a:xfrm>
            <a:off x="591554" y="3213000"/>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4000" b="1" dirty="0">
                <a:solidFill>
                  <a:schemeClr val="bg1"/>
                </a:solidFill>
              </a:rPr>
              <a:t>Findings</a:t>
            </a:r>
            <a:endParaRPr lang="en-US" dirty="0">
              <a:solidFill>
                <a:schemeClr val="bg1"/>
              </a:solidFill>
            </a:endParaRPr>
          </a:p>
        </p:txBody>
      </p:sp>
    </p:spTree>
    <p:extLst>
      <p:ext uri="{BB962C8B-B14F-4D97-AF65-F5344CB8AC3E}">
        <p14:creationId xmlns:p14="http://schemas.microsoft.com/office/powerpoint/2010/main" val="18577889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Rather than growing solo, some women establish community gardens and create formal partnerships with local non-profits, </a:t>
            </a:r>
            <a:br>
              <a:rPr lang="en-US" sz="2000" i="1" dirty="0">
                <a:solidFill>
                  <a:prstClr val="black">
                    <a:lumMod val="75000"/>
                    <a:lumOff val="25000"/>
                  </a:prstClr>
                </a:solidFill>
              </a:rPr>
            </a:br>
            <a:r>
              <a:rPr lang="en-US" sz="2000" i="1" dirty="0">
                <a:solidFill>
                  <a:prstClr val="black">
                    <a:lumMod val="75000"/>
                    <a:lumOff val="25000"/>
                  </a:prstClr>
                </a:solidFill>
              </a:rPr>
              <a:t>elementary schools, universities, and/or faith-based institutions.</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72528"/>
            <a:ext cx="5958854" cy="1230220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outdoor, building, tree, person&#10;&#10;Description automatically generated">
            <a:extLst>
              <a:ext uri="{FF2B5EF4-FFF2-40B4-BE49-F238E27FC236}">
                <a16:creationId xmlns:a16="http://schemas.microsoft.com/office/drawing/2014/main" id="{9041E901-FEE2-4671-A7F0-89AEB191523B}"/>
              </a:ext>
            </a:extLst>
          </p:cNvPr>
          <p:cNvPicPr>
            <a:picLocks noChangeAspect="1"/>
          </p:cNvPicPr>
          <p:nvPr/>
        </p:nvPicPr>
        <p:blipFill>
          <a:blip r:embed="rId2"/>
          <a:stretch>
            <a:fillRect/>
          </a:stretch>
        </p:blipFill>
        <p:spPr>
          <a:xfrm rot="10800000">
            <a:off x="2764023" y="1095393"/>
            <a:ext cx="6663954" cy="4439616"/>
          </a:xfrm>
          <a:prstGeom prst="rect">
            <a:avLst/>
          </a:prstGeom>
        </p:spPr>
      </p:pic>
      <p:sp>
        <p:nvSpPr>
          <p:cNvPr id="8" name="Title 4">
            <a:extLst>
              <a:ext uri="{FF2B5EF4-FFF2-40B4-BE49-F238E27FC236}">
                <a16:creationId xmlns:a16="http://schemas.microsoft.com/office/drawing/2014/main" id="{98DA93CB-676F-44F3-9342-327FBEBB0536}"/>
              </a:ext>
            </a:extLst>
          </p:cNvPr>
          <p:cNvSpPr txBox="1">
            <a:spLocks/>
          </p:cNvSpPr>
          <p:nvPr/>
        </p:nvSpPr>
        <p:spPr>
          <a:xfrm>
            <a:off x="1843945" y="5632227"/>
            <a:ext cx="8504111"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“Collaboration”</a:t>
            </a:r>
            <a:br>
              <a:rPr lang="en-US" sz="2000" dirty="0">
                <a:solidFill>
                  <a:schemeClr val="bg1"/>
                </a:solidFill>
              </a:rPr>
            </a:br>
            <a:r>
              <a:rPr lang="en-US" sz="2000" dirty="0">
                <a:solidFill>
                  <a:schemeClr val="bg1"/>
                </a:solidFill>
              </a:rPr>
              <a:t>We work not as an island; we work in partnership with many allies. </a:t>
            </a:r>
            <a:br>
              <a:rPr lang="en-US" sz="2000" dirty="0">
                <a:solidFill>
                  <a:schemeClr val="bg1"/>
                </a:solidFill>
              </a:rPr>
            </a:br>
            <a:r>
              <a:rPr lang="en-US" sz="2000" dirty="0">
                <a:solidFill>
                  <a:schemeClr val="bg1"/>
                </a:solidFill>
              </a:rPr>
              <a:t>We receive donations from private individuals and gifts of time, labor, and in-kind resources.</a:t>
            </a:r>
          </a:p>
        </p:txBody>
      </p:sp>
      <p:sp>
        <p:nvSpPr>
          <p:cNvPr id="7" name="TextBox 6">
            <a:extLst>
              <a:ext uri="{FF2B5EF4-FFF2-40B4-BE49-F238E27FC236}">
                <a16:creationId xmlns:a16="http://schemas.microsoft.com/office/drawing/2014/main" id="{5A13CD6D-046C-4EE7-817B-FCA0C3B3377F}"/>
              </a:ext>
            </a:extLst>
          </p:cNvPr>
          <p:cNvSpPr txBox="1"/>
          <p:nvPr/>
        </p:nvSpPr>
        <p:spPr>
          <a:xfrm>
            <a:off x="2764023" y="5283218"/>
            <a:ext cx="6949440" cy="261610"/>
          </a:xfrm>
          <a:prstGeom prst="rect">
            <a:avLst/>
          </a:prstGeom>
          <a:noFill/>
        </p:spPr>
        <p:txBody>
          <a:bodyPr wrap="square" rtlCol="0">
            <a:spAutoFit/>
          </a:bodyPr>
          <a:lstStyle/>
          <a:p>
            <a:r>
              <a:rPr lang="en-US" sz="1100" dirty="0">
                <a:solidFill>
                  <a:schemeClr val="bg1"/>
                </a:solidFill>
              </a:rPr>
              <a:t>© Lisa Freeman | The Female Farmer Photovoice Project | 2019</a:t>
            </a:r>
          </a:p>
        </p:txBody>
      </p:sp>
    </p:spTree>
    <p:extLst>
      <p:ext uri="{BB962C8B-B14F-4D97-AF65-F5344CB8AC3E}">
        <p14:creationId xmlns:p14="http://schemas.microsoft.com/office/powerpoint/2010/main" val="29716522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Rather than growing solo, some women establish community gardens and create formal partnerships with local non-profits, </a:t>
            </a:r>
            <a:br>
              <a:rPr lang="en-US" sz="2000" i="1" dirty="0">
                <a:solidFill>
                  <a:prstClr val="black">
                    <a:lumMod val="75000"/>
                    <a:lumOff val="25000"/>
                  </a:prstClr>
                </a:solidFill>
              </a:rPr>
            </a:br>
            <a:r>
              <a:rPr lang="en-US" sz="2000" i="1" dirty="0">
                <a:solidFill>
                  <a:prstClr val="black">
                    <a:lumMod val="75000"/>
                    <a:lumOff val="25000"/>
                  </a:prstClr>
                </a:solidFill>
              </a:rPr>
              <a:t>elementary schools, universities, and/or faith-based institutions.</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72528"/>
            <a:ext cx="5958854" cy="1230220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1843945" y="5632227"/>
            <a:ext cx="8504111"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“Time to Work”</a:t>
            </a:r>
            <a:br>
              <a:rPr lang="en-US" sz="2000" dirty="0">
                <a:solidFill>
                  <a:schemeClr val="bg1"/>
                </a:solidFill>
              </a:rPr>
            </a:br>
            <a:r>
              <a:rPr lang="en-US" sz="2000" dirty="0">
                <a:solidFill>
                  <a:schemeClr val="bg1"/>
                </a:solidFill>
              </a:rPr>
              <a:t>How I prep for all volunteer events: mark and direct in my flower gloves..</a:t>
            </a:r>
          </a:p>
        </p:txBody>
      </p:sp>
      <p:pic>
        <p:nvPicPr>
          <p:cNvPr id="3" name="Picture 2" descr="A picture containing grass, person, table&#10;&#10;Description automatically generated">
            <a:extLst>
              <a:ext uri="{FF2B5EF4-FFF2-40B4-BE49-F238E27FC236}">
                <a16:creationId xmlns:a16="http://schemas.microsoft.com/office/drawing/2014/main" id="{12716AF8-46CC-476F-8970-A129E6AB575A}"/>
              </a:ext>
            </a:extLst>
          </p:cNvPr>
          <p:cNvPicPr>
            <a:picLocks noChangeAspect="1"/>
          </p:cNvPicPr>
          <p:nvPr/>
        </p:nvPicPr>
        <p:blipFill>
          <a:blip r:embed="rId2"/>
          <a:stretch>
            <a:fillRect/>
          </a:stretch>
        </p:blipFill>
        <p:spPr>
          <a:xfrm rot="10800000">
            <a:off x="2764023" y="1104629"/>
            <a:ext cx="6663953" cy="4439615"/>
          </a:xfrm>
          <a:prstGeom prst="rect">
            <a:avLst/>
          </a:prstGeom>
        </p:spPr>
      </p:pic>
      <p:sp>
        <p:nvSpPr>
          <p:cNvPr id="7" name="TextBox 6">
            <a:extLst>
              <a:ext uri="{FF2B5EF4-FFF2-40B4-BE49-F238E27FC236}">
                <a16:creationId xmlns:a16="http://schemas.microsoft.com/office/drawing/2014/main" id="{5A13CD6D-046C-4EE7-817B-FCA0C3B3377F}"/>
              </a:ext>
            </a:extLst>
          </p:cNvPr>
          <p:cNvSpPr txBox="1"/>
          <p:nvPr/>
        </p:nvSpPr>
        <p:spPr>
          <a:xfrm>
            <a:off x="2764023" y="5283218"/>
            <a:ext cx="6949440" cy="261610"/>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NaTisha</a:t>
            </a:r>
            <a:r>
              <a:rPr lang="en-US" sz="1100" dirty="0">
                <a:solidFill>
                  <a:schemeClr val="bg1"/>
                </a:solidFill>
              </a:rPr>
              <a:t> Washington | The Female Farmer Photovoice Project | 2019</a:t>
            </a:r>
          </a:p>
        </p:txBody>
      </p:sp>
    </p:spTree>
    <p:extLst>
      <p:ext uri="{BB962C8B-B14F-4D97-AF65-F5344CB8AC3E}">
        <p14:creationId xmlns:p14="http://schemas.microsoft.com/office/powerpoint/2010/main" val="293654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Rather than growing solo, some women establish community gardens and create formal partnerships with local non-profits, </a:t>
            </a:r>
            <a:br>
              <a:rPr lang="en-US" sz="2000" i="1" dirty="0">
                <a:solidFill>
                  <a:prstClr val="black">
                    <a:lumMod val="75000"/>
                    <a:lumOff val="25000"/>
                  </a:prstClr>
                </a:solidFill>
              </a:rPr>
            </a:br>
            <a:r>
              <a:rPr lang="en-US" sz="2000" i="1" dirty="0">
                <a:solidFill>
                  <a:prstClr val="black">
                    <a:lumMod val="75000"/>
                    <a:lumOff val="25000"/>
                  </a:prstClr>
                </a:solidFill>
              </a:rPr>
              <a:t>elementary schools, universities, and/or faith-based institutions.</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72528"/>
            <a:ext cx="5958854" cy="1230220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5842000" y="2871573"/>
            <a:ext cx="5640585"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“Ready to Grow”</a:t>
            </a:r>
            <a:br>
              <a:rPr lang="en-US" sz="2000" dirty="0">
                <a:solidFill>
                  <a:schemeClr val="bg1"/>
                </a:solidFill>
              </a:rPr>
            </a:br>
            <a:r>
              <a:rPr lang="en-US" sz="2000" dirty="0">
                <a:solidFill>
                  <a:schemeClr val="bg1"/>
                </a:solidFill>
              </a:rPr>
              <a:t>My daughter stands in front of our car loaded with plants that we grew in our basement for the Dormont Elementary School second annual Mothers' Day plant sale. The plant sale raises money to sustain the school vegetable garden, which was established in 2017.</a:t>
            </a:r>
          </a:p>
          <a:p>
            <a:pPr algn="ctr">
              <a:lnSpc>
                <a:spcPct val="100000"/>
              </a:lnSpc>
            </a:pPr>
            <a:endParaRPr lang="en-US" sz="2000" dirty="0">
              <a:solidFill>
                <a:schemeClr val="bg1"/>
              </a:solidFill>
            </a:endParaRPr>
          </a:p>
        </p:txBody>
      </p:sp>
      <p:pic>
        <p:nvPicPr>
          <p:cNvPr id="1026" name="Picture 2" descr="https://dl.boxcloud.com/api/2.0/internal_files/472064727940/versions/499685187940/representations/jpg_paged_2048x2048/content/1.jpg?access_token=1!jTN6pjAeBPKAVJi1ENhOVpmVCloI-Cy90a2nFldVNtS6QXGcwluwjqAkVIMHfWO2xlsLgj7yOWwVuQQrMtjvxFFcLiMAnQNTAokiuQkuSB1xQ5l9kmj49BOylZxIbqaZ5SrgOzDO16QFUHwq2nc8CkDJOB6W1H6_mm6ltmQp4kZQetyBOQuC-5wxA3hShP9tE5cL1v1jx0_zRAqniN-_DOOUgpPmqCdie-mHONpNgUt2m61lgGl_0wKtPj6rWC8YcAtS4U-hIGBOGtlPSSuI1ak-OoD3p4nAeGQUTa98-dm2Nk5R-bTVGtrhR-EneUuZavd1Z1GGZAtbbvHXR34GQbzc6qWbM1DUBuTVYg_Zk7b5a542QDcbUoBiBoPdFhy2yH2XAq7ikxmFrRKhBJAh2sSRgFbE--V9kCqxkvCD8znfR4nx4oF1pDpdbz2xw6GJx2t56VuLL784zSIVRDqXer3wHBK3b7wTCFboNvN6F-WxnZ2psFDJWYU2KGLMvkz_oD9DkHlz3eapC7iUo4Z1ZciLgxnbbpy3_ZrIUKarpbJDgPFuRpgMDiA80VDhhEgX4w..&amp;box_client_name=box-content-preview&amp;box_client_version=2.12.1">
            <a:extLst>
              <a:ext uri="{FF2B5EF4-FFF2-40B4-BE49-F238E27FC236}">
                <a16:creationId xmlns:a16="http://schemas.microsoft.com/office/drawing/2014/main" id="{952F8F36-7CD2-4ACA-AD6F-E157EBD3A3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7" r="11100"/>
          <a:stretch/>
        </p:blipFill>
        <p:spPr bwMode="auto">
          <a:xfrm>
            <a:off x="2035454" y="1074149"/>
            <a:ext cx="3251748" cy="4923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13CD6D-046C-4EE7-817B-FCA0C3B3377F}"/>
              </a:ext>
            </a:extLst>
          </p:cNvPr>
          <p:cNvSpPr txBox="1"/>
          <p:nvPr/>
        </p:nvSpPr>
        <p:spPr>
          <a:xfrm>
            <a:off x="1944562" y="6041527"/>
            <a:ext cx="6949440" cy="261610"/>
          </a:xfrm>
          <a:prstGeom prst="rect">
            <a:avLst/>
          </a:prstGeom>
          <a:noFill/>
        </p:spPr>
        <p:txBody>
          <a:bodyPr wrap="square" rtlCol="0">
            <a:spAutoFit/>
          </a:bodyPr>
          <a:lstStyle/>
          <a:p>
            <a:r>
              <a:rPr lang="en-US" sz="1100" dirty="0">
                <a:solidFill>
                  <a:schemeClr val="bg1"/>
                </a:solidFill>
              </a:rPr>
              <a:t>© Vita </a:t>
            </a:r>
            <a:r>
              <a:rPr lang="en-US" sz="1100" dirty="0" err="1">
                <a:solidFill>
                  <a:schemeClr val="bg1"/>
                </a:solidFill>
              </a:rPr>
              <a:t>Porobil</a:t>
            </a:r>
            <a:r>
              <a:rPr lang="en-US" sz="1100" dirty="0">
                <a:solidFill>
                  <a:schemeClr val="bg1"/>
                </a:solidFill>
              </a:rPr>
              <a:t> | The Female Farmer Photovoice Project | 2019</a:t>
            </a:r>
          </a:p>
        </p:txBody>
      </p:sp>
    </p:spTree>
    <p:extLst>
      <p:ext uri="{BB962C8B-B14F-4D97-AF65-F5344CB8AC3E}">
        <p14:creationId xmlns:p14="http://schemas.microsoft.com/office/powerpoint/2010/main" val="4188820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Educational programs and services offered by UA non-profits provide supportive spaces for women growers to build community and </a:t>
            </a:r>
            <a:br>
              <a:rPr lang="en-US" sz="2000" i="1" dirty="0">
                <a:solidFill>
                  <a:prstClr val="black">
                    <a:lumMod val="75000"/>
                    <a:lumOff val="25000"/>
                  </a:prstClr>
                </a:solidFill>
              </a:rPr>
            </a:br>
            <a:r>
              <a:rPr lang="en-US" sz="2000" i="1" dirty="0">
                <a:solidFill>
                  <a:prstClr val="black">
                    <a:lumMod val="75000"/>
                    <a:lumOff val="25000"/>
                  </a:prstClr>
                </a:solidFill>
              </a:rPr>
              <a:t>gain confidence in their roles as farmers, gardeners, and food activists/advocates.</a:t>
            </a:r>
            <a:br>
              <a:rPr lang="en-US" sz="2000" i="1" dirty="0">
                <a:solidFill>
                  <a:prstClr val="black">
                    <a:lumMod val="75000"/>
                    <a:lumOff val="25000"/>
                  </a:prstClr>
                </a:solidFill>
              </a:rPr>
            </a:br>
            <a:endParaRPr lang="en-US" sz="2000" i="1" dirty="0">
              <a:solidFill>
                <a:prstClr val="black">
                  <a:lumMod val="75000"/>
                  <a:lumOff val="25000"/>
                </a:prstClr>
              </a:solidFill>
            </a:endParaRP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2" y="-2232857"/>
            <a:ext cx="5958854" cy="12222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667474" y="5400552"/>
            <a:ext cx="10857053" cy="1146076"/>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“Outdoor  Office”</a:t>
            </a:r>
            <a:br>
              <a:rPr lang="en-US" sz="2000" dirty="0">
                <a:solidFill>
                  <a:schemeClr val="bg1"/>
                </a:solidFill>
              </a:rPr>
            </a:br>
            <a:r>
              <a:rPr lang="en-US" sz="2000" dirty="0">
                <a:solidFill>
                  <a:schemeClr val="bg1"/>
                </a:solidFill>
              </a:rPr>
              <a:t>On a very rare day of the Garden Resource Center being quiet on a Saturday due to the Open Streets PGH event, I was able to enjoy working outside of he shipping container. There is something about the GRC that is so welcoming. </a:t>
            </a:r>
            <a:br>
              <a:rPr lang="en-US" sz="2000" dirty="0">
                <a:solidFill>
                  <a:schemeClr val="bg1"/>
                </a:solidFill>
              </a:rPr>
            </a:br>
            <a:r>
              <a:rPr lang="en-US" sz="2000" dirty="0">
                <a:solidFill>
                  <a:schemeClr val="bg1"/>
                </a:solidFill>
              </a:rPr>
              <a:t>It has become one of my favorite places in Pittsburgh.</a:t>
            </a:r>
          </a:p>
        </p:txBody>
      </p:sp>
      <p:pic>
        <p:nvPicPr>
          <p:cNvPr id="5" name="Picture 4" descr="A picnic table&#10;&#10;Description automatically generated">
            <a:extLst>
              <a:ext uri="{FF2B5EF4-FFF2-40B4-BE49-F238E27FC236}">
                <a16:creationId xmlns:a16="http://schemas.microsoft.com/office/drawing/2014/main" id="{36E49982-2664-4FDE-B5B2-E666A6D17FD2}"/>
              </a:ext>
            </a:extLst>
          </p:cNvPr>
          <p:cNvPicPr>
            <a:picLocks noChangeAspect="1"/>
          </p:cNvPicPr>
          <p:nvPr/>
        </p:nvPicPr>
        <p:blipFill>
          <a:blip r:embed="rId2"/>
          <a:stretch>
            <a:fillRect/>
          </a:stretch>
        </p:blipFill>
        <p:spPr>
          <a:xfrm>
            <a:off x="2877071" y="1092856"/>
            <a:ext cx="6437859" cy="4288988"/>
          </a:xfrm>
          <a:prstGeom prst="rect">
            <a:avLst/>
          </a:prstGeom>
        </p:spPr>
      </p:pic>
      <p:sp>
        <p:nvSpPr>
          <p:cNvPr id="7" name="TextBox 6">
            <a:extLst>
              <a:ext uri="{FF2B5EF4-FFF2-40B4-BE49-F238E27FC236}">
                <a16:creationId xmlns:a16="http://schemas.microsoft.com/office/drawing/2014/main" id="{5A13CD6D-046C-4EE7-817B-FCA0C3B3377F}"/>
              </a:ext>
            </a:extLst>
          </p:cNvPr>
          <p:cNvSpPr txBox="1"/>
          <p:nvPr/>
        </p:nvSpPr>
        <p:spPr>
          <a:xfrm>
            <a:off x="2833473" y="5121171"/>
            <a:ext cx="6949440" cy="261610"/>
          </a:xfrm>
          <a:prstGeom prst="rect">
            <a:avLst/>
          </a:prstGeom>
          <a:noFill/>
        </p:spPr>
        <p:txBody>
          <a:bodyPr wrap="square" rtlCol="0">
            <a:spAutoFit/>
          </a:bodyPr>
          <a:lstStyle/>
          <a:p>
            <a:r>
              <a:rPr lang="en-US" sz="1100" dirty="0">
                <a:solidFill>
                  <a:schemeClr val="bg1"/>
                </a:solidFill>
              </a:rPr>
              <a:t>© Rose </a:t>
            </a:r>
            <a:r>
              <a:rPr lang="en-US" sz="1100" dirty="0" err="1">
                <a:solidFill>
                  <a:schemeClr val="bg1"/>
                </a:solidFill>
              </a:rPr>
              <a:t>Osburn</a:t>
            </a:r>
            <a:r>
              <a:rPr lang="en-US" sz="1100" dirty="0">
                <a:solidFill>
                  <a:schemeClr val="bg1"/>
                </a:solidFill>
              </a:rPr>
              <a:t> | The Female Farmer Photovoice Project | 2019</a:t>
            </a:r>
          </a:p>
        </p:txBody>
      </p:sp>
    </p:spTree>
    <p:extLst>
      <p:ext uri="{BB962C8B-B14F-4D97-AF65-F5344CB8AC3E}">
        <p14:creationId xmlns:p14="http://schemas.microsoft.com/office/powerpoint/2010/main" val="2218147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Educational programs and services offered by UA non-profits provide supportive spaces for women growers to build community and </a:t>
            </a:r>
            <a:br>
              <a:rPr lang="en-US" sz="2000" i="1" dirty="0">
                <a:solidFill>
                  <a:prstClr val="black">
                    <a:lumMod val="75000"/>
                    <a:lumOff val="25000"/>
                  </a:prstClr>
                </a:solidFill>
              </a:rPr>
            </a:br>
            <a:r>
              <a:rPr lang="en-US" sz="2000" i="1" dirty="0">
                <a:solidFill>
                  <a:prstClr val="black">
                    <a:lumMod val="75000"/>
                    <a:lumOff val="25000"/>
                  </a:prstClr>
                </a:solidFill>
              </a:rPr>
              <a:t>gain confidence in their roles as farmers, gardeners, and food activists/advocates.</a:t>
            </a:r>
            <a:br>
              <a:rPr lang="en-US" sz="2000" i="1" dirty="0">
                <a:solidFill>
                  <a:prstClr val="black">
                    <a:lumMod val="75000"/>
                    <a:lumOff val="25000"/>
                  </a:prstClr>
                </a:solidFill>
              </a:rPr>
            </a:br>
            <a:endParaRPr lang="en-US" sz="2000" i="1" dirty="0">
              <a:solidFill>
                <a:prstClr val="black">
                  <a:lumMod val="75000"/>
                  <a:lumOff val="25000"/>
                </a:prstClr>
              </a:solidFill>
            </a:endParaRP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72528"/>
            <a:ext cx="5958854" cy="1230220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5750560" y="2902053"/>
            <a:ext cx="5640585"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“Limited Space”</a:t>
            </a:r>
            <a:br>
              <a:rPr lang="en-US" sz="2000" dirty="0">
                <a:solidFill>
                  <a:schemeClr val="bg1"/>
                </a:solidFill>
              </a:rPr>
            </a:br>
            <a:r>
              <a:rPr lang="en-US" sz="2000" dirty="0">
                <a:solidFill>
                  <a:schemeClr val="bg1"/>
                </a:solidFill>
              </a:rPr>
              <a:t>When you have limited space to work with but love fresh vegetables, what do you do? You plant anyway.</a:t>
            </a:r>
          </a:p>
          <a:p>
            <a:pPr algn="ctr">
              <a:lnSpc>
                <a:spcPct val="100000"/>
              </a:lnSpc>
            </a:pPr>
            <a:endParaRPr lang="en-US" sz="2000" dirty="0">
              <a:solidFill>
                <a:schemeClr val="bg1"/>
              </a:solidFill>
            </a:endParaRPr>
          </a:p>
        </p:txBody>
      </p:sp>
      <p:pic>
        <p:nvPicPr>
          <p:cNvPr id="2050" name="Picture 2" descr="https://dl.boxcloud.com/api/2.0/internal_files/472039176621/versions/499660431021/representations/jpg_paged_2048x2048/content/1.jpg?access_token=1!3oqjSspdOMCFwgSspNqcVDGB1PCcz9QQsE0T9TrLaueOnQEnzA9WThgJq2sNvGm6DOodvrFi-3pqaehW_8lS63YD0uAjewRbuzpoCh8lskZweMwHxEHlJlFBO1PPK4dsmubCAFi8m1sNsizKKfDfZA3yqxOlA2nsuidI7LLt-yJRPTr4jrxS0J9Pk1JXyWj53QsXlMEn9MVfEJoNCbQ6ifw4dgLas7obmaQwgRdZMzLtz8vGlxMnpZ1BTY0NNUN2t8tkdzfq_D3m2vMDReMFp14TP9H0tT48hZSeIDR8r5FMHVLrfh14IP9BqMguOeKsEJpY22AiYE4o--Cj0LxHhBh599hyja3ximo3e8P8hYChRUFUDVBYg5nOI1bDFSsP6Sclbvf4WE-VWdxZSPosuh5RzUpsRlEqtVBHJhc3f3E6gRa9nGW6dDloVI-5GcnUI9KYd6K5apit5wdVRMsKsilRwzP2m6HhUrONTzDtHUBqjmU2RxE3KU7nDZGzJMaxpmYwb5euedQEnVl-RLtodWENyRRn6BfudLmlwFGf8N5OG0IqEkZ-_1d2fE6pyPUCoQ..&amp;box_client_name=box-content-preview&amp;box_client_version=2.12.1">
            <a:extLst>
              <a:ext uri="{FF2B5EF4-FFF2-40B4-BE49-F238E27FC236}">
                <a16:creationId xmlns:a16="http://schemas.microsoft.com/office/drawing/2014/main" id="{3665E15F-A4E2-4C0C-B4A2-E791F56E1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145" y="1041152"/>
            <a:ext cx="3515321" cy="5276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13CD6D-046C-4EE7-817B-FCA0C3B3377F}"/>
              </a:ext>
            </a:extLst>
          </p:cNvPr>
          <p:cNvSpPr txBox="1"/>
          <p:nvPr/>
        </p:nvSpPr>
        <p:spPr>
          <a:xfrm>
            <a:off x="1915011" y="6326288"/>
            <a:ext cx="6949440" cy="261610"/>
          </a:xfrm>
          <a:prstGeom prst="rect">
            <a:avLst/>
          </a:prstGeom>
          <a:noFill/>
        </p:spPr>
        <p:txBody>
          <a:bodyPr wrap="square" rtlCol="0">
            <a:spAutoFit/>
          </a:bodyPr>
          <a:lstStyle/>
          <a:p>
            <a:r>
              <a:rPr lang="en-US" sz="1100" dirty="0">
                <a:solidFill>
                  <a:schemeClr val="bg1"/>
                </a:solidFill>
              </a:rPr>
              <a:t>© Fatima Gibson-Henley | The Female Farmer Photovoice Project | 2019</a:t>
            </a:r>
          </a:p>
        </p:txBody>
      </p:sp>
    </p:spTree>
    <p:extLst>
      <p:ext uri="{BB962C8B-B14F-4D97-AF65-F5344CB8AC3E}">
        <p14:creationId xmlns:p14="http://schemas.microsoft.com/office/powerpoint/2010/main" val="602267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Educational programs and services offered by UA non-profits provide supportive spaces for women growers to build community and </a:t>
            </a:r>
            <a:br>
              <a:rPr lang="en-US" sz="2000" i="1" dirty="0">
                <a:solidFill>
                  <a:prstClr val="black">
                    <a:lumMod val="75000"/>
                    <a:lumOff val="25000"/>
                  </a:prstClr>
                </a:solidFill>
              </a:rPr>
            </a:br>
            <a:r>
              <a:rPr lang="en-US" sz="2000" i="1" dirty="0">
                <a:solidFill>
                  <a:prstClr val="black">
                    <a:lumMod val="75000"/>
                    <a:lumOff val="25000"/>
                  </a:prstClr>
                </a:solidFill>
              </a:rPr>
              <a:t>gain confidence in their roles as farmers, gardeners, and food activists/advocates.</a:t>
            </a:r>
            <a:br>
              <a:rPr lang="en-US" sz="2000" i="1" dirty="0">
                <a:solidFill>
                  <a:prstClr val="black">
                    <a:lumMod val="75000"/>
                    <a:lumOff val="25000"/>
                  </a:prstClr>
                </a:solidFill>
              </a:rPr>
            </a:br>
            <a:endParaRPr lang="en-US" sz="2000" i="1" dirty="0">
              <a:solidFill>
                <a:prstClr val="black">
                  <a:lumMod val="75000"/>
                  <a:lumOff val="25000"/>
                </a:prstClr>
              </a:solidFill>
            </a:endParaRP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32857"/>
            <a:ext cx="5958854" cy="12222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667474" y="5451352"/>
            <a:ext cx="10857053" cy="1146076"/>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“Bowl of Life!”</a:t>
            </a:r>
            <a:br>
              <a:rPr lang="en-US" sz="2000" dirty="0">
                <a:solidFill>
                  <a:schemeClr val="bg1"/>
                </a:solidFill>
              </a:rPr>
            </a:br>
            <a:r>
              <a:rPr lang="en-US" sz="2000" dirty="0">
                <a:solidFill>
                  <a:schemeClr val="bg1"/>
                </a:solidFill>
              </a:rPr>
              <a:t>Plants that I thought were dead and they came back.</a:t>
            </a:r>
          </a:p>
        </p:txBody>
      </p:sp>
      <p:pic>
        <p:nvPicPr>
          <p:cNvPr id="3" name="Picture 2" descr="A bowl of salad&#10;&#10;Description automatically generated">
            <a:extLst>
              <a:ext uri="{FF2B5EF4-FFF2-40B4-BE49-F238E27FC236}">
                <a16:creationId xmlns:a16="http://schemas.microsoft.com/office/drawing/2014/main" id="{F0222617-6852-4BD2-8E72-43851F807C9C}"/>
              </a:ext>
            </a:extLst>
          </p:cNvPr>
          <p:cNvPicPr>
            <a:picLocks noChangeAspect="1"/>
          </p:cNvPicPr>
          <p:nvPr/>
        </p:nvPicPr>
        <p:blipFill>
          <a:blip r:embed="rId2"/>
          <a:stretch>
            <a:fillRect/>
          </a:stretch>
        </p:blipFill>
        <p:spPr>
          <a:xfrm rot="10800000">
            <a:off x="2877070" y="1129045"/>
            <a:ext cx="6437859" cy="4288988"/>
          </a:xfrm>
          <a:prstGeom prst="rect">
            <a:avLst/>
          </a:prstGeom>
        </p:spPr>
      </p:pic>
      <p:sp>
        <p:nvSpPr>
          <p:cNvPr id="7" name="TextBox 6">
            <a:extLst>
              <a:ext uri="{FF2B5EF4-FFF2-40B4-BE49-F238E27FC236}">
                <a16:creationId xmlns:a16="http://schemas.microsoft.com/office/drawing/2014/main" id="{5A13CD6D-046C-4EE7-817B-FCA0C3B3377F}"/>
              </a:ext>
            </a:extLst>
          </p:cNvPr>
          <p:cNvSpPr txBox="1"/>
          <p:nvPr/>
        </p:nvSpPr>
        <p:spPr>
          <a:xfrm>
            <a:off x="2833473" y="5121171"/>
            <a:ext cx="6949440" cy="261610"/>
          </a:xfrm>
          <a:prstGeom prst="rect">
            <a:avLst/>
          </a:prstGeom>
          <a:noFill/>
        </p:spPr>
        <p:txBody>
          <a:bodyPr wrap="square" rtlCol="0">
            <a:spAutoFit/>
          </a:bodyPr>
          <a:lstStyle/>
          <a:p>
            <a:r>
              <a:rPr lang="en-US" sz="1100" dirty="0">
                <a:solidFill>
                  <a:schemeClr val="bg1"/>
                </a:solidFill>
              </a:rPr>
              <a:t>© Khadijah Bey | The Female Farmer Photovoice Project | 2019</a:t>
            </a:r>
          </a:p>
        </p:txBody>
      </p:sp>
    </p:spTree>
    <p:extLst>
      <p:ext uri="{BB962C8B-B14F-4D97-AF65-F5344CB8AC3E}">
        <p14:creationId xmlns:p14="http://schemas.microsoft.com/office/powerpoint/2010/main" val="229764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fire hydrant in a garden&#10;&#10;Description automatically generated">
            <a:extLst>
              <a:ext uri="{FF2B5EF4-FFF2-40B4-BE49-F238E27FC236}">
                <a16:creationId xmlns:a16="http://schemas.microsoft.com/office/drawing/2014/main" id="{91ACBBAE-7BA0-4BD9-B93E-5C8ADBBCC733}"/>
              </a:ext>
            </a:extLst>
          </p:cNvPr>
          <p:cNvPicPr>
            <a:picLocks noChangeAspect="1"/>
          </p:cNvPicPr>
          <p:nvPr/>
        </p:nvPicPr>
        <p:blipFill>
          <a:blip r:embed="rId3"/>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75F2B1C5-78F6-4A28-8883-7C500ADCB7D4}"/>
              </a:ext>
              <a:ext uri="{C183D7F6-B498-43B3-948B-1728B52AA6E4}">
                <adec:decorative xmlns:adec="http://schemas.microsoft.com/office/drawing/2017/decorative" val="1"/>
              </a:ext>
            </a:extLst>
          </p:cNvPr>
          <p:cNvSpPr/>
          <p:nvPr/>
        </p:nvSpPr>
        <p:spPr bwMode="invGray">
          <a:xfrm rot="5400000">
            <a:off x="2667000" y="-2667000"/>
            <a:ext cx="6858000" cy="12192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1F217F2-8C36-4584-BD5D-0B00606DF9A2}"/>
              </a:ext>
            </a:extLst>
          </p:cNvPr>
          <p:cNvSpPr>
            <a:spLocks noGrp="1"/>
          </p:cNvSpPr>
          <p:nvPr>
            <p:ph type="subTitle" idx="1"/>
          </p:nvPr>
        </p:nvSpPr>
        <p:spPr bwMode="black">
          <a:xfrm>
            <a:off x="1079853" y="1688467"/>
            <a:ext cx="10032294" cy="691666"/>
          </a:xfrm>
        </p:spPr>
        <p:txBody>
          <a:bodyPr/>
          <a:lstStyle/>
          <a:p>
            <a:pPr algn="ctr"/>
            <a:r>
              <a:rPr lang="en-US" dirty="0"/>
              <a:t>This research is based upon work supported by the </a:t>
            </a:r>
            <a:br>
              <a:rPr lang="en-US" dirty="0"/>
            </a:br>
            <a:r>
              <a:rPr lang="en-US" dirty="0"/>
              <a:t>National Institute of Food and Agriculture, U.S. Department of Agriculture, through the Northeast Sustainable Agriculture Research and Education program under subaward number GNE18-190-32231 and was made possible with support from the Pennsylvania Women’s Agricultural Network (PA-WAgN).</a:t>
            </a:r>
          </a:p>
        </p:txBody>
      </p:sp>
      <p:pic>
        <p:nvPicPr>
          <p:cNvPr id="10" name="Picture 9">
            <a:extLst>
              <a:ext uri="{FF2B5EF4-FFF2-40B4-BE49-F238E27FC236}">
                <a16:creationId xmlns:a16="http://schemas.microsoft.com/office/drawing/2014/main" id="{66C27ACF-EB03-402C-B6D5-66A8A1F3AD3D}"/>
              </a:ext>
            </a:extLst>
          </p:cNvPr>
          <p:cNvPicPr/>
          <p:nvPr/>
        </p:nvPicPr>
        <p:blipFill>
          <a:blip r:embed="rId4">
            <a:extLst>
              <a:ext uri="{28A0092B-C50C-407E-A947-70E740481C1C}">
                <a14:useLocalDpi xmlns:a14="http://schemas.microsoft.com/office/drawing/2010/main" val="0"/>
              </a:ext>
            </a:extLst>
          </a:blip>
          <a:stretch>
            <a:fillRect/>
          </a:stretch>
        </p:blipFill>
        <p:spPr>
          <a:xfrm>
            <a:off x="6279024" y="4004680"/>
            <a:ext cx="2476500" cy="1847850"/>
          </a:xfrm>
          <a:prstGeom prst="rect">
            <a:avLst/>
          </a:prstGeom>
        </p:spPr>
      </p:pic>
      <p:pic>
        <p:nvPicPr>
          <p:cNvPr id="11" name="Picture 10">
            <a:extLst>
              <a:ext uri="{FF2B5EF4-FFF2-40B4-BE49-F238E27FC236}">
                <a16:creationId xmlns:a16="http://schemas.microsoft.com/office/drawing/2014/main" id="{ACCE08D2-D1FD-46E7-997D-71BAE6368B07}"/>
              </a:ext>
            </a:extLst>
          </p:cNvPr>
          <p:cNvPicPr/>
          <p:nvPr/>
        </p:nvPicPr>
        <p:blipFill>
          <a:blip r:embed="rId5">
            <a:extLst>
              <a:ext uri="{28A0092B-C50C-407E-A947-70E740481C1C}">
                <a14:useLocalDpi xmlns:a14="http://schemas.microsoft.com/office/drawing/2010/main" val="0"/>
              </a:ext>
            </a:extLst>
          </a:blip>
          <a:stretch>
            <a:fillRect/>
          </a:stretch>
        </p:blipFill>
        <p:spPr>
          <a:xfrm>
            <a:off x="3459624" y="3765340"/>
            <a:ext cx="2581275" cy="2343150"/>
          </a:xfrm>
          <a:prstGeom prst="rect">
            <a:avLst/>
          </a:prstGeom>
        </p:spPr>
      </p:pic>
    </p:spTree>
    <p:extLst>
      <p:ext uri="{BB962C8B-B14F-4D97-AF65-F5344CB8AC3E}">
        <p14:creationId xmlns:p14="http://schemas.microsoft.com/office/powerpoint/2010/main" val="9092263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Educational programs and services offered by UA non-profits provide supportive spaces for women growers to build community and </a:t>
            </a:r>
            <a:br>
              <a:rPr lang="en-US" sz="2000" i="1" dirty="0">
                <a:solidFill>
                  <a:prstClr val="black">
                    <a:lumMod val="75000"/>
                    <a:lumOff val="25000"/>
                  </a:prstClr>
                </a:solidFill>
              </a:rPr>
            </a:br>
            <a:r>
              <a:rPr lang="en-US" sz="2000" i="1" dirty="0">
                <a:solidFill>
                  <a:prstClr val="black">
                    <a:lumMod val="75000"/>
                    <a:lumOff val="25000"/>
                  </a:prstClr>
                </a:solidFill>
              </a:rPr>
              <a:t>gain confidence in their roles as farmers, gardeners, and food activists/advocates.</a:t>
            </a:r>
            <a:br>
              <a:rPr lang="en-US" sz="2000" i="1" dirty="0">
                <a:solidFill>
                  <a:prstClr val="black">
                    <a:lumMod val="75000"/>
                    <a:lumOff val="25000"/>
                  </a:prstClr>
                </a:solidFill>
              </a:rPr>
            </a:br>
            <a:endParaRPr lang="en-US" sz="2000" i="1" dirty="0">
              <a:solidFill>
                <a:prstClr val="black">
                  <a:lumMod val="75000"/>
                  <a:lumOff val="25000"/>
                </a:prstClr>
              </a:solidFill>
            </a:endParaRP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32857"/>
            <a:ext cx="5958854" cy="12222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667474" y="5603752"/>
            <a:ext cx="10857053" cy="34384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“Building Together”</a:t>
            </a:r>
            <a:endParaRPr lang="en-US" sz="2000" dirty="0">
              <a:solidFill>
                <a:schemeClr val="bg1"/>
              </a:solidFill>
            </a:endParaRPr>
          </a:p>
        </p:txBody>
      </p:sp>
      <p:pic>
        <p:nvPicPr>
          <p:cNvPr id="4" name="Picture 3" descr="A picture containing person, indoor, young, clothing&#10;&#10;Description automatically generated">
            <a:extLst>
              <a:ext uri="{FF2B5EF4-FFF2-40B4-BE49-F238E27FC236}">
                <a16:creationId xmlns:a16="http://schemas.microsoft.com/office/drawing/2014/main" id="{9ADA1222-1155-458B-A471-EAEC2B6D0864}"/>
              </a:ext>
            </a:extLst>
          </p:cNvPr>
          <p:cNvPicPr>
            <a:picLocks noChangeAspect="1"/>
          </p:cNvPicPr>
          <p:nvPr/>
        </p:nvPicPr>
        <p:blipFill>
          <a:blip r:embed="rId2"/>
          <a:stretch>
            <a:fillRect/>
          </a:stretch>
        </p:blipFill>
        <p:spPr>
          <a:xfrm rot="10800000">
            <a:off x="2742632" y="1047569"/>
            <a:ext cx="6754793" cy="4500134"/>
          </a:xfrm>
          <a:prstGeom prst="rect">
            <a:avLst/>
          </a:prstGeom>
        </p:spPr>
      </p:pic>
      <p:sp>
        <p:nvSpPr>
          <p:cNvPr id="11" name="TextBox 10">
            <a:extLst>
              <a:ext uri="{FF2B5EF4-FFF2-40B4-BE49-F238E27FC236}">
                <a16:creationId xmlns:a16="http://schemas.microsoft.com/office/drawing/2014/main" id="{E072CC33-1736-4CC7-BDF8-8FE4F16FDBC5}"/>
              </a:ext>
            </a:extLst>
          </p:cNvPr>
          <p:cNvSpPr txBox="1"/>
          <p:nvPr/>
        </p:nvSpPr>
        <p:spPr>
          <a:xfrm>
            <a:off x="2772513" y="5273571"/>
            <a:ext cx="6949440" cy="261610"/>
          </a:xfrm>
          <a:prstGeom prst="rect">
            <a:avLst/>
          </a:prstGeom>
          <a:noFill/>
        </p:spPr>
        <p:txBody>
          <a:bodyPr wrap="square" rtlCol="0">
            <a:spAutoFit/>
          </a:bodyPr>
          <a:lstStyle/>
          <a:p>
            <a:r>
              <a:rPr lang="en-US" sz="1100" dirty="0">
                <a:solidFill>
                  <a:schemeClr val="bg1"/>
                </a:solidFill>
              </a:rPr>
              <a:t>© Trina </a:t>
            </a:r>
            <a:r>
              <a:rPr lang="en-US" sz="1100" dirty="0" err="1">
                <a:solidFill>
                  <a:schemeClr val="bg1"/>
                </a:solidFill>
              </a:rPr>
              <a:t>Goggins</a:t>
            </a:r>
            <a:r>
              <a:rPr lang="en-US" sz="1100" dirty="0">
                <a:solidFill>
                  <a:schemeClr val="bg1"/>
                </a:solidFill>
              </a:rPr>
              <a:t> | The Female Farmer Photovoice Project | 2019</a:t>
            </a:r>
          </a:p>
        </p:txBody>
      </p:sp>
    </p:spTree>
    <p:extLst>
      <p:ext uri="{BB962C8B-B14F-4D97-AF65-F5344CB8AC3E}">
        <p14:creationId xmlns:p14="http://schemas.microsoft.com/office/powerpoint/2010/main" val="126885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345439"/>
            <a:ext cx="12222859" cy="72870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Women growers are at the forefront of efforts to  lobby local and state politicians for progressive urban agriculture policy.</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32857"/>
            <a:ext cx="5958854" cy="12222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667474" y="5603752"/>
            <a:ext cx="10857053" cy="34384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“The Gang All Here!”</a:t>
            </a:r>
            <a:br>
              <a:rPr lang="en-US" sz="2000" b="1" dirty="0">
                <a:solidFill>
                  <a:schemeClr val="bg1"/>
                </a:solidFill>
              </a:rPr>
            </a:br>
            <a:r>
              <a:rPr lang="en-US" sz="2000" dirty="0">
                <a:solidFill>
                  <a:schemeClr val="bg1"/>
                </a:solidFill>
              </a:rPr>
              <a:t>This is when PA Secretary of Agriculture Russ Redding gave BUG-FPC </a:t>
            </a:r>
            <a:br>
              <a:rPr lang="en-US" sz="2000" dirty="0">
                <a:solidFill>
                  <a:schemeClr val="bg1"/>
                </a:solidFill>
              </a:rPr>
            </a:br>
            <a:r>
              <a:rPr lang="en-US" sz="2000" dirty="0">
                <a:solidFill>
                  <a:schemeClr val="bg1"/>
                </a:solidFill>
              </a:rPr>
              <a:t>[Black Urban Growers and Farmers of Pittsburgh Co-Op] a proclamation for Urban Ag via Governor Tom Wolf.</a:t>
            </a:r>
          </a:p>
          <a:p>
            <a:pPr algn="ctr">
              <a:lnSpc>
                <a:spcPct val="100000"/>
              </a:lnSpc>
            </a:pPr>
            <a:endParaRPr lang="en-US" sz="2000" dirty="0">
              <a:solidFill>
                <a:schemeClr val="bg1"/>
              </a:solidFill>
            </a:endParaRPr>
          </a:p>
        </p:txBody>
      </p:sp>
      <p:pic>
        <p:nvPicPr>
          <p:cNvPr id="3074" name="Picture 2" descr="https://dl.boxcloud.com/api/2.0/internal_files/472060345338/versions/499681642938/representations/jpg_paged_2048x2048/content/1.jpg?access_token=1!QSLfmr2NTxRpXhIyNs9jVygxZZcRyWS1ODOGbPr-Kda75TrJjKlIWJffXdq24H_E5oPIUIQONY4u1uRkR7f6DejZiEdDht1lyS5VY1AZoCFtCsoEA5PCuaeEgPLq8RWWb6-lwMYk6Pg67kzrw5DNGvy_mbDqMjn71KcuLzTC5HuYLrO99mQMbz736djsqQ0bvNVl8x_d5zs-7BUEbU9ALkte3Os9N3cX-WmfuwswVFCUVj73xA9pkEHCx6QPaWwyrPn1SBrdvPovL984E0-xvX86QVwcXeIi_mvl2lFaVq2wmTzUj8Y1RvM_JKbsyvzoW9CCbG9UNuq09QP5ZH3HclYxFPi7Fzrmw5WMv-07bi8F66ANqdWOuoTcOyjyT4w5MhYNi0Q7vWb9e5hNw5YDQxDCnG4CTfGcD-H2iCSWkJtYdZulOnEAk8x53WGq13sbp6AioDdnJB2jCesJtrIM4hFG7HnFjU9X5sjty2rikFGRI-QFW_m_prnzzat3Py5UgS1EOk29dOVOU332hv4Q_Bo-GBJzYEhB1hi6PhubPCzZ6lp3OAgK8exA4HGql9Kkdg..&amp;box_client_name=box-content-preview&amp;box_client_version=2.12.1">
            <a:extLst>
              <a:ext uri="{FF2B5EF4-FFF2-40B4-BE49-F238E27FC236}">
                <a16:creationId xmlns:a16="http://schemas.microsoft.com/office/drawing/2014/main" id="{2A4CCC35-F70E-4DEB-97CE-1C17EB3A10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28" b="3652"/>
          <a:stretch/>
        </p:blipFill>
        <p:spPr bwMode="auto">
          <a:xfrm>
            <a:off x="2742631" y="1002355"/>
            <a:ext cx="6754792" cy="45301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72CC33-1736-4CC7-BDF8-8FE4F16FDBC5}"/>
              </a:ext>
            </a:extLst>
          </p:cNvPr>
          <p:cNvSpPr txBox="1"/>
          <p:nvPr/>
        </p:nvSpPr>
        <p:spPr>
          <a:xfrm>
            <a:off x="2772513" y="5273571"/>
            <a:ext cx="6949440" cy="261610"/>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Raqueeb</a:t>
            </a:r>
            <a:r>
              <a:rPr lang="en-US" sz="1100" dirty="0">
                <a:solidFill>
                  <a:schemeClr val="bg1"/>
                </a:solidFill>
              </a:rPr>
              <a:t> Bey | The Female Farmer Photovoice Project | 2019</a:t>
            </a:r>
          </a:p>
        </p:txBody>
      </p:sp>
    </p:spTree>
    <p:extLst>
      <p:ext uri="{BB962C8B-B14F-4D97-AF65-F5344CB8AC3E}">
        <p14:creationId xmlns:p14="http://schemas.microsoft.com/office/powerpoint/2010/main" val="841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345439"/>
            <a:ext cx="12222859" cy="72870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r>
              <a:rPr lang="en-US" sz="2000" i="1" dirty="0">
                <a:solidFill>
                  <a:prstClr val="black">
                    <a:lumMod val="75000"/>
                    <a:lumOff val="25000"/>
                  </a:prstClr>
                </a:solidFill>
              </a:rPr>
              <a:t>Women growers are at the forefront of efforts to  lobby local and state politicians for progressive urban agriculture policy.</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3116573" y="-2232857"/>
            <a:ext cx="5958854" cy="12222859"/>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667474" y="5471672"/>
            <a:ext cx="10857053" cy="34384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“If I Grew Up On a Farm”</a:t>
            </a:r>
            <a:br>
              <a:rPr lang="en-US" sz="2000" b="1" dirty="0">
                <a:solidFill>
                  <a:schemeClr val="bg1"/>
                </a:solidFill>
              </a:rPr>
            </a:br>
            <a:r>
              <a:rPr lang="en-US" sz="2000" dirty="0">
                <a:solidFill>
                  <a:schemeClr val="bg1"/>
                </a:solidFill>
              </a:rPr>
              <a:t>I imagine this is what my farm would look like! Not just this one picture, but all of them. All of these places, spaces, techniques, traditions also influence me to wonder… What if I had access to land to farm? What if my ancestors were able to pass down traditions of survival? What if I were a farmer? Beltzhoover showed me I can still be that farmer I never knew about!</a:t>
            </a:r>
          </a:p>
          <a:p>
            <a:pPr algn="ctr">
              <a:lnSpc>
                <a:spcPct val="100000"/>
              </a:lnSpc>
            </a:pPr>
            <a:endParaRPr lang="en-US" sz="2000" dirty="0">
              <a:solidFill>
                <a:schemeClr val="bg1"/>
              </a:solidFill>
            </a:endParaRPr>
          </a:p>
          <a:p>
            <a:pPr algn="ctr">
              <a:lnSpc>
                <a:spcPct val="100000"/>
              </a:lnSpc>
            </a:pPr>
            <a:endParaRPr lang="en-US" sz="2000" dirty="0">
              <a:solidFill>
                <a:schemeClr val="bg1"/>
              </a:solidFill>
            </a:endParaRPr>
          </a:p>
        </p:txBody>
      </p:sp>
      <p:pic>
        <p:nvPicPr>
          <p:cNvPr id="4098" name="Picture 2" descr="https://dl.boxcloud.com/api/2.0/internal_files/472060293159/versions/499681675959/representations/jpg_paged_2048x2048/content/1.jpg?access_token=1!P8GROCRtMEX3pUu9KaAilsz4bepwbmV20O0cof65dMTlxC2OoLx66_-H58nfeqfWD02a8End_flL2-Rk0S72a_OA7BPJzqAuybeikC0PWdSuDwQvaonCVvlCIuCixS8sCZg6bMp0HJOoT77r9qZKTibXaO98HiXkXSa-BoAHvZ0kbVg0LQpyuluYENkhkQEN325i_Yf2H_p7hq5IXtBRxkvTamjzXJQ2K83pQPyTuGazzuIMntT3rcAhzfiCaqrEs0VANhj7ow2TzXGRKgEwQi4pYNWgFSX1LxUwZ8UIO_LSCNHQMda7DtgKT3PBQBiBsXb1XBZWXEvMecQVCrc6QczdgR_O7JbpcLxJBhbcQAV-xHl4A1BoiTtoa9aM3hLUnlP4oXma3NJvwFIfyJLs-zA8Z_n2JSX8gHwIJBhs2g8TzOFiv5lcsiTaYvoGXbDp6jIlWV-aY9hqr0EgGGmnDvckITtIsAink16Cb-uY3m61NTnOgVOb6GMEes-KE1KpkloFjTlRzbvqg0zfT64jgl_4qesxVgFmUJTLPHdWqc5rZYpbhRWJlwhSIYZdTQlavQ..&amp;box_client_name=box-content-preview&amp;box_client_version=2.12.1">
            <a:extLst>
              <a:ext uri="{FF2B5EF4-FFF2-40B4-BE49-F238E27FC236}">
                <a16:creationId xmlns:a16="http://schemas.microsoft.com/office/drawing/2014/main" id="{5056D6D5-D233-42A9-83AD-00A0AF2C3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139" y="1037239"/>
            <a:ext cx="6627723" cy="44157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72CC33-1736-4CC7-BDF8-8FE4F16FDBC5}"/>
              </a:ext>
            </a:extLst>
          </p:cNvPr>
          <p:cNvSpPr txBox="1"/>
          <p:nvPr/>
        </p:nvSpPr>
        <p:spPr>
          <a:xfrm>
            <a:off x="2782139" y="5152228"/>
            <a:ext cx="6949440" cy="261610"/>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Raynise</a:t>
            </a:r>
            <a:r>
              <a:rPr lang="en-US" sz="1100" dirty="0">
                <a:solidFill>
                  <a:schemeClr val="bg1"/>
                </a:solidFill>
              </a:rPr>
              <a:t> Kelly | The Female Farmer Photovoice Project | 2019</a:t>
            </a:r>
          </a:p>
        </p:txBody>
      </p:sp>
    </p:spTree>
    <p:extLst>
      <p:ext uri="{BB962C8B-B14F-4D97-AF65-F5344CB8AC3E}">
        <p14:creationId xmlns:p14="http://schemas.microsoft.com/office/powerpoint/2010/main" val="48735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itle 4">
            <a:extLst>
              <a:ext uri="{FF2B5EF4-FFF2-40B4-BE49-F238E27FC236}">
                <a16:creationId xmlns:a16="http://schemas.microsoft.com/office/drawing/2014/main" id="{D3862542-69C3-4530-9BCB-507B39296485}"/>
              </a:ext>
            </a:extLst>
          </p:cNvPr>
          <p:cNvSpPr txBox="1">
            <a:spLocks/>
          </p:cNvSpPr>
          <p:nvPr/>
        </p:nvSpPr>
        <p:spPr>
          <a:xfrm>
            <a:off x="591554" y="116477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Findings</a:t>
            </a:r>
            <a:endParaRPr lang="en-US" dirty="0"/>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591554" y="1784092"/>
            <a:ext cx="11960664" cy="3890083"/>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514350" indent="-514350">
              <a:lnSpc>
                <a:spcPct val="100000"/>
              </a:lnSpc>
              <a:buFont typeface="+mj-lt"/>
              <a:buAutoNum type="arabicPeriod"/>
            </a:pPr>
            <a:r>
              <a:rPr lang="en-US" sz="2800" dirty="0">
                <a:solidFill>
                  <a:prstClr val="black">
                    <a:lumMod val="75000"/>
                    <a:lumOff val="25000"/>
                  </a:prstClr>
                </a:solidFill>
              </a:rPr>
              <a:t>Rather than growing solo, some women </a:t>
            </a:r>
            <a:br>
              <a:rPr lang="en-US" sz="2800" dirty="0">
                <a:solidFill>
                  <a:prstClr val="black">
                    <a:lumMod val="75000"/>
                    <a:lumOff val="25000"/>
                  </a:prstClr>
                </a:solidFill>
              </a:rPr>
            </a:br>
            <a:r>
              <a:rPr lang="en-US" sz="2800" dirty="0">
                <a:solidFill>
                  <a:prstClr val="black">
                    <a:lumMod val="75000"/>
                    <a:lumOff val="25000"/>
                  </a:prstClr>
                </a:solidFill>
              </a:rPr>
              <a:t>establish community gardens and create formal </a:t>
            </a:r>
            <a:br>
              <a:rPr lang="en-US" sz="2800" dirty="0">
                <a:solidFill>
                  <a:prstClr val="black">
                    <a:lumMod val="75000"/>
                    <a:lumOff val="25000"/>
                  </a:prstClr>
                </a:solidFill>
              </a:rPr>
            </a:br>
            <a:r>
              <a:rPr lang="en-US" sz="2800" dirty="0">
                <a:solidFill>
                  <a:prstClr val="black">
                    <a:lumMod val="75000"/>
                    <a:lumOff val="25000"/>
                  </a:prstClr>
                </a:solidFill>
              </a:rPr>
              <a:t>partnerships with local non-profits, </a:t>
            </a:r>
            <a:br>
              <a:rPr lang="en-US" sz="2800" dirty="0">
                <a:solidFill>
                  <a:prstClr val="black">
                    <a:lumMod val="75000"/>
                    <a:lumOff val="25000"/>
                  </a:prstClr>
                </a:solidFill>
              </a:rPr>
            </a:br>
            <a:r>
              <a:rPr lang="en-US" sz="2800" dirty="0">
                <a:solidFill>
                  <a:prstClr val="black">
                    <a:lumMod val="75000"/>
                    <a:lumOff val="25000"/>
                  </a:prstClr>
                </a:solidFill>
              </a:rPr>
              <a:t>elementary/secondary schools, universities, and/or faith-based institutions</a:t>
            </a:r>
          </a:p>
          <a:p>
            <a:pPr lvl="1"/>
            <a:r>
              <a:rPr lang="en-US" sz="1400" dirty="0">
                <a:solidFill>
                  <a:prstClr val="black">
                    <a:lumMod val="75000"/>
                    <a:lumOff val="25000"/>
                  </a:prstClr>
                </a:solidFill>
              </a:rPr>
              <a:t>	- </a:t>
            </a:r>
            <a:r>
              <a:rPr lang="en-US" sz="1600" dirty="0">
                <a:solidFill>
                  <a:prstClr val="black">
                    <a:lumMod val="75000"/>
                    <a:lumOff val="25000"/>
                  </a:prstClr>
                </a:solidFill>
              </a:rPr>
              <a:t>Sources of land, labor, built and financial capital</a:t>
            </a:r>
            <a:br>
              <a:rPr lang="en-US" sz="1400" dirty="0">
                <a:solidFill>
                  <a:prstClr val="black">
                    <a:lumMod val="75000"/>
                    <a:lumOff val="25000"/>
                  </a:prstClr>
                </a:solidFill>
              </a:rPr>
            </a:br>
            <a:endParaRPr lang="en-US" sz="1400" dirty="0">
              <a:solidFill>
                <a:prstClr val="black">
                  <a:lumMod val="75000"/>
                  <a:lumOff val="25000"/>
                </a:prstClr>
              </a:solidFill>
            </a:endParaRPr>
          </a:p>
          <a:p>
            <a:pPr marL="514350" indent="-514350">
              <a:buFont typeface="+mj-lt"/>
              <a:buAutoNum type="arabicPeriod"/>
            </a:pPr>
            <a:r>
              <a:rPr lang="en-US" sz="2800" dirty="0">
                <a:solidFill>
                  <a:prstClr val="black">
                    <a:lumMod val="75000"/>
                    <a:lumOff val="25000"/>
                  </a:prstClr>
                </a:solidFill>
              </a:rPr>
              <a:t>Educational programs and services offered by UA non-profits provide supportive</a:t>
            </a:r>
            <a:br>
              <a:rPr lang="en-US" sz="2800" dirty="0">
                <a:solidFill>
                  <a:prstClr val="black">
                    <a:lumMod val="75000"/>
                    <a:lumOff val="25000"/>
                  </a:prstClr>
                </a:solidFill>
              </a:rPr>
            </a:br>
            <a:r>
              <a:rPr lang="en-US" sz="2800" dirty="0">
                <a:solidFill>
                  <a:prstClr val="black">
                    <a:lumMod val="75000"/>
                    <a:lumOff val="25000"/>
                  </a:prstClr>
                </a:solidFill>
              </a:rPr>
              <a:t>spaces for women growers to build community and gain confidence in their roles as farmers, gardeners, and food activists/advocates</a:t>
            </a:r>
            <a:br>
              <a:rPr lang="en-US" sz="2800" dirty="0">
                <a:solidFill>
                  <a:prstClr val="black">
                    <a:lumMod val="75000"/>
                    <a:lumOff val="25000"/>
                  </a:prstClr>
                </a:solidFill>
              </a:rPr>
            </a:br>
            <a:endParaRPr lang="en-US" sz="2800" dirty="0">
              <a:solidFill>
                <a:prstClr val="black">
                  <a:lumMod val="75000"/>
                  <a:lumOff val="25000"/>
                </a:prstClr>
              </a:solidFill>
            </a:endParaRPr>
          </a:p>
          <a:p>
            <a:pPr marL="514350" indent="-514350">
              <a:buFont typeface="+mj-lt"/>
              <a:buAutoNum type="arabicPeriod"/>
            </a:pPr>
            <a:r>
              <a:rPr lang="en-US" sz="2800" dirty="0">
                <a:solidFill>
                  <a:prstClr val="black">
                    <a:lumMod val="75000"/>
                    <a:lumOff val="25000"/>
                  </a:prstClr>
                </a:solidFill>
              </a:rPr>
              <a:t>Women growers are at the forefront of efforts to  lobby local and state politicians for progressive urban agriculture policy</a:t>
            </a:r>
          </a:p>
        </p:txBody>
      </p:sp>
      <p:grpSp>
        <p:nvGrpSpPr>
          <p:cNvPr id="9" name="Group 8">
            <a:extLst>
              <a:ext uri="{FF2B5EF4-FFF2-40B4-BE49-F238E27FC236}">
                <a16:creationId xmlns:a16="http://schemas.microsoft.com/office/drawing/2014/main" id="{1FBB85B8-41EB-40D8-A01A-8E7754D86476}"/>
              </a:ext>
            </a:extLst>
          </p:cNvPr>
          <p:cNvGrpSpPr/>
          <p:nvPr/>
        </p:nvGrpSpPr>
        <p:grpSpPr>
          <a:xfrm>
            <a:off x="7898577" y="254063"/>
            <a:ext cx="4147823" cy="2484661"/>
            <a:chOff x="2179132" y="1525169"/>
            <a:chExt cx="4147823" cy="2484661"/>
          </a:xfrm>
        </p:grpSpPr>
        <p:sp>
          <p:nvSpPr>
            <p:cNvPr id="13" name="Rectangle: Rounded Corners 12">
              <a:extLst>
                <a:ext uri="{FF2B5EF4-FFF2-40B4-BE49-F238E27FC236}">
                  <a16:creationId xmlns:a16="http://schemas.microsoft.com/office/drawing/2014/main" id="{A22DF316-A3B0-44DF-9BEC-85356CFB4795}"/>
                </a:ext>
              </a:extLst>
            </p:cNvPr>
            <p:cNvSpPr/>
            <p:nvPr/>
          </p:nvSpPr>
          <p:spPr>
            <a:xfrm>
              <a:off x="2179132" y="1868359"/>
              <a:ext cx="3652708" cy="2141471"/>
            </a:xfrm>
            <a:prstGeom prst="roundRect">
              <a:avLst/>
            </a:prstGeom>
            <a:solidFill>
              <a:srgbClr val="33993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How do historically marginalized urban farmers and gardeners work with nonprofit organizations, extension services, government programs, and fellow agriculturalists to create and sustain their operations?</a:t>
              </a:r>
            </a:p>
          </p:txBody>
        </p:sp>
        <p:sp>
          <p:nvSpPr>
            <p:cNvPr id="14" name="Oval 13">
              <a:extLst>
                <a:ext uri="{FF2B5EF4-FFF2-40B4-BE49-F238E27FC236}">
                  <a16:creationId xmlns:a16="http://schemas.microsoft.com/office/drawing/2014/main" id="{CD763C3E-2996-4D28-B4FD-6769D97D78E1}"/>
                </a:ext>
              </a:extLst>
            </p:cNvPr>
            <p:cNvSpPr/>
            <p:nvPr/>
          </p:nvSpPr>
          <p:spPr>
            <a:xfrm>
              <a:off x="5331275" y="1525169"/>
              <a:ext cx="995680" cy="995680"/>
            </a:xfrm>
            <a:prstGeom prst="ellipse">
              <a:avLst/>
            </a:prstGeom>
            <a:solidFill>
              <a:srgbClr val="33993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grpSp>
    </p:spTree>
    <p:extLst>
      <p:ext uri="{BB962C8B-B14F-4D97-AF65-F5344CB8AC3E}">
        <p14:creationId xmlns:p14="http://schemas.microsoft.com/office/powerpoint/2010/main" val="3996559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oup of people around each other&#10;&#10;Description automatically generated">
            <a:extLst>
              <a:ext uri="{FF2B5EF4-FFF2-40B4-BE49-F238E27FC236}">
                <a16:creationId xmlns:a16="http://schemas.microsoft.com/office/drawing/2014/main" id="{68EFABE2-802B-45AC-B434-BC2E7CDCB2BE}"/>
              </a:ext>
            </a:extLst>
          </p:cNvPr>
          <p:cNvPicPr>
            <a:picLocks noChangeAspect="1"/>
          </p:cNvPicPr>
          <p:nvPr/>
        </p:nvPicPr>
        <p:blipFill>
          <a:blip r:embed="rId3"/>
          <a:stretch>
            <a:fillRect/>
          </a:stretch>
        </p:blipFill>
        <p:spPr>
          <a:xfrm rot="10800000">
            <a:off x="0" y="-1"/>
            <a:ext cx="12192000" cy="8122475"/>
          </a:xfrm>
          <a:prstGeom prst="rect">
            <a:avLst/>
          </a:prstGeom>
        </p:spPr>
      </p:pic>
      <p:sp>
        <p:nvSpPr>
          <p:cNvPr id="18" name="Rectangle 17">
            <a:extLst>
              <a:ext uri="{FF2B5EF4-FFF2-40B4-BE49-F238E27FC236}">
                <a16:creationId xmlns:a16="http://schemas.microsoft.com/office/drawing/2014/main" id="{75F2B1C5-78F6-4A28-8883-7C500ADCB7D4}"/>
              </a:ext>
              <a:ext uri="{C183D7F6-B498-43B3-948B-1728B52AA6E4}">
                <adec:decorative xmlns:adec="http://schemas.microsoft.com/office/drawing/2017/decorative" val="1"/>
              </a:ext>
            </a:extLst>
          </p:cNvPr>
          <p:cNvSpPr/>
          <p:nvPr/>
        </p:nvSpPr>
        <p:spPr bwMode="invGray">
          <a:xfrm rot="5400000">
            <a:off x="2034763" y="-2034765"/>
            <a:ext cx="8122477" cy="1219200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1F217F2-8C36-4584-BD5D-0B00606DF9A2}"/>
              </a:ext>
            </a:extLst>
          </p:cNvPr>
          <p:cNvSpPr>
            <a:spLocks noGrp="1"/>
          </p:cNvSpPr>
          <p:nvPr>
            <p:ph type="subTitle" idx="1"/>
          </p:nvPr>
        </p:nvSpPr>
        <p:spPr bwMode="black">
          <a:xfrm>
            <a:off x="614696" y="1912241"/>
            <a:ext cx="10648374" cy="691666"/>
          </a:xfrm>
        </p:spPr>
        <p:txBody>
          <a:bodyPr/>
          <a:lstStyle/>
          <a:p>
            <a:pPr algn="l"/>
            <a:r>
              <a:rPr lang="en-US" sz="3000" dirty="0">
                <a:latin typeface="Rockwell Nova" panose="020B0604020202020204" pitchFamily="18" charset="0"/>
              </a:rPr>
              <a:t>"There's power in playing in the dirt. </a:t>
            </a:r>
            <a:br>
              <a:rPr lang="en-US" sz="3000" dirty="0">
                <a:latin typeface="Rockwell Nova" panose="020B0604020202020204" pitchFamily="18" charset="0"/>
              </a:rPr>
            </a:br>
            <a:r>
              <a:rPr lang="en-US" sz="3000" dirty="0">
                <a:latin typeface="Rockwell Nova" panose="020B0604020202020204" pitchFamily="18" charset="0"/>
              </a:rPr>
              <a:t>It's important that people see what we're doing, take that work seriously, and make growing food possible for everyone. It doesn't matter where we live, what we look like... Give us ladies space, we'll make it happen." </a:t>
            </a:r>
          </a:p>
          <a:p>
            <a:br>
              <a:rPr lang="en-US" sz="2000" dirty="0">
                <a:latin typeface="Rockwell Nova" panose="020B0604020202020204" pitchFamily="18" charset="0"/>
              </a:rPr>
            </a:br>
            <a:r>
              <a:rPr lang="en-US" sz="2000" dirty="0">
                <a:latin typeface="Rockwell Nova" panose="020B0604020202020204" pitchFamily="18" charset="0"/>
              </a:rPr>
              <a:t>– Lisa, urban farmer and community activist, Pittsburgh, PA</a:t>
            </a:r>
          </a:p>
        </p:txBody>
      </p:sp>
    </p:spTree>
    <p:extLst>
      <p:ext uri="{BB962C8B-B14F-4D97-AF65-F5344CB8AC3E}">
        <p14:creationId xmlns:p14="http://schemas.microsoft.com/office/powerpoint/2010/main" val="9134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nch in a park&#10;&#10;Description automatically generated">
            <a:extLst>
              <a:ext uri="{FF2B5EF4-FFF2-40B4-BE49-F238E27FC236}">
                <a16:creationId xmlns:a16="http://schemas.microsoft.com/office/drawing/2014/main" id="{BBAFBE2A-9148-42CF-B978-FBE413F055ED}"/>
              </a:ext>
            </a:extLst>
          </p:cNvPr>
          <p:cNvPicPr>
            <a:picLocks noChangeAspect="1"/>
          </p:cNvPicPr>
          <p:nvPr/>
        </p:nvPicPr>
        <p:blipFill rotWithShape="1">
          <a:blip r:embed="rId3"/>
          <a:srcRect t="11000"/>
          <a:stretch/>
        </p:blipFill>
        <p:spPr>
          <a:xfrm>
            <a:off x="0" y="0"/>
            <a:ext cx="12192000" cy="8138160"/>
          </a:xfrm>
          <a:prstGeom prst="rect">
            <a:avLst/>
          </a:prstGeom>
        </p:spPr>
      </p:pic>
      <p:sp>
        <p:nvSpPr>
          <p:cNvPr id="18" name="Rectangle 17">
            <a:extLst>
              <a:ext uri="{FF2B5EF4-FFF2-40B4-BE49-F238E27FC236}">
                <a16:creationId xmlns:a16="http://schemas.microsoft.com/office/drawing/2014/main" id="{75F2B1C5-78F6-4A28-8883-7C500ADCB7D4}"/>
              </a:ext>
              <a:ext uri="{C183D7F6-B498-43B3-948B-1728B52AA6E4}">
                <adec:decorative xmlns:adec="http://schemas.microsoft.com/office/drawing/2017/decorative" val="1"/>
              </a:ext>
            </a:extLst>
          </p:cNvPr>
          <p:cNvSpPr/>
          <p:nvPr/>
        </p:nvSpPr>
        <p:spPr bwMode="invGray">
          <a:xfrm rot="5400000">
            <a:off x="2026920" y="-2026920"/>
            <a:ext cx="8138160" cy="12192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1F217F2-8C36-4584-BD5D-0B00606DF9A2}"/>
              </a:ext>
            </a:extLst>
          </p:cNvPr>
          <p:cNvSpPr>
            <a:spLocks noGrp="1"/>
          </p:cNvSpPr>
          <p:nvPr>
            <p:ph type="subTitle" idx="1"/>
          </p:nvPr>
        </p:nvSpPr>
        <p:spPr bwMode="black">
          <a:xfrm>
            <a:off x="1262877" y="266008"/>
            <a:ext cx="10032294" cy="6450676"/>
          </a:xfrm>
        </p:spPr>
        <p:txBody>
          <a:bodyPr/>
          <a:lstStyle/>
          <a:p>
            <a:pPr algn="l"/>
            <a:br>
              <a:rPr lang="en-US" sz="3200" b="1" dirty="0"/>
            </a:br>
            <a:r>
              <a:rPr lang="en-US" sz="3200" b="1" dirty="0"/>
              <a:t>A special thank you to all participants of </a:t>
            </a:r>
            <a:br>
              <a:rPr lang="en-US" sz="3200" b="1" dirty="0"/>
            </a:br>
            <a:r>
              <a:rPr lang="en-US" sz="3200" b="1" dirty="0"/>
              <a:t>The Female Farmer Photovoice Project</a:t>
            </a:r>
            <a:endParaRPr lang="en-US" dirty="0"/>
          </a:p>
          <a:p>
            <a:pPr algn="l">
              <a:lnSpc>
                <a:spcPct val="100000"/>
              </a:lnSpc>
            </a:pPr>
            <a:r>
              <a:rPr lang="en-US" dirty="0"/>
              <a:t>		AJ </a:t>
            </a:r>
            <a:r>
              <a:rPr lang="en-US" dirty="0" err="1"/>
              <a:t>Monsma</a:t>
            </a:r>
            <a:r>
              <a:rPr lang="en-US" dirty="0"/>
              <a:t>				Lisa Freeman</a:t>
            </a:r>
          </a:p>
          <a:p>
            <a:pPr algn="l"/>
            <a:r>
              <a:rPr lang="en-US" dirty="0"/>
              <a:t>		Amy </a:t>
            </a:r>
            <a:r>
              <a:rPr lang="en-US" dirty="0" err="1"/>
              <a:t>Bloxson</a:t>
            </a:r>
            <a:r>
              <a:rPr lang="en-US" dirty="0"/>
              <a:t>				</a:t>
            </a:r>
            <a:r>
              <a:rPr lang="en-US" dirty="0" err="1"/>
              <a:t>Mischelle</a:t>
            </a:r>
            <a:r>
              <a:rPr lang="en-US" dirty="0"/>
              <a:t> McMillan</a:t>
            </a:r>
          </a:p>
          <a:p>
            <a:pPr algn="l"/>
            <a:r>
              <a:rPr lang="en-US" dirty="0"/>
              <a:t>		Celeste Taylor				</a:t>
            </a:r>
            <a:r>
              <a:rPr lang="en-US" dirty="0" err="1"/>
              <a:t>NaTisha</a:t>
            </a:r>
            <a:r>
              <a:rPr lang="en-US" dirty="0"/>
              <a:t> Washington</a:t>
            </a:r>
          </a:p>
          <a:p>
            <a:pPr algn="l"/>
            <a:r>
              <a:rPr lang="en-US" dirty="0"/>
              <a:t>		Christina Neumann			</a:t>
            </a:r>
            <a:r>
              <a:rPr lang="en-US" dirty="0" err="1"/>
              <a:t>Raqueeb</a:t>
            </a:r>
            <a:r>
              <a:rPr lang="en-US" dirty="0"/>
              <a:t> Bey</a:t>
            </a:r>
          </a:p>
          <a:p>
            <a:pPr algn="l"/>
            <a:r>
              <a:rPr lang="en-US" dirty="0"/>
              <a:t>		Dana Harris Yates			</a:t>
            </a:r>
            <a:r>
              <a:rPr lang="en-US" dirty="0" err="1"/>
              <a:t>Raynise</a:t>
            </a:r>
            <a:r>
              <a:rPr lang="en-US" dirty="0"/>
              <a:t> Kelly</a:t>
            </a:r>
          </a:p>
          <a:p>
            <a:pPr algn="l"/>
            <a:r>
              <a:rPr lang="en-US" dirty="0"/>
              <a:t>		Elaine James				Rose </a:t>
            </a:r>
            <a:r>
              <a:rPr lang="en-US" dirty="0" err="1"/>
              <a:t>Osburn</a:t>
            </a:r>
            <a:endParaRPr lang="en-US" dirty="0"/>
          </a:p>
          <a:p>
            <a:pPr algn="l"/>
            <a:r>
              <a:rPr lang="en-US" dirty="0"/>
              <a:t>		Essence Muhammed			Trina </a:t>
            </a:r>
            <a:r>
              <a:rPr lang="en-US" dirty="0" err="1"/>
              <a:t>Goggins</a:t>
            </a:r>
            <a:endParaRPr lang="en-US" dirty="0"/>
          </a:p>
          <a:p>
            <a:pPr algn="l"/>
            <a:r>
              <a:rPr lang="en-US" dirty="0"/>
              <a:t>		Fatima Gibson-Henley		</a:t>
            </a:r>
            <a:r>
              <a:rPr lang="en-US" dirty="0" err="1"/>
              <a:t>Vespera</a:t>
            </a:r>
            <a:r>
              <a:rPr lang="en-US" dirty="0"/>
              <a:t> Barrow</a:t>
            </a:r>
          </a:p>
          <a:p>
            <a:pPr algn="l"/>
            <a:r>
              <a:rPr lang="en-US" dirty="0"/>
              <a:t>		Khadijah Bey				Vita </a:t>
            </a:r>
            <a:r>
              <a:rPr lang="en-US" dirty="0" err="1"/>
              <a:t>Porobil</a:t>
            </a:r>
            <a:endParaRPr lang="en-US" dirty="0"/>
          </a:p>
        </p:txBody>
      </p:sp>
    </p:spTree>
    <p:extLst>
      <p:ext uri="{BB962C8B-B14F-4D97-AF65-F5344CB8AC3E}">
        <p14:creationId xmlns:p14="http://schemas.microsoft.com/office/powerpoint/2010/main" val="27131928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BF7A70-9E74-4579-8F45-A9F5CD179EA2}"/>
              </a:ext>
            </a:extLst>
          </p:cNvPr>
          <p:cNvSpPr/>
          <p:nvPr/>
        </p:nvSpPr>
        <p:spPr>
          <a:xfrm>
            <a:off x="-15429"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hand holding a banana&#10;&#10;Description automatically generated">
            <a:extLst>
              <a:ext uri="{FF2B5EF4-FFF2-40B4-BE49-F238E27FC236}">
                <a16:creationId xmlns:a16="http://schemas.microsoft.com/office/drawing/2014/main" id="{09A3C4CB-37AE-4E26-9F74-8604F58B9015}"/>
              </a:ext>
            </a:extLst>
          </p:cNvPr>
          <p:cNvPicPr>
            <a:picLocks noChangeAspect="1"/>
          </p:cNvPicPr>
          <p:nvPr/>
        </p:nvPicPr>
        <p:blipFill rotWithShape="1">
          <a:blip r:embed="rId3"/>
          <a:srcRect l="44976" r="21898" b="22358"/>
          <a:stretch/>
        </p:blipFill>
        <p:spPr>
          <a:xfrm rot="5400000">
            <a:off x="2634818" y="-2730040"/>
            <a:ext cx="6953220" cy="12222859"/>
          </a:xfrm>
          <a:prstGeom prst="rect">
            <a:avLst/>
          </a:prstGeom>
        </p:spPr>
      </p:pic>
      <p:sp>
        <p:nvSpPr>
          <p:cNvPr id="11" name="Rectangle 10">
            <a:extLst>
              <a:ext uri="{FF2B5EF4-FFF2-40B4-BE49-F238E27FC236}">
                <a16:creationId xmlns:a16="http://schemas.microsoft.com/office/drawing/2014/main" id="{5396BE43-2D46-4002-A946-60FC5900EC15}"/>
              </a:ext>
              <a:ext uri="{C183D7F6-B498-43B3-948B-1728B52AA6E4}">
                <adec:decorative xmlns:adec="http://schemas.microsoft.com/office/drawing/2017/decorative" val="1"/>
              </a:ext>
            </a:extLst>
          </p:cNvPr>
          <p:cNvSpPr/>
          <p:nvPr/>
        </p:nvSpPr>
        <p:spPr bwMode="invGray">
          <a:xfrm rot="5400000">
            <a:off x="4004120" y="-225223"/>
            <a:ext cx="6720693" cy="717113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2DDABB1-5E6B-4365-AD9E-DDCE7E972742}"/>
              </a:ext>
            </a:extLst>
          </p:cNvPr>
          <p:cNvSpPr>
            <a:spLocks noGrp="1"/>
          </p:cNvSpPr>
          <p:nvPr>
            <p:ph type="ctrTitle"/>
          </p:nvPr>
        </p:nvSpPr>
        <p:spPr>
          <a:xfrm>
            <a:off x="4295187" y="2269531"/>
            <a:ext cx="6363508" cy="1870007"/>
          </a:xfrm>
        </p:spPr>
        <p:txBody>
          <a:bodyPr/>
          <a:lstStyle/>
          <a:p>
            <a:r>
              <a:rPr lang="en-US"/>
              <a:t>Thank you!</a:t>
            </a:r>
            <a:endParaRPr lang="en-US" dirty="0"/>
          </a:p>
        </p:txBody>
      </p:sp>
      <p:sp>
        <p:nvSpPr>
          <p:cNvPr id="4" name="Subtitle 3">
            <a:extLst>
              <a:ext uri="{FF2B5EF4-FFF2-40B4-BE49-F238E27FC236}">
                <a16:creationId xmlns:a16="http://schemas.microsoft.com/office/drawing/2014/main" id="{37530160-A714-49C8-85A0-932553905B40}"/>
              </a:ext>
            </a:extLst>
          </p:cNvPr>
          <p:cNvSpPr>
            <a:spLocks noGrp="1"/>
          </p:cNvSpPr>
          <p:nvPr>
            <p:ph type="subTitle" idx="1"/>
          </p:nvPr>
        </p:nvSpPr>
        <p:spPr>
          <a:xfrm>
            <a:off x="3890865" y="4399902"/>
            <a:ext cx="6363509" cy="125445"/>
          </a:xfrm>
        </p:spPr>
        <p:txBody>
          <a:bodyPr/>
          <a:lstStyle/>
          <a:p>
            <a:r>
              <a:rPr lang="en-US" dirty="0"/>
              <a:t>Hannah Whitley</a:t>
            </a:r>
            <a:br>
              <a:rPr lang="en-US" dirty="0"/>
            </a:br>
            <a:r>
              <a:rPr lang="en-US" dirty="0"/>
              <a:t>M.S. Student, Rural Sociology and Women’s, Gender &amp; Sexuality Studies</a:t>
            </a:r>
            <a:br>
              <a:rPr lang="en-US" dirty="0"/>
            </a:br>
            <a:r>
              <a:rPr lang="en-US" dirty="0"/>
              <a:t>The Pennsylvania State University</a:t>
            </a:r>
          </a:p>
        </p:txBody>
      </p:sp>
      <p:pic>
        <p:nvPicPr>
          <p:cNvPr id="12" name="Graphic 11" descr="User icon" title="Icon - Presenter Name">
            <a:extLst>
              <a:ext uri="{FF2B5EF4-FFF2-40B4-BE49-F238E27FC236}">
                <a16:creationId xmlns:a16="http://schemas.microsoft.com/office/drawing/2014/main" id="{3FD34FCD-807B-4BBC-8AFE-2162CCE29B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10387065" y="4396503"/>
            <a:ext cx="218900" cy="218900"/>
          </a:xfrm>
          <a:prstGeom prst="rect">
            <a:avLst/>
          </a:prstGeom>
        </p:spPr>
      </p:pic>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16"/>
          </p:nvPr>
        </p:nvSpPr>
        <p:spPr>
          <a:xfrm>
            <a:off x="5573044" y="5192435"/>
            <a:ext cx="4681330" cy="252000"/>
          </a:xfrm>
        </p:spPr>
        <p:txBody>
          <a:bodyPr/>
          <a:lstStyle/>
          <a:p>
            <a:r>
              <a:rPr lang="en-US" dirty="0"/>
              <a:t>htw3@psu.edu</a:t>
            </a:r>
          </a:p>
        </p:txBody>
      </p:sp>
      <p:pic>
        <p:nvPicPr>
          <p:cNvPr id="13" name="Graphic 12" descr="Envelope icon"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black">
          <a:xfrm>
            <a:off x="10387065" y="5211081"/>
            <a:ext cx="218900" cy="218900"/>
          </a:xfrm>
          <a:prstGeom prst="rect">
            <a:avLst/>
          </a:prstGeom>
        </p:spPr>
      </p:pic>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17"/>
          </p:nvPr>
        </p:nvSpPr>
        <p:spPr>
          <a:xfrm>
            <a:off x="5573044" y="5579782"/>
            <a:ext cx="4683095" cy="252413"/>
          </a:xfrm>
        </p:spPr>
        <p:txBody>
          <a:bodyPr/>
          <a:lstStyle/>
          <a:p>
            <a:r>
              <a:rPr lang="en-US" dirty="0"/>
              <a:t>www.thefemalefarmerphotovoiceproject.org </a:t>
            </a:r>
          </a:p>
        </p:txBody>
      </p:sp>
      <p:pic>
        <p:nvPicPr>
          <p:cNvPr id="15" name="Graphic 14" descr="Link icon">
            <a:extLst>
              <a:ext uri="{FF2B5EF4-FFF2-40B4-BE49-F238E27FC236}">
                <a16:creationId xmlns:a16="http://schemas.microsoft.com/office/drawing/2014/main" id="{0161B5EF-405A-4DEA-8E00-0A6A7B71F7B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black">
          <a:xfrm>
            <a:off x="10370206" y="5561120"/>
            <a:ext cx="244786" cy="244786"/>
          </a:xfrm>
          <a:prstGeom prst="rect">
            <a:avLst/>
          </a:prstGeom>
        </p:spPr>
      </p:pic>
      <p:pic>
        <p:nvPicPr>
          <p:cNvPr id="19" name="Picture 2" descr="A close up of a logo&#10;&#10;Description automatically generated">
            <a:extLst>
              <a:ext uri="{FF2B5EF4-FFF2-40B4-BE49-F238E27FC236}">
                <a16:creationId xmlns:a16="http://schemas.microsoft.com/office/drawing/2014/main" id="{769B18F8-A4C8-4A2F-B8DE-23000DE7A8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70" t="9174" r="9563" b="9132"/>
          <a:stretch/>
        </p:blipFill>
        <p:spPr bwMode="auto">
          <a:xfrm>
            <a:off x="603616" y="4139538"/>
            <a:ext cx="2278207" cy="227061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5947876-4256-4454-A87E-150CC1D7EF9B}"/>
              </a:ext>
            </a:extLst>
          </p:cNvPr>
          <p:cNvGrpSpPr/>
          <p:nvPr/>
        </p:nvGrpSpPr>
        <p:grpSpPr>
          <a:xfrm>
            <a:off x="1006493" y="398356"/>
            <a:ext cx="1472452" cy="1914188"/>
            <a:chOff x="383175" y="4638095"/>
            <a:chExt cx="1472452" cy="1914188"/>
          </a:xfrm>
        </p:grpSpPr>
        <p:pic>
          <p:nvPicPr>
            <p:cNvPr id="16" name="Picture 15">
              <a:extLst>
                <a:ext uri="{FF2B5EF4-FFF2-40B4-BE49-F238E27FC236}">
                  <a16:creationId xmlns:a16="http://schemas.microsoft.com/office/drawing/2014/main" id="{CB279435-38CF-454B-A8DD-4849933A55C2}"/>
                </a:ext>
              </a:extLst>
            </p:cNvPr>
            <p:cNvPicPr>
              <a:picLocks noChangeAspect="1"/>
            </p:cNvPicPr>
            <p:nvPr/>
          </p:nvPicPr>
          <p:blipFill>
            <a:blip r:embed="rId11"/>
            <a:stretch>
              <a:fillRect/>
            </a:stretch>
          </p:blipFill>
          <p:spPr>
            <a:xfrm>
              <a:off x="383175" y="4638095"/>
              <a:ext cx="1472452" cy="1914188"/>
            </a:xfrm>
            <a:prstGeom prst="rect">
              <a:avLst/>
            </a:prstGeom>
          </p:spPr>
        </p:pic>
        <p:sp>
          <p:nvSpPr>
            <p:cNvPr id="17" name="TextBox 16">
              <a:extLst>
                <a:ext uri="{FF2B5EF4-FFF2-40B4-BE49-F238E27FC236}">
                  <a16:creationId xmlns:a16="http://schemas.microsoft.com/office/drawing/2014/main" id="{5AFADD20-33C2-48E5-AFAB-FC9534676339}"/>
                </a:ext>
              </a:extLst>
            </p:cNvPr>
            <p:cNvSpPr txBox="1"/>
            <p:nvPr/>
          </p:nvSpPr>
          <p:spPr>
            <a:xfrm>
              <a:off x="666751" y="6044452"/>
              <a:ext cx="1126330" cy="507831"/>
            </a:xfrm>
            <a:prstGeom prst="rect">
              <a:avLst/>
            </a:prstGeom>
            <a:solidFill>
              <a:schemeClr val="tx1"/>
            </a:solidFill>
          </p:spPr>
          <p:txBody>
            <a:bodyPr wrap="square" rtlCol="0">
              <a:spAutoFit/>
            </a:bodyPr>
            <a:lstStyle/>
            <a:p>
              <a:r>
                <a:rPr lang="en-US" sz="900" dirty="0">
                  <a:solidFill>
                    <a:schemeClr val="bg1"/>
                  </a:solidFill>
                </a:rPr>
                <a:t>Scan me to access these slides on your own device</a:t>
              </a:r>
            </a:p>
          </p:txBody>
        </p:sp>
      </p:grpSp>
    </p:spTree>
    <p:extLst>
      <p:ext uri="{BB962C8B-B14F-4D97-AF65-F5344CB8AC3E}">
        <p14:creationId xmlns:p14="http://schemas.microsoft.com/office/powerpoint/2010/main" val="311331848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9EFDCEF9-3593-4C68-B1A0-6E18A4A8E68E}"/>
              </a:ext>
            </a:extLst>
          </p:cNvPr>
          <p:cNvSpPr/>
          <p:nvPr/>
        </p:nvSpPr>
        <p:spPr>
          <a:xfrm>
            <a:off x="-51365"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1B08A61B-BCAB-4622-A53C-FA6BEA49CB01}"/>
              </a:ext>
            </a:extLst>
          </p:cNvPr>
          <p:cNvCxnSpPr>
            <a:cxnSpLocks/>
            <a:stCxn id="45" idx="0"/>
          </p:cNvCxnSpPr>
          <p:nvPr/>
        </p:nvCxnSpPr>
        <p:spPr>
          <a:xfrm flipH="1">
            <a:off x="7079891" y="1112763"/>
            <a:ext cx="0" cy="2847380"/>
          </a:xfrm>
          <a:prstGeom prst="line">
            <a:avLst/>
          </a:prstGeom>
          <a:ln w="1905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4C6B421E-A599-4B05-906C-3AE80E39060B}"/>
              </a:ext>
            </a:extLst>
          </p:cNvPr>
          <p:cNvCxnSpPr>
            <a:cxnSpLocks/>
          </p:cNvCxnSpPr>
          <p:nvPr/>
        </p:nvCxnSpPr>
        <p:spPr>
          <a:xfrm>
            <a:off x="2917428" y="4157121"/>
            <a:ext cx="0" cy="786384"/>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38" name="Text Placeholder 28">
            <a:extLst>
              <a:ext uri="{FF2B5EF4-FFF2-40B4-BE49-F238E27FC236}">
                <a16:creationId xmlns:a16="http://schemas.microsoft.com/office/drawing/2014/main" id="{FC515413-F507-4A34-82ED-04E98A4CDD31}"/>
              </a:ext>
            </a:extLst>
          </p:cNvPr>
          <p:cNvSpPr txBox="1">
            <a:spLocks/>
          </p:cNvSpPr>
          <p:nvPr/>
        </p:nvSpPr>
        <p:spPr>
          <a:xfrm>
            <a:off x="2065409" y="4925657"/>
            <a:ext cx="1663312" cy="456494"/>
          </a:xfrm>
          <a:prstGeom prst="rect">
            <a:avLst/>
          </a:prstGeom>
          <a:solidFill>
            <a:schemeClr val="bg1"/>
          </a:solidFill>
          <a:ln w="3175">
            <a:solidFill>
              <a:schemeClr val="accent2"/>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Fieldwork begins</a:t>
            </a:r>
          </a:p>
        </p:txBody>
      </p:sp>
      <p:sp>
        <p:nvSpPr>
          <p:cNvPr id="6" name="Text Placeholder 5">
            <a:extLst>
              <a:ext uri="{FF2B5EF4-FFF2-40B4-BE49-F238E27FC236}">
                <a16:creationId xmlns:a16="http://schemas.microsoft.com/office/drawing/2014/main" id="{DC0153D4-6BE1-4775-8DB0-AF6F6B6305EF}"/>
              </a:ext>
            </a:extLst>
          </p:cNvPr>
          <p:cNvSpPr>
            <a:spLocks noGrp="1"/>
          </p:cNvSpPr>
          <p:nvPr>
            <p:ph type="body" sz="quarter" idx="34"/>
          </p:nvPr>
        </p:nvSpPr>
        <p:spPr>
          <a:xfrm>
            <a:off x="2757213" y="3597398"/>
            <a:ext cx="377825" cy="201776"/>
          </a:xfrm>
        </p:spPr>
        <p:txBody>
          <a:bodyPr/>
          <a:lstStyle/>
          <a:p>
            <a:r>
              <a:rPr lang="en-US" dirty="0"/>
              <a:t>JAN	</a:t>
            </a:r>
          </a:p>
        </p:txBody>
      </p:sp>
      <p:sp>
        <p:nvSpPr>
          <p:cNvPr id="7" name="Text Placeholder 6">
            <a:extLst>
              <a:ext uri="{FF2B5EF4-FFF2-40B4-BE49-F238E27FC236}">
                <a16:creationId xmlns:a16="http://schemas.microsoft.com/office/drawing/2014/main" id="{F592477C-106F-4ACF-9F87-CCEB47554D74}"/>
              </a:ext>
            </a:extLst>
          </p:cNvPr>
          <p:cNvSpPr>
            <a:spLocks noGrp="1"/>
          </p:cNvSpPr>
          <p:nvPr>
            <p:ph type="body" sz="quarter" idx="35"/>
          </p:nvPr>
        </p:nvSpPr>
        <p:spPr>
          <a:xfrm>
            <a:off x="3686427" y="3597398"/>
            <a:ext cx="377825" cy="201776"/>
          </a:xfrm>
        </p:spPr>
        <p:txBody>
          <a:bodyPr/>
          <a:lstStyle/>
          <a:p>
            <a:r>
              <a:rPr lang="en-US" dirty="0"/>
              <a:t>FEB	</a:t>
            </a:r>
          </a:p>
        </p:txBody>
      </p:sp>
      <p:sp>
        <p:nvSpPr>
          <p:cNvPr id="31" name="Arrow: Pentagon 30">
            <a:extLst>
              <a:ext uri="{FF2B5EF4-FFF2-40B4-BE49-F238E27FC236}">
                <a16:creationId xmlns:a16="http://schemas.microsoft.com/office/drawing/2014/main" id="{FA7A9A8B-6D8E-42E6-B030-A2DA0A5BE01A}"/>
              </a:ext>
              <a:ext uri="{C183D7F6-B498-43B3-948B-1728B52AA6E4}">
                <adec:decorative xmlns:adec="http://schemas.microsoft.com/office/drawing/2017/decorative" val="1"/>
              </a:ext>
            </a:extLst>
          </p:cNvPr>
          <p:cNvSpPr/>
          <p:nvPr/>
        </p:nvSpPr>
        <p:spPr>
          <a:xfrm rot="5400000">
            <a:off x="1909449" y="2961363"/>
            <a:ext cx="683275" cy="25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28">
            <a:extLst>
              <a:ext uri="{FF2B5EF4-FFF2-40B4-BE49-F238E27FC236}">
                <a16:creationId xmlns:a16="http://schemas.microsoft.com/office/drawing/2014/main" id="{1B01CDF5-5785-42A7-8FCF-499C2D0216D9}"/>
              </a:ext>
            </a:extLst>
          </p:cNvPr>
          <p:cNvSpPr>
            <a:spLocks noGrp="1"/>
          </p:cNvSpPr>
          <p:nvPr>
            <p:ph type="body" sz="quarter" idx="59"/>
          </p:nvPr>
        </p:nvSpPr>
        <p:spPr>
          <a:xfrm>
            <a:off x="825359" y="2190750"/>
            <a:ext cx="2823589" cy="561975"/>
          </a:xfrm>
        </p:spPr>
        <p:txBody>
          <a:bodyPr/>
          <a:lstStyle/>
          <a:p>
            <a:r>
              <a:rPr lang="en-US" dirty="0"/>
              <a:t>PA-WAgN Annual Symposium</a:t>
            </a:r>
          </a:p>
        </p:txBody>
      </p:sp>
      <p:sp>
        <p:nvSpPr>
          <p:cNvPr id="30" name="Text Placeholder 29">
            <a:extLst>
              <a:ext uri="{FF2B5EF4-FFF2-40B4-BE49-F238E27FC236}">
                <a16:creationId xmlns:a16="http://schemas.microsoft.com/office/drawing/2014/main" id="{CEB6AD7A-70B7-44AF-A561-DFBE576D8361}"/>
              </a:ext>
            </a:extLst>
          </p:cNvPr>
          <p:cNvSpPr>
            <a:spLocks noGrp="1"/>
          </p:cNvSpPr>
          <p:nvPr>
            <p:ph type="body" sz="quarter" idx="60"/>
          </p:nvPr>
        </p:nvSpPr>
        <p:spPr>
          <a:xfrm>
            <a:off x="805968" y="2505005"/>
            <a:ext cx="2723964" cy="217670"/>
          </a:xfrm>
        </p:spPr>
        <p:txBody>
          <a:bodyPr/>
          <a:lstStyle/>
          <a:p>
            <a:r>
              <a:rPr lang="en-US" dirty="0"/>
              <a:t>December 11, 2018</a:t>
            </a:r>
          </a:p>
        </p:txBody>
      </p:sp>
      <p:sp>
        <p:nvSpPr>
          <p:cNvPr id="8" name="Text Placeholder 7">
            <a:extLst>
              <a:ext uri="{FF2B5EF4-FFF2-40B4-BE49-F238E27FC236}">
                <a16:creationId xmlns:a16="http://schemas.microsoft.com/office/drawing/2014/main" id="{ECDD0026-6F51-4C7F-A56C-F65493E9FEAB}"/>
              </a:ext>
            </a:extLst>
          </p:cNvPr>
          <p:cNvSpPr>
            <a:spLocks noGrp="1"/>
          </p:cNvSpPr>
          <p:nvPr>
            <p:ph type="body" sz="quarter" idx="36"/>
          </p:nvPr>
        </p:nvSpPr>
        <p:spPr>
          <a:xfrm>
            <a:off x="4606320" y="3597398"/>
            <a:ext cx="377825" cy="201776"/>
          </a:xfrm>
        </p:spPr>
        <p:txBody>
          <a:bodyPr/>
          <a:lstStyle/>
          <a:p>
            <a:r>
              <a:rPr lang="en-US" dirty="0"/>
              <a:t>MAR</a:t>
            </a:r>
          </a:p>
        </p:txBody>
      </p:sp>
      <p:sp>
        <p:nvSpPr>
          <p:cNvPr id="39" name="Text Placeholder 29">
            <a:extLst>
              <a:ext uri="{FF2B5EF4-FFF2-40B4-BE49-F238E27FC236}">
                <a16:creationId xmlns:a16="http://schemas.microsoft.com/office/drawing/2014/main" id="{D45EC93F-78C4-4289-8D2C-529081D4E330}"/>
              </a:ext>
            </a:extLst>
          </p:cNvPr>
          <p:cNvSpPr txBox="1">
            <a:spLocks/>
          </p:cNvSpPr>
          <p:nvPr/>
        </p:nvSpPr>
        <p:spPr>
          <a:xfrm>
            <a:off x="2080837" y="5172433"/>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January 14, 2019</a:t>
            </a:r>
          </a:p>
        </p:txBody>
      </p:sp>
      <p:sp>
        <p:nvSpPr>
          <p:cNvPr id="11" name="Text Placeholder 10">
            <a:extLst>
              <a:ext uri="{FF2B5EF4-FFF2-40B4-BE49-F238E27FC236}">
                <a16:creationId xmlns:a16="http://schemas.microsoft.com/office/drawing/2014/main" id="{2E1AF48A-4DD0-4ACA-BADE-96E2296C2A82}"/>
              </a:ext>
            </a:extLst>
          </p:cNvPr>
          <p:cNvSpPr>
            <a:spLocks noGrp="1"/>
          </p:cNvSpPr>
          <p:nvPr>
            <p:ph type="body" sz="quarter" idx="39"/>
          </p:nvPr>
        </p:nvSpPr>
        <p:spPr>
          <a:xfrm>
            <a:off x="5597004" y="3597398"/>
            <a:ext cx="377825" cy="201776"/>
          </a:xfrm>
        </p:spPr>
        <p:txBody>
          <a:bodyPr/>
          <a:lstStyle/>
          <a:p>
            <a:r>
              <a:rPr lang="en-US" dirty="0"/>
              <a:t>APR</a:t>
            </a:r>
          </a:p>
        </p:txBody>
      </p:sp>
      <p:sp>
        <p:nvSpPr>
          <p:cNvPr id="5" name="Text Placeholder 4">
            <a:extLst>
              <a:ext uri="{FF2B5EF4-FFF2-40B4-BE49-F238E27FC236}">
                <a16:creationId xmlns:a16="http://schemas.microsoft.com/office/drawing/2014/main" id="{854B5BD8-098C-49CB-83F5-66A9857795C6}"/>
              </a:ext>
            </a:extLst>
          </p:cNvPr>
          <p:cNvSpPr>
            <a:spLocks noGrp="1"/>
          </p:cNvSpPr>
          <p:nvPr>
            <p:ph type="body" sz="quarter" idx="33"/>
          </p:nvPr>
        </p:nvSpPr>
        <p:spPr>
          <a:xfrm>
            <a:off x="1347713" y="3917245"/>
            <a:ext cx="415608" cy="201776"/>
          </a:xfrm>
        </p:spPr>
        <p:txBody>
          <a:bodyPr/>
          <a:lstStyle/>
          <a:p>
            <a:r>
              <a:rPr lang="en-US" dirty="0"/>
              <a:t>2018</a:t>
            </a:r>
          </a:p>
        </p:txBody>
      </p:sp>
      <p:sp>
        <p:nvSpPr>
          <p:cNvPr id="13" name="Text Placeholder 12">
            <a:extLst>
              <a:ext uri="{FF2B5EF4-FFF2-40B4-BE49-F238E27FC236}">
                <a16:creationId xmlns:a16="http://schemas.microsoft.com/office/drawing/2014/main" id="{3FE5250A-E0C5-450F-B324-8B214D45C0CF}"/>
              </a:ext>
            </a:extLst>
          </p:cNvPr>
          <p:cNvSpPr>
            <a:spLocks noGrp="1"/>
          </p:cNvSpPr>
          <p:nvPr>
            <p:ph type="body" sz="quarter" idx="41"/>
          </p:nvPr>
        </p:nvSpPr>
        <p:spPr>
          <a:xfrm>
            <a:off x="7530094" y="3597398"/>
            <a:ext cx="377825" cy="201776"/>
          </a:xfrm>
        </p:spPr>
        <p:txBody>
          <a:bodyPr/>
          <a:lstStyle/>
          <a:p>
            <a:r>
              <a:rPr lang="en-US" dirty="0"/>
              <a:t>JUNE</a:t>
            </a:r>
          </a:p>
        </p:txBody>
      </p:sp>
      <p:sp>
        <p:nvSpPr>
          <p:cNvPr id="15" name="Text Placeholder 14">
            <a:extLst>
              <a:ext uri="{FF2B5EF4-FFF2-40B4-BE49-F238E27FC236}">
                <a16:creationId xmlns:a16="http://schemas.microsoft.com/office/drawing/2014/main" id="{3517CC3B-3BE8-4544-BD85-3D7E95006AE1}"/>
              </a:ext>
            </a:extLst>
          </p:cNvPr>
          <p:cNvSpPr>
            <a:spLocks noGrp="1"/>
          </p:cNvSpPr>
          <p:nvPr>
            <p:ph type="body" sz="quarter" idx="43"/>
          </p:nvPr>
        </p:nvSpPr>
        <p:spPr>
          <a:xfrm>
            <a:off x="8440649" y="3597398"/>
            <a:ext cx="377825" cy="201776"/>
          </a:xfrm>
        </p:spPr>
        <p:txBody>
          <a:bodyPr/>
          <a:lstStyle/>
          <a:p>
            <a:r>
              <a:rPr lang="en-US" dirty="0"/>
              <a:t>JUL</a:t>
            </a:r>
          </a:p>
        </p:txBody>
      </p:sp>
      <p:sp>
        <p:nvSpPr>
          <p:cNvPr id="16" name="Text Placeholder 15">
            <a:extLst>
              <a:ext uri="{FF2B5EF4-FFF2-40B4-BE49-F238E27FC236}">
                <a16:creationId xmlns:a16="http://schemas.microsoft.com/office/drawing/2014/main" id="{B449F2E1-6906-48B5-9833-C154025B4C10}"/>
              </a:ext>
            </a:extLst>
          </p:cNvPr>
          <p:cNvSpPr>
            <a:spLocks noGrp="1"/>
          </p:cNvSpPr>
          <p:nvPr>
            <p:ph type="body" sz="quarter" idx="44"/>
          </p:nvPr>
        </p:nvSpPr>
        <p:spPr>
          <a:xfrm>
            <a:off x="9220576" y="3597398"/>
            <a:ext cx="377825" cy="201776"/>
          </a:xfrm>
        </p:spPr>
        <p:txBody>
          <a:bodyPr/>
          <a:lstStyle/>
          <a:p>
            <a:r>
              <a:rPr lang="en-US" dirty="0"/>
              <a:t>AUG</a:t>
            </a:r>
          </a:p>
        </p:txBody>
      </p:sp>
      <p:sp>
        <p:nvSpPr>
          <p:cNvPr id="14" name="Text Placeholder 13">
            <a:extLst>
              <a:ext uri="{FF2B5EF4-FFF2-40B4-BE49-F238E27FC236}">
                <a16:creationId xmlns:a16="http://schemas.microsoft.com/office/drawing/2014/main" id="{45F24C43-5229-4A8D-8830-3519775B4841}"/>
              </a:ext>
            </a:extLst>
          </p:cNvPr>
          <p:cNvSpPr>
            <a:spLocks noGrp="1"/>
          </p:cNvSpPr>
          <p:nvPr>
            <p:ph type="body" sz="quarter" idx="42"/>
          </p:nvPr>
        </p:nvSpPr>
        <p:spPr>
          <a:xfrm>
            <a:off x="9963194" y="3597398"/>
            <a:ext cx="377825" cy="201776"/>
          </a:xfrm>
        </p:spPr>
        <p:txBody>
          <a:bodyPr/>
          <a:lstStyle/>
          <a:p>
            <a:r>
              <a:rPr lang="en-US" dirty="0"/>
              <a:t>SEP</a:t>
            </a:r>
          </a:p>
        </p:txBody>
      </p:sp>
      <p:sp>
        <p:nvSpPr>
          <p:cNvPr id="17" name="Text Placeholder 16">
            <a:extLst>
              <a:ext uri="{FF2B5EF4-FFF2-40B4-BE49-F238E27FC236}">
                <a16:creationId xmlns:a16="http://schemas.microsoft.com/office/drawing/2014/main" id="{7B64AE2D-234B-40D4-914E-50FF870E62B6}"/>
              </a:ext>
            </a:extLst>
          </p:cNvPr>
          <p:cNvSpPr>
            <a:spLocks noGrp="1"/>
          </p:cNvSpPr>
          <p:nvPr>
            <p:ph type="body" sz="quarter" idx="45"/>
          </p:nvPr>
        </p:nvSpPr>
        <p:spPr>
          <a:xfrm>
            <a:off x="10603140" y="3597398"/>
            <a:ext cx="377825" cy="201776"/>
          </a:xfrm>
        </p:spPr>
        <p:txBody>
          <a:bodyPr/>
          <a:lstStyle/>
          <a:p>
            <a:r>
              <a:rPr lang="en-US" dirty="0"/>
              <a:t>OCT</a:t>
            </a:r>
          </a:p>
        </p:txBody>
      </p:sp>
      <p:sp>
        <p:nvSpPr>
          <p:cNvPr id="34" name="Arrow: Pentagon 33">
            <a:extLst>
              <a:ext uri="{FF2B5EF4-FFF2-40B4-BE49-F238E27FC236}">
                <a16:creationId xmlns:a16="http://schemas.microsoft.com/office/drawing/2014/main" id="{11428CA7-EA35-4774-B45E-74FDBBEC8451}"/>
              </a:ext>
              <a:ext uri="{C183D7F6-B498-43B3-948B-1728B52AA6E4}">
                <adec:decorative xmlns:adec="http://schemas.microsoft.com/office/drawing/2017/decorative" val="1"/>
              </a:ext>
            </a:extLst>
          </p:cNvPr>
          <p:cNvSpPr/>
          <p:nvPr/>
        </p:nvSpPr>
        <p:spPr>
          <a:xfrm rot="5400000">
            <a:off x="4945118" y="2968364"/>
            <a:ext cx="683275" cy="252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8">
            <a:extLst>
              <a:ext uri="{FF2B5EF4-FFF2-40B4-BE49-F238E27FC236}">
                <a16:creationId xmlns:a16="http://schemas.microsoft.com/office/drawing/2014/main" id="{3B8215E4-CBB2-4AF4-8D62-074910551A83}"/>
              </a:ext>
            </a:extLst>
          </p:cNvPr>
          <p:cNvSpPr txBox="1">
            <a:spLocks/>
          </p:cNvSpPr>
          <p:nvPr/>
        </p:nvSpPr>
        <p:spPr>
          <a:xfrm>
            <a:off x="3987439" y="2376999"/>
            <a:ext cx="2570662" cy="365308"/>
          </a:xfrm>
          <a:prstGeom prst="rect">
            <a:avLst/>
          </a:prstGeom>
          <a:solidFill>
            <a:schemeClr val="bg1"/>
          </a:solidFill>
          <a:ln w="3175">
            <a:solidFill>
              <a:schemeClr val="accent3"/>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Formal photovoice registration begins</a:t>
            </a:r>
          </a:p>
        </p:txBody>
      </p:sp>
      <p:sp>
        <p:nvSpPr>
          <p:cNvPr id="33" name="Text Placeholder 29">
            <a:extLst>
              <a:ext uri="{FF2B5EF4-FFF2-40B4-BE49-F238E27FC236}">
                <a16:creationId xmlns:a16="http://schemas.microsoft.com/office/drawing/2014/main" id="{9E7006F3-EE4E-489F-B064-7A486ADA740E}"/>
              </a:ext>
            </a:extLst>
          </p:cNvPr>
          <p:cNvSpPr txBox="1">
            <a:spLocks/>
          </p:cNvSpPr>
          <p:nvPr/>
        </p:nvSpPr>
        <p:spPr>
          <a:xfrm>
            <a:off x="4472027" y="2545646"/>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Mid-March 2019</a:t>
            </a:r>
          </a:p>
        </p:txBody>
      </p:sp>
      <p:sp>
        <p:nvSpPr>
          <p:cNvPr id="43" name="Arrow: Pentagon 42">
            <a:extLst>
              <a:ext uri="{FF2B5EF4-FFF2-40B4-BE49-F238E27FC236}">
                <a16:creationId xmlns:a16="http://schemas.microsoft.com/office/drawing/2014/main" id="{B9A5B1C3-7B8C-48F8-8CC2-7A657167BDD0}"/>
              </a:ext>
              <a:ext uri="{C183D7F6-B498-43B3-948B-1728B52AA6E4}">
                <adec:decorative xmlns:adec="http://schemas.microsoft.com/office/drawing/2017/decorative" val="1"/>
              </a:ext>
            </a:extLst>
          </p:cNvPr>
          <p:cNvSpPr/>
          <p:nvPr/>
        </p:nvSpPr>
        <p:spPr>
          <a:xfrm rot="16200000">
            <a:off x="6441496" y="4458019"/>
            <a:ext cx="683275" cy="252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28">
            <a:extLst>
              <a:ext uri="{FF2B5EF4-FFF2-40B4-BE49-F238E27FC236}">
                <a16:creationId xmlns:a16="http://schemas.microsoft.com/office/drawing/2014/main" id="{541D2AF2-0475-41D2-B2F3-BD6A7CB6DDEA}"/>
              </a:ext>
            </a:extLst>
          </p:cNvPr>
          <p:cNvSpPr txBox="1">
            <a:spLocks/>
          </p:cNvSpPr>
          <p:nvPr/>
        </p:nvSpPr>
        <p:spPr>
          <a:xfrm>
            <a:off x="5314696" y="4925658"/>
            <a:ext cx="1793875" cy="691324"/>
          </a:xfrm>
          <a:prstGeom prst="rect">
            <a:avLst/>
          </a:prstGeom>
          <a:solidFill>
            <a:schemeClr val="bg1"/>
          </a:solidFill>
          <a:ln w="3175">
            <a:solidFill>
              <a:schemeClr val="accent4"/>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Photovoice Information Session</a:t>
            </a:r>
          </a:p>
        </p:txBody>
      </p:sp>
      <p:sp>
        <p:nvSpPr>
          <p:cNvPr id="42" name="Text Placeholder 29">
            <a:extLst>
              <a:ext uri="{FF2B5EF4-FFF2-40B4-BE49-F238E27FC236}">
                <a16:creationId xmlns:a16="http://schemas.microsoft.com/office/drawing/2014/main" id="{C99AE0E9-ABEE-4A45-85D0-7ED61137310B}"/>
              </a:ext>
            </a:extLst>
          </p:cNvPr>
          <p:cNvSpPr txBox="1">
            <a:spLocks/>
          </p:cNvSpPr>
          <p:nvPr/>
        </p:nvSpPr>
        <p:spPr>
          <a:xfrm>
            <a:off x="5366425" y="5382152"/>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4, 2019</a:t>
            </a:r>
          </a:p>
        </p:txBody>
      </p:sp>
      <p:sp>
        <p:nvSpPr>
          <p:cNvPr id="46" name="Arrow: Pentagon 45">
            <a:extLst>
              <a:ext uri="{FF2B5EF4-FFF2-40B4-BE49-F238E27FC236}">
                <a16:creationId xmlns:a16="http://schemas.microsoft.com/office/drawing/2014/main" id="{35AE8A83-3056-47C7-A825-18681A2BB826}"/>
              </a:ext>
              <a:ext uri="{C183D7F6-B498-43B3-948B-1728B52AA6E4}">
                <adec:decorative xmlns:adec="http://schemas.microsoft.com/office/drawing/2017/decorative" val="1"/>
              </a:ext>
            </a:extLst>
          </p:cNvPr>
          <p:cNvSpPr/>
          <p:nvPr/>
        </p:nvSpPr>
        <p:spPr>
          <a:xfrm rot="16200000">
            <a:off x="10125382" y="4289650"/>
            <a:ext cx="683275" cy="2520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28">
            <a:extLst>
              <a:ext uri="{FF2B5EF4-FFF2-40B4-BE49-F238E27FC236}">
                <a16:creationId xmlns:a16="http://schemas.microsoft.com/office/drawing/2014/main" id="{60DD5FF2-6AB8-4480-BD08-3AE02A14A2A4}"/>
              </a:ext>
            </a:extLst>
          </p:cNvPr>
          <p:cNvSpPr txBox="1">
            <a:spLocks/>
          </p:cNvSpPr>
          <p:nvPr/>
        </p:nvSpPr>
        <p:spPr>
          <a:xfrm>
            <a:off x="6091513" y="828988"/>
            <a:ext cx="1995842" cy="481659"/>
          </a:xfrm>
          <a:prstGeom prst="rect">
            <a:avLst/>
          </a:prstGeom>
          <a:solidFill>
            <a:schemeClr val="bg1"/>
          </a:solidFill>
          <a:ln w="3175">
            <a:solidFill>
              <a:srgbClr val="002060"/>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 for photography</a:t>
            </a:r>
          </a:p>
        </p:txBody>
      </p:sp>
      <p:sp>
        <p:nvSpPr>
          <p:cNvPr id="45" name="Text Placeholder 29">
            <a:extLst>
              <a:ext uri="{FF2B5EF4-FFF2-40B4-BE49-F238E27FC236}">
                <a16:creationId xmlns:a16="http://schemas.microsoft.com/office/drawing/2014/main" id="{F534225C-44A4-4396-8349-B29318EB2FCD}"/>
              </a:ext>
            </a:extLst>
          </p:cNvPr>
          <p:cNvSpPr txBox="1">
            <a:spLocks/>
          </p:cNvSpPr>
          <p:nvPr/>
        </p:nvSpPr>
        <p:spPr>
          <a:xfrm>
            <a:off x="6244842" y="1112763"/>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4-26, 2019</a:t>
            </a:r>
          </a:p>
        </p:txBody>
      </p:sp>
      <p:sp>
        <p:nvSpPr>
          <p:cNvPr id="10" name="Text Placeholder 9">
            <a:extLst>
              <a:ext uri="{FF2B5EF4-FFF2-40B4-BE49-F238E27FC236}">
                <a16:creationId xmlns:a16="http://schemas.microsoft.com/office/drawing/2014/main" id="{F2C7F497-AF01-4BD2-9DA6-8E87BE2CE4BA}"/>
              </a:ext>
            </a:extLst>
          </p:cNvPr>
          <p:cNvSpPr>
            <a:spLocks noGrp="1"/>
          </p:cNvSpPr>
          <p:nvPr>
            <p:ph type="body" sz="quarter" idx="38"/>
          </p:nvPr>
        </p:nvSpPr>
        <p:spPr>
          <a:xfrm>
            <a:off x="5082964" y="3917245"/>
            <a:ext cx="415608" cy="201776"/>
          </a:xfrm>
        </p:spPr>
        <p:txBody>
          <a:bodyPr/>
          <a:lstStyle/>
          <a:p>
            <a:r>
              <a:rPr lang="en-US" dirty="0"/>
              <a:t>2019</a:t>
            </a:r>
          </a:p>
        </p:txBody>
      </p:sp>
      <p:sp>
        <p:nvSpPr>
          <p:cNvPr id="37" name="Arrow: Pentagon 36">
            <a:extLst>
              <a:ext uri="{FF2B5EF4-FFF2-40B4-BE49-F238E27FC236}">
                <a16:creationId xmlns:a16="http://schemas.microsoft.com/office/drawing/2014/main" id="{066E6187-C0CE-477B-BDCE-FF7E75C1778E}"/>
              </a:ext>
              <a:ext uri="{C183D7F6-B498-43B3-948B-1728B52AA6E4}">
                <adec:decorative xmlns:adec="http://schemas.microsoft.com/office/drawing/2017/decorative" val="1"/>
              </a:ext>
            </a:extLst>
          </p:cNvPr>
          <p:cNvSpPr/>
          <p:nvPr/>
        </p:nvSpPr>
        <p:spPr>
          <a:xfrm rot="5400000">
            <a:off x="7377102" y="2968365"/>
            <a:ext cx="683275" cy="2520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8">
            <a:extLst>
              <a:ext uri="{FF2B5EF4-FFF2-40B4-BE49-F238E27FC236}">
                <a16:creationId xmlns:a16="http://schemas.microsoft.com/office/drawing/2014/main" id="{5DDAA146-7B54-4D5A-9D07-B5407105AE6E}"/>
              </a:ext>
            </a:extLst>
          </p:cNvPr>
          <p:cNvSpPr txBox="1">
            <a:spLocks/>
          </p:cNvSpPr>
          <p:nvPr/>
        </p:nvSpPr>
        <p:spPr>
          <a:xfrm>
            <a:off x="7392293" y="2061403"/>
            <a:ext cx="1793875" cy="691324"/>
          </a:xfrm>
          <a:prstGeom prst="rect">
            <a:avLst/>
          </a:prstGeom>
          <a:solidFill>
            <a:schemeClr val="bg1"/>
          </a:solidFill>
          <a:ln w="3175">
            <a:solidFill>
              <a:schemeClr val="accent6"/>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Photovoice Reflection Meetings</a:t>
            </a:r>
          </a:p>
        </p:txBody>
      </p:sp>
      <p:sp>
        <p:nvSpPr>
          <p:cNvPr id="36" name="Text Placeholder 29">
            <a:extLst>
              <a:ext uri="{FF2B5EF4-FFF2-40B4-BE49-F238E27FC236}">
                <a16:creationId xmlns:a16="http://schemas.microsoft.com/office/drawing/2014/main" id="{3259EAFB-C623-4255-9B5C-A06E8132A64F}"/>
              </a:ext>
            </a:extLst>
          </p:cNvPr>
          <p:cNvSpPr txBox="1">
            <a:spLocks/>
          </p:cNvSpPr>
          <p:nvPr/>
        </p:nvSpPr>
        <p:spPr>
          <a:xfrm>
            <a:off x="7423702" y="2505006"/>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1 &amp; 3, 2019</a:t>
            </a:r>
          </a:p>
        </p:txBody>
      </p:sp>
      <p:sp>
        <p:nvSpPr>
          <p:cNvPr id="47" name="Title 4">
            <a:extLst>
              <a:ext uri="{FF2B5EF4-FFF2-40B4-BE49-F238E27FC236}">
                <a16:creationId xmlns:a16="http://schemas.microsoft.com/office/drawing/2014/main" id="{625B7FB9-62B3-4548-A6FA-6B2BFF9729BB}"/>
              </a:ext>
            </a:extLst>
          </p:cNvPr>
          <p:cNvSpPr txBox="1">
            <a:spLocks/>
          </p:cNvSpPr>
          <p:nvPr/>
        </p:nvSpPr>
        <p:spPr>
          <a:xfrm>
            <a:off x="591554" y="118382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Timeline</a:t>
            </a:r>
            <a:endParaRPr lang="en-US" dirty="0"/>
          </a:p>
        </p:txBody>
      </p:sp>
      <p:sp>
        <p:nvSpPr>
          <p:cNvPr id="53" name="Text Placeholder 52">
            <a:extLst>
              <a:ext uri="{FF2B5EF4-FFF2-40B4-BE49-F238E27FC236}">
                <a16:creationId xmlns:a16="http://schemas.microsoft.com/office/drawing/2014/main" id="{4D28D4D5-B298-4DF1-8163-652A995CC99B}"/>
              </a:ext>
            </a:extLst>
          </p:cNvPr>
          <p:cNvSpPr>
            <a:spLocks noGrp="1"/>
          </p:cNvSpPr>
          <p:nvPr>
            <p:ph type="body" sz="quarter" idx="40"/>
          </p:nvPr>
        </p:nvSpPr>
        <p:spPr>
          <a:xfrm>
            <a:off x="6582655" y="3597398"/>
            <a:ext cx="377825" cy="201776"/>
          </a:xfrm>
        </p:spPr>
        <p:txBody>
          <a:bodyPr/>
          <a:lstStyle/>
          <a:p>
            <a:r>
              <a:rPr lang="en-US" dirty="0"/>
              <a:t>MAY</a:t>
            </a:r>
          </a:p>
        </p:txBody>
      </p:sp>
      <p:sp>
        <p:nvSpPr>
          <p:cNvPr id="76" name="Text Placeholder 5">
            <a:extLst>
              <a:ext uri="{FF2B5EF4-FFF2-40B4-BE49-F238E27FC236}">
                <a16:creationId xmlns:a16="http://schemas.microsoft.com/office/drawing/2014/main" id="{86829D21-7B88-4030-BBE3-F50999B57EC2}"/>
              </a:ext>
            </a:extLst>
          </p:cNvPr>
          <p:cNvSpPr txBox="1">
            <a:spLocks/>
          </p:cNvSpPr>
          <p:nvPr/>
        </p:nvSpPr>
        <p:spPr>
          <a:xfrm>
            <a:off x="744901"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OCT	</a:t>
            </a:r>
          </a:p>
        </p:txBody>
      </p:sp>
      <p:sp>
        <p:nvSpPr>
          <p:cNvPr id="77" name="Text Placeholder 6">
            <a:extLst>
              <a:ext uri="{FF2B5EF4-FFF2-40B4-BE49-F238E27FC236}">
                <a16:creationId xmlns:a16="http://schemas.microsoft.com/office/drawing/2014/main" id="{6F3D135A-29CB-4CAD-A81B-81F9AA3080C8}"/>
              </a:ext>
            </a:extLst>
          </p:cNvPr>
          <p:cNvSpPr txBox="1">
            <a:spLocks/>
          </p:cNvSpPr>
          <p:nvPr/>
        </p:nvSpPr>
        <p:spPr>
          <a:xfrm>
            <a:off x="1384876"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NOV	</a:t>
            </a:r>
          </a:p>
        </p:txBody>
      </p:sp>
      <p:sp>
        <p:nvSpPr>
          <p:cNvPr id="78" name="Text Placeholder 7">
            <a:extLst>
              <a:ext uri="{FF2B5EF4-FFF2-40B4-BE49-F238E27FC236}">
                <a16:creationId xmlns:a16="http://schemas.microsoft.com/office/drawing/2014/main" id="{D7B78E3C-140C-48AD-A984-1C5B53E05020}"/>
              </a:ext>
            </a:extLst>
          </p:cNvPr>
          <p:cNvSpPr txBox="1">
            <a:spLocks/>
          </p:cNvSpPr>
          <p:nvPr/>
        </p:nvSpPr>
        <p:spPr>
          <a:xfrm>
            <a:off x="2080837"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a:t>
            </a:r>
          </a:p>
        </p:txBody>
      </p:sp>
      <p:cxnSp>
        <p:nvCxnSpPr>
          <p:cNvPr id="82" name="Straight Connector 81">
            <a:extLst>
              <a:ext uri="{FF2B5EF4-FFF2-40B4-BE49-F238E27FC236}">
                <a16:creationId xmlns:a16="http://schemas.microsoft.com/office/drawing/2014/main" id="{C4AB2C6E-BFFD-4042-B515-8B3179539C98}"/>
              </a:ext>
            </a:extLst>
          </p:cNvPr>
          <p:cNvCxnSpPr>
            <a:cxnSpLocks/>
          </p:cNvCxnSpPr>
          <p:nvPr/>
        </p:nvCxnSpPr>
        <p:spPr>
          <a:xfrm>
            <a:off x="6746240" y="3973125"/>
            <a:ext cx="7315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9" name="Text Placeholder 28">
            <a:extLst>
              <a:ext uri="{FF2B5EF4-FFF2-40B4-BE49-F238E27FC236}">
                <a16:creationId xmlns:a16="http://schemas.microsoft.com/office/drawing/2014/main" id="{383D0B70-EC75-4410-954E-6057070D94AF}"/>
              </a:ext>
            </a:extLst>
          </p:cNvPr>
          <p:cNvSpPr txBox="1">
            <a:spLocks/>
          </p:cNvSpPr>
          <p:nvPr/>
        </p:nvSpPr>
        <p:spPr>
          <a:xfrm>
            <a:off x="8922258" y="4742150"/>
            <a:ext cx="1995842" cy="691324"/>
          </a:xfrm>
          <a:prstGeom prst="rect">
            <a:avLst/>
          </a:prstGeom>
          <a:solidFill>
            <a:schemeClr val="bg1"/>
          </a:solidFill>
          <a:ln w="3175">
            <a:solidFill>
              <a:schemeClr val="accent5"/>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Community Gallery Reception</a:t>
            </a:r>
          </a:p>
        </p:txBody>
      </p:sp>
      <p:sp>
        <p:nvSpPr>
          <p:cNvPr id="90" name="Text Placeholder 29">
            <a:extLst>
              <a:ext uri="{FF2B5EF4-FFF2-40B4-BE49-F238E27FC236}">
                <a16:creationId xmlns:a16="http://schemas.microsoft.com/office/drawing/2014/main" id="{4E2A1C91-C818-4600-B6EF-ED95706C4C17}"/>
              </a:ext>
            </a:extLst>
          </p:cNvPr>
          <p:cNvSpPr txBox="1">
            <a:spLocks/>
          </p:cNvSpPr>
          <p:nvPr/>
        </p:nvSpPr>
        <p:spPr>
          <a:xfrm>
            <a:off x="9074970" y="5218441"/>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Mid-September 2019</a:t>
            </a:r>
          </a:p>
        </p:txBody>
      </p:sp>
      <p:cxnSp>
        <p:nvCxnSpPr>
          <p:cNvPr id="91" name="Straight Connector 90">
            <a:extLst>
              <a:ext uri="{FF2B5EF4-FFF2-40B4-BE49-F238E27FC236}">
                <a16:creationId xmlns:a16="http://schemas.microsoft.com/office/drawing/2014/main" id="{BDE273D2-E171-403B-8788-6CAE379C93B3}"/>
              </a:ext>
            </a:extLst>
          </p:cNvPr>
          <p:cNvCxnSpPr>
            <a:cxnSpLocks/>
          </p:cNvCxnSpPr>
          <p:nvPr/>
        </p:nvCxnSpPr>
        <p:spPr>
          <a:xfrm>
            <a:off x="2917428" y="4174901"/>
            <a:ext cx="47548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9AC6E60-4E1D-415B-946F-EE9E95E91C69}"/>
              </a:ext>
            </a:extLst>
          </p:cNvPr>
          <p:cNvCxnSpPr>
            <a:cxnSpLocks/>
          </p:cNvCxnSpPr>
          <p:nvPr/>
        </p:nvCxnSpPr>
        <p:spPr>
          <a:xfrm>
            <a:off x="7667456" y="4156600"/>
            <a:ext cx="0" cy="1896565"/>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96" name="Text Placeholder 28">
            <a:extLst>
              <a:ext uri="{FF2B5EF4-FFF2-40B4-BE49-F238E27FC236}">
                <a16:creationId xmlns:a16="http://schemas.microsoft.com/office/drawing/2014/main" id="{A8E7F0B3-D2D8-4873-90A9-BEA704600D75}"/>
              </a:ext>
            </a:extLst>
          </p:cNvPr>
          <p:cNvSpPr txBox="1">
            <a:spLocks/>
          </p:cNvSpPr>
          <p:nvPr/>
        </p:nvSpPr>
        <p:spPr>
          <a:xfrm>
            <a:off x="6815437" y="5806389"/>
            <a:ext cx="1663312" cy="456494"/>
          </a:xfrm>
          <a:prstGeom prst="rect">
            <a:avLst/>
          </a:prstGeom>
          <a:solidFill>
            <a:schemeClr val="bg1"/>
          </a:solidFill>
          <a:ln w="3175">
            <a:solidFill>
              <a:schemeClr val="accent2"/>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Fieldwork ends</a:t>
            </a:r>
          </a:p>
        </p:txBody>
      </p:sp>
      <p:sp>
        <p:nvSpPr>
          <p:cNvPr id="97" name="Text Placeholder 29">
            <a:extLst>
              <a:ext uri="{FF2B5EF4-FFF2-40B4-BE49-F238E27FC236}">
                <a16:creationId xmlns:a16="http://schemas.microsoft.com/office/drawing/2014/main" id="{14EC0CDC-CF82-4327-986C-6689F92FBD4F}"/>
              </a:ext>
            </a:extLst>
          </p:cNvPr>
          <p:cNvSpPr txBox="1">
            <a:spLocks/>
          </p:cNvSpPr>
          <p:nvPr/>
        </p:nvSpPr>
        <p:spPr>
          <a:xfrm>
            <a:off x="6830865" y="6053165"/>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5, 2019</a:t>
            </a:r>
          </a:p>
        </p:txBody>
      </p:sp>
      <p:cxnSp>
        <p:nvCxnSpPr>
          <p:cNvPr id="103" name="Straight Connector 102">
            <a:extLst>
              <a:ext uri="{FF2B5EF4-FFF2-40B4-BE49-F238E27FC236}">
                <a16:creationId xmlns:a16="http://schemas.microsoft.com/office/drawing/2014/main" id="{70933E91-00B5-4315-87A0-2BB57EC96506}"/>
              </a:ext>
            </a:extLst>
          </p:cNvPr>
          <p:cNvCxnSpPr>
            <a:cxnSpLocks/>
          </p:cNvCxnSpPr>
          <p:nvPr/>
        </p:nvCxnSpPr>
        <p:spPr>
          <a:xfrm>
            <a:off x="497068" y="3799174"/>
            <a:ext cx="109024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0E027440-D4A2-4877-9274-3077700202EA}"/>
              </a:ext>
            </a:extLst>
          </p:cNvPr>
          <p:cNvPicPr>
            <a:picLocks noChangeAspect="1"/>
          </p:cNvPicPr>
          <p:nvPr/>
        </p:nvPicPr>
        <p:blipFill rotWithShape="1">
          <a:blip r:embed="rId3"/>
          <a:srcRect b="46718"/>
          <a:stretch/>
        </p:blipFill>
        <p:spPr>
          <a:xfrm>
            <a:off x="3922285" y="5685087"/>
            <a:ext cx="2700969" cy="1079335"/>
          </a:xfrm>
          <a:prstGeom prst="rect">
            <a:avLst/>
          </a:prstGeom>
        </p:spPr>
      </p:pic>
      <p:pic>
        <p:nvPicPr>
          <p:cNvPr id="7172" name="Picture 4" descr="https://dl.boxcloud.com/api/2.0/internal_files/461899572644/versions/488848951844/representations/jpg_paged_2048x2048/content/1.jpg?access_token=1!zzmUZVV1IN6eYjjW4p_c02IodwB3Il_SiCgCHjlmIkZqRV357nmhZ7G8QDTlpuQIi8ecsN9p63ZH_YjKvKmNbHX-svjx0K5G7st4kdvbduNg86uy_4iZKHiXFCHRgKZ636wK23NQj-Nj1G5MYrmHe3bIc0DZ_wRTB-td_yuc0dAw_8e12FShPeyHkSiH5wSDvJVOUQAHljYjgJH1QlahOPsAyYTsD76JTqxbN1tgqaFrKgO_05L10JrbFI1HKkAWj1JdstqBb0fLrbq7swl--Yx42PsD4OkjzwJiE1rsjmiqqtuFkdsUVUHrB8dw0Ea9V84nV3bcDkL5UmAX4PxlWWeiVWSfjyRTFdcmcpkieEVcSsTOmyI0Q4dm_rJFwiy6n9gkZ1Ie5RkncIr0OMsfNzXIYPpDS2Vv0VH9nH2gw6IyOw-uSpLrySsJlObU3A01IR7zfEY4N8AJUTyGhKeO5d5tMrNXt2rOJgMFnuMJxnH-f0vLTRumjzilKu6FmkUgJ6NzCZejzbYcNRzW5m5FnrhntWqQbrr-zoBEL8JktAzx90B8zLw8WcN36nfC_FEsVw..&amp;box_client_name=box-content-preview&amp;box_client_version=2.11.0">
            <a:extLst>
              <a:ext uri="{FF2B5EF4-FFF2-40B4-BE49-F238E27FC236}">
                <a16:creationId xmlns:a16="http://schemas.microsoft.com/office/drawing/2014/main" id="{3AF1D51E-3839-4A26-B58D-2724440CE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925" y="1359029"/>
            <a:ext cx="1150209" cy="89240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E6563CAB-7804-48A5-AAC7-207620CC7CB7}"/>
              </a:ext>
            </a:extLst>
          </p:cNvPr>
          <p:cNvPicPr>
            <a:picLocks noChangeAspect="1"/>
          </p:cNvPicPr>
          <p:nvPr/>
        </p:nvPicPr>
        <p:blipFill>
          <a:blip r:embed="rId5"/>
          <a:stretch>
            <a:fillRect/>
          </a:stretch>
        </p:blipFill>
        <p:spPr>
          <a:xfrm>
            <a:off x="140641" y="4550313"/>
            <a:ext cx="1858615" cy="1858615"/>
          </a:xfrm>
          <a:prstGeom prst="rect">
            <a:avLst/>
          </a:prstGeom>
        </p:spPr>
      </p:pic>
      <p:pic>
        <p:nvPicPr>
          <p:cNvPr id="107" name="Picture 106">
            <a:extLst>
              <a:ext uri="{FF2B5EF4-FFF2-40B4-BE49-F238E27FC236}">
                <a16:creationId xmlns:a16="http://schemas.microsoft.com/office/drawing/2014/main" id="{F655547E-BEE1-4D9F-93BA-AE450A3CF911}"/>
              </a:ext>
            </a:extLst>
          </p:cNvPr>
          <p:cNvPicPr>
            <a:picLocks noChangeAspect="1"/>
          </p:cNvPicPr>
          <p:nvPr/>
        </p:nvPicPr>
        <p:blipFill rotWithShape="1">
          <a:blip r:embed="rId6"/>
          <a:srcRect t="26116"/>
          <a:stretch/>
        </p:blipFill>
        <p:spPr>
          <a:xfrm>
            <a:off x="8386139" y="375581"/>
            <a:ext cx="2870442" cy="1590600"/>
          </a:xfrm>
          <a:prstGeom prst="rect">
            <a:avLst/>
          </a:prstGeom>
        </p:spPr>
      </p:pic>
    </p:spTree>
    <p:extLst>
      <p:ext uri="{BB962C8B-B14F-4D97-AF65-F5344CB8AC3E}">
        <p14:creationId xmlns:p14="http://schemas.microsoft.com/office/powerpoint/2010/main" val="3203140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4382"/>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itle 4">
            <a:extLst>
              <a:ext uri="{FF2B5EF4-FFF2-40B4-BE49-F238E27FC236}">
                <a16:creationId xmlns:a16="http://schemas.microsoft.com/office/drawing/2014/main" id="{D3862542-69C3-4530-9BCB-507B39296485}"/>
              </a:ext>
            </a:extLst>
          </p:cNvPr>
          <p:cNvSpPr txBox="1">
            <a:spLocks/>
          </p:cNvSpPr>
          <p:nvPr/>
        </p:nvSpPr>
        <p:spPr>
          <a:xfrm>
            <a:off x="591554" y="68598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Next steps</a:t>
            </a:r>
            <a:endParaRPr lang="en-US" dirty="0"/>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949125" y="1280160"/>
            <a:ext cx="11019098" cy="3774255"/>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457200" indent="-457200">
              <a:buFont typeface="Arial" panose="020B0604020202020204" pitchFamily="34" charset="0"/>
              <a:buChar char="•"/>
            </a:pPr>
            <a:r>
              <a:rPr lang="en-US" sz="2800" dirty="0">
                <a:solidFill>
                  <a:prstClr val="black">
                    <a:lumMod val="75000"/>
                    <a:lumOff val="25000"/>
                  </a:prstClr>
                </a:solidFill>
              </a:rPr>
              <a:t>Community exhibition &amp; reception in Homewood </a:t>
            </a:r>
            <a:r>
              <a:rPr lang="en-US" sz="1600" dirty="0">
                <a:solidFill>
                  <a:prstClr val="black">
                    <a:lumMod val="75000"/>
                    <a:lumOff val="25000"/>
                  </a:prstClr>
                </a:solidFill>
              </a:rPr>
              <a:t>(September 2019)</a:t>
            </a:r>
            <a:r>
              <a:rPr lang="en-US" sz="2800" dirty="0">
                <a:solidFill>
                  <a:prstClr val="black">
                    <a:lumMod val="75000"/>
                    <a:lumOff val="25000"/>
                  </a:prstClr>
                </a:solidFill>
              </a:rPr>
              <a:t>  </a:t>
            </a:r>
          </a:p>
          <a:p>
            <a:pPr marL="457200" indent="-457200">
              <a:lnSpc>
                <a:spcPct val="150000"/>
              </a:lnSpc>
              <a:buFont typeface="Arial" panose="020B0604020202020204" pitchFamily="34" charset="0"/>
              <a:buChar char="•"/>
            </a:pPr>
            <a:r>
              <a:rPr lang="en-US" sz="2800" dirty="0">
                <a:solidFill>
                  <a:prstClr val="black">
                    <a:lumMod val="75000"/>
                    <a:lumOff val="25000"/>
                  </a:prstClr>
                </a:solidFill>
              </a:rPr>
              <a:t>White papers and project reports </a:t>
            </a:r>
          </a:p>
          <a:p>
            <a:pPr marL="1087438" lvl="1" indent="-233363">
              <a:buFont typeface="Corbel" panose="020B0503020204020204" pitchFamily="34" charset="0"/>
              <a:buChar char="⁻"/>
            </a:pPr>
            <a:r>
              <a:rPr lang="en-US" dirty="0">
                <a:solidFill>
                  <a:prstClr val="black">
                    <a:lumMod val="75000"/>
                    <a:lumOff val="25000"/>
                  </a:prstClr>
                </a:solidFill>
              </a:rPr>
              <a:t>Submitted directly to the USDA, PA Department of Agriculture, and the Pittsburgh Food Policy Council</a:t>
            </a:r>
          </a:p>
          <a:p>
            <a:pPr marL="457200" indent="-457200">
              <a:lnSpc>
                <a:spcPct val="150000"/>
              </a:lnSpc>
              <a:buFont typeface="Arial" panose="020B0604020202020204" pitchFamily="34" charset="0"/>
              <a:buChar char="•"/>
            </a:pPr>
            <a:r>
              <a:rPr lang="en-US" sz="2800" dirty="0">
                <a:solidFill>
                  <a:prstClr val="black">
                    <a:lumMod val="75000"/>
                    <a:lumOff val="25000"/>
                  </a:prstClr>
                </a:solidFill>
              </a:rPr>
              <a:t>Planned photovoice exhibits at…</a:t>
            </a:r>
            <a:endParaRPr lang="en-US" sz="1400" dirty="0">
              <a:solidFill>
                <a:prstClr val="black">
                  <a:lumMod val="75000"/>
                  <a:lumOff val="25000"/>
                </a:prstClr>
              </a:solidFill>
            </a:endParaRPr>
          </a:p>
          <a:p>
            <a:pPr marL="1087438" lvl="1" indent="-233363">
              <a:buFont typeface="Corbel" panose="020B0503020204020204" pitchFamily="34" charset="0"/>
              <a:buChar char="⁻"/>
            </a:pPr>
            <a:r>
              <a:rPr lang="en-US" dirty="0">
                <a:solidFill>
                  <a:prstClr val="black">
                    <a:lumMod val="75000"/>
                    <a:lumOff val="25000"/>
                  </a:prstClr>
                </a:solidFill>
              </a:rPr>
              <a:t>My thesis defense! </a:t>
            </a:r>
            <a:r>
              <a:rPr lang="en-US" sz="1400" dirty="0">
                <a:solidFill>
                  <a:prstClr val="black">
                    <a:lumMod val="75000"/>
                    <a:lumOff val="25000"/>
                  </a:prstClr>
                </a:solidFill>
              </a:rPr>
              <a:t>(August 2019, University Park, PA)</a:t>
            </a:r>
          </a:p>
          <a:p>
            <a:pPr marL="1087438" lvl="1" indent="-233363">
              <a:buFont typeface="Corbel" panose="020B0503020204020204" pitchFamily="34" charset="0"/>
              <a:buChar char="⁻"/>
            </a:pPr>
            <a:r>
              <a:rPr lang="en-US" dirty="0">
                <a:solidFill>
                  <a:prstClr val="black">
                    <a:lumMod val="75000"/>
                    <a:lumOff val="25000"/>
                  </a:prstClr>
                </a:solidFill>
              </a:rPr>
              <a:t>Pittsburgh Urban Agriculture Tour </a:t>
            </a:r>
            <a:r>
              <a:rPr lang="en-US" sz="1400" dirty="0">
                <a:solidFill>
                  <a:prstClr val="black">
                    <a:lumMod val="75000"/>
                    <a:lumOff val="25000"/>
                  </a:prstClr>
                </a:solidFill>
              </a:rPr>
              <a:t>(September 2019, Manchester Growing Together Farm)</a:t>
            </a:r>
          </a:p>
          <a:p>
            <a:pPr marL="1087438" lvl="1" indent="-233363">
              <a:buFont typeface="Corbel" panose="020B0503020204020204" pitchFamily="34" charset="0"/>
              <a:buChar char="⁻"/>
            </a:pPr>
            <a:r>
              <a:rPr lang="en-US" dirty="0">
                <a:solidFill>
                  <a:prstClr val="black">
                    <a:lumMod val="75000"/>
                    <a:lumOff val="25000"/>
                  </a:prstClr>
                </a:solidFill>
              </a:rPr>
              <a:t>Pennsylvania Women’s Ag Network Annual Symposium </a:t>
            </a:r>
            <a:r>
              <a:rPr lang="en-US" sz="1400" dirty="0">
                <a:solidFill>
                  <a:prstClr val="black">
                    <a:lumMod val="75000"/>
                    <a:lumOff val="25000"/>
                  </a:prstClr>
                </a:solidFill>
              </a:rPr>
              <a:t>(December 2019, Philadelphia, PA)</a:t>
            </a:r>
          </a:p>
          <a:p>
            <a:pPr marL="1087438" lvl="1" indent="-233363">
              <a:buFont typeface="Corbel" panose="020B0503020204020204" pitchFamily="34" charset="0"/>
              <a:buChar char="⁻"/>
            </a:pPr>
            <a:r>
              <a:rPr lang="en-US" dirty="0">
                <a:solidFill>
                  <a:prstClr val="black">
                    <a:lumMod val="75000"/>
                    <a:lumOff val="25000"/>
                  </a:prstClr>
                </a:solidFill>
              </a:rPr>
              <a:t>Pennsylvania Association for Sustainable Agriculture </a:t>
            </a:r>
            <a:br>
              <a:rPr lang="en-US" dirty="0">
                <a:solidFill>
                  <a:prstClr val="black">
                    <a:lumMod val="75000"/>
                    <a:lumOff val="25000"/>
                  </a:prstClr>
                </a:solidFill>
              </a:rPr>
            </a:br>
            <a:r>
              <a:rPr lang="en-US" dirty="0">
                <a:solidFill>
                  <a:prstClr val="black">
                    <a:lumMod val="75000"/>
                    <a:lumOff val="25000"/>
                  </a:prstClr>
                </a:solidFill>
              </a:rPr>
              <a:t>“Farming for the Future” Conference </a:t>
            </a:r>
            <a:r>
              <a:rPr lang="en-US" sz="1400" dirty="0">
                <a:solidFill>
                  <a:prstClr val="black">
                    <a:lumMod val="75000"/>
                    <a:lumOff val="25000"/>
                  </a:prstClr>
                </a:solidFill>
              </a:rPr>
              <a:t>(February 2020, Lancaster, PA)</a:t>
            </a:r>
          </a:p>
          <a:p>
            <a:pPr marL="457200" indent="-457200">
              <a:lnSpc>
                <a:spcPct val="150000"/>
              </a:lnSpc>
              <a:buFont typeface="Arial" panose="020B0604020202020204" pitchFamily="34" charset="0"/>
              <a:buChar char="•"/>
            </a:pPr>
            <a:r>
              <a:rPr lang="en-US" sz="2800" dirty="0">
                <a:solidFill>
                  <a:prstClr val="black">
                    <a:lumMod val="75000"/>
                    <a:lumOff val="25000"/>
                  </a:prstClr>
                </a:solidFill>
              </a:rPr>
              <a:t>Sharing findings at…</a:t>
            </a:r>
          </a:p>
          <a:p>
            <a:pPr marL="1087438" lvl="1" indent="-233363">
              <a:buFont typeface="Corbel" panose="020B0503020204020204" pitchFamily="34" charset="0"/>
              <a:buChar char="⁻"/>
            </a:pPr>
            <a:r>
              <a:rPr lang="en-US" dirty="0">
                <a:solidFill>
                  <a:prstClr val="black">
                    <a:lumMod val="75000"/>
                    <a:lumOff val="25000"/>
                  </a:prstClr>
                </a:solidFill>
              </a:rPr>
              <a:t>Rural Studies Student Conference </a:t>
            </a:r>
            <a:r>
              <a:rPr lang="en-US" sz="1400" dirty="0">
                <a:solidFill>
                  <a:prstClr val="black">
                    <a:lumMod val="75000"/>
                    <a:lumOff val="25000"/>
                  </a:prstClr>
                </a:solidFill>
              </a:rPr>
              <a:t>(November 2019, University Park, PA)</a:t>
            </a:r>
            <a:endParaRPr lang="en-US" dirty="0">
              <a:solidFill>
                <a:prstClr val="black">
                  <a:lumMod val="75000"/>
                  <a:lumOff val="25000"/>
                </a:prstClr>
              </a:solidFill>
            </a:endParaRPr>
          </a:p>
          <a:p>
            <a:pPr marL="1087438" lvl="1" indent="-233363">
              <a:buFont typeface="Corbel" panose="020B0503020204020204" pitchFamily="34" charset="0"/>
              <a:buChar char="⁻"/>
            </a:pPr>
            <a:r>
              <a:rPr lang="en-US" dirty="0">
                <a:solidFill>
                  <a:prstClr val="black">
                    <a:lumMod val="75000"/>
                    <a:lumOff val="25000"/>
                  </a:prstClr>
                </a:solidFill>
              </a:rPr>
              <a:t>Northeast Sustainable Agriculture Working Group annual meeting </a:t>
            </a:r>
            <a:r>
              <a:rPr lang="en-US" sz="1400" dirty="0">
                <a:solidFill>
                  <a:prstClr val="black">
                    <a:lumMod val="75000"/>
                    <a:lumOff val="25000"/>
                  </a:prstClr>
                </a:solidFill>
              </a:rPr>
              <a:t>(November 2019, Jersey City, NJ)</a:t>
            </a:r>
          </a:p>
          <a:p>
            <a:pPr marL="1087438" lvl="1" indent="-233363">
              <a:buFont typeface="Corbel" panose="020B0503020204020204" pitchFamily="34" charset="0"/>
              <a:buChar char="⁻"/>
            </a:pPr>
            <a:r>
              <a:rPr lang="en-US" dirty="0">
                <a:solidFill>
                  <a:prstClr val="black">
                    <a:lumMod val="75000"/>
                    <a:lumOff val="25000"/>
                  </a:prstClr>
                </a:solidFill>
              </a:rPr>
              <a:t>Ag &amp; Human Values Annual Meeting </a:t>
            </a:r>
            <a:r>
              <a:rPr lang="en-US" sz="1400" dirty="0">
                <a:solidFill>
                  <a:prstClr val="black">
                    <a:lumMod val="75000"/>
                    <a:lumOff val="25000"/>
                  </a:prstClr>
                </a:solidFill>
              </a:rPr>
              <a:t>(May 2020, Athens, GA)</a:t>
            </a:r>
          </a:p>
          <a:p>
            <a:pPr marL="1087438" lvl="1" indent="-233363">
              <a:buFont typeface="Corbel" panose="020B0503020204020204" pitchFamily="34" charset="0"/>
              <a:buChar char="⁻"/>
            </a:pPr>
            <a:r>
              <a:rPr lang="en-US" dirty="0">
                <a:solidFill>
                  <a:prstClr val="black">
                    <a:lumMod val="75000"/>
                    <a:lumOff val="25000"/>
                  </a:prstClr>
                </a:solidFill>
              </a:rPr>
              <a:t>Urban Food Systems Symposium </a:t>
            </a:r>
            <a:r>
              <a:rPr lang="en-US" sz="1400" dirty="0">
                <a:solidFill>
                  <a:prstClr val="black">
                    <a:lumMod val="75000"/>
                    <a:lumOff val="25000"/>
                  </a:prstClr>
                </a:solidFill>
              </a:rPr>
              <a:t>(June 2020, Kansas City, MO)</a:t>
            </a:r>
            <a:endParaRPr lang="en-US" sz="1600" dirty="0">
              <a:solidFill>
                <a:prstClr val="black">
                  <a:lumMod val="75000"/>
                  <a:lumOff val="25000"/>
                </a:prstClr>
              </a:solidFill>
            </a:endParaRPr>
          </a:p>
          <a:p>
            <a:pPr marL="914400" lvl="1" indent="-457200">
              <a:buFont typeface="Arial" panose="020B0604020202020204" pitchFamily="34" charset="0"/>
              <a:buChar char="•"/>
            </a:pPr>
            <a:endParaRPr lang="en-US" sz="1400" dirty="0">
              <a:solidFill>
                <a:prstClr val="black">
                  <a:lumMod val="75000"/>
                  <a:lumOff val="25000"/>
                </a:prstClr>
              </a:solidFill>
            </a:endParaRPr>
          </a:p>
          <a:p>
            <a:pPr marL="914400" lvl="1" indent="-457200">
              <a:buFont typeface="Arial" panose="020B0604020202020204" pitchFamily="34" charset="0"/>
              <a:buChar char="•"/>
            </a:pPr>
            <a:endParaRPr lang="en-US" sz="1400" dirty="0">
              <a:solidFill>
                <a:prstClr val="black">
                  <a:lumMod val="75000"/>
                  <a:lumOff val="25000"/>
                </a:prstClr>
              </a:solidFill>
            </a:endParaRPr>
          </a:p>
        </p:txBody>
      </p:sp>
    </p:spTree>
    <p:extLst>
      <p:ext uri="{BB962C8B-B14F-4D97-AF65-F5344CB8AC3E}">
        <p14:creationId xmlns:p14="http://schemas.microsoft.com/office/powerpoint/2010/main" val="348244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0" y="-15731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a:xfrm>
            <a:off x="558677" y="1541737"/>
            <a:ext cx="3875489" cy="720000"/>
          </a:xfrm>
        </p:spPr>
        <p:txBody>
          <a:bodyPr/>
          <a:lstStyle/>
          <a:p>
            <a:r>
              <a:rPr lang="en-US" dirty="0"/>
              <a:t>Defining Urban Agriculture (UA)</a:t>
            </a:r>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a:xfrm>
            <a:off x="542262" y="2261737"/>
            <a:ext cx="3891904" cy="4291466"/>
          </a:xfrm>
        </p:spPr>
        <p:txBody>
          <a:bodyPr/>
          <a:lstStyle/>
          <a:p>
            <a:r>
              <a:rPr lang="en-US" dirty="0"/>
              <a:t>“The growing of plants and the raising of animals with and around cities” </a:t>
            </a:r>
            <a:r>
              <a:rPr lang="en-US" sz="1400" dirty="0"/>
              <a:t>(RUAF 2018)</a:t>
            </a:r>
          </a:p>
          <a:p>
            <a:r>
              <a:rPr lang="en-US" dirty="0"/>
              <a:t>Includes operations who participate in crop cultivation, animal husbandry, aquaculture, agroforestry, urban beekeeping, and horticulture activities</a:t>
            </a:r>
          </a:p>
          <a:p>
            <a:r>
              <a:rPr lang="en-US" dirty="0"/>
              <a:t>Practiced by more than 800 million people worldwide </a:t>
            </a:r>
            <a:r>
              <a:rPr lang="en-US" sz="1400" dirty="0"/>
              <a:t>(FAO 2018)</a:t>
            </a:r>
          </a:p>
          <a:p>
            <a:endParaRPr lang="en-US" dirty="0"/>
          </a:p>
          <a:p>
            <a:endParaRPr lang="en-US" dirty="0"/>
          </a:p>
        </p:txBody>
      </p:sp>
      <p:pic>
        <p:nvPicPr>
          <p:cNvPr id="1026" name="Picture 2" descr="https://dl.boxcloud.com/api/2.0/internal_files/467418007167/versions/494746531167/representations/jpg_paged_2048x2048/content/1.jpg?access_token=1!J7sEK3BbFTbDRmr2nVL1S3qELyRMKXp3f8-4VA0tH3_QFFIjx7EdLZbbljAi8dveuA3MexHK-qkJmygqejUqPiFOW-wKhDSnRj6fiuwvzoa6kmkBX8WMCSV4S3A0qfmuAkMAPq6C56lvgy5OnNdGWApxBD2CldWs-6g5GmoRpgP-UUWBxv3eFdrduhHNM0bFuAU2g5D3jpcfePcQYUMLV0O4wvAkhTKF68Zeb_aNIqkTvYX49uqFo24OFVHfn-GOc1sLodEPDmetrczmamWdoJIRSdU2CRYzcmK3DCLxExg0JmsOVUDModFg6HFVpw41eTdzIIGcUnBlh2Ujz-5vc4P93WyGTguNcck1LHjvarcucL3uhTKQeTc9t4KinyFEoid9XU-g_qmpVyRBeCEEiYAJtIPfUF9K9zeEyzCZCc9HHS53SL486_J710beOlaUB_XqNrgFiw_MTdNk3xwCPxvrLjF9seXMp1L0Jc_0tr_4AysOAirGrkk7EJMX5hkWYAK_1jGc-urbon2EXcHSh3lyxC_G5KH2aVbevfvRlGiuL8VXuj0by6C8kp00okEsgg..&amp;box_client_name=box-content-preview&amp;box_client_version=2.14.1">
            <a:extLst>
              <a:ext uri="{FF2B5EF4-FFF2-40B4-BE49-F238E27FC236}">
                <a16:creationId xmlns:a16="http://schemas.microsoft.com/office/drawing/2014/main" id="{13A0623E-C238-499F-8DD1-942FD654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20869" y="2378074"/>
            <a:ext cx="5011467" cy="33389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3931B93-7E52-470F-81D2-6E1A03BCFDDD}"/>
              </a:ext>
            </a:extLst>
          </p:cNvPr>
          <p:cNvSpPr txBox="1"/>
          <p:nvPr/>
        </p:nvSpPr>
        <p:spPr>
          <a:xfrm>
            <a:off x="4557143" y="5927202"/>
            <a:ext cx="2680560" cy="600164"/>
          </a:xfrm>
          <a:prstGeom prst="rect">
            <a:avLst/>
          </a:prstGeom>
          <a:noFill/>
        </p:spPr>
        <p:txBody>
          <a:bodyPr wrap="square" rtlCol="0">
            <a:spAutoFit/>
          </a:bodyPr>
          <a:lstStyle/>
          <a:p>
            <a:r>
              <a:rPr lang="en-US" sz="1100" dirty="0">
                <a:solidFill>
                  <a:schemeClr val="bg1"/>
                </a:solidFill>
              </a:rPr>
              <a:t>© AJ </a:t>
            </a:r>
            <a:r>
              <a:rPr lang="en-US" sz="1100" dirty="0" err="1">
                <a:solidFill>
                  <a:schemeClr val="bg1"/>
                </a:solidFill>
              </a:rPr>
              <a:t>Monsma</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28" name="Picture 4" descr="https://dl.boxcloud.com/api/2.0/internal_files/467423212946/versions/494751602546/representations/jpg_paged_2048x2048/content/1.jpg?access_token=1!77pxXG-vZNN3XJc1eWsdefgDAp-0HXoqOfExv-xkMPAfjWCyDcfGJany19HYovnnuPrMpcwrRn3hPrY9FbpDT5DkhXe70oo0X-WFwVzGAq_XHLcUmCSbOamvs3VraKIbzbBmS9n_Qd9RMBK3__P6n5gVvTGdIUo6AFl_2llSiqjgz0tVsUMQ8xuwpXJ3iZXEGfvdR3kWQaighdg6mfskTvDQBcrq9vwZjVFo2NYpkbBqvQPyNSkr5IxfG-Qo-567321PDjs-WHQ5lKE0YLWfwdJ1oyUpMe_DcA-UYQFzCzPaNrA5ZmIVheYkM2usUclStvZoIARdEhmTfw4kQ9mmwd6zvGl5I0g8ys3Pspj4tonS31kOXeR147yZl4jnlvefJkyS80EuuQ9XSaYj-WnFcMK1ZxIl-XRmuyhK3DTei6KjYDsoJU7nqRezB0qPTOvdNNrnMOmhVixQb9B7j1DSrbiPwiRD_znLNYz_Vf6tNu0Seyp8q5s8154692OwpUKgLvAzN8TyLCuNnNiD0HPSiOlP3rzkqxZtgKPxvkT2aLWLTwpwB839VMcigdbNC-Rshg..&amp;box_client_name=box-content-preview&amp;box_client_version=2.14.1">
            <a:extLst>
              <a:ext uri="{FF2B5EF4-FFF2-40B4-BE49-F238E27FC236}">
                <a16:creationId xmlns:a16="http://schemas.microsoft.com/office/drawing/2014/main" id="{78E2A653-CC20-4003-9217-F6AB3777B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701" y="4084183"/>
            <a:ext cx="3667037" cy="24431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C6E1395-5BD9-4AB6-AD84-C73CA5415A5E}"/>
              </a:ext>
            </a:extLst>
          </p:cNvPr>
          <p:cNvSpPr txBox="1"/>
          <p:nvPr/>
        </p:nvSpPr>
        <p:spPr>
          <a:xfrm>
            <a:off x="8019038" y="5927202"/>
            <a:ext cx="2680560" cy="600164"/>
          </a:xfrm>
          <a:prstGeom prst="rect">
            <a:avLst/>
          </a:prstGeom>
          <a:noFill/>
        </p:spPr>
        <p:txBody>
          <a:bodyPr wrap="square" rtlCol="0">
            <a:spAutoFit/>
          </a:bodyPr>
          <a:lstStyle/>
          <a:p>
            <a:r>
              <a:rPr lang="en-US" sz="1100" dirty="0">
                <a:solidFill>
                  <a:schemeClr val="bg1"/>
                </a:solidFill>
              </a:rPr>
              <a:t>© Christina Neumann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30" name="Picture 6" descr="https://dl.boxcloud.com/api/2.0/internal_files/467387214544/versions/494715023344/representations/jpg_paged_2048x2048/content/1.jpg?access_token=1!0Nl2irIKJCa_4LJv6X0ESk_iQwO9ZLfBaUHY3i-Pod0tBhc9wQ_H6ZyOTsyqFxHt5PXaaxVGYFxU0TDKwu_CEHXfasHVi4murMgiFvFRKhtsBGhgDZQUhb1K6ajUNJ44BVi_YwQXkQPf9NXyVoiWdKAXd5hYKt8EQXj8zKEMSK2Z3PPHlp5fSxQ7e5XRPb9XIb7_b8J_3eefk8mzOIp9CKIU65t2BjgkZRkbSDJCw_wMLGGIG03b_qKq3oSUL-UCMrQGlUBafTzZQpyakCPBXySR0kgWbExpWIS4di0NcLpEbsw1zSlG0UY2NwaWYKNkklz-KbgwF0XPwjh2CJVQGRct7DRODPTn5Jjblr7k0rC0Ks7J9qi3pQ-sbY1bkeDAE22iFPVc8yAkUQic7ETI31GZ_ReWTSPOoEppiknyszNncFYGHHwq0Yh0gIw7zRcrjnhvoh74g3rR7nNRn5OgA2ha7q8jtvwXM8U3kCYewqCMlmdxRYT298mqYsBRaIScTbbHhNybAg7I3EMFfUMzFqeEjUXc29qFDUysefpm99yi7OUfNKRYjREYUSkPiS3JGg..&amp;box_client_name=box-content-preview&amp;box_client_version=2.14.1">
            <a:extLst>
              <a:ext uri="{FF2B5EF4-FFF2-40B4-BE49-F238E27FC236}">
                <a16:creationId xmlns:a16="http://schemas.microsoft.com/office/drawing/2014/main" id="{D3E528B3-9061-4313-BB30-5634CE962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06747" y="1541797"/>
            <a:ext cx="3623326" cy="24140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52D3A3-CB30-48D6-916B-19EAE8C3565D}"/>
              </a:ext>
            </a:extLst>
          </p:cNvPr>
          <p:cNvSpPr txBox="1"/>
          <p:nvPr/>
        </p:nvSpPr>
        <p:spPr>
          <a:xfrm>
            <a:off x="8019038" y="3355694"/>
            <a:ext cx="2680560" cy="600164"/>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NaTisha</a:t>
            </a:r>
            <a:r>
              <a:rPr lang="en-US" sz="1100" dirty="0">
                <a:solidFill>
                  <a:schemeClr val="bg1"/>
                </a:solidFill>
              </a:rPr>
              <a:t> Washington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spTree>
    <p:extLst>
      <p:ext uri="{BB962C8B-B14F-4D97-AF65-F5344CB8AC3E}">
        <p14:creationId xmlns:p14="http://schemas.microsoft.com/office/powerpoint/2010/main" val="160138997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1364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a:xfrm>
            <a:off x="4245539" y="1541737"/>
            <a:ext cx="3877056" cy="720000"/>
          </a:xfrm>
        </p:spPr>
        <p:txBody>
          <a:bodyPr/>
          <a:lstStyle/>
          <a:p>
            <a:r>
              <a:rPr lang="en-US" dirty="0"/>
              <a:t>UA in the United States</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4221793" y="2261736"/>
            <a:ext cx="3877056" cy="4291467"/>
          </a:xfrm>
        </p:spPr>
        <p:txBody>
          <a:bodyPr/>
          <a:lstStyle/>
          <a:p>
            <a:r>
              <a:rPr lang="en-US" dirty="0"/>
              <a:t>Early 1900s – urban gardening projects grew into national social programs (nutrition, unemployment, “back to the land”)</a:t>
            </a:r>
          </a:p>
          <a:p>
            <a:r>
              <a:rPr lang="en-US" dirty="0"/>
              <a:t>Gained notoriety for the Victory Gardens of World Wars I &amp; II </a:t>
            </a:r>
          </a:p>
          <a:p>
            <a:r>
              <a:rPr lang="en-US" dirty="0"/>
              <a:t>Heightened awareness of urban food system &amp; environmental inequalities, along with the recognition of UA’s multiple benefits, has led many city planners &amp; government officials to see UA as a solution to various urban problems</a:t>
            </a:r>
          </a:p>
          <a:p>
            <a:endParaRPr lang="en-US" dirty="0"/>
          </a:p>
        </p:txBody>
      </p:sp>
      <p:pic>
        <p:nvPicPr>
          <p:cNvPr id="2050" name="Picture 2" descr="https://dl.boxcloud.com/api/2.0/internal_files/398164840612/versions/420950675812/representations/jpg_paged_2048x2048/content/1.jpg?access_token=1!0ohy2MZiSP52T1gjh-z2FLKvsFLjnmaUsLUnIEd2UhhycKVGLyrmIXV7KsD8c_NHfpiBQAdoOFGcd1S6LtO6mCtZ7CcRWS1RQU0i7r_CF6-Tw5P5ytxdJEDmpryBADrwZNDh3ubqbIJerIp-8CifjbM7Wb8avOZFznrm6tn-IkeX61oDMRneFw4xyoxasPPLWQaUXIzJEaewSKkggN6AblgtWh1bzBPlo5N0-_sB8SawQrU7-9JKUtarw1xQ7062a_YQbuLLQqGg5OqfliqCQ-6oBpjSFxUKUHBe_m3SQ_AMclGQwCL6FmExf8uDAQRRHBdlTmLZVG14UMx7CPHOyIswYBDHbBVtGByeVUWfyDse60Pz5AbZoGXr5ipjAmKd1EG-qcqf-3d4-pjiCtWv-vRfFOk5QsCCqaBWgwGBcMv8cw5t9ScW3VuIc6wryrhtWHBjkA93aTogf1Ky59U1Tn6eJi9fBMZZqXfGC58FehTxjEGjBitmMsvjWQArWVXalaNinglivjL5sm0dYpJ7IIFo6hu_3V_XxGChp0tOe-uwb0rOgC_zuN6fCTBSzdMjXg..&amp;box_client_name=box-content-preview&amp;box_client_version=2.14.1">
            <a:extLst>
              <a:ext uri="{FF2B5EF4-FFF2-40B4-BE49-F238E27FC236}">
                <a16:creationId xmlns:a16="http://schemas.microsoft.com/office/drawing/2014/main" id="{F41AD35E-15FF-4F69-9F6B-5A0832F74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95" b="7384"/>
          <a:stretch/>
        </p:blipFill>
        <p:spPr bwMode="auto">
          <a:xfrm>
            <a:off x="8244766" y="3782635"/>
            <a:ext cx="3587507" cy="27705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180E405-C554-40DB-9E88-F7AB0AB9A1D5}"/>
              </a:ext>
            </a:extLst>
          </p:cNvPr>
          <p:cNvSpPr txBox="1"/>
          <p:nvPr/>
        </p:nvSpPr>
        <p:spPr>
          <a:xfrm>
            <a:off x="8913360" y="5909316"/>
            <a:ext cx="2680560" cy="430887"/>
          </a:xfrm>
          <a:prstGeom prst="rect">
            <a:avLst/>
          </a:prstGeom>
          <a:noFill/>
        </p:spPr>
        <p:txBody>
          <a:bodyPr wrap="square" rtlCol="0">
            <a:spAutoFit/>
          </a:bodyPr>
          <a:lstStyle/>
          <a:p>
            <a:pPr algn="r"/>
            <a:r>
              <a:rPr lang="en-US" sz="1100" dirty="0">
                <a:solidFill>
                  <a:schemeClr val="bg1"/>
                </a:solidFill>
              </a:rPr>
              <a:t>Circa. 1920; Pittsburgh, PA</a:t>
            </a:r>
            <a:br>
              <a:rPr lang="en-US" sz="1100" dirty="0">
                <a:solidFill>
                  <a:schemeClr val="bg1"/>
                </a:solidFill>
              </a:rPr>
            </a:br>
            <a:r>
              <a:rPr lang="en-US" sz="1100" dirty="0">
                <a:solidFill>
                  <a:schemeClr val="bg1"/>
                </a:solidFill>
              </a:rPr>
              <a:t>Photo courtesy of Christina Neumann</a:t>
            </a:r>
          </a:p>
        </p:txBody>
      </p:sp>
      <p:grpSp>
        <p:nvGrpSpPr>
          <p:cNvPr id="20" name="Group 19">
            <a:extLst>
              <a:ext uri="{FF2B5EF4-FFF2-40B4-BE49-F238E27FC236}">
                <a16:creationId xmlns:a16="http://schemas.microsoft.com/office/drawing/2014/main" id="{5C28F6E8-D223-40CF-9157-2037DCB8D85E}"/>
              </a:ext>
            </a:extLst>
          </p:cNvPr>
          <p:cNvGrpSpPr/>
          <p:nvPr/>
        </p:nvGrpSpPr>
        <p:grpSpPr>
          <a:xfrm>
            <a:off x="267271" y="2408432"/>
            <a:ext cx="3808605" cy="3323498"/>
            <a:chOff x="340229" y="3375457"/>
            <a:chExt cx="3808605" cy="3323498"/>
          </a:xfrm>
        </p:grpSpPr>
        <p:pic>
          <p:nvPicPr>
            <p:cNvPr id="2052" name="Picture 4" descr="Image result for victory gardens">
              <a:extLst>
                <a:ext uri="{FF2B5EF4-FFF2-40B4-BE49-F238E27FC236}">
                  <a16:creationId xmlns:a16="http://schemas.microsoft.com/office/drawing/2014/main" id="{BC1C85F9-2BD6-4C86-8374-AF4BEC2D4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29" y="3375457"/>
              <a:ext cx="3808605" cy="289261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EA12A32-BA30-4191-B98C-C4B44C335FEE}"/>
                </a:ext>
              </a:extLst>
            </p:cNvPr>
            <p:cNvSpPr txBox="1"/>
            <p:nvPr/>
          </p:nvSpPr>
          <p:spPr>
            <a:xfrm>
              <a:off x="424870" y="6268068"/>
              <a:ext cx="3639322" cy="430887"/>
            </a:xfrm>
            <a:prstGeom prst="rect">
              <a:avLst/>
            </a:prstGeom>
            <a:noFill/>
          </p:spPr>
          <p:txBody>
            <a:bodyPr wrap="square" rtlCol="0">
              <a:spAutoFit/>
            </a:bodyPr>
            <a:lstStyle/>
            <a:p>
              <a:pPr algn="ctr"/>
              <a:r>
                <a:rPr lang="en-US" sz="1100" i="1" dirty="0"/>
                <a:t>Uncle Sam Says, Garden to Cut Food Costs</a:t>
              </a:r>
              <a:r>
                <a:rPr lang="en-US" sz="1100" dirty="0"/>
                <a:t>, 1917. </a:t>
              </a:r>
              <a:br>
                <a:rPr lang="en-US" sz="1100" dirty="0"/>
              </a:br>
              <a:r>
                <a:rPr lang="en-US" sz="1100" dirty="0"/>
                <a:t>Library of Congress.</a:t>
              </a:r>
            </a:p>
          </p:txBody>
        </p:sp>
      </p:grpSp>
      <p:pic>
        <p:nvPicPr>
          <p:cNvPr id="22" name="Picture 21">
            <a:extLst>
              <a:ext uri="{FF2B5EF4-FFF2-40B4-BE49-F238E27FC236}">
                <a16:creationId xmlns:a16="http://schemas.microsoft.com/office/drawing/2014/main" id="{C410D1D2-D10B-4723-950E-46717A0ED93D}"/>
              </a:ext>
            </a:extLst>
          </p:cNvPr>
          <p:cNvPicPr>
            <a:picLocks noChangeAspect="1"/>
          </p:cNvPicPr>
          <p:nvPr/>
        </p:nvPicPr>
        <p:blipFill rotWithShape="1">
          <a:blip r:embed="rId5"/>
          <a:srcRect t="2371" r="4373"/>
          <a:stretch/>
        </p:blipFill>
        <p:spPr>
          <a:xfrm>
            <a:off x="8244766" y="727587"/>
            <a:ext cx="3603501" cy="2894039"/>
          </a:xfrm>
          <a:prstGeom prst="rect">
            <a:avLst/>
          </a:prstGeom>
        </p:spPr>
      </p:pic>
      <p:sp>
        <p:nvSpPr>
          <p:cNvPr id="26" name="TextBox 25">
            <a:extLst>
              <a:ext uri="{FF2B5EF4-FFF2-40B4-BE49-F238E27FC236}">
                <a16:creationId xmlns:a16="http://schemas.microsoft.com/office/drawing/2014/main" id="{6C2AD83E-24F6-49AE-9853-8B8348F03DA8}"/>
              </a:ext>
            </a:extLst>
          </p:cNvPr>
          <p:cNvSpPr txBox="1"/>
          <p:nvPr/>
        </p:nvSpPr>
        <p:spPr>
          <a:xfrm>
            <a:off x="9151713" y="3138748"/>
            <a:ext cx="2680560" cy="430887"/>
          </a:xfrm>
          <a:prstGeom prst="rect">
            <a:avLst/>
          </a:prstGeom>
          <a:noFill/>
        </p:spPr>
        <p:txBody>
          <a:bodyPr wrap="square" rtlCol="0">
            <a:spAutoFit/>
          </a:bodyPr>
          <a:lstStyle/>
          <a:p>
            <a:pPr algn="r"/>
            <a:r>
              <a:rPr lang="en-US" sz="1100" dirty="0">
                <a:solidFill>
                  <a:schemeClr val="bg1"/>
                </a:solidFill>
              </a:rPr>
              <a:t>Circa. 1940; New York City</a:t>
            </a:r>
            <a:br>
              <a:rPr lang="en-US" sz="1100" dirty="0">
                <a:solidFill>
                  <a:schemeClr val="bg1"/>
                </a:solidFill>
              </a:rPr>
            </a:br>
            <a:r>
              <a:rPr lang="en-US" sz="1100" dirty="0">
                <a:solidFill>
                  <a:schemeClr val="bg1"/>
                </a:solidFill>
              </a:rPr>
              <a:t>Library of Congress</a:t>
            </a:r>
          </a:p>
        </p:txBody>
      </p:sp>
    </p:spTree>
    <p:extLst>
      <p:ext uri="{BB962C8B-B14F-4D97-AF65-F5344CB8AC3E}">
        <p14:creationId xmlns:p14="http://schemas.microsoft.com/office/powerpoint/2010/main" val="29175381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0" y="88491"/>
            <a:ext cx="12516465" cy="669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a:xfrm>
            <a:off x="7950061" y="1541737"/>
            <a:ext cx="3877056" cy="720000"/>
          </a:xfrm>
        </p:spPr>
        <p:txBody>
          <a:bodyPr/>
          <a:lstStyle/>
          <a:p>
            <a:r>
              <a:rPr lang="en-US" dirty="0"/>
              <a:t>Applying an Intersectional Analysis to UA</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7950061" y="2261737"/>
            <a:ext cx="3877056" cy="4291467"/>
          </a:xfrm>
        </p:spPr>
        <p:txBody>
          <a:bodyPr/>
          <a:lstStyle/>
          <a:p>
            <a:r>
              <a:rPr lang="en-US" dirty="0"/>
              <a:t>Contemporary scholarship calls for a focus on the intersectional issues which lie at the core of social justice in agriculture</a:t>
            </a:r>
          </a:p>
          <a:p>
            <a:r>
              <a:rPr lang="en-US" dirty="0"/>
              <a:t>Structural racism, gender inequity, and economic disparities disproportionately affect “socially disadvantaged” urban growers </a:t>
            </a:r>
          </a:p>
          <a:p>
            <a:r>
              <a:rPr lang="en-US" dirty="0"/>
              <a:t>Experiences of Black and Brown growers are largely absent from UA academic research</a:t>
            </a:r>
          </a:p>
          <a:p>
            <a:endParaRPr lang="en-US" dirty="0"/>
          </a:p>
        </p:txBody>
      </p:sp>
      <p:pic>
        <p:nvPicPr>
          <p:cNvPr id="3074" name="Picture 2" descr="Image may contain: one or more people, people standing, plant and outdoor">
            <a:extLst>
              <a:ext uri="{FF2B5EF4-FFF2-40B4-BE49-F238E27FC236}">
                <a16:creationId xmlns:a16="http://schemas.microsoft.com/office/drawing/2014/main" id="{1B810E66-926A-4690-B735-AC04CDFE7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729" y="1568373"/>
            <a:ext cx="3758995" cy="50119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plant, flower and outdoor">
            <a:extLst>
              <a:ext uri="{FF2B5EF4-FFF2-40B4-BE49-F238E27FC236}">
                <a16:creationId xmlns:a16="http://schemas.microsoft.com/office/drawing/2014/main" id="{CA92529A-271D-48C0-AD6C-27A94F2E7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755" y="1588224"/>
            <a:ext cx="3162607" cy="23719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content-iad3-1.xx.fbcdn.net/v/t1.0-9/66937312_10159792973459619_3109936173506625536_n.jpg?_nc_cat=101&amp;_nc_oc=AQlBJvcvJeuz_RT06AIoQPkinEdK1ca18oMTUx438pPCv9eICs7svKrsk0mdhIGFge0&amp;_nc_ht=scontent-iad3-1.xx&amp;oh=c66d268c51c38044a9e8d16e5a40495d&amp;oe=5DA21E2A">
            <a:extLst>
              <a:ext uri="{FF2B5EF4-FFF2-40B4-BE49-F238E27FC236}">
                <a16:creationId xmlns:a16="http://schemas.microsoft.com/office/drawing/2014/main" id="{86C6BEFC-5323-4F70-87FD-D3399F59C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55" y="4181248"/>
            <a:ext cx="3162607" cy="23719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1624F7A-A86F-414C-8355-30E7724F3078}"/>
              </a:ext>
            </a:extLst>
          </p:cNvPr>
          <p:cNvSpPr txBox="1"/>
          <p:nvPr/>
        </p:nvSpPr>
        <p:spPr>
          <a:xfrm>
            <a:off x="717755" y="6558881"/>
            <a:ext cx="5428793" cy="261610"/>
          </a:xfrm>
          <a:prstGeom prst="rect">
            <a:avLst/>
          </a:prstGeom>
          <a:noFill/>
        </p:spPr>
        <p:txBody>
          <a:bodyPr wrap="square" rtlCol="0">
            <a:spAutoFit/>
          </a:bodyPr>
          <a:lstStyle/>
          <a:p>
            <a:r>
              <a:rPr lang="en-US" sz="1100" dirty="0"/>
              <a:t>Photos courtesy of the author, 2019; Pittsburgh, PA.</a:t>
            </a:r>
          </a:p>
        </p:txBody>
      </p:sp>
    </p:spTree>
    <p:extLst>
      <p:ext uri="{BB962C8B-B14F-4D97-AF65-F5344CB8AC3E}">
        <p14:creationId xmlns:p14="http://schemas.microsoft.com/office/powerpoint/2010/main" val="2566694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Theoretical Framework</a:t>
            </a:r>
          </a:p>
        </p:txBody>
      </p:sp>
      <p:grpSp>
        <p:nvGrpSpPr>
          <p:cNvPr id="5" name="Group 4">
            <a:extLst>
              <a:ext uri="{FF2B5EF4-FFF2-40B4-BE49-F238E27FC236}">
                <a16:creationId xmlns:a16="http://schemas.microsoft.com/office/drawing/2014/main" id="{947EF338-6159-44B8-A72C-A50DE042E42B}"/>
              </a:ext>
            </a:extLst>
          </p:cNvPr>
          <p:cNvGrpSpPr/>
          <p:nvPr/>
        </p:nvGrpSpPr>
        <p:grpSpPr>
          <a:xfrm>
            <a:off x="3248025" y="1533525"/>
            <a:ext cx="5695950" cy="3314700"/>
            <a:chOff x="2390775" y="1733550"/>
            <a:chExt cx="5695950" cy="3314700"/>
          </a:xfrm>
        </p:grpSpPr>
        <p:sp>
          <p:nvSpPr>
            <p:cNvPr id="4" name="Rectangle 3">
              <a:extLst>
                <a:ext uri="{FF2B5EF4-FFF2-40B4-BE49-F238E27FC236}">
                  <a16:creationId xmlns:a16="http://schemas.microsoft.com/office/drawing/2014/main" id="{4E5391D8-3BF9-4936-9815-79F6E727401B}"/>
                </a:ext>
              </a:extLst>
            </p:cNvPr>
            <p:cNvSpPr/>
            <p:nvPr/>
          </p:nvSpPr>
          <p:spPr>
            <a:xfrm>
              <a:off x="2390775" y="1733550"/>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Intersectional Theory</a:t>
              </a:r>
            </a:p>
          </p:txBody>
        </p:sp>
        <p:sp>
          <p:nvSpPr>
            <p:cNvPr id="17" name="Rectangle 16">
              <a:extLst>
                <a:ext uri="{FF2B5EF4-FFF2-40B4-BE49-F238E27FC236}">
                  <a16:creationId xmlns:a16="http://schemas.microsoft.com/office/drawing/2014/main" id="{DA0101C9-3AB1-4D7B-A3BB-6A88E7DB481E}"/>
                </a:ext>
              </a:extLst>
            </p:cNvPr>
            <p:cNvSpPr/>
            <p:nvPr/>
          </p:nvSpPr>
          <p:spPr>
            <a:xfrm>
              <a:off x="5391150" y="1733550"/>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Critical Food Studies</a:t>
              </a:r>
            </a:p>
          </p:txBody>
        </p:sp>
        <p:sp>
          <p:nvSpPr>
            <p:cNvPr id="18" name="Rectangle 17">
              <a:extLst>
                <a:ext uri="{FF2B5EF4-FFF2-40B4-BE49-F238E27FC236}">
                  <a16:creationId xmlns:a16="http://schemas.microsoft.com/office/drawing/2014/main" id="{D6E8D345-5B96-4C16-8039-23C45CF3DF84}"/>
                </a:ext>
              </a:extLst>
            </p:cNvPr>
            <p:cNvSpPr/>
            <p:nvPr/>
          </p:nvSpPr>
          <p:spPr>
            <a:xfrm>
              <a:off x="2390775" y="34290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Feminist Agri-Food</a:t>
              </a:r>
              <a:br>
                <a:rPr lang="en-US" b="1" dirty="0">
                  <a:solidFill>
                    <a:schemeClr val="tx1"/>
                  </a:solidFill>
                </a:rPr>
              </a:br>
              <a:r>
                <a:rPr lang="en-US" b="1" dirty="0">
                  <a:solidFill>
                    <a:schemeClr val="tx1"/>
                  </a:solidFill>
                </a:rPr>
                <a:t>Systems Theory</a:t>
              </a:r>
            </a:p>
          </p:txBody>
        </p:sp>
        <p:sp>
          <p:nvSpPr>
            <p:cNvPr id="19" name="Rectangle 18">
              <a:extLst>
                <a:ext uri="{FF2B5EF4-FFF2-40B4-BE49-F238E27FC236}">
                  <a16:creationId xmlns:a16="http://schemas.microsoft.com/office/drawing/2014/main" id="{3F1535A8-81EF-45B7-A4B5-6C67B8F55199}"/>
                </a:ext>
              </a:extLst>
            </p:cNvPr>
            <p:cNvSpPr/>
            <p:nvPr/>
          </p:nvSpPr>
          <p:spPr>
            <a:xfrm>
              <a:off x="5391150" y="3429000"/>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Critical Race Theory</a:t>
              </a:r>
            </a:p>
          </p:txBody>
        </p:sp>
      </p:grpSp>
      <p:sp>
        <p:nvSpPr>
          <p:cNvPr id="6" name="Rectangle 5">
            <a:extLst>
              <a:ext uri="{FF2B5EF4-FFF2-40B4-BE49-F238E27FC236}">
                <a16:creationId xmlns:a16="http://schemas.microsoft.com/office/drawing/2014/main" id="{47E5AF8B-3D80-427E-B9C6-9515B75AAEF6}"/>
              </a:ext>
            </a:extLst>
          </p:cNvPr>
          <p:cNvSpPr/>
          <p:nvPr/>
        </p:nvSpPr>
        <p:spPr>
          <a:xfrm>
            <a:off x="582471" y="5148293"/>
            <a:ext cx="11352354" cy="923330"/>
          </a:xfrm>
          <a:prstGeom prst="rect">
            <a:avLst/>
          </a:prstGeom>
        </p:spPr>
        <p:txBody>
          <a:bodyPr wrap="square">
            <a:spAutoFit/>
          </a:bodyPr>
          <a:lstStyle/>
          <a:p>
            <a:r>
              <a:rPr lang="en-US" b="1" dirty="0">
                <a:solidFill>
                  <a:prstClr val="black">
                    <a:lumMod val="75000"/>
                    <a:lumOff val="25000"/>
                  </a:prstClr>
                </a:solidFill>
              </a:rPr>
              <a:t>My goal:	</a:t>
            </a:r>
            <a:r>
              <a:rPr lang="en-US" dirty="0">
                <a:solidFill>
                  <a:prstClr val="black">
                    <a:lumMod val="75000"/>
                    <a:lumOff val="25000"/>
                  </a:prstClr>
                </a:solidFill>
              </a:rPr>
              <a:t>Embed urban agriculture within </a:t>
            </a:r>
            <a:r>
              <a:rPr lang="en-US" b="1" u="sng" dirty="0">
                <a:solidFill>
                  <a:prstClr val="black">
                    <a:lumMod val="75000"/>
                    <a:lumOff val="25000"/>
                  </a:prstClr>
                </a:solidFill>
              </a:rPr>
              <a:t>critical, feminist, anti-racist, intersectional frameworks</a:t>
            </a:r>
            <a:r>
              <a:rPr lang="en-US" b="1" dirty="0">
                <a:solidFill>
                  <a:prstClr val="black">
                    <a:lumMod val="75000"/>
                    <a:lumOff val="25000"/>
                  </a:prstClr>
                </a:solidFill>
              </a:rPr>
              <a:t> </a:t>
            </a:r>
            <a:r>
              <a:rPr lang="en-US" dirty="0">
                <a:solidFill>
                  <a:prstClr val="black">
                    <a:lumMod val="75000"/>
                    <a:lumOff val="25000"/>
                  </a:prstClr>
                </a:solidFill>
              </a:rPr>
              <a:t>that </a:t>
            </a:r>
            <a:br>
              <a:rPr lang="en-US" dirty="0">
                <a:solidFill>
                  <a:prstClr val="black">
                    <a:lumMod val="75000"/>
                    <a:lumOff val="25000"/>
                  </a:prstClr>
                </a:solidFill>
              </a:rPr>
            </a:br>
            <a:r>
              <a:rPr lang="en-US" dirty="0">
                <a:solidFill>
                  <a:prstClr val="black">
                    <a:lumMod val="75000"/>
                    <a:lumOff val="25000"/>
                  </a:prstClr>
                </a:solidFill>
              </a:rPr>
              <a:t>                    </a:t>
            </a:r>
            <a:r>
              <a:rPr lang="en-US" b="1" u="sng" dirty="0">
                <a:solidFill>
                  <a:prstClr val="black">
                    <a:lumMod val="75000"/>
                    <a:lumOff val="25000"/>
                  </a:prstClr>
                </a:solidFill>
              </a:rPr>
              <a:t>elevate marginalized voices</a:t>
            </a:r>
            <a:r>
              <a:rPr lang="en-US" b="1" dirty="0">
                <a:solidFill>
                  <a:prstClr val="black">
                    <a:lumMod val="75000"/>
                    <a:lumOff val="25000"/>
                  </a:prstClr>
                </a:solidFill>
              </a:rPr>
              <a:t> </a:t>
            </a:r>
            <a:r>
              <a:rPr lang="en-US" dirty="0">
                <a:solidFill>
                  <a:prstClr val="black">
                    <a:lumMod val="75000"/>
                    <a:lumOff val="25000"/>
                  </a:prstClr>
                </a:solidFill>
              </a:rPr>
              <a:t>to the forefront of social sustainability and </a:t>
            </a:r>
            <a:r>
              <a:rPr lang="en-US" b="1" u="sng" dirty="0">
                <a:solidFill>
                  <a:prstClr val="black">
                    <a:lumMod val="75000"/>
                    <a:lumOff val="25000"/>
                  </a:prstClr>
                </a:solidFill>
              </a:rPr>
              <a:t>encourage broader dialogues </a:t>
            </a:r>
            <a:br>
              <a:rPr lang="en-US" dirty="0">
                <a:solidFill>
                  <a:prstClr val="black">
                    <a:lumMod val="75000"/>
                    <a:lumOff val="25000"/>
                  </a:prstClr>
                </a:solidFill>
              </a:rPr>
            </a:br>
            <a:r>
              <a:rPr lang="en-US" dirty="0">
                <a:solidFill>
                  <a:prstClr val="black">
                    <a:lumMod val="75000"/>
                    <a:lumOff val="25000"/>
                  </a:prstClr>
                </a:solidFill>
              </a:rPr>
              <a:t>                    related to agricultural policy, landownership, capital acquisition, and institutional structural inequity.</a:t>
            </a:r>
          </a:p>
        </p:txBody>
      </p:sp>
    </p:spTree>
    <p:extLst>
      <p:ext uri="{BB962C8B-B14F-4D97-AF65-F5344CB8AC3E}">
        <p14:creationId xmlns:p14="http://schemas.microsoft.com/office/powerpoint/2010/main" val="171254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22" name="Group 21">
            <a:extLst>
              <a:ext uri="{FF2B5EF4-FFF2-40B4-BE49-F238E27FC236}">
                <a16:creationId xmlns:a16="http://schemas.microsoft.com/office/drawing/2014/main" id="{2DB68B36-1BA3-4F21-A0CE-D7C76BD9A2FF}"/>
              </a:ext>
            </a:extLst>
          </p:cNvPr>
          <p:cNvGrpSpPr/>
          <p:nvPr/>
        </p:nvGrpSpPr>
        <p:grpSpPr>
          <a:xfrm>
            <a:off x="911272" y="1498346"/>
            <a:ext cx="5184727" cy="2428240"/>
            <a:chOff x="1178560" y="1717040"/>
            <a:chExt cx="4775152" cy="2428240"/>
          </a:xfrm>
        </p:grpSpPr>
        <p:sp>
          <p:nvSpPr>
            <p:cNvPr id="20" name="Rectangle: Rounded Corners 19">
              <a:extLst>
                <a:ext uri="{FF2B5EF4-FFF2-40B4-BE49-F238E27FC236}">
                  <a16:creationId xmlns:a16="http://schemas.microsoft.com/office/drawing/2014/main" id="{4CDB3476-8FAE-43B8-9203-357A9F739B4C}"/>
                </a:ext>
              </a:extLst>
            </p:cNvPr>
            <p:cNvSpPr/>
            <p:nvPr/>
          </p:nvSpPr>
          <p:spPr>
            <a:xfrm>
              <a:off x="2052320" y="1717040"/>
              <a:ext cx="3901392" cy="2428240"/>
            </a:xfrm>
            <a:prstGeom prst="round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What are the strategies that historically marginalized urban farmers and gardeners use to develop and maintain sustainable operations?</a:t>
              </a:r>
              <a:br>
                <a:rPr lang="en-US" sz="1600" b="1" dirty="0">
                  <a:solidFill>
                    <a:schemeClr val="tx1"/>
                  </a:solidFill>
                </a:rPr>
              </a:br>
              <a:r>
                <a:rPr lang="en-US" sz="1200" b="1" dirty="0">
                  <a:solidFill>
                    <a:schemeClr val="tx1"/>
                  </a:solidFill>
                </a:rPr>
                <a:t>           </a:t>
              </a:r>
              <a:r>
                <a:rPr lang="en-US" sz="1200" dirty="0">
                  <a:solidFill>
                    <a:schemeClr val="tx1"/>
                  </a:solidFill>
                </a:rPr>
                <a:t>To what extent do these strategies lead to positive </a:t>
              </a:r>
              <a:br>
                <a:rPr lang="en-US" sz="1200" dirty="0">
                  <a:solidFill>
                    <a:schemeClr val="tx1"/>
                  </a:solidFill>
                </a:rPr>
              </a:br>
              <a:r>
                <a:rPr lang="en-US" sz="1200" dirty="0">
                  <a:solidFill>
                    <a:schemeClr val="tx1"/>
                  </a:solidFill>
                </a:rPr>
                <a:t>            community development, improved business </a:t>
              </a:r>
              <a:br>
                <a:rPr lang="en-US" sz="1200" dirty="0">
                  <a:solidFill>
                    <a:schemeClr val="tx1"/>
                  </a:solidFill>
                </a:rPr>
              </a:br>
              <a:r>
                <a:rPr lang="en-US" sz="1200" dirty="0">
                  <a:solidFill>
                    <a:schemeClr val="tx1"/>
                  </a:solidFill>
                </a:rPr>
                <a:t>            networks, and enhanced local leadership that can be </a:t>
              </a:r>
              <a:br>
                <a:rPr lang="en-US" sz="1200" dirty="0">
                  <a:solidFill>
                    <a:schemeClr val="tx1"/>
                  </a:solidFill>
                </a:rPr>
              </a:br>
              <a:r>
                <a:rPr lang="en-US" sz="1200" dirty="0">
                  <a:solidFill>
                    <a:schemeClr val="tx1"/>
                  </a:solidFill>
                </a:rPr>
                <a:t>            linked to broader outcomes of community activism </a:t>
              </a:r>
              <a:br>
                <a:rPr lang="en-US" sz="1200" dirty="0">
                  <a:solidFill>
                    <a:schemeClr val="tx1"/>
                  </a:solidFill>
                </a:rPr>
              </a:br>
              <a:r>
                <a:rPr lang="en-US" sz="1200" dirty="0">
                  <a:solidFill>
                    <a:schemeClr val="tx1"/>
                  </a:solidFill>
                </a:rPr>
                <a:t>            and </a:t>
              </a:r>
              <a:r>
                <a:rPr lang="en-US" sz="1200" dirty="0" err="1">
                  <a:solidFill>
                    <a:schemeClr val="tx1"/>
                  </a:solidFill>
                </a:rPr>
                <a:t>liberatory</a:t>
              </a:r>
              <a:r>
                <a:rPr lang="en-US" sz="1200" dirty="0">
                  <a:solidFill>
                    <a:schemeClr val="tx1"/>
                  </a:solidFill>
                </a:rPr>
                <a:t> education?</a:t>
              </a:r>
              <a:endParaRPr lang="en-US" sz="1400" dirty="0">
                <a:solidFill>
                  <a:schemeClr val="tx1"/>
                </a:solidFill>
              </a:endParaRPr>
            </a:p>
          </p:txBody>
        </p:sp>
        <p:sp>
          <p:nvSpPr>
            <p:cNvPr id="21" name="Oval 20">
              <a:extLst>
                <a:ext uri="{FF2B5EF4-FFF2-40B4-BE49-F238E27FC236}">
                  <a16:creationId xmlns:a16="http://schemas.microsoft.com/office/drawing/2014/main" id="{946BFF4D-10D0-4196-BA95-CF108D7FEA34}"/>
                </a:ext>
              </a:extLst>
            </p:cNvPr>
            <p:cNvSpPr/>
            <p:nvPr/>
          </p:nvSpPr>
          <p:spPr>
            <a:xfrm>
              <a:off x="1178560" y="2433320"/>
              <a:ext cx="995680" cy="9956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grpSp>
      <p:grpSp>
        <p:nvGrpSpPr>
          <p:cNvPr id="23" name="Group 22">
            <a:extLst>
              <a:ext uri="{FF2B5EF4-FFF2-40B4-BE49-F238E27FC236}">
                <a16:creationId xmlns:a16="http://schemas.microsoft.com/office/drawing/2014/main" id="{630D0643-C5EC-4B5C-BD43-88098847B336}"/>
              </a:ext>
            </a:extLst>
          </p:cNvPr>
          <p:cNvGrpSpPr/>
          <p:nvPr/>
        </p:nvGrpSpPr>
        <p:grpSpPr>
          <a:xfrm>
            <a:off x="3513796" y="4175422"/>
            <a:ext cx="5164409" cy="2428240"/>
            <a:chOff x="1178560" y="1717040"/>
            <a:chExt cx="4653280" cy="2428240"/>
          </a:xfrm>
        </p:grpSpPr>
        <p:sp>
          <p:nvSpPr>
            <p:cNvPr id="24" name="Rectangle: Rounded Corners 23">
              <a:extLst>
                <a:ext uri="{FF2B5EF4-FFF2-40B4-BE49-F238E27FC236}">
                  <a16:creationId xmlns:a16="http://schemas.microsoft.com/office/drawing/2014/main" id="{5BA39C30-6118-4B60-A8DA-DEC5DE8216CC}"/>
                </a:ext>
              </a:extLst>
            </p:cNvPr>
            <p:cNvSpPr/>
            <p:nvPr/>
          </p:nvSpPr>
          <p:spPr>
            <a:xfrm>
              <a:off x="2052320" y="1717040"/>
              <a:ext cx="3779520" cy="2428240"/>
            </a:xfrm>
            <a:prstGeom prst="roundRect">
              <a:avLst/>
            </a:prstGeom>
            <a:solidFill>
              <a:srgbClr val="006699">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None/>
              </a:pPr>
              <a:r>
                <a:rPr lang="en-US" sz="1600" b="1" dirty="0">
                  <a:solidFill>
                    <a:schemeClr val="tx1"/>
                  </a:solidFill>
                </a:rPr>
                <a:t>How are historically marginalized urban farmers and gardeners’ experiences connected to broader structural inequities that perpetuate socio-cultural problems for urban growers? </a:t>
              </a:r>
              <a:br>
                <a:rPr lang="en-US" sz="1600" b="1" dirty="0">
                  <a:solidFill>
                    <a:schemeClr val="tx1"/>
                  </a:solidFill>
                </a:rPr>
              </a:br>
              <a:r>
                <a:rPr lang="en-US" sz="1200" b="1" dirty="0">
                  <a:solidFill>
                    <a:schemeClr val="tx1"/>
                  </a:solidFill>
                </a:rPr>
                <a:t>            </a:t>
              </a:r>
              <a:r>
                <a:rPr lang="en-US" sz="1200" dirty="0">
                  <a:solidFill>
                    <a:schemeClr val="tx1"/>
                  </a:solidFill>
                </a:rPr>
                <a:t>How can institutions such as non-governmental </a:t>
              </a:r>
              <a:br>
                <a:rPr lang="en-US" sz="1200" dirty="0">
                  <a:solidFill>
                    <a:schemeClr val="tx1"/>
                  </a:solidFill>
                </a:rPr>
              </a:br>
              <a:r>
                <a:rPr lang="en-US" sz="1200" dirty="0">
                  <a:solidFill>
                    <a:schemeClr val="tx1"/>
                  </a:solidFill>
                </a:rPr>
                <a:t>            organizations, extension, academic research, and </a:t>
              </a:r>
              <a:br>
                <a:rPr lang="en-US" sz="1200" dirty="0">
                  <a:solidFill>
                    <a:schemeClr val="tx1"/>
                  </a:solidFill>
                </a:rPr>
              </a:br>
              <a:r>
                <a:rPr lang="en-US" sz="1200" dirty="0">
                  <a:solidFill>
                    <a:schemeClr val="tx1"/>
                  </a:solidFill>
                </a:rPr>
                <a:t>            federal programs better support historically </a:t>
              </a:r>
              <a:br>
                <a:rPr lang="en-US" sz="1200" dirty="0">
                  <a:solidFill>
                    <a:schemeClr val="tx1"/>
                  </a:solidFill>
                </a:rPr>
              </a:br>
              <a:r>
                <a:rPr lang="en-US" sz="1200" dirty="0">
                  <a:solidFill>
                    <a:schemeClr val="tx1"/>
                  </a:solidFill>
                </a:rPr>
                <a:t>            marginalized urban farmers and growers?</a:t>
              </a:r>
            </a:p>
          </p:txBody>
        </p:sp>
        <p:sp>
          <p:nvSpPr>
            <p:cNvPr id="25" name="Oval 24">
              <a:extLst>
                <a:ext uri="{FF2B5EF4-FFF2-40B4-BE49-F238E27FC236}">
                  <a16:creationId xmlns:a16="http://schemas.microsoft.com/office/drawing/2014/main" id="{A28F3C37-B6FB-44C2-AB0C-9A4CF7450CE9}"/>
                </a:ext>
              </a:extLst>
            </p:cNvPr>
            <p:cNvSpPr/>
            <p:nvPr/>
          </p:nvSpPr>
          <p:spPr>
            <a:xfrm>
              <a:off x="1178560" y="2433320"/>
              <a:ext cx="995680" cy="995680"/>
            </a:xfrm>
            <a:prstGeom prst="ellipse">
              <a:avLst/>
            </a:prstGeom>
            <a:solidFill>
              <a:srgbClr val="00669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grpSp>
      <p:grpSp>
        <p:nvGrpSpPr>
          <p:cNvPr id="26" name="Group 25">
            <a:extLst>
              <a:ext uri="{FF2B5EF4-FFF2-40B4-BE49-F238E27FC236}">
                <a16:creationId xmlns:a16="http://schemas.microsoft.com/office/drawing/2014/main" id="{80F365CE-9193-45BE-8223-B4DA8E034D10}"/>
              </a:ext>
            </a:extLst>
          </p:cNvPr>
          <p:cNvGrpSpPr/>
          <p:nvPr/>
        </p:nvGrpSpPr>
        <p:grpSpPr>
          <a:xfrm>
            <a:off x="6321471" y="1495595"/>
            <a:ext cx="5184727" cy="2428240"/>
            <a:chOff x="1178560" y="1717040"/>
            <a:chExt cx="4653280" cy="2428240"/>
          </a:xfrm>
        </p:grpSpPr>
        <p:sp>
          <p:nvSpPr>
            <p:cNvPr id="27" name="Rectangle: Rounded Corners 26">
              <a:extLst>
                <a:ext uri="{FF2B5EF4-FFF2-40B4-BE49-F238E27FC236}">
                  <a16:creationId xmlns:a16="http://schemas.microsoft.com/office/drawing/2014/main" id="{580F11D3-8FCF-4080-9146-CB295D366143}"/>
                </a:ext>
              </a:extLst>
            </p:cNvPr>
            <p:cNvSpPr/>
            <p:nvPr/>
          </p:nvSpPr>
          <p:spPr>
            <a:xfrm>
              <a:off x="2052320" y="1717040"/>
              <a:ext cx="3779520" cy="2428240"/>
            </a:xfrm>
            <a:prstGeom prst="roundRect">
              <a:avLst/>
            </a:prstGeom>
            <a:solidFill>
              <a:srgbClr val="33993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How do historically marginalized urban farmers and gardeners work with nonprofit organizations, extension services, government programs, and fellow agriculturalists to create and sustain their operations?</a:t>
              </a:r>
            </a:p>
            <a:p>
              <a:r>
                <a:rPr lang="en-US" sz="1200" b="1" dirty="0">
                  <a:solidFill>
                    <a:schemeClr val="tx1"/>
                  </a:solidFill>
                </a:rPr>
                <a:t>            </a:t>
              </a:r>
              <a:r>
                <a:rPr lang="en-US" sz="1200" dirty="0">
                  <a:solidFill>
                    <a:schemeClr val="tx1"/>
                  </a:solidFill>
                </a:rPr>
                <a:t>How, if at all, have dominant social hierarchies </a:t>
              </a:r>
              <a:br>
                <a:rPr lang="en-US" sz="1200" dirty="0">
                  <a:solidFill>
                    <a:schemeClr val="tx1"/>
                  </a:solidFill>
                </a:rPr>
              </a:br>
              <a:r>
                <a:rPr lang="en-US" sz="1200" dirty="0">
                  <a:solidFill>
                    <a:schemeClr val="tx1"/>
                  </a:solidFill>
                </a:rPr>
                <a:t>            manifest within urban agriculture operations and the </a:t>
              </a:r>
              <a:br>
                <a:rPr lang="en-US" sz="1200" dirty="0">
                  <a:solidFill>
                    <a:schemeClr val="tx1"/>
                  </a:solidFill>
                </a:rPr>
              </a:br>
              <a:r>
                <a:rPr lang="en-US" sz="1200" dirty="0">
                  <a:solidFill>
                    <a:schemeClr val="tx1"/>
                  </a:solidFill>
                </a:rPr>
                <a:t>            institutional, community, and regional organizations </a:t>
              </a:r>
              <a:br>
                <a:rPr lang="en-US" sz="1200" dirty="0">
                  <a:solidFill>
                    <a:schemeClr val="tx1"/>
                  </a:solidFill>
                </a:rPr>
              </a:br>
              <a:r>
                <a:rPr lang="en-US" sz="1200" dirty="0">
                  <a:solidFill>
                    <a:schemeClr val="tx1"/>
                  </a:solidFill>
                </a:rPr>
                <a:t>            that support them?</a:t>
              </a:r>
            </a:p>
          </p:txBody>
        </p:sp>
        <p:sp>
          <p:nvSpPr>
            <p:cNvPr id="28" name="Oval 27">
              <a:extLst>
                <a:ext uri="{FF2B5EF4-FFF2-40B4-BE49-F238E27FC236}">
                  <a16:creationId xmlns:a16="http://schemas.microsoft.com/office/drawing/2014/main" id="{75AAD53A-A66B-4F05-80BB-C47C0312F1B8}"/>
                </a:ext>
              </a:extLst>
            </p:cNvPr>
            <p:cNvSpPr/>
            <p:nvPr/>
          </p:nvSpPr>
          <p:spPr>
            <a:xfrm>
              <a:off x="1178560" y="2433320"/>
              <a:ext cx="995680" cy="995680"/>
            </a:xfrm>
            <a:prstGeom prst="ellipse">
              <a:avLst/>
            </a:prstGeom>
            <a:solidFill>
              <a:srgbClr val="33993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grpSp>
      <p:sp>
        <p:nvSpPr>
          <p:cNvPr id="2" name="Rectangle 1">
            <a:extLst>
              <a:ext uri="{FF2B5EF4-FFF2-40B4-BE49-F238E27FC236}">
                <a16:creationId xmlns:a16="http://schemas.microsoft.com/office/drawing/2014/main" id="{EC45E151-CCCC-4BC8-A242-3E9A89EDC819}"/>
              </a:ext>
            </a:extLst>
          </p:cNvPr>
          <p:cNvSpPr/>
          <p:nvPr/>
        </p:nvSpPr>
        <p:spPr>
          <a:xfrm>
            <a:off x="7421341" y="1562101"/>
            <a:ext cx="3922933" cy="15049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32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9634399-05EB-4064-9D7F-D572DC837F06}"/>
              </a:ext>
            </a:extLst>
          </p:cNvPr>
          <p:cNvSpPr/>
          <p:nvPr/>
        </p:nvSpPr>
        <p:spPr>
          <a:xfrm>
            <a:off x="-56722" y="0"/>
            <a:ext cx="124925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CA2F3A8-F3EE-47F3-9EE6-B822685E80F4}"/>
              </a:ext>
            </a:extLst>
          </p:cNvPr>
          <p:cNvSpPr>
            <a:spLocks noGrp="1"/>
          </p:cNvSpPr>
          <p:nvPr>
            <p:ph type="title"/>
          </p:nvPr>
        </p:nvSpPr>
        <p:spPr>
          <a:xfrm>
            <a:off x="906514" y="1183824"/>
            <a:ext cx="10143235" cy="432000"/>
          </a:xfrm>
        </p:spPr>
        <p:txBody>
          <a:bodyPr/>
          <a:lstStyle/>
          <a:p>
            <a:r>
              <a:rPr lang="en-US" sz="4000" b="1" dirty="0">
                <a:solidFill>
                  <a:prstClr val="black">
                    <a:lumMod val="75000"/>
                    <a:lumOff val="25000"/>
                  </a:prstClr>
                </a:solidFill>
              </a:rPr>
              <a:t>Methods</a:t>
            </a:r>
            <a:endParaRPr lang="en-US" dirty="0"/>
          </a:p>
        </p:txBody>
      </p:sp>
      <p:grpSp>
        <p:nvGrpSpPr>
          <p:cNvPr id="22" name="Group 21">
            <a:extLst>
              <a:ext uri="{FF2B5EF4-FFF2-40B4-BE49-F238E27FC236}">
                <a16:creationId xmlns:a16="http://schemas.microsoft.com/office/drawing/2014/main" id="{7CD32E19-A85F-4B9E-8436-5D6C29411FC6}"/>
              </a:ext>
            </a:extLst>
          </p:cNvPr>
          <p:cNvGrpSpPr/>
          <p:nvPr/>
        </p:nvGrpSpPr>
        <p:grpSpPr>
          <a:xfrm>
            <a:off x="2194553" y="1900004"/>
            <a:ext cx="3615938" cy="1799288"/>
            <a:chOff x="1767436" y="1431976"/>
            <a:chExt cx="1059047" cy="484096"/>
          </a:xfrm>
        </p:grpSpPr>
        <p:sp>
          <p:nvSpPr>
            <p:cNvPr id="23" name="Rectangle: Rounded Corners 22">
              <a:extLst>
                <a:ext uri="{FF2B5EF4-FFF2-40B4-BE49-F238E27FC236}">
                  <a16:creationId xmlns:a16="http://schemas.microsoft.com/office/drawing/2014/main" id="{395657AF-F0DD-4209-98A2-D0EC4777EB81}"/>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ectangle: Rounded Corners 4">
              <a:extLst>
                <a:ext uri="{FF2B5EF4-FFF2-40B4-BE49-F238E27FC236}">
                  <a16:creationId xmlns:a16="http://schemas.microsoft.com/office/drawing/2014/main" id="{677515F9-D7A4-421A-80ED-1B05A5625FDF}"/>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Semi-Structured Interviews</a:t>
              </a:r>
              <a:br>
                <a:rPr lang="en-US" b="1" kern="1200" dirty="0"/>
              </a:br>
              <a:r>
                <a:rPr lang="en-US" kern="1200" dirty="0"/>
                <a:t>30 participants</a:t>
              </a:r>
            </a:p>
          </p:txBody>
        </p:sp>
      </p:grpSp>
      <p:grpSp>
        <p:nvGrpSpPr>
          <p:cNvPr id="36" name="Group 35">
            <a:extLst>
              <a:ext uri="{FF2B5EF4-FFF2-40B4-BE49-F238E27FC236}">
                <a16:creationId xmlns:a16="http://schemas.microsoft.com/office/drawing/2014/main" id="{7F34378D-EB55-4B4C-99A2-9DB26DEFFB88}"/>
              </a:ext>
            </a:extLst>
          </p:cNvPr>
          <p:cNvGrpSpPr/>
          <p:nvPr/>
        </p:nvGrpSpPr>
        <p:grpSpPr>
          <a:xfrm>
            <a:off x="2194553" y="3874888"/>
            <a:ext cx="3615938" cy="1799288"/>
            <a:chOff x="1767436" y="1431976"/>
            <a:chExt cx="1059047" cy="484096"/>
          </a:xfrm>
        </p:grpSpPr>
        <p:sp>
          <p:nvSpPr>
            <p:cNvPr id="37" name="Rectangle: Rounded Corners 36">
              <a:extLst>
                <a:ext uri="{FF2B5EF4-FFF2-40B4-BE49-F238E27FC236}">
                  <a16:creationId xmlns:a16="http://schemas.microsoft.com/office/drawing/2014/main" id="{5CAA4C65-CD7B-4DE0-80CB-C23C252876E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4">
              <a:extLst>
                <a:ext uri="{FF2B5EF4-FFF2-40B4-BE49-F238E27FC236}">
                  <a16:creationId xmlns:a16="http://schemas.microsoft.com/office/drawing/2014/main" id="{97069BB2-FEB7-49E4-B1BC-640BF946BDAE}"/>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Participant Observation</a:t>
              </a:r>
              <a:br>
                <a:rPr lang="en-US" b="1" kern="1200" dirty="0"/>
              </a:br>
              <a:r>
                <a:rPr lang="en-US" kern="1200" dirty="0"/>
                <a:t>15 weeks in the field</a:t>
              </a:r>
            </a:p>
          </p:txBody>
        </p:sp>
      </p:grpSp>
      <p:grpSp>
        <p:nvGrpSpPr>
          <p:cNvPr id="39" name="Group 38">
            <a:extLst>
              <a:ext uri="{FF2B5EF4-FFF2-40B4-BE49-F238E27FC236}">
                <a16:creationId xmlns:a16="http://schemas.microsoft.com/office/drawing/2014/main" id="{02D6ABA6-24E5-4188-A07F-40DBBD73F1A7}"/>
              </a:ext>
            </a:extLst>
          </p:cNvPr>
          <p:cNvGrpSpPr/>
          <p:nvPr/>
        </p:nvGrpSpPr>
        <p:grpSpPr>
          <a:xfrm>
            <a:off x="6075518" y="3877430"/>
            <a:ext cx="3615938" cy="1799288"/>
            <a:chOff x="1767436" y="1431976"/>
            <a:chExt cx="1059047" cy="484096"/>
          </a:xfrm>
        </p:grpSpPr>
        <p:sp>
          <p:nvSpPr>
            <p:cNvPr id="40" name="Rectangle: Rounded Corners 39">
              <a:extLst>
                <a:ext uri="{FF2B5EF4-FFF2-40B4-BE49-F238E27FC236}">
                  <a16:creationId xmlns:a16="http://schemas.microsoft.com/office/drawing/2014/main" id="{06549DCA-44F3-4207-9395-D551A287355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E33BCF45-A84A-477B-812F-FFB639A5EE88}"/>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Urban Farmer &amp; Grower Survey</a:t>
              </a:r>
              <a:br>
                <a:rPr lang="en-US" b="1" kern="1200" dirty="0"/>
              </a:br>
              <a:r>
                <a:rPr lang="en-US" kern="1200" dirty="0"/>
                <a:t>23 participants</a:t>
              </a:r>
              <a:br>
                <a:rPr lang="en-US" kern="1200" dirty="0"/>
              </a:br>
              <a:r>
                <a:rPr lang="en-US" sz="1400" kern="1200" dirty="0"/>
                <a:t>73% response rate</a:t>
              </a:r>
              <a:endParaRPr lang="en-US" kern="1200" dirty="0"/>
            </a:p>
          </p:txBody>
        </p:sp>
      </p:grpSp>
      <p:grpSp>
        <p:nvGrpSpPr>
          <p:cNvPr id="42" name="Group 41">
            <a:extLst>
              <a:ext uri="{FF2B5EF4-FFF2-40B4-BE49-F238E27FC236}">
                <a16:creationId xmlns:a16="http://schemas.microsoft.com/office/drawing/2014/main" id="{3932CAD3-F490-4691-B0B5-D47AFF063A97}"/>
              </a:ext>
            </a:extLst>
          </p:cNvPr>
          <p:cNvGrpSpPr/>
          <p:nvPr/>
        </p:nvGrpSpPr>
        <p:grpSpPr>
          <a:xfrm>
            <a:off x="6039279" y="1901931"/>
            <a:ext cx="3615938" cy="1799288"/>
            <a:chOff x="1767436" y="1431976"/>
            <a:chExt cx="1059047" cy="484096"/>
          </a:xfrm>
        </p:grpSpPr>
        <p:sp>
          <p:nvSpPr>
            <p:cNvPr id="43" name="Rectangle: Rounded Corners 42">
              <a:extLst>
                <a:ext uri="{FF2B5EF4-FFF2-40B4-BE49-F238E27FC236}">
                  <a16:creationId xmlns:a16="http://schemas.microsoft.com/office/drawing/2014/main" id="{4AD2A23A-B4F9-468A-A475-75D78A8E6805}"/>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angle: Rounded Corners 4">
              <a:extLst>
                <a:ext uri="{FF2B5EF4-FFF2-40B4-BE49-F238E27FC236}">
                  <a16:creationId xmlns:a16="http://schemas.microsoft.com/office/drawing/2014/main" id="{0166D565-A486-4F8D-BBB9-33112FDA4B8A}"/>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Photovoice</a:t>
              </a:r>
              <a:br>
                <a:rPr lang="en-US" b="1" kern="1200" dirty="0"/>
              </a:br>
              <a:r>
                <a:rPr lang="en-US" dirty="0"/>
                <a:t>18 participants</a:t>
              </a:r>
              <a:br>
                <a:rPr lang="en-US" dirty="0"/>
              </a:br>
              <a:r>
                <a:rPr lang="en-US" sz="1400" dirty="0"/>
                <a:t>Observation Notes &amp; Content Analysis</a:t>
              </a:r>
              <a:endParaRPr lang="en-US" dirty="0"/>
            </a:p>
          </p:txBody>
        </p:sp>
      </p:grpSp>
      <p:sp>
        <p:nvSpPr>
          <p:cNvPr id="46" name="Oval 45">
            <a:extLst>
              <a:ext uri="{FF2B5EF4-FFF2-40B4-BE49-F238E27FC236}">
                <a16:creationId xmlns:a16="http://schemas.microsoft.com/office/drawing/2014/main" id="{80318126-C405-458B-A263-FAA714551E7B}"/>
              </a:ext>
            </a:extLst>
          </p:cNvPr>
          <p:cNvSpPr/>
          <p:nvPr/>
        </p:nvSpPr>
        <p:spPr>
          <a:xfrm>
            <a:off x="5858903" y="1792035"/>
            <a:ext cx="3955657" cy="2032696"/>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60C564F-C113-41BB-A665-C282A783D0EE}"/>
              </a:ext>
            </a:extLst>
          </p:cNvPr>
          <p:cNvGrpSpPr/>
          <p:nvPr/>
        </p:nvGrpSpPr>
        <p:grpSpPr>
          <a:xfrm>
            <a:off x="7674787" y="116220"/>
            <a:ext cx="4020099" cy="2100449"/>
            <a:chOff x="7674787" y="116220"/>
            <a:chExt cx="4020099" cy="2100449"/>
          </a:xfrm>
        </p:grpSpPr>
        <p:sp>
          <p:nvSpPr>
            <p:cNvPr id="2" name="Cloud 1">
              <a:extLst>
                <a:ext uri="{FF2B5EF4-FFF2-40B4-BE49-F238E27FC236}">
                  <a16:creationId xmlns:a16="http://schemas.microsoft.com/office/drawing/2014/main" id="{1C2CD37F-3087-4788-82F4-3C1824B1E20A}"/>
                </a:ext>
              </a:extLst>
            </p:cNvPr>
            <p:cNvSpPr/>
            <p:nvPr/>
          </p:nvSpPr>
          <p:spPr>
            <a:xfrm rot="305245">
              <a:off x="7674787" y="116220"/>
              <a:ext cx="4020099" cy="2100449"/>
            </a:xfrm>
            <a:prstGeom prst="cloud">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 name="TextBox 2">
              <a:extLst>
                <a:ext uri="{FF2B5EF4-FFF2-40B4-BE49-F238E27FC236}">
                  <a16:creationId xmlns:a16="http://schemas.microsoft.com/office/drawing/2014/main" id="{F846DB7B-B59B-41BD-8D69-D998AC3B9FB7}"/>
                </a:ext>
              </a:extLst>
            </p:cNvPr>
            <p:cNvSpPr txBox="1"/>
            <p:nvPr/>
          </p:nvSpPr>
          <p:spPr>
            <a:xfrm>
              <a:off x="8326580" y="720744"/>
              <a:ext cx="3191158" cy="1015663"/>
            </a:xfrm>
            <a:prstGeom prst="rect">
              <a:avLst/>
            </a:prstGeom>
            <a:noFill/>
          </p:spPr>
          <p:txBody>
            <a:bodyPr wrap="square" rtlCol="0">
              <a:spAutoFit/>
            </a:bodyPr>
            <a:lstStyle/>
            <a:p>
              <a:r>
                <a:rPr lang="en-US" sz="1200" i="1" dirty="0"/>
                <a:t>A method that asks participants </a:t>
              </a:r>
              <a:r>
                <a:rPr lang="en-US" sz="1200" b="1" i="1" dirty="0"/>
                <a:t>to use </a:t>
              </a:r>
              <a:br>
                <a:rPr lang="en-US" sz="1200" b="1" i="1" dirty="0"/>
              </a:br>
              <a:r>
                <a:rPr lang="en-US" sz="1200" b="1" i="1" dirty="0"/>
                <a:t>photography to represent and reflect on lived experiences</a:t>
              </a:r>
              <a:r>
                <a:rPr lang="en-US" sz="1200" i="1" dirty="0"/>
                <a:t> and use their images to document needs, promote dialogue, and influence policymakers.</a:t>
              </a:r>
            </a:p>
          </p:txBody>
        </p:sp>
        <p:sp>
          <p:nvSpPr>
            <p:cNvPr id="19" name="TextBox 18">
              <a:extLst>
                <a:ext uri="{FF2B5EF4-FFF2-40B4-BE49-F238E27FC236}">
                  <a16:creationId xmlns:a16="http://schemas.microsoft.com/office/drawing/2014/main" id="{6B625489-83FC-43F5-9A82-7256E1354CEA}"/>
                </a:ext>
              </a:extLst>
            </p:cNvPr>
            <p:cNvSpPr txBox="1"/>
            <p:nvPr/>
          </p:nvSpPr>
          <p:spPr>
            <a:xfrm>
              <a:off x="8095877" y="506843"/>
              <a:ext cx="3191158" cy="276999"/>
            </a:xfrm>
            <a:prstGeom prst="rect">
              <a:avLst/>
            </a:prstGeom>
            <a:noFill/>
          </p:spPr>
          <p:txBody>
            <a:bodyPr wrap="square" rtlCol="0">
              <a:spAutoFit/>
            </a:bodyPr>
            <a:lstStyle/>
            <a:p>
              <a:r>
                <a:rPr lang="en-US" sz="1200" b="1" dirty="0"/>
                <a:t>Photovoice is…</a:t>
              </a:r>
            </a:p>
          </p:txBody>
        </p:sp>
      </p:grpSp>
      <p:pic>
        <p:nvPicPr>
          <p:cNvPr id="4098" name="Picture 2" descr="https://dl.boxcloud.com/api/2.0/internal_files/461899572644/versions/488848951844/representations/jpg_paged_2048x2048/content/1.jpg?access_token=1!1lF2NiAQkJwykE2LERsZcnAMzyWn0RhdAar6d5-a3kSjAKcmLxggDbs8CFBMB8wUV8U0TKl7FTasOjk-p4cFVNUPUL1Az1kCZ8k9oxOYM7Z9PeVJVpMYs3drPqA36G49yWL_j5MPXGr-bEmZmFcPyt0Izofaqa6_ktgyFQg4uk4nLdJo9d0FGzw8Cc4FKCUg2gTLK7dWXTQgwh-nqdg3Rbfclv2YjwAGP1VqQt40gqE3N54E4Ubu3tCQeSeyWgb09Y37Yg00rIYX3Kwu2KlgbAYsAz6MWUfrPXCoIuQjBV9Zwu42dXcNDdUdcvIA6oiSyzlgVKm39GrMj-j3FS6eqC0nZA_c2X5p6qHnle2pr9mayU92N9OuQ_jyuc089KKF4B20tS4vPsNpEYtnQou2Xm9V-SF3Z2rqmKNB0omGmtE15oiSJZYn0XX-cHqX3X-EoemNJdoY8_V9VZxU3I7Bs13w-ogIb616wbh7EoAt6j4Fmo4dCz-0Fs5wKMP28g-xqOQGiH4m8ZKkUCgBQ55TzZ70Zj59ZXmt5-BKEEuSa9c03FaEBTjxyJZBAMTP1JIorw..&amp;box_client_name=box-content-preview&amp;box_client_version=2.14.1">
            <a:extLst>
              <a:ext uri="{FF2B5EF4-FFF2-40B4-BE49-F238E27FC236}">
                <a16:creationId xmlns:a16="http://schemas.microsoft.com/office/drawing/2014/main" id="{EECEF079-6B3E-424A-9D62-4EF083302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2036" y="2306103"/>
            <a:ext cx="2022487" cy="15691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mple Use Film Camera Color Negative 400">
            <a:extLst>
              <a:ext uri="{FF2B5EF4-FFF2-40B4-BE49-F238E27FC236}">
                <a16:creationId xmlns:a16="http://schemas.microsoft.com/office/drawing/2014/main" id="{63528575-226A-4F4C-8607-88ABF1336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81"/>
          <a:stretch/>
        </p:blipFill>
        <p:spPr bwMode="auto">
          <a:xfrm>
            <a:off x="5770257" y="345167"/>
            <a:ext cx="1844002" cy="139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1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a:t>page </a:t>
            </a:r>
            <a:fld id="{19B51A1E-902D-48AF-9020-955120F399B6}" type="slidenum">
              <a:rPr lang="en-US" b="1" i="1" noProof="0" smtClean="0"/>
              <a:pPr/>
              <a:t>9</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20482" y="-7803"/>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close up of a logo&#10;&#10;Description automatically generated">
            <a:extLst>
              <a:ext uri="{FF2B5EF4-FFF2-40B4-BE49-F238E27FC236}">
                <a16:creationId xmlns:a16="http://schemas.microsoft.com/office/drawing/2014/main" id="{E3D18B7C-4FC5-4395-85D0-7563C6A32A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70" t="9174" r="9563" b="9132"/>
          <a:stretch/>
        </p:blipFill>
        <p:spPr bwMode="auto">
          <a:xfrm>
            <a:off x="2980367" y="323753"/>
            <a:ext cx="6231265" cy="6210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48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28">
      <a:dk1>
        <a:sysClr val="windowText" lastClr="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652269_Healthcare pitch deck_RVA_v5" id="{131D69DF-5A4C-4D7D-9CA6-F5F98F0CBF64}" vid="{02C95288-9555-411A-9D92-BD9F03F3A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0A2AAC-D70B-4233-9389-268D6896774D}">
  <ds:schemaRefs>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http://schemas.microsoft.com/office/infopath/2007/PartnerControls"/>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3.xml><?xml version="1.0" encoding="utf-8"?>
<ds:datastoreItem xmlns:ds="http://schemas.openxmlformats.org/officeDocument/2006/customXml" ds:itemID="{172D1CBC-A6D2-4C27-A0DD-244AE04E3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TF89652269</Template>
  <TotalTime>0</TotalTime>
  <Words>1503</Words>
  <Application>Microsoft Office PowerPoint</Application>
  <PresentationFormat>Widescreen</PresentationFormat>
  <Paragraphs>186</Paragraphs>
  <Slides>28</Slides>
  <Notes>9</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Corbel</vt:lpstr>
      <vt:lpstr>Rockwell Nova</vt:lpstr>
      <vt:lpstr>Times New Roman</vt:lpstr>
      <vt:lpstr>Office Theme</vt:lpstr>
      <vt:lpstr>Using Photovoice to Learn from  Women Farmers, Growers,  Food Activists and Advocates in Pittsburgh, PA</vt:lpstr>
      <vt:lpstr>PowerPoint Presentation</vt:lpstr>
      <vt:lpstr>Background</vt:lpstr>
      <vt:lpstr>Background</vt:lpstr>
      <vt:lpstr>Background</vt:lpstr>
      <vt:lpstr>PowerPoint Presentation</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2019-06-10T19:22:55Z</dcterms:created>
  <dcterms:modified xsi:type="dcterms:W3CDTF">2019-08-08T04:53:21Z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