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7"/>
  </p:notesMasterIdLst>
  <p:handoutMasterIdLst>
    <p:handoutMasterId r:id="rId18"/>
  </p:handoutMasterIdLst>
  <p:sldIdLst>
    <p:sldId id="256" r:id="rId5"/>
    <p:sldId id="343" r:id="rId6"/>
    <p:sldId id="339" r:id="rId7"/>
    <p:sldId id="356" r:id="rId8"/>
    <p:sldId id="358" r:id="rId9"/>
    <p:sldId id="321" r:id="rId10"/>
    <p:sldId id="346" r:id="rId11"/>
    <p:sldId id="359" r:id="rId12"/>
    <p:sldId id="360" r:id="rId13"/>
    <p:sldId id="361" r:id="rId14"/>
    <p:sldId id="280" r:id="rId15"/>
    <p:sldId id="3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99FF"/>
    <a:srgbClr val="00CCFF"/>
    <a:srgbClr val="CCFFCC"/>
    <a:srgbClr val="CC99FF"/>
    <a:srgbClr val="006699"/>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5819" autoAdjust="0"/>
  </p:normalViewPr>
  <p:slideViewPr>
    <p:cSldViewPr snapToGrid="0">
      <p:cViewPr varScale="1">
        <p:scale>
          <a:sx n="62" d="100"/>
          <a:sy n="62" d="100"/>
        </p:scale>
        <p:origin x="1368" y="43"/>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60" d="100"/>
          <a:sy n="60" d="100"/>
        </p:scale>
        <p:origin x="2424"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12/26/2019</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12/26/2019</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dirty="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a:t>
            </a:fld>
            <a:endParaRPr lang="en-US" noProof="0" dirty="0"/>
          </a:p>
        </p:txBody>
      </p:sp>
    </p:spTree>
    <p:extLst>
      <p:ext uri="{BB962C8B-B14F-4D97-AF65-F5344CB8AC3E}">
        <p14:creationId xmlns:p14="http://schemas.microsoft.com/office/powerpoint/2010/main" val="311603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2</a:t>
            </a:fld>
            <a:endParaRPr lang="en-US" noProof="0" dirty="0"/>
          </a:p>
        </p:txBody>
      </p:sp>
    </p:spTree>
    <p:extLst>
      <p:ext uri="{BB962C8B-B14F-4D97-AF65-F5344CB8AC3E}">
        <p14:creationId xmlns:p14="http://schemas.microsoft.com/office/powerpoint/2010/main" val="215207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3</a:t>
            </a:fld>
            <a:endParaRPr lang="en-US" noProof="0" dirty="0"/>
          </a:p>
        </p:txBody>
      </p:sp>
    </p:spTree>
    <p:extLst>
      <p:ext uri="{BB962C8B-B14F-4D97-AF65-F5344CB8AC3E}">
        <p14:creationId xmlns:p14="http://schemas.microsoft.com/office/powerpoint/2010/main" val="58148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4</a:t>
            </a:fld>
            <a:endParaRPr lang="en-US" noProof="0" dirty="0"/>
          </a:p>
        </p:txBody>
      </p:sp>
    </p:spTree>
    <p:extLst>
      <p:ext uri="{BB962C8B-B14F-4D97-AF65-F5344CB8AC3E}">
        <p14:creationId xmlns:p14="http://schemas.microsoft.com/office/powerpoint/2010/main" val="1053607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DDBACE-0F8F-43FD-98F0-DEE13552DADA}" type="slidenum">
              <a:rPr lang="en-US" smtClean="0"/>
              <a:t>11</a:t>
            </a:fld>
            <a:endParaRPr lang="en-US"/>
          </a:p>
        </p:txBody>
      </p:sp>
    </p:spTree>
    <p:extLst>
      <p:ext uri="{BB962C8B-B14F-4D97-AF65-F5344CB8AC3E}">
        <p14:creationId xmlns:p14="http://schemas.microsoft.com/office/powerpoint/2010/main" val="2067622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1909425" cy="6584950"/>
          </a:xfrm>
          <a:solidFill>
            <a:schemeClr val="accent4">
              <a:lumMod val="50000"/>
            </a:schemeClr>
          </a:solidFill>
        </p:spPr>
        <p:txBody>
          <a:bodyPr lIns="1080000" t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24" name="Rectangle 23">
            <a:extLst>
              <a:ext uri="{FF2B5EF4-FFF2-40B4-BE49-F238E27FC236}">
                <a16:creationId xmlns:a16="http://schemas.microsoft.com/office/drawing/2014/main" id="{4EDCBE8D-BCDE-43F2-9C37-386C3705A5C2}"/>
              </a:ext>
            </a:extLst>
          </p:cNvPr>
          <p:cNvSpPr/>
          <p:nvPr userDrawn="1"/>
        </p:nvSpPr>
        <p:spPr>
          <a:xfrm>
            <a:off x="5277678" y="136800"/>
            <a:ext cx="5676382"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14" name="Text Placeholder 4">
            <a:extLst>
              <a:ext uri="{FF2B5EF4-FFF2-40B4-BE49-F238E27FC236}">
                <a16:creationId xmlns:a16="http://schemas.microsoft.com/office/drawing/2014/main" id="{C0299E33-978D-4B8A-9AC7-FC3F151DAC3D}"/>
              </a:ext>
            </a:extLst>
          </p:cNvPr>
          <p:cNvSpPr>
            <a:spLocks noGrp="1"/>
          </p:cNvSpPr>
          <p:nvPr>
            <p:ph type="body" sz="quarter" idx="17"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15" name="Slide Number Placeholder 6">
            <a:extLst>
              <a:ext uri="{FF2B5EF4-FFF2-40B4-BE49-F238E27FC236}">
                <a16:creationId xmlns:a16="http://schemas.microsoft.com/office/drawing/2014/main" id="{03A8A6E9-DFE7-C84C-8C6D-E32D8A663AA6}"/>
              </a:ext>
            </a:extLst>
          </p:cNvPr>
          <p:cNvSpPr>
            <a:spLocks noGrp="1"/>
          </p:cNvSpPr>
          <p:nvPr>
            <p:ph type="sldNum" sz="quarter" idx="18"/>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47237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431800" y="1593150"/>
            <a:ext cx="4348065" cy="4348065"/>
          </a:xfrm>
          <a:prstGeom prst="ellipse">
            <a:avLst/>
          </a:prstGeom>
          <a:solidFill>
            <a:schemeClr val="accent1">
              <a:alpha val="10000"/>
            </a:schemeClr>
          </a:solidFill>
          <a:ln>
            <a:solidFill>
              <a:schemeClr val="accent1"/>
            </a:solidFill>
          </a:ln>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200023" y="2205688"/>
            <a:ext cx="2811618" cy="1440000"/>
          </a:xfrm>
          <a:prstGeom prst="rect">
            <a:avLst/>
          </a:prstGeom>
          <a:noFill/>
        </p:spPr>
        <p:txBody>
          <a:bodyPr anchor="b"/>
          <a:lstStyle>
            <a:lvl1pPr marL="0" indent="0" algn="ctr">
              <a:spcBef>
                <a:spcPts val="0"/>
              </a:spcBef>
              <a:spcAft>
                <a:spcPts val="0"/>
              </a:spcAft>
              <a:buNone/>
              <a:defRPr sz="6600" b="1">
                <a:solidFill>
                  <a:schemeClr val="tx1">
                    <a:lumMod val="75000"/>
                    <a:lumOff val="25000"/>
                  </a:schemeClr>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1615832"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123559" y="1864921"/>
            <a:ext cx="3804522" cy="3804522"/>
          </a:xfrm>
          <a:prstGeom prst="ellipse">
            <a:avLst/>
          </a:prstGeom>
          <a:solidFill>
            <a:schemeClr val="accent2">
              <a:alpha val="10000"/>
            </a:schemeClr>
          </a:solidFill>
          <a:ln>
            <a:solidFill>
              <a:schemeClr val="accent2"/>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4620011"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03582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454997" y="2207063"/>
            <a:ext cx="3120238" cy="3120238"/>
          </a:xfrm>
          <a:prstGeom prst="ellipse">
            <a:avLst/>
          </a:prstGeom>
          <a:solidFill>
            <a:schemeClr val="accent3">
              <a:alpha val="10000"/>
            </a:schemeClr>
          </a:solidFill>
          <a:ln>
            <a:solidFill>
              <a:schemeClr val="accent3"/>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776361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025116"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6" name="Slide Number Placeholder 6">
            <a:extLst>
              <a:ext uri="{FF2B5EF4-FFF2-40B4-BE49-F238E27FC236}">
                <a16:creationId xmlns:a16="http://schemas.microsoft.com/office/drawing/2014/main" id="{40258D63-D809-EE49-BCDD-8D6306004AEE}"/>
              </a:ext>
            </a:extLst>
          </p:cNvPr>
          <p:cNvSpPr>
            <a:spLocks noGrp="1"/>
          </p:cNvSpPr>
          <p:nvPr>
            <p:ph type="sldNum" sz="quarter" idx="35"/>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877649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5503617"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0" y="3652910"/>
            <a:ext cx="10143235"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4513617"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4513617"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8595235"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3" name="Slide Number Placeholder 6">
            <a:extLst>
              <a:ext uri="{FF2B5EF4-FFF2-40B4-BE49-F238E27FC236}">
                <a16:creationId xmlns:a16="http://schemas.microsoft.com/office/drawing/2014/main" id="{AA059022-81BB-3141-9DC1-6E855A13A2D0}"/>
              </a:ext>
            </a:extLst>
          </p:cNvPr>
          <p:cNvSpPr>
            <a:spLocks noGrp="1"/>
          </p:cNvSpPr>
          <p:nvPr>
            <p:ph type="sldNum" sz="quarter" idx="18"/>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243036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2000" y="1728000"/>
            <a:ext cx="2919633"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2000"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Freeform: Shape 13" title="Arrow">
            <a:extLst>
              <a:ext uri="{FF2B5EF4-FFF2-40B4-BE49-F238E27FC236}">
                <a16:creationId xmlns:a16="http://schemas.microsoft.com/office/drawing/2014/main" id="{02DBE11B-8F8E-48E5-9449-E6E9E355DA0F}"/>
              </a:ext>
            </a:extLst>
          </p:cNvPr>
          <p:cNvSpPr/>
          <p:nvPr userDrawn="1"/>
        </p:nvSpPr>
        <p:spPr>
          <a:xfrm flipH="1">
            <a:off x="3570526"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043801" y="1728000"/>
            <a:ext cx="2919633"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043801"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Freeform: Shape 14" title="Arrow">
            <a:extLst>
              <a:ext uri="{FF2B5EF4-FFF2-40B4-BE49-F238E27FC236}">
                <a16:creationId xmlns:a16="http://schemas.microsoft.com/office/drawing/2014/main" id="{6EF06703-92AF-44B7-8CE1-044DD2093118}"/>
              </a:ext>
            </a:extLst>
          </p:cNvPr>
          <p:cNvSpPr/>
          <p:nvPr userDrawn="1"/>
        </p:nvSpPr>
        <p:spPr>
          <a:xfrm flipH="1">
            <a:off x="7182327"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7655602" y="1728000"/>
            <a:ext cx="2919633"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7655602"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3" name="Slide Number Placeholder 6">
            <a:extLst>
              <a:ext uri="{FF2B5EF4-FFF2-40B4-BE49-F238E27FC236}">
                <a16:creationId xmlns:a16="http://schemas.microsoft.com/office/drawing/2014/main" id="{B1CB22CF-1587-E74F-B211-A50F83802581}"/>
              </a:ext>
            </a:extLst>
          </p:cNvPr>
          <p:cNvSpPr>
            <a:spLocks noGrp="1"/>
          </p:cNvSpPr>
          <p:nvPr>
            <p:ph type="sldNum" sz="quarter" idx="19"/>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470484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029017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2791884"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456084"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4606680"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4658409"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38" name="Slide Number Placeholder 6">
            <a:extLst>
              <a:ext uri="{FF2B5EF4-FFF2-40B4-BE49-F238E27FC236}">
                <a16:creationId xmlns:a16="http://schemas.microsoft.com/office/drawing/2014/main" id="{C4B93A79-C848-FB4C-BF10-00BE7B66F061}"/>
              </a:ext>
            </a:extLst>
          </p:cNvPr>
          <p:cNvSpPr>
            <a:spLocks noGrp="1"/>
          </p:cNvSpPr>
          <p:nvPr>
            <p:ph type="sldNum" sz="quarter" idx="61"/>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909005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8" name="Picture Placeholder 4">
            <a:extLst>
              <a:ext uri="{FF2B5EF4-FFF2-40B4-BE49-F238E27FC236}">
                <a16:creationId xmlns:a16="http://schemas.microsoft.com/office/drawing/2014/main" id="{EC13E70C-589A-40D0-83ED-C913136ACD7E}"/>
              </a:ext>
            </a:extLst>
          </p:cNvPr>
          <p:cNvSpPr>
            <a:spLocks noGrp="1"/>
          </p:cNvSpPr>
          <p:nvPr>
            <p:ph type="pic" sz="quarter" idx="14" hasCustomPrompt="1"/>
          </p:nvPr>
        </p:nvSpPr>
        <p:spPr>
          <a:xfrm>
            <a:off x="431800" y="1952049"/>
            <a:ext cx="1476951" cy="1476951"/>
          </a:xfrm>
          <a:solidFill>
            <a:schemeClr val="bg1">
              <a:lumMod val="95000"/>
              <a:alpha val="70000"/>
            </a:schemeClr>
          </a:solidFill>
          <a:ln w="12700" cap="flat">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4" name="Picture Placeholder 4">
            <a:extLst>
              <a:ext uri="{FF2B5EF4-FFF2-40B4-BE49-F238E27FC236}">
                <a16:creationId xmlns:a16="http://schemas.microsoft.com/office/drawing/2014/main" id="{45BB7166-E008-49D6-8450-A5312FEF5DA3}"/>
              </a:ext>
            </a:extLst>
          </p:cNvPr>
          <p:cNvSpPr>
            <a:spLocks noGrp="1"/>
          </p:cNvSpPr>
          <p:nvPr>
            <p:ph type="pic" sz="quarter" idx="34" hasCustomPrompt="1"/>
          </p:nvPr>
        </p:nvSpPr>
        <p:spPr>
          <a:xfrm>
            <a:off x="4088297" y="1952049"/>
            <a:ext cx="1476951" cy="1476951"/>
          </a:xfrm>
          <a:solidFill>
            <a:schemeClr val="bg1">
              <a:lumMod val="95000"/>
              <a:alpha val="70000"/>
            </a:schemeClr>
          </a:solidFill>
          <a:ln w="12700" cap="flat">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8" name="Picture Placeholder 4">
            <a:extLst>
              <a:ext uri="{FF2B5EF4-FFF2-40B4-BE49-F238E27FC236}">
                <a16:creationId xmlns:a16="http://schemas.microsoft.com/office/drawing/2014/main" id="{B8CCF0D9-2E35-46E1-9212-1B3509896D23}"/>
              </a:ext>
            </a:extLst>
          </p:cNvPr>
          <p:cNvSpPr>
            <a:spLocks noGrp="1"/>
          </p:cNvSpPr>
          <p:nvPr>
            <p:ph type="pic" sz="quarter" idx="38" hasCustomPrompt="1"/>
          </p:nvPr>
        </p:nvSpPr>
        <p:spPr>
          <a:xfrm>
            <a:off x="7744794" y="1952049"/>
            <a:ext cx="1476951" cy="1476951"/>
          </a:xfrm>
          <a:solidFill>
            <a:schemeClr val="bg1">
              <a:lumMod val="95000"/>
              <a:alpha val="70000"/>
            </a:schemeClr>
          </a:solidFill>
          <a:ln w="12700" cap="flat">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18" name="Slide Number Placeholder 6">
            <a:extLst>
              <a:ext uri="{FF2B5EF4-FFF2-40B4-BE49-F238E27FC236}">
                <a16:creationId xmlns:a16="http://schemas.microsoft.com/office/drawing/2014/main" id="{AE8F62FC-AFDE-3E45-856E-4C504FC42FEC}"/>
              </a:ext>
            </a:extLst>
          </p:cNvPr>
          <p:cNvSpPr>
            <a:spLocks noGrp="1"/>
          </p:cNvSpPr>
          <p:nvPr>
            <p:ph type="sldNum" sz="quarter" idx="42"/>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212643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Picture Placeholder 15">
            <a:extLst>
              <a:ext uri="{FF2B5EF4-FFF2-40B4-BE49-F238E27FC236}">
                <a16:creationId xmlns:a16="http://schemas.microsoft.com/office/drawing/2014/main" id="{12424001-B070-42CA-89F1-75B99FC8EDEF}"/>
              </a:ext>
            </a:extLst>
          </p:cNvPr>
          <p:cNvSpPr>
            <a:spLocks noGrp="1"/>
          </p:cNvSpPr>
          <p:nvPr>
            <p:ph type="pic" sz="quarter" idx="41"/>
          </p:nvPr>
        </p:nvSpPr>
        <p:spPr>
          <a:xfrm>
            <a:off x="492656" y="2256300"/>
            <a:ext cx="1217130" cy="1217130"/>
          </a:xfrm>
          <a:noFill/>
          <a:ln w="127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06D803D4-7F73-49F7-9CC0-E376C2AB01D5}"/>
              </a:ext>
            </a:extLst>
          </p:cNvPr>
          <p:cNvSpPr>
            <a:spLocks noGrp="1"/>
          </p:cNvSpPr>
          <p:nvPr>
            <p:ph type="pic" sz="quarter" idx="42"/>
          </p:nvPr>
        </p:nvSpPr>
        <p:spPr>
          <a:xfrm>
            <a:off x="4060200" y="2256300"/>
            <a:ext cx="1217130" cy="1217130"/>
          </a:xfrm>
          <a:noFill/>
          <a:ln w="12700" cap="sq">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543495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5442861"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55A4F561-30F1-443F-9FFB-05E1EC71524E}"/>
              </a:ext>
            </a:extLst>
          </p:cNvPr>
          <p:cNvSpPr>
            <a:spLocks noGrp="1"/>
          </p:cNvSpPr>
          <p:nvPr>
            <p:ph type="pic" sz="quarter" idx="43"/>
          </p:nvPr>
        </p:nvSpPr>
        <p:spPr>
          <a:xfrm>
            <a:off x="7627744" y="2256300"/>
            <a:ext cx="1217130" cy="1217130"/>
          </a:xfrm>
          <a:noFill/>
          <a:ln w="1270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900249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9002499"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4" name="Picture Placeholder 15">
            <a:extLst>
              <a:ext uri="{FF2B5EF4-FFF2-40B4-BE49-F238E27FC236}">
                <a16:creationId xmlns:a16="http://schemas.microsoft.com/office/drawing/2014/main" id="{E9836B2F-D2CC-4A47-A3FE-016E92B80252}"/>
              </a:ext>
            </a:extLst>
          </p:cNvPr>
          <p:cNvSpPr>
            <a:spLocks noGrp="1"/>
          </p:cNvSpPr>
          <p:nvPr>
            <p:ph type="pic" sz="quarter" idx="55"/>
          </p:nvPr>
        </p:nvSpPr>
        <p:spPr>
          <a:xfrm>
            <a:off x="492656" y="4023015"/>
            <a:ext cx="1217130" cy="1217130"/>
          </a:xfrm>
          <a:noFill/>
          <a:ln w="12700" cap="sq">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Picture Placeholder 15">
            <a:extLst>
              <a:ext uri="{FF2B5EF4-FFF2-40B4-BE49-F238E27FC236}">
                <a16:creationId xmlns:a16="http://schemas.microsoft.com/office/drawing/2014/main" id="{02EC6DDF-472F-47FF-AB50-84DEB99BB340}"/>
              </a:ext>
            </a:extLst>
          </p:cNvPr>
          <p:cNvSpPr>
            <a:spLocks noGrp="1"/>
          </p:cNvSpPr>
          <p:nvPr>
            <p:ph type="pic" sz="quarter" idx="56"/>
          </p:nvPr>
        </p:nvSpPr>
        <p:spPr>
          <a:xfrm>
            <a:off x="4060200" y="4023015"/>
            <a:ext cx="1217130" cy="1217130"/>
          </a:xfrm>
          <a:noFill/>
          <a:ln w="12700" cap="sq">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543495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5442861"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6" name="Picture Placeholder 15">
            <a:extLst>
              <a:ext uri="{FF2B5EF4-FFF2-40B4-BE49-F238E27FC236}">
                <a16:creationId xmlns:a16="http://schemas.microsoft.com/office/drawing/2014/main" id="{B6BBF386-2A9D-4CE1-BEA4-F34ECCB54C5B}"/>
              </a:ext>
            </a:extLst>
          </p:cNvPr>
          <p:cNvSpPr>
            <a:spLocks noGrp="1"/>
          </p:cNvSpPr>
          <p:nvPr>
            <p:ph type="pic" sz="quarter" idx="57"/>
          </p:nvPr>
        </p:nvSpPr>
        <p:spPr>
          <a:xfrm>
            <a:off x="7627744" y="4023015"/>
            <a:ext cx="1217130" cy="1217130"/>
          </a:xfrm>
          <a:noFill/>
          <a:ln w="12700" cap="sq">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900249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9002499"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24" name="Slide Number Placeholder 6">
            <a:extLst>
              <a:ext uri="{FF2B5EF4-FFF2-40B4-BE49-F238E27FC236}">
                <a16:creationId xmlns:a16="http://schemas.microsoft.com/office/drawing/2014/main" id="{694CD2E2-CA8B-354D-8563-5AC361B78B27}"/>
              </a:ext>
            </a:extLst>
          </p:cNvPr>
          <p:cNvSpPr>
            <a:spLocks noGrp="1"/>
          </p:cNvSpPr>
          <p:nvPr>
            <p:ph type="sldNum" sz="quarter" idx="62"/>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212893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D93E3A8D-44B7-4CCB-AEEA-A0EF560F1504}"/>
              </a:ext>
            </a:extLst>
          </p:cNvPr>
          <p:cNvSpPr>
            <a:spLocks noGrp="1"/>
          </p:cNvSpPr>
          <p:nvPr>
            <p:ph type="sldNum" sz="quarter" idx="13"/>
          </p:nvPr>
        </p:nvSpPr>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Title 4">
            <a:extLst>
              <a:ext uri="{FF2B5EF4-FFF2-40B4-BE49-F238E27FC236}">
                <a16:creationId xmlns:a16="http://schemas.microsoft.com/office/drawing/2014/main" id="{05CD2AAA-246C-4A45-BE24-C1A9DB1D3C6B}"/>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7" name="Slide Number Placeholder 6">
            <a:extLst>
              <a:ext uri="{FF2B5EF4-FFF2-40B4-BE49-F238E27FC236}">
                <a16:creationId xmlns:a16="http://schemas.microsoft.com/office/drawing/2014/main" id="{005A0092-7256-3C4E-857B-D93B1A8D2CC7}"/>
              </a:ext>
            </a:extLst>
          </p:cNvPr>
          <p:cNvSpPr>
            <a:spLocks noGrp="1"/>
          </p:cNvSpPr>
          <p:nvPr>
            <p:ph type="sldNum" sz="quarter" idx="14"/>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8" name="Content Placeholder 2">
            <a:extLst>
              <a:ext uri="{FF2B5EF4-FFF2-40B4-BE49-F238E27FC236}">
                <a16:creationId xmlns:a16="http://schemas.microsoft.com/office/drawing/2014/main" id="{109829B2-67B8-42AF-A8F6-0483C504E33A}"/>
              </a:ext>
            </a:extLst>
          </p:cNvPr>
          <p:cNvSpPr>
            <a:spLocks noGrp="1"/>
          </p:cNvSpPr>
          <p:nvPr>
            <p:ph sz="half" idx="1" hasCustomPrompt="1"/>
          </p:nvPr>
        </p:nvSpPr>
        <p:spPr>
          <a:xfrm>
            <a:off x="432000" y="1197204"/>
            <a:ext cx="4865864" cy="497975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3">
            <a:extLst>
              <a:ext uri="{FF2B5EF4-FFF2-40B4-BE49-F238E27FC236}">
                <a16:creationId xmlns:a16="http://schemas.microsoft.com/office/drawing/2014/main" id="{D0953015-A379-403E-8191-D885E217C757}"/>
              </a:ext>
            </a:extLst>
          </p:cNvPr>
          <p:cNvSpPr>
            <a:spLocks noGrp="1"/>
          </p:cNvSpPr>
          <p:nvPr>
            <p:ph sz="half" idx="2" hasCustomPrompt="1"/>
          </p:nvPr>
        </p:nvSpPr>
        <p:spPr>
          <a:xfrm>
            <a:off x="5709372" y="1197204"/>
            <a:ext cx="4865864" cy="497975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24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883617" y="1152000"/>
            <a:ext cx="3240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7335235" y="1152000"/>
            <a:ext cx="3240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Title 5">
            <a:extLst>
              <a:ext uri="{FF2B5EF4-FFF2-40B4-BE49-F238E27FC236}">
                <a16:creationId xmlns:a16="http://schemas.microsoft.com/office/drawing/2014/main" id="{BC3A1E70-888C-457D-AFFC-B6844C5A7A9B}"/>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9" name="Slide Number Placeholder 6">
            <a:extLst>
              <a:ext uri="{FF2B5EF4-FFF2-40B4-BE49-F238E27FC236}">
                <a16:creationId xmlns:a16="http://schemas.microsoft.com/office/drawing/2014/main" id="{DB8ADDC7-03DF-504A-BCB2-CD59459CCF54}"/>
              </a:ext>
            </a:extLst>
          </p:cNvPr>
          <p:cNvSpPr>
            <a:spLocks noGrp="1"/>
          </p:cNvSpPr>
          <p:nvPr>
            <p:ph type="sldNum" sz="quarter" idx="15"/>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8183FF27-EC9A-4B3B-8FC8-8C0B22BAF41E}"/>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66BEA673-E77B-454E-A2E7-937820AAEFF4}"/>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451970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908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490809" y="1152525"/>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549618" y="1152525"/>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608427" y="1148060"/>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667235" y="1152525"/>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Title 5">
            <a:extLst>
              <a:ext uri="{FF2B5EF4-FFF2-40B4-BE49-F238E27FC236}">
                <a16:creationId xmlns:a16="http://schemas.microsoft.com/office/drawing/2014/main" id="{0219BBF2-DEB7-4E8E-8C83-D3D10FA6E37E}"/>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10" name="Slide Number Placeholder 6">
            <a:extLst>
              <a:ext uri="{FF2B5EF4-FFF2-40B4-BE49-F238E27FC236}">
                <a16:creationId xmlns:a16="http://schemas.microsoft.com/office/drawing/2014/main" id="{08BEF633-490C-6441-95CA-B2301D2D96DC}"/>
              </a:ext>
            </a:extLst>
          </p:cNvPr>
          <p:cNvSpPr>
            <a:spLocks noGrp="1"/>
          </p:cNvSpPr>
          <p:nvPr>
            <p:ph type="sldNum" sz="quarter" idx="17"/>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4860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4860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9" name="Slide Number Placeholder 6">
            <a:extLst>
              <a:ext uri="{FF2B5EF4-FFF2-40B4-BE49-F238E27FC236}">
                <a16:creationId xmlns:a16="http://schemas.microsoft.com/office/drawing/2014/main" id="{EFE5FCFC-5862-8346-B282-9ACAE5AA2B95}"/>
              </a:ext>
            </a:extLst>
          </p:cNvPr>
          <p:cNvSpPr>
            <a:spLocks noGrp="1"/>
          </p:cNvSpPr>
          <p:nvPr>
            <p:ph type="sldNum" sz="quarter" idx="15"/>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10" name="Content Placeholder 5">
            <a:extLst>
              <a:ext uri="{FF2B5EF4-FFF2-40B4-BE49-F238E27FC236}">
                <a16:creationId xmlns:a16="http://schemas.microsoft.com/office/drawing/2014/main" id="{484CD98A-64EE-42B1-9A8B-F495FEF2E9FE}"/>
              </a:ext>
            </a:extLst>
          </p:cNvPr>
          <p:cNvSpPr>
            <a:spLocks noGrp="1"/>
          </p:cNvSpPr>
          <p:nvPr>
            <p:ph sz="quarter" idx="4" hasCustomPrompt="1"/>
          </p:nvPr>
        </p:nvSpPr>
        <p:spPr>
          <a:xfrm>
            <a:off x="5715235" y="1581663"/>
            <a:ext cx="4786225" cy="460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a:extLst>
              <a:ext uri="{FF2B5EF4-FFF2-40B4-BE49-F238E27FC236}">
                <a16:creationId xmlns:a16="http://schemas.microsoft.com/office/drawing/2014/main" id="{99F7B39C-4DE9-4650-869E-0410A8E29AAA}"/>
              </a:ext>
            </a:extLst>
          </p:cNvPr>
          <p:cNvSpPr>
            <a:spLocks noGrp="1"/>
          </p:cNvSpPr>
          <p:nvPr>
            <p:ph type="body" sz="quarter" idx="3" hasCustomPrompt="1"/>
          </p:nvPr>
        </p:nvSpPr>
        <p:spPr>
          <a:xfrm>
            <a:off x="5715235" y="1151999"/>
            <a:ext cx="4860000" cy="359999"/>
          </a:xfrm>
        </p:spPr>
        <p:txBody>
          <a:bodyPr vert="horz" lIns="0" tIns="0" rIns="0" bIns="0" rtlCol="0" anchor="t">
            <a:noAutofit/>
          </a:bodyPr>
          <a:lstStyle>
            <a:lvl1pPr marL="0" indent="0">
              <a:buNone/>
              <a:defRPr lang="en-US" sz="2400" b="1"/>
            </a:lvl1pPr>
          </a:lstStyle>
          <a:p>
            <a:pPr marL="266700" lvl="0" indent="-266700"/>
            <a:r>
              <a:rPr lang="en-US" noProof="0"/>
              <a:t>Edit Master text styles</a:t>
            </a:r>
          </a:p>
        </p:txBody>
      </p: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5" name="Title 1">
            <a:extLst>
              <a:ext uri="{FF2B5EF4-FFF2-40B4-BE49-F238E27FC236}">
                <a16:creationId xmlns:a16="http://schemas.microsoft.com/office/drawing/2014/main" id="{5FFE2F7D-AF1E-41D2-8D7B-FE0BB1B572EA}"/>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6" name="Text Placeholder 3">
            <a:extLst>
              <a:ext uri="{FF2B5EF4-FFF2-40B4-BE49-F238E27FC236}">
                <a16:creationId xmlns:a16="http://schemas.microsoft.com/office/drawing/2014/main" id="{E7336E73-8189-49DD-8813-80CD92FB5701}"/>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7" name="Content Placeholder 2">
            <a:extLst>
              <a:ext uri="{FF2B5EF4-FFF2-40B4-BE49-F238E27FC236}">
                <a16:creationId xmlns:a16="http://schemas.microsoft.com/office/drawing/2014/main" id="{6F8D5478-FA4F-48AE-8588-59081070B7D7}"/>
              </a:ext>
            </a:extLst>
          </p:cNvPr>
          <p:cNvSpPr>
            <a:spLocks noGrp="1"/>
          </p:cNvSpPr>
          <p:nvPr>
            <p:ph idx="1" hasCustomPrompt="1"/>
          </p:nvPr>
        </p:nvSpPr>
        <p:spPr>
          <a:xfrm>
            <a:off x="5183188" y="457201"/>
            <a:ext cx="5082602" cy="540385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21780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5" name="Title 1">
            <a:extLst>
              <a:ext uri="{FF2B5EF4-FFF2-40B4-BE49-F238E27FC236}">
                <a16:creationId xmlns:a16="http://schemas.microsoft.com/office/drawing/2014/main" id="{5FFE2F7D-AF1E-41D2-8D7B-FE0BB1B572EA}"/>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6" name="Text Placeholder 3">
            <a:extLst>
              <a:ext uri="{FF2B5EF4-FFF2-40B4-BE49-F238E27FC236}">
                <a16:creationId xmlns:a16="http://schemas.microsoft.com/office/drawing/2014/main" id="{E7336E73-8189-49DD-8813-80CD92FB5701}"/>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050FC2D7-C428-4985-A707-D3D2DA6165E1}"/>
              </a:ext>
            </a:extLst>
          </p:cNvPr>
          <p:cNvSpPr>
            <a:spLocks noGrp="1"/>
          </p:cNvSpPr>
          <p:nvPr>
            <p:ph type="pic" idx="1"/>
          </p:nvPr>
        </p:nvSpPr>
        <p:spPr>
          <a:xfrm>
            <a:off x="5183188" y="457201"/>
            <a:ext cx="506374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503924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6" name="Slide Number Placeholder 6">
            <a:extLst>
              <a:ext uri="{FF2B5EF4-FFF2-40B4-BE49-F238E27FC236}">
                <a16:creationId xmlns:a16="http://schemas.microsoft.com/office/drawing/2014/main" id="{28DDE606-CFBE-5C4D-91D3-266C9C6E730C}"/>
              </a:ext>
            </a:extLst>
          </p:cNvPr>
          <p:cNvSpPr>
            <a:spLocks noGrp="1"/>
          </p:cNvSpPr>
          <p:nvPr>
            <p:ph type="sldNum" sz="quarter" idx="14"/>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 name="Group 3">
            <a:extLst>
              <a:ext uri="{FF2B5EF4-FFF2-40B4-BE49-F238E27FC236}">
                <a16:creationId xmlns:a16="http://schemas.microsoft.com/office/drawing/2014/main" id="{A4A26770-290B-4E8A-B12A-36F7DDB7F2B1}"/>
              </a:ext>
            </a:extLst>
          </p:cNvPr>
          <p:cNvGrpSpPr/>
          <p:nvPr userDrawn="1"/>
        </p:nvGrpSpPr>
        <p:grpSpPr>
          <a:xfrm>
            <a:off x="0" y="0"/>
            <a:ext cx="5277678" cy="6858000"/>
            <a:chOff x="0" y="0"/>
            <a:chExt cx="10954058" cy="6858000"/>
          </a:xfrm>
        </p:grpSpPr>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2894682"/>
            <a:ext cx="5085650" cy="1870007"/>
          </a:xfrm>
        </p:spPr>
        <p:txBody>
          <a:bodyPr anchor="b"/>
          <a:lstStyle>
            <a:lvl1pPr algn="r">
              <a:defRPr sz="66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5573044" y="5025053"/>
            <a:ext cx="4681330"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9" name="Text Placeholder 4">
            <a:extLst>
              <a:ext uri="{FF2B5EF4-FFF2-40B4-BE49-F238E27FC236}">
                <a16:creationId xmlns:a16="http://schemas.microsoft.com/office/drawing/2014/main" id="{77D147AD-3B0C-4B21-AE3D-178E0B7E360D}"/>
              </a:ext>
            </a:extLst>
          </p:cNvPr>
          <p:cNvSpPr>
            <a:spLocks noGrp="1"/>
          </p:cNvSpPr>
          <p:nvPr>
            <p:ph type="body" sz="quarter" idx="15" hasCustomPrompt="1"/>
          </p:nvPr>
        </p:nvSpPr>
        <p:spPr>
          <a:xfrm>
            <a:off x="5573044" y="5431223"/>
            <a:ext cx="4681330"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20" name="Text Placeholder 10">
            <a:extLst>
              <a:ext uri="{FF2B5EF4-FFF2-40B4-BE49-F238E27FC236}">
                <a16:creationId xmlns:a16="http://schemas.microsoft.com/office/drawing/2014/main" id="{6EB09218-D127-4641-A366-94360A951A0D}"/>
              </a:ext>
            </a:extLst>
          </p:cNvPr>
          <p:cNvSpPr>
            <a:spLocks noGrp="1"/>
          </p:cNvSpPr>
          <p:nvPr>
            <p:ph type="body" sz="quarter" idx="16" hasCustomPrompt="1"/>
          </p:nvPr>
        </p:nvSpPr>
        <p:spPr>
          <a:xfrm>
            <a:off x="5573044" y="5817586"/>
            <a:ext cx="4681330" cy="252000"/>
          </a:xfrm>
        </p:spPr>
        <p:txBody>
          <a:bodyPr/>
          <a:lstStyle>
            <a:lvl1pPr marL="0" indent="0" algn="r">
              <a:buNone/>
              <a:defRPr sz="1600">
                <a:solidFill>
                  <a:schemeClr val="bg1"/>
                </a:solidFill>
              </a:defRPr>
            </a:lvl1pPr>
          </a:lstStyle>
          <a:p>
            <a:pPr lvl="0"/>
            <a:r>
              <a:rPr lang="en-US" noProof="0"/>
              <a:t>Email</a:t>
            </a:r>
          </a:p>
        </p:txBody>
      </p:sp>
      <p:sp>
        <p:nvSpPr>
          <p:cNvPr id="21" name="Text Placeholder 15">
            <a:extLst>
              <a:ext uri="{FF2B5EF4-FFF2-40B4-BE49-F238E27FC236}">
                <a16:creationId xmlns:a16="http://schemas.microsoft.com/office/drawing/2014/main" id="{B9C42B1D-23D7-46D7-A8E3-6667AC7EFB66}"/>
              </a:ext>
            </a:extLst>
          </p:cNvPr>
          <p:cNvSpPr>
            <a:spLocks noGrp="1"/>
          </p:cNvSpPr>
          <p:nvPr>
            <p:ph type="body" sz="quarter" idx="17" hasCustomPrompt="1"/>
          </p:nvPr>
        </p:nvSpPr>
        <p:spPr>
          <a:xfrm>
            <a:off x="5573044" y="6203950"/>
            <a:ext cx="4683095" cy="252413"/>
          </a:xfrm>
        </p:spPr>
        <p:txBody>
          <a:bodyPr/>
          <a:lstStyle>
            <a:lvl1pPr marL="0" indent="0" algn="r">
              <a:buNone/>
              <a:defRPr sz="1600">
                <a:solidFill>
                  <a:schemeClr val="bg1"/>
                </a:solidFill>
              </a:defRPr>
            </a:lvl1pPr>
          </a:lstStyle>
          <a:p>
            <a:pPr lvl="0"/>
            <a:r>
              <a:rPr lang="en-US" noProof="0"/>
              <a:t>Website</a:t>
            </a:r>
          </a:p>
        </p:txBody>
      </p:sp>
    </p:spTree>
    <p:extLst>
      <p:ext uri="{BB962C8B-B14F-4D97-AF65-F5344CB8AC3E}">
        <p14:creationId xmlns:p14="http://schemas.microsoft.com/office/powerpoint/2010/main" val="2930386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88D655-4406-4239-85EC-50C2308745AA}"/>
              </a:ext>
            </a:extLst>
          </p:cNvPr>
          <p:cNvSpPr/>
          <p:nvPr userDrawn="1"/>
        </p:nvSpPr>
        <p:spPr>
          <a:xfrm>
            <a:off x="145004" y="135743"/>
            <a:ext cx="11909425" cy="6584950"/>
          </a:xfrm>
          <a:prstGeom prst="rect">
            <a:avLst/>
          </a:prstGeom>
          <a:solidFill>
            <a:schemeClr val="accent4">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5" name="Group 4">
            <a:extLst>
              <a:ext uri="{FF2B5EF4-FFF2-40B4-BE49-F238E27FC236}">
                <a16:creationId xmlns:a16="http://schemas.microsoft.com/office/drawing/2014/main"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757190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401478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286063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ntro Copy">
    <p:spTree>
      <p:nvGrpSpPr>
        <p:cNvPr id="1" name=""/>
        <p:cNvGrpSpPr/>
        <p:nvPr/>
      </p:nvGrpSpPr>
      <p:grpSpPr>
        <a:xfrm>
          <a:off x="0" y="0"/>
          <a:ext cx="0" cy="0"/>
          <a:chOff x="0" y="0"/>
          <a:chExt cx="0" cy="0"/>
        </a:xfrm>
      </p:grpSpPr>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5277678" y="136525"/>
            <a:ext cx="5676382"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8" name="Group 7">
            <a:extLst>
              <a:ext uri="{FF2B5EF4-FFF2-40B4-BE49-F238E27FC236}">
                <a16:creationId xmlns:a16="http://schemas.microsoft.com/office/drawing/2014/main" id="{83D56AE9-6D9F-474C-A5AA-1064B66023B2}"/>
              </a:ext>
            </a:extLst>
          </p:cNvPr>
          <p:cNvGrpSpPr/>
          <p:nvPr userDrawn="1"/>
        </p:nvGrpSpPr>
        <p:grpSpPr>
          <a:xfrm>
            <a:off x="5277678" y="0"/>
            <a:ext cx="5676381" cy="6858000"/>
            <a:chOff x="0" y="0"/>
            <a:chExt cx="12192000" cy="6858000"/>
          </a:xfrm>
          <a:solidFill>
            <a:schemeClr val="accent1"/>
          </a:solidFill>
        </p:grpSpPr>
        <p:sp>
          <p:nvSpPr>
            <p:cNvPr id="9" name="Rectangle 8">
              <a:extLst>
                <a:ext uri="{FF2B5EF4-FFF2-40B4-BE49-F238E27FC236}">
                  <a16:creationId xmlns:a16="http://schemas.microsoft.com/office/drawing/2014/main" id="{25FC2C23-C626-4C00-83A4-E40C9C7E8F5A}"/>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06E2D5A7-6879-488F-81C7-1B8BA84D430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3"/>
            <a:ext cx="5085650"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4608000"/>
            <a:ext cx="5085650"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51855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Rectangle 3">
            <a:extLst>
              <a:ext uri="{FF2B5EF4-FFF2-40B4-BE49-F238E27FC236}">
                <a16:creationId xmlns:a16="http://schemas.microsoft.com/office/drawing/2014/main" id="{9CA47B37-80B0-5A4F-BDC3-DE42D5B2D34F}"/>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Rectangle 22">
            <a:extLst>
              <a:ext uri="{FF2B5EF4-FFF2-40B4-BE49-F238E27FC236}">
                <a16:creationId xmlns:a16="http://schemas.microsoft.com/office/drawing/2014/main" id="{1A6AC2DF-47CD-A743-A120-FBE75B801CF3}"/>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4" name="Rectangle 23">
            <a:extLst>
              <a:ext uri="{FF2B5EF4-FFF2-40B4-BE49-F238E27FC236}">
                <a16:creationId xmlns:a16="http://schemas.microsoft.com/office/drawing/2014/main" id="{17E0F6BC-FBF2-3048-B833-61609739028C}"/>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Rectangle 24">
            <a:extLst>
              <a:ext uri="{FF2B5EF4-FFF2-40B4-BE49-F238E27FC236}">
                <a16:creationId xmlns:a16="http://schemas.microsoft.com/office/drawing/2014/main" id="{D0B0310F-833E-864C-9FB7-B2B2A6714808}"/>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6824377"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6824377"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6" name="Rectangle 25">
            <a:extLst>
              <a:ext uri="{FF2B5EF4-FFF2-40B4-BE49-F238E27FC236}">
                <a16:creationId xmlns:a16="http://schemas.microsoft.com/office/drawing/2014/main" id="{F906D597-BA39-4C4D-833F-CC0EE989B51C}"/>
              </a:ext>
            </a:extLst>
          </p:cNvPr>
          <p:cNvSpPr/>
          <p:nvPr userDrawn="1"/>
        </p:nvSpPr>
        <p:spPr>
          <a:xfrm>
            <a:off x="9157648"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9454828"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8955235"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8955235"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22" name="Slide Number Placeholder 6">
            <a:extLst>
              <a:ext uri="{FF2B5EF4-FFF2-40B4-BE49-F238E27FC236}">
                <a16:creationId xmlns:a16="http://schemas.microsoft.com/office/drawing/2014/main" id="{40C2B055-E680-DE47-949A-41B3A5A9204A}"/>
              </a:ext>
            </a:extLst>
          </p:cNvPr>
          <p:cNvSpPr>
            <a:spLocks noGrp="1"/>
          </p:cNvSpPr>
          <p:nvPr>
            <p:ph type="sldNum" sz="quarter" idx="46"/>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42175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Bullets 3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E3B0AD5-3645-8443-891F-C0E1D9763D7A}"/>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2" name="Rectangle 31">
            <a:extLst>
              <a:ext uri="{FF2B5EF4-FFF2-40B4-BE49-F238E27FC236}">
                <a16:creationId xmlns:a16="http://schemas.microsoft.com/office/drawing/2014/main" id="{BE9B724A-B58C-CD4D-8980-C0DFE08B79B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3" name="Rectangle 32">
            <a:extLst>
              <a:ext uri="{FF2B5EF4-FFF2-40B4-BE49-F238E27FC236}">
                <a16:creationId xmlns:a16="http://schemas.microsoft.com/office/drawing/2014/main" id="{28894D68-6E31-8646-BFD7-2C0D8C4CD961}"/>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7151842" y="2919257"/>
            <a:ext cx="3292475"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5" name="Group 24">
            <a:extLst>
              <a:ext uri="{FF2B5EF4-FFF2-40B4-BE49-F238E27FC236}">
                <a16:creationId xmlns:a16="http://schemas.microsoft.com/office/drawing/2014/main" id="{F886979D-82A3-4A80-B7D8-1411156740B3}"/>
              </a:ext>
            </a:extLst>
          </p:cNvPr>
          <p:cNvGrpSpPr/>
          <p:nvPr userDrawn="1"/>
        </p:nvGrpSpPr>
        <p:grpSpPr>
          <a:xfrm>
            <a:off x="6641050" y="0"/>
            <a:ext cx="4313009" cy="6858000"/>
            <a:chOff x="0" y="0"/>
            <a:chExt cx="12192000" cy="6858000"/>
          </a:xfrm>
          <a:solidFill>
            <a:schemeClr val="accent1"/>
          </a:solidFill>
        </p:grpSpPr>
        <p:sp>
          <p:nvSpPr>
            <p:cNvPr id="26" name="Rectangle 25">
              <a:extLst>
                <a:ext uri="{FF2B5EF4-FFF2-40B4-BE49-F238E27FC236}">
                  <a16:creationId xmlns:a16="http://schemas.microsoft.com/office/drawing/2014/main" id="{25A4C3AA-BB58-4285-A38D-608FB501AC1D}"/>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BBB9E9C3-2013-4B62-89A6-8A4B0F2A884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8" name="Rectangle 27">
            <a:extLst>
              <a:ext uri="{FF2B5EF4-FFF2-40B4-BE49-F238E27FC236}">
                <a16:creationId xmlns:a16="http://schemas.microsoft.com/office/drawing/2014/main" id="{E4564187-7B7F-4203-BE0E-B2085E4F1869}"/>
              </a:ext>
            </a:extLst>
          </p:cNvPr>
          <p:cNvSpPr/>
          <p:nvPr userDrawn="1"/>
        </p:nvSpPr>
        <p:spPr>
          <a:xfrm rot="5400000">
            <a:off x="7151842" y="-373218"/>
            <a:ext cx="3292475" cy="431196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69" y="3674372"/>
            <a:ext cx="3863221"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69"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2349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Bullets 4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5735D3-1D9F-7543-95B4-59FA78EE1633}"/>
              </a:ext>
            </a:extLst>
          </p:cNvPr>
          <p:cNvSpPr/>
          <p:nvPr userDrawn="1"/>
        </p:nvSpPr>
        <p:spPr>
          <a:xfrm>
            <a:off x="1729232"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70259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2" name="Rectangle 31">
            <a:extLst>
              <a:ext uri="{FF2B5EF4-FFF2-40B4-BE49-F238E27FC236}">
                <a16:creationId xmlns:a16="http://schemas.microsoft.com/office/drawing/2014/main" id="{4AD89EB4-58FE-9C45-AF3E-821DBB1186EC}"/>
              </a:ext>
            </a:extLst>
          </p:cNvPr>
          <p:cNvSpPr/>
          <p:nvPr userDrawn="1"/>
        </p:nvSpPr>
        <p:spPr>
          <a:xfrm>
            <a:off x="3860091"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70259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Rectangle 34">
            <a:extLst>
              <a:ext uri="{FF2B5EF4-FFF2-40B4-BE49-F238E27FC236}">
                <a16:creationId xmlns:a16="http://schemas.microsoft.com/office/drawing/2014/main" id="{832E783B-B6C5-C74B-8CB2-1421AF723973}"/>
              </a:ext>
            </a:extLst>
          </p:cNvPr>
          <p:cNvSpPr/>
          <p:nvPr userDrawn="1"/>
        </p:nvSpPr>
        <p:spPr>
          <a:xfrm>
            <a:off x="1728254"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Rectangle 35">
            <a:extLst>
              <a:ext uri="{FF2B5EF4-FFF2-40B4-BE49-F238E27FC236}">
                <a16:creationId xmlns:a16="http://schemas.microsoft.com/office/drawing/2014/main" id="{4E4FB0C7-5FAE-064C-B022-6C6F1429F789}"/>
              </a:ext>
            </a:extLst>
          </p:cNvPr>
          <p:cNvSpPr/>
          <p:nvPr userDrawn="1"/>
        </p:nvSpPr>
        <p:spPr>
          <a:xfrm>
            <a:off x="3859113"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0" name="Group 19">
            <a:extLst>
              <a:ext uri="{FF2B5EF4-FFF2-40B4-BE49-F238E27FC236}">
                <a16:creationId xmlns:a16="http://schemas.microsoft.com/office/drawing/2014/main" id="{58BDD832-2CD9-45D2-AC4D-DD00EFA5A223}"/>
              </a:ext>
            </a:extLst>
          </p:cNvPr>
          <p:cNvGrpSpPr/>
          <p:nvPr userDrawn="1"/>
        </p:nvGrpSpPr>
        <p:grpSpPr>
          <a:xfrm>
            <a:off x="6641050" y="0"/>
            <a:ext cx="4313009" cy="6858000"/>
            <a:chOff x="0" y="0"/>
            <a:chExt cx="12192000" cy="6858000"/>
          </a:xfrm>
          <a:solidFill>
            <a:schemeClr val="accent1"/>
          </a:solidFill>
        </p:grpSpPr>
        <p:sp>
          <p:nvSpPr>
            <p:cNvPr id="21" name="Rectangle 20">
              <a:extLst>
                <a:ext uri="{FF2B5EF4-FFF2-40B4-BE49-F238E27FC236}">
                  <a16:creationId xmlns:a16="http://schemas.microsoft.com/office/drawing/2014/main" id="{AB47021E-0309-4638-9D02-AE2A45E2C5D1}"/>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2B8E8D6F-D64D-4B85-AA51-BDA9EF959E3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3674372"/>
            <a:ext cx="3863221"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70"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623822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4FA88889-2E09-4B26-90FB-497460180E61}"/>
              </a:ext>
            </a:extLst>
          </p:cNvPr>
          <p:cNvGrpSpPr/>
          <p:nvPr userDrawn="1"/>
        </p:nvGrpSpPr>
        <p:grpSpPr>
          <a:xfrm>
            <a:off x="6641050" y="0"/>
            <a:ext cx="4313009" cy="6858000"/>
            <a:chOff x="0" y="0"/>
            <a:chExt cx="12192000" cy="6858000"/>
          </a:xfrm>
          <a:solidFill>
            <a:schemeClr val="accent1"/>
          </a:solidFill>
        </p:grpSpPr>
        <p:sp>
          <p:nvSpPr>
            <p:cNvPr id="13" name="Rectangle 12">
              <a:extLst>
                <a:ext uri="{FF2B5EF4-FFF2-40B4-BE49-F238E27FC236}">
                  <a16:creationId xmlns:a16="http://schemas.microsoft.com/office/drawing/2014/main" id="{EB70E5C8-5074-4D5F-9EBD-E5E49462D138}"/>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7144162-C52D-4D13-B080-38B1B0F6CBC6}"/>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1767593"/>
            <a:ext cx="3863221" cy="2595353"/>
          </a:xfrm>
        </p:spPr>
        <p:txBody>
          <a:bodyPr anchor="b"/>
          <a:lstStyle>
            <a:lvl1pPr algn="l">
              <a:defRPr sz="4500">
                <a:solidFill>
                  <a:schemeClr val="bg1"/>
                </a:solidFill>
              </a:defRPr>
            </a:lvl1pPr>
          </a:lstStyle>
          <a:p>
            <a:r>
              <a:rPr lang="en-US" noProof="0"/>
              <a:t>Emphasized Text</a:t>
            </a:r>
          </a:p>
        </p:txBody>
      </p:sp>
      <p:sp>
        <p:nvSpPr>
          <p:cNvPr id="24" name="Content Placeholder 2">
            <a:extLst>
              <a:ext uri="{FF2B5EF4-FFF2-40B4-BE49-F238E27FC236}">
                <a16:creationId xmlns:a16="http://schemas.microsoft.com/office/drawing/2014/main" id="{5C5C3D10-5CD7-421D-B7BB-581518EF00DD}"/>
              </a:ext>
            </a:extLst>
          </p:cNvPr>
          <p:cNvSpPr>
            <a:spLocks noGrp="1"/>
          </p:cNvSpPr>
          <p:nvPr>
            <p:ph idx="1" hasCustomPrompt="1"/>
          </p:nvPr>
        </p:nvSpPr>
        <p:spPr>
          <a:xfrm>
            <a:off x="6866470" y="4608000"/>
            <a:ext cx="3863221" cy="18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78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Rectangle 16">
            <a:extLst>
              <a:ext uri="{FF2B5EF4-FFF2-40B4-BE49-F238E27FC236}">
                <a16:creationId xmlns:a16="http://schemas.microsoft.com/office/drawing/2014/main" id="{4790D010-2852-DE49-BD36-340D6725D1D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5654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565400"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8" name="Rectangle 17">
            <a:extLst>
              <a:ext uri="{FF2B5EF4-FFF2-40B4-BE49-F238E27FC236}">
                <a16:creationId xmlns:a16="http://schemas.microsoft.com/office/drawing/2014/main" id="{C5D02C68-EB7D-E044-99A9-658364A3B2F0}"/>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46962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4696259"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45962E1D-1D13-2B48-9F3B-CE31039DD236}"/>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68271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6827118"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6" name="Slide Number Placeholder 6">
            <a:extLst>
              <a:ext uri="{FF2B5EF4-FFF2-40B4-BE49-F238E27FC236}">
                <a16:creationId xmlns:a16="http://schemas.microsoft.com/office/drawing/2014/main" id="{10C57817-9ECE-F147-BBDB-760FAF41C8E8}"/>
              </a:ext>
            </a:extLst>
          </p:cNvPr>
          <p:cNvSpPr>
            <a:spLocks noGrp="1"/>
          </p:cNvSpPr>
          <p:nvPr>
            <p:ph type="sldNum" sz="quarter" idx="44"/>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931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F466B-33BA-42AC-AFB2-51FC72C2FA45}"/>
              </a:ext>
            </a:extLst>
          </p:cNvPr>
          <p:cNvSpPr/>
          <p:nvPr userDrawn="1"/>
        </p:nvSpPr>
        <p:spPr>
          <a:xfrm>
            <a:off x="0" y="0"/>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C4A5CDF3-277F-457A-90F6-C20C9F0EF716}"/>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1509F7B-15BA-44E2-85A9-A5A242FAF0E0}"/>
              </a:ext>
            </a:extLst>
          </p:cNvPr>
          <p:cNvSpPr/>
          <p:nvPr userDrawn="1"/>
        </p:nvSpPr>
        <p:spPr>
          <a:xfrm rot="5400000">
            <a:off x="8144030" y="2810031"/>
            <a:ext cx="6858000" cy="123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2D8A2F97-6D60-46FC-A9F8-936208153882}"/>
              </a:ext>
            </a:extLst>
          </p:cNvPr>
          <p:cNvSpPr/>
          <p:nvPr userDrawn="1"/>
        </p:nvSpPr>
        <p:spPr>
          <a:xfrm>
            <a:off x="0" y="6721475"/>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0143235"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0143235"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260974"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091633" y="6456363"/>
            <a:ext cx="962795" cy="264330"/>
          </a:xfrm>
          <a:prstGeom prst="rect">
            <a:avLst/>
          </a:prstGeom>
          <a:ln w="3175">
            <a:solidFill>
              <a:schemeClr val="bg1">
                <a:lumMod val="95000"/>
              </a:schemeClr>
            </a:solidFill>
          </a:ln>
        </p:spPr>
        <p:txBody>
          <a:bodyPr vert="horz" lIns="0" tIns="0" rIns="0" bIns="0" rtlCol="0" anchor="ctr"/>
          <a:lstStyle>
            <a:lvl1pPr algn="ctr">
              <a:defRPr sz="1400">
                <a:solidFill>
                  <a:schemeClr val="tx1">
                    <a:lumMod val="75000"/>
                    <a:lumOff val="25000"/>
                  </a:schemeClr>
                </a:solidFill>
              </a:defRPr>
            </a:lvl1pPr>
          </a:lstStyle>
          <a:p>
            <a:r>
              <a:rPr lang="en-US" noProof="0" dirty="0"/>
              <a:t>page </a:t>
            </a:r>
            <a:fld id="{19B51A1E-902D-48AF-9020-955120F399B6}" type="slidenum">
              <a:rPr lang="en-US" b="1" i="1" noProof="0" smtClean="0"/>
              <a:pPr/>
              <a:t>‹#›</a:t>
            </a:fld>
            <a:endParaRPr lang="en-US" b="1" i="1" noProof="0" dirty="0"/>
          </a:p>
        </p:txBody>
      </p:sp>
      <p:sp>
        <p:nvSpPr>
          <p:cNvPr id="11" name="TextBox 10">
            <a:extLst>
              <a:ext uri="{FF2B5EF4-FFF2-40B4-BE49-F238E27FC236}">
                <a16:creationId xmlns:a16="http://schemas.microsoft.com/office/drawing/2014/main" id="{FF5B127E-AB96-49E0-8307-05174D7A6231}"/>
              </a:ext>
            </a:extLst>
          </p:cNvPr>
          <p:cNvSpPr txBox="1"/>
          <p:nvPr userDrawn="1"/>
        </p:nvSpPr>
        <p:spPr>
          <a:xfrm>
            <a:off x="11034141" y="5994000"/>
            <a:ext cx="1077777" cy="359073"/>
          </a:xfrm>
          <a:prstGeom prst="rect">
            <a:avLst/>
          </a:prstGeom>
          <a:noFill/>
        </p:spPr>
        <p:txBody>
          <a:bodyPr wrap="square" lIns="0" tIns="0" rIns="0" bIns="0" rtlCol="0">
            <a:spAutoFit/>
          </a:bodyPr>
          <a:lstStyle/>
          <a:p>
            <a:pPr algn="ctr">
              <a:lnSpc>
                <a:spcPts val="1400"/>
              </a:lnSpc>
            </a:pPr>
            <a:r>
              <a:rPr lang="en-US" sz="2400" b="1" spc="-150" baseline="0" noProof="0" dirty="0">
                <a:solidFill>
                  <a:schemeClr val="accent1"/>
                </a:solidFill>
              </a:rPr>
              <a:t>Contoso</a:t>
            </a:r>
            <a:br>
              <a:rPr lang="en-US" sz="2400" b="1" spc="-150" baseline="0" noProof="0" dirty="0">
                <a:solidFill>
                  <a:schemeClr val="tx1">
                    <a:lumMod val="50000"/>
                    <a:lumOff val="50000"/>
                  </a:schemeClr>
                </a:solidFill>
              </a:rPr>
            </a:br>
            <a:r>
              <a:rPr lang="en-US" sz="1000" b="0" spc="0" baseline="0" noProof="0" dirty="0">
                <a:solidFill>
                  <a:schemeClr val="tx1">
                    <a:lumMod val="50000"/>
                    <a:lumOff val="50000"/>
                  </a:schemeClr>
                </a:solidFill>
              </a:rPr>
              <a:t>Pharmaceuticals</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50" r:id="rId17"/>
    <p:sldLayoutId id="2147483652" r:id="rId18"/>
    <p:sldLayoutId id="2147483656" r:id="rId19"/>
    <p:sldLayoutId id="2147483657" r:id="rId20"/>
    <p:sldLayoutId id="2147483653" r:id="rId21"/>
    <p:sldLayoutId id="2147483677" r:id="rId22"/>
    <p:sldLayoutId id="2147483678" r:id="rId23"/>
    <p:sldLayoutId id="2147483654" r:id="rId24"/>
    <p:sldLayoutId id="2147483655" r:id="rId25"/>
    <p:sldLayoutId id="2147483660" r:id="rId26"/>
    <p:sldLayoutId id="2147483675" r:id="rId27"/>
    <p:sldLayoutId id="2147483676" r:id="rId28"/>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5.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tree, building&#10;&#10;Description automatically generated">
            <a:extLst>
              <a:ext uri="{FF2B5EF4-FFF2-40B4-BE49-F238E27FC236}">
                <a16:creationId xmlns:a16="http://schemas.microsoft.com/office/drawing/2014/main" id="{FDEF750B-C460-4219-8FD9-88308932E14A}"/>
              </a:ext>
            </a:extLst>
          </p:cNvPr>
          <p:cNvPicPr>
            <a:picLocks noChangeAspect="1"/>
          </p:cNvPicPr>
          <p:nvPr/>
        </p:nvPicPr>
        <p:blipFill>
          <a:blip r:embed="rId3"/>
          <a:stretch>
            <a:fillRect/>
          </a:stretch>
        </p:blipFill>
        <p:spPr>
          <a:xfrm rot="10800000">
            <a:off x="-2" y="0"/>
            <a:ext cx="12188419" cy="6858000"/>
          </a:xfrm>
          <a:prstGeom prst="rect">
            <a:avLst/>
          </a:prstGeom>
        </p:spPr>
      </p:pic>
      <p:sp>
        <p:nvSpPr>
          <p:cNvPr id="26" name="Rectangle 25">
            <a:extLst>
              <a:ext uri="{FF2B5EF4-FFF2-40B4-BE49-F238E27FC236}">
                <a16:creationId xmlns:a16="http://schemas.microsoft.com/office/drawing/2014/main" id="{817B6E89-6474-4AB4-90D5-2C2FB4120F12}"/>
              </a:ext>
              <a:ext uri="{C183D7F6-B498-43B3-948B-1728B52AA6E4}">
                <adec:decorative xmlns:adec="http://schemas.microsoft.com/office/drawing/2017/decorative" val="1"/>
              </a:ext>
            </a:extLst>
          </p:cNvPr>
          <p:cNvSpPr/>
          <p:nvPr/>
        </p:nvSpPr>
        <p:spPr bwMode="ltGray">
          <a:xfrm>
            <a:off x="0" y="-2"/>
            <a:ext cx="12192000" cy="6858002"/>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2BFEB6-F40E-4219-9AA6-8A27C2E8899B}"/>
              </a:ext>
            </a:extLst>
          </p:cNvPr>
          <p:cNvSpPr>
            <a:spLocks noGrp="1"/>
          </p:cNvSpPr>
          <p:nvPr>
            <p:ph type="ctrTitle"/>
          </p:nvPr>
        </p:nvSpPr>
        <p:spPr bwMode="black">
          <a:xfrm>
            <a:off x="3583" y="693612"/>
            <a:ext cx="12243610" cy="2063240"/>
          </a:xfrm>
        </p:spPr>
        <p:txBody>
          <a:bodyPr/>
          <a:lstStyle/>
          <a:p>
            <a:pPr algn="ctr"/>
            <a:r>
              <a:rPr lang="en-US" sz="4000" b="1" dirty="0"/>
              <a:t>A Research &amp; Extension Agenda </a:t>
            </a:r>
            <a:br>
              <a:rPr lang="en-US" sz="4000" b="1" dirty="0"/>
            </a:br>
            <a:r>
              <a:rPr lang="en-US" sz="4000" b="1" dirty="0"/>
              <a:t>for Learning from Historically Underserved Farmers, Growers, Food Activists, and Agricultural Educators</a:t>
            </a:r>
          </a:p>
        </p:txBody>
      </p:sp>
      <p:sp>
        <p:nvSpPr>
          <p:cNvPr id="3" name="Subtitle 2">
            <a:extLst>
              <a:ext uri="{FF2B5EF4-FFF2-40B4-BE49-F238E27FC236}">
                <a16:creationId xmlns:a16="http://schemas.microsoft.com/office/drawing/2014/main" id="{74DB1EEC-D590-4C80-ABB7-362BBE1F5A1B}"/>
              </a:ext>
            </a:extLst>
          </p:cNvPr>
          <p:cNvSpPr>
            <a:spLocks noGrp="1"/>
          </p:cNvSpPr>
          <p:nvPr>
            <p:ph type="subTitle" idx="1"/>
          </p:nvPr>
        </p:nvSpPr>
        <p:spPr bwMode="black">
          <a:xfrm>
            <a:off x="-3581" y="3000543"/>
            <a:ext cx="12192000" cy="691666"/>
          </a:xfrm>
        </p:spPr>
        <p:txBody>
          <a:bodyPr/>
          <a:lstStyle/>
          <a:p>
            <a:pPr algn="ctr"/>
            <a:r>
              <a:rPr lang="en-US" sz="2000" dirty="0"/>
              <a:t>Hannah Whitley</a:t>
            </a:r>
            <a:br>
              <a:rPr lang="en-US" sz="1800" dirty="0"/>
            </a:br>
            <a:r>
              <a:rPr lang="en-US" sz="1800" dirty="0"/>
              <a:t>PhD Student, Department of Agricultural Economics, Sociology, and Education</a:t>
            </a:r>
            <a:br>
              <a:rPr lang="en-US" sz="1800" dirty="0"/>
            </a:br>
            <a:r>
              <a:rPr lang="en-US" sz="1800" dirty="0"/>
              <a:t>The Pennsylvania State University</a:t>
            </a:r>
            <a:br>
              <a:rPr lang="en-US" sz="1800" dirty="0"/>
            </a:br>
            <a:br>
              <a:rPr lang="en-US" sz="1800" b="1" dirty="0"/>
            </a:br>
            <a:r>
              <a:rPr lang="en-US" sz="2000" b="1" dirty="0"/>
              <a:t>PA-WAgN Annual Networking Symposium</a:t>
            </a:r>
            <a:br>
              <a:rPr lang="en-US" sz="2000" b="1" dirty="0"/>
            </a:br>
            <a:r>
              <a:rPr lang="en-US" sz="2000" b="1" dirty="0"/>
              <a:t>December 17, 2019</a:t>
            </a:r>
            <a:br>
              <a:rPr lang="en-US" sz="2000" b="1" dirty="0"/>
            </a:br>
            <a:r>
              <a:rPr lang="en-US" sz="2000" b="1" dirty="0"/>
              <a:t>Temple University</a:t>
            </a:r>
            <a:endParaRPr lang="en-US" sz="1800" b="1" dirty="0"/>
          </a:p>
        </p:txBody>
      </p:sp>
      <p:grpSp>
        <p:nvGrpSpPr>
          <p:cNvPr id="4" name="Group 3">
            <a:extLst>
              <a:ext uri="{FF2B5EF4-FFF2-40B4-BE49-F238E27FC236}">
                <a16:creationId xmlns:a16="http://schemas.microsoft.com/office/drawing/2014/main" id="{0EF030CA-5866-42FB-912F-1BFB9DC757CD}"/>
              </a:ext>
            </a:extLst>
          </p:cNvPr>
          <p:cNvGrpSpPr/>
          <p:nvPr/>
        </p:nvGrpSpPr>
        <p:grpSpPr>
          <a:xfrm>
            <a:off x="4971325" y="5012667"/>
            <a:ext cx="2249350" cy="1002825"/>
            <a:chOff x="4525701" y="5382227"/>
            <a:chExt cx="2249350" cy="1002825"/>
          </a:xfrm>
        </p:grpSpPr>
        <p:pic>
          <p:nvPicPr>
            <p:cNvPr id="8" name="Picture 7">
              <a:extLst>
                <a:ext uri="{FF2B5EF4-FFF2-40B4-BE49-F238E27FC236}">
                  <a16:creationId xmlns:a16="http://schemas.microsoft.com/office/drawing/2014/main" id="{93F3E4FC-B619-4A1D-AC08-5BA5711C3E17}"/>
                </a:ext>
              </a:extLst>
            </p:cNvPr>
            <p:cNvPicPr/>
            <p:nvPr/>
          </p:nvPicPr>
          <p:blipFill rotWithShape="1">
            <a:blip r:embed="rId4" cstate="print">
              <a:extLst>
                <a:ext uri="{28A0092B-C50C-407E-A947-70E740481C1C}">
                  <a14:useLocalDpi xmlns:a14="http://schemas.microsoft.com/office/drawing/2010/main" val="0"/>
                </a:ext>
              </a:extLst>
            </a:blip>
            <a:srcRect r="58614" b="8179"/>
            <a:stretch/>
          </p:blipFill>
          <p:spPr>
            <a:xfrm>
              <a:off x="4525701" y="5382227"/>
              <a:ext cx="995422" cy="1002825"/>
            </a:xfrm>
            <a:prstGeom prst="rect">
              <a:avLst/>
            </a:prstGeom>
          </p:spPr>
        </p:pic>
        <p:pic>
          <p:nvPicPr>
            <p:cNvPr id="11" name="Picture 10">
              <a:extLst>
                <a:ext uri="{FF2B5EF4-FFF2-40B4-BE49-F238E27FC236}">
                  <a16:creationId xmlns:a16="http://schemas.microsoft.com/office/drawing/2014/main" id="{12A6953B-823E-4E95-B8A1-DCF36AE03BE4}"/>
                </a:ext>
              </a:extLst>
            </p:cNvPr>
            <p:cNvPicPr/>
            <p:nvPr/>
          </p:nvPicPr>
          <p:blipFill>
            <a:blip r:embed="rId5">
              <a:extLst>
                <a:ext uri="{28A0092B-C50C-407E-A947-70E740481C1C}">
                  <a14:useLocalDpi xmlns:a14="http://schemas.microsoft.com/office/drawing/2010/main" val="0"/>
                </a:ext>
              </a:extLst>
            </a:blip>
            <a:stretch>
              <a:fillRect/>
            </a:stretch>
          </p:blipFill>
          <p:spPr>
            <a:xfrm>
              <a:off x="5633253" y="5382227"/>
              <a:ext cx="1141798" cy="1002825"/>
            </a:xfrm>
            <a:prstGeom prst="rect">
              <a:avLst/>
            </a:prstGeom>
          </p:spPr>
        </p:pic>
      </p:grpSp>
      <p:sp>
        <p:nvSpPr>
          <p:cNvPr id="5" name="Rectangle 4">
            <a:extLst>
              <a:ext uri="{FF2B5EF4-FFF2-40B4-BE49-F238E27FC236}">
                <a16:creationId xmlns:a16="http://schemas.microsoft.com/office/drawing/2014/main" id="{5C34DC3F-906D-4876-8512-525158E06205}"/>
              </a:ext>
            </a:extLst>
          </p:cNvPr>
          <p:cNvSpPr/>
          <p:nvPr/>
        </p:nvSpPr>
        <p:spPr>
          <a:xfrm>
            <a:off x="-58778" y="6135153"/>
            <a:ext cx="12247195" cy="400110"/>
          </a:xfrm>
          <a:prstGeom prst="rect">
            <a:avLst/>
          </a:prstGeom>
        </p:spPr>
        <p:txBody>
          <a:bodyPr wrap="square">
            <a:spAutoFit/>
          </a:bodyPr>
          <a:lstStyle/>
          <a:p>
            <a:pPr algn="ctr"/>
            <a:r>
              <a:rPr lang="en-US" sz="1000" dirty="0">
                <a:solidFill>
                  <a:schemeClr val="bg1"/>
                </a:solidFill>
              </a:rPr>
              <a:t>This research is based upon work supported by the National Institute of Food and Agriculture, U.S. Department of Agriculture, through the Northeast Sustainable Agriculture Research and Education program under </a:t>
            </a:r>
            <a:br>
              <a:rPr lang="en-US" sz="1000" dirty="0">
                <a:solidFill>
                  <a:schemeClr val="bg1"/>
                </a:solidFill>
              </a:rPr>
            </a:br>
            <a:r>
              <a:rPr lang="en-US" sz="1000" dirty="0">
                <a:solidFill>
                  <a:schemeClr val="bg1"/>
                </a:solidFill>
              </a:rPr>
              <a:t>subaward number GNE18-190-32231 and was made possible with support from the Pennsylvania Women’s Agricultural Network (PA-WAgN).</a:t>
            </a:r>
          </a:p>
        </p:txBody>
      </p:sp>
    </p:spTree>
    <p:extLst>
      <p:ext uri="{BB962C8B-B14F-4D97-AF65-F5344CB8AC3E}">
        <p14:creationId xmlns:p14="http://schemas.microsoft.com/office/powerpoint/2010/main" val="148523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679630"/>
            <a:ext cx="11049749" cy="617159"/>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Participatory and community-led academic studies</a:t>
            </a:r>
            <a:endParaRPr lang="en-US" sz="4000" dirty="0"/>
          </a:p>
        </p:txBody>
      </p:sp>
      <p:sp>
        <p:nvSpPr>
          <p:cNvPr id="7" name="Rectangle: Rounded Corners 6">
            <a:extLst>
              <a:ext uri="{FF2B5EF4-FFF2-40B4-BE49-F238E27FC236}">
                <a16:creationId xmlns:a16="http://schemas.microsoft.com/office/drawing/2014/main" id="{B35E7CA3-16C5-4C74-9DE6-041F00F7B2CC}"/>
              </a:ext>
            </a:extLst>
          </p:cNvPr>
          <p:cNvSpPr/>
          <p:nvPr/>
        </p:nvSpPr>
        <p:spPr>
          <a:xfrm>
            <a:off x="978507" y="-180732"/>
            <a:ext cx="10977756" cy="560680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1200"/>
              </a:spcAft>
              <a:buFont typeface="Arial" panose="020B0604020202020204" pitchFamily="34" charset="0"/>
              <a:buChar char="•"/>
            </a:pPr>
            <a:r>
              <a:rPr lang="en-US" sz="2000" dirty="0">
                <a:solidFill>
                  <a:prstClr val="black">
                    <a:lumMod val="75000"/>
                    <a:lumOff val="25000"/>
                  </a:prstClr>
                </a:solidFill>
              </a:rPr>
              <a:t>Discomfort with past research projects</a:t>
            </a:r>
          </a:p>
          <a:p>
            <a:pPr marL="914400" lvl="1" indent="-457200">
              <a:spcAft>
                <a:spcPts val="1200"/>
              </a:spcAft>
              <a:buFont typeface="Arial" panose="020B0604020202020204" pitchFamily="34" charset="0"/>
              <a:buChar char="•"/>
            </a:pPr>
            <a:r>
              <a:rPr lang="en-US" sz="2000" dirty="0">
                <a:solidFill>
                  <a:prstClr val="black">
                    <a:lumMod val="75000"/>
                    <a:lumOff val="25000"/>
                  </a:prstClr>
                </a:solidFill>
              </a:rPr>
              <a:t>Disregarded community requests</a:t>
            </a:r>
          </a:p>
          <a:p>
            <a:pPr marL="914400" lvl="1" indent="-457200">
              <a:spcAft>
                <a:spcPts val="1200"/>
              </a:spcAft>
              <a:buFont typeface="Arial" panose="020B0604020202020204" pitchFamily="34" charset="0"/>
              <a:buChar char="•"/>
            </a:pPr>
            <a:r>
              <a:rPr lang="en-US" sz="2000" dirty="0">
                <a:solidFill>
                  <a:prstClr val="black">
                    <a:lumMod val="75000"/>
                    <a:lumOff val="25000"/>
                  </a:prstClr>
                </a:solidFill>
              </a:rPr>
              <a:t>Did not provide compensation for time or knowledge</a:t>
            </a:r>
          </a:p>
          <a:p>
            <a:pPr marL="914400" lvl="1" indent="-457200">
              <a:spcAft>
                <a:spcPts val="1200"/>
              </a:spcAft>
              <a:buFont typeface="Arial" panose="020B0604020202020204" pitchFamily="34" charset="0"/>
              <a:buChar char="•"/>
            </a:pPr>
            <a:r>
              <a:rPr lang="en-US" sz="2000" dirty="0">
                <a:solidFill>
                  <a:prstClr val="black">
                    <a:lumMod val="75000"/>
                    <a:lumOff val="25000"/>
                  </a:prstClr>
                </a:solidFill>
              </a:rPr>
              <a:t>Did not share findings</a:t>
            </a:r>
          </a:p>
          <a:p>
            <a:pPr marL="457200" indent="-457200">
              <a:spcAft>
                <a:spcPts val="1200"/>
              </a:spcAft>
              <a:buFont typeface="Arial" panose="020B0604020202020204" pitchFamily="34" charset="0"/>
              <a:buChar char="•"/>
            </a:pPr>
            <a:r>
              <a:rPr lang="en-US" sz="2000" dirty="0">
                <a:solidFill>
                  <a:prstClr val="black">
                    <a:lumMod val="75000"/>
                    <a:lumOff val="25000"/>
                  </a:prstClr>
                </a:solidFill>
              </a:rPr>
              <a:t>Uneasiness with studies not based upon partnerships with local organizations</a:t>
            </a:r>
          </a:p>
        </p:txBody>
      </p:sp>
      <p:sp>
        <p:nvSpPr>
          <p:cNvPr id="6" name="Speech Bubble: Rectangle with Corners Rounded 5">
            <a:extLst>
              <a:ext uri="{FF2B5EF4-FFF2-40B4-BE49-F238E27FC236}">
                <a16:creationId xmlns:a16="http://schemas.microsoft.com/office/drawing/2014/main" id="{9D6AF269-1D9E-4D64-BEBC-C653C0F6DC37}"/>
              </a:ext>
            </a:extLst>
          </p:cNvPr>
          <p:cNvSpPr/>
          <p:nvPr/>
        </p:nvSpPr>
        <p:spPr>
          <a:xfrm>
            <a:off x="1726652" y="4054466"/>
            <a:ext cx="9063268" cy="2123903"/>
          </a:xfrm>
          <a:prstGeom prst="wedgeRoundRectCallou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“I think the researchers who come in need to make sure that, A, they’re doing their own homework to understand the community they’re coming into. Do not come in and tell me what to do and tell me what I need or tell me how things are going to work. Researchers have to come in after doing some background work of understanding.</a:t>
            </a:r>
          </a:p>
          <a:p>
            <a:pPr algn="r"/>
            <a:r>
              <a:rPr lang="en-US" sz="1400" dirty="0">
                <a:solidFill>
                  <a:sysClr val="windowText" lastClr="000000"/>
                </a:solidFill>
              </a:rPr>
              <a:t>- </a:t>
            </a:r>
            <a:r>
              <a:rPr lang="en-US" sz="1400" dirty="0" err="1">
                <a:solidFill>
                  <a:sysClr val="windowText" lastClr="000000"/>
                </a:solidFill>
              </a:rPr>
              <a:t>Júlia</a:t>
            </a:r>
            <a:r>
              <a:rPr lang="en-US" sz="1400" dirty="0">
                <a:solidFill>
                  <a:sysClr val="windowText" lastClr="000000"/>
                </a:solidFill>
              </a:rPr>
              <a:t>, Latina grower and UA NGO rep, 5-9 years</a:t>
            </a:r>
          </a:p>
        </p:txBody>
      </p:sp>
    </p:spTree>
    <p:extLst>
      <p:ext uri="{BB962C8B-B14F-4D97-AF65-F5344CB8AC3E}">
        <p14:creationId xmlns:p14="http://schemas.microsoft.com/office/powerpoint/2010/main" val="2043200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4BF7A70-9E74-4579-8F45-A9F5CD179EA2}"/>
              </a:ext>
            </a:extLst>
          </p:cNvPr>
          <p:cNvSpPr/>
          <p:nvPr/>
        </p:nvSpPr>
        <p:spPr>
          <a:xfrm>
            <a:off x="-15429"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descr="A hand holding a banana&#10;&#10;Description automatically generated">
            <a:extLst>
              <a:ext uri="{FF2B5EF4-FFF2-40B4-BE49-F238E27FC236}">
                <a16:creationId xmlns:a16="http://schemas.microsoft.com/office/drawing/2014/main" id="{09A3C4CB-37AE-4E26-9F74-8604F58B9015}"/>
              </a:ext>
            </a:extLst>
          </p:cNvPr>
          <p:cNvPicPr>
            <a:picLocks noChangeAspect="1"/>
          </p:cNvPicPr>
          <p:nvPr/>
        </p:nvPicPr>
        <p:blipFill rotWithShape="1">
          <a:blip r:embed="rId3"/>
          <a:srcRect l="44976" r="21898" b="22358"/>
          <a:stretch/>
        </p:blipFill>
        <p:spPr>
          <a:xfrm rot="5400000">
            <a:off x="2634818" y="-2730040"/>
            <a:ext cx="6953220" cy="12222859"/>
          </a:xfrm>
          <a:prstGeom prst="rect">
            <a:avLst/>
          </a:prstGeom>
        </p:spPr>
      </p:pic>
      <p:sp>
        <p:nvSpPr>
          <p:cNvPr id="11" name="Rectangle 10">
            <a:extLst>
              <a:ext uri="{FF2B5EF4-FFF2-40B4-BE49-F238E27FC236}">
                <a16:creationId xmlns:a16="http://schemas.microsoft.com/office/drawing/2014/main" id="{5396BE43-2D46-4002-A946-60FC5900EC15}"/>
              </a:ext>
              <a:ext uri="{C183D7F6-B498-43B3-948B-1728B52AA6E4}">
                <adec:decorative xmlns:adec="http://schemas.microsoft.com/office/drawing/2017/decorative" val="1"/>
              </a:ext>
            </a:extLst>
          </p:cNvPr>
          <p:cNvSpPr/>
          <p:nvPr/>
        </p:nvSpPr>
        <p:spPr bwMode="invGray">
          <a:xfrm rot="5400000">
            <a:off x="2627102" y="-2642533"/>
            <a:ext cx="6953223" cy="12238289"/>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D2DDABB1-5E6B-4365-AD9E-DDCE7E972742}"/>
              </a:ext>
            </a:extLst>
          </p:cNvPr>
          <p:cNvSpPr>
            <a:spLocks noGrp="1"/>
          </p:cNvSpPr>
          <p:nvPr>
            <p:ph type="ctrTitle"/>
          </p:nvPr>
        </p:nvSpPr>
        <p:spPr>
          <a:xfrm>
            <a:off x="573956" y="1792481"/>
            <a:ext cx="7373020" cy="1870007"/>
          </a:xfrm>
        </p:spPr>
        <p:txBody>
          <a:bodyPr/>
          <a:lstStyle/>
          <a:p>
            <a:pPr algn="l"/>
            <a:r>
              <a:rPr lang="en-US" sz="3600" dirty="0"/>
              <a:t>“</a:t>
            </a:r>
            <a:r>
              <a:rPr lang="en-US" sz="3600" b="1" dirty="0"/>
              <a:t>There’s power in playing in the dirt. </a:t>
            </a:r>
            <a:br>
              <a:rPr lang="en-US" sz="3600" b="1" dirty="0"/>
            </a:br>
            <a:r>
              <a:rPr lang="en-US" sz="3600" dirty="0"/>
              <a:t>It’s important that people see what we’re doing, take that work seriously, and make growing food possible for everyone. It doesn’t matter where we live, what we look like… Give us space, we’ll make it happen.”</a:t>
            </a:r>
            <a:br>
              <a:rPr lang="en-US" sz="3600" dirty="0"/>
            </a:br>
            <a:r>
              <a:rPr lang="en-US" sz="3600" dirty="0"/>
              <a:t>                         </a:t>
            </a:r>
            <a:r>
              <a:rPr lang="en-US" sz="2000" dirty="0"/>
              <a:t>-- Lonnie, urban grower and community activist, Pittsburgh, PA</a:t>
            </a:r>
            <a:endParaRPr lang="en-US" sz="3600" dirty="0"/>
          </a:p>
        </p:txBody>
      </p:sp>
      <p:sp>
        <p:nvSpPr>
          <p:cNvPr id="4" name="Subtitle 3">
            <a:extLst>
              <a:ext uri="{FF2B5EF4-FFF2-40B4-BE49-F238E27FC236}">
                <a16:creationId xmlns:a16="http://schemas.microsoft.com/office/drawing/2014/main" id="{37530160-A714-49C8-85A0-932553905B40}"/>
              </a:ext>
            </a:extLst>
          </p:cNvPr>
          <p:cNvSpPr>
            <a:spLocks noGrp="1"/>
          </p:cNvSpPr>
          <p:nvPr>
            <p:ph type="subTitle" idx="1"/>
          </p:nvPr>
        </p:nvSpPr>
        <p:spPr>
          <a:xfrm>
            <a:off x="4226015" y="4679841"/>
            <a:ext cx="6683271" cy="120827"/>
          </a:xfrm>
        </p:spPr>
        <p:txBody>
          <a:bodyPr/>
          <a:lstStyle/>
          <a:p>
            <a:r>
              <a:rPr lang="en-US" dirty="0"/>
              <a:t>Hannah Whitley</a:t>
            </a:r>
            <a:br>
              <a:rPr lang="en-US" dirty="0"/>
            </a:br>
            <a:r>
              <a:rPr lang="en-US" dirty="0"/>
              <a:t>PhD Student, Department of Agricultural Economics, Sociology, and Education</a:t>
            </a:r>
            <a:br>
              <a:rPr lang="en-US" dirty="0"/>
            </a:br>
            <a:r>
              <a:rPr lang="en-US" dirty="0"/>
              <a:t>The Pennsylvania State University</a:t>
            </a:r>
          </a:p>
        </p:txBody>
      </p:sp>
      <p:pic>
        <p:nvPicPr>
          <p:cNvPr id="12" name="Graphic 11" descr="User icon" title="Icon - Presenter Name">
            <a:extLst>
              <a:ext uri="{FF2B5EF4-FFF2-40B4-BE49-F238E27FC236}">
                <a16:creationId xmlns:a16="http://schemas.microsoft.com/office/drawing/2014/main" id="{3FD34FCD-807B-4BBC-8AFE-2162CCE29BE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black">
          <a:xfrm>
            <a:off x="11041977" y="4693067"/>
            <a:ext cx="218900" cy="218900"/>
          </a:xfrm>
          <a:prstGeom prst="rect">
            <a:avLst/>
          </a:prstGeom>
        </p:spPr>
      </p:pic>
      <p:sp>
        <p:nvSpPr>
          <p:cNvPr id="7" name="Text Placeholder 6">
            <a:extLst>
              <a:ext uri="{FF2B5EF4-FFF2-40B4-BE49-F238E27FC236}">
                <a16:creationId xmlns:a16="http://schemas.microsoft.com/office/drawing/2014/main" id="{75739431-ADAD-416E-818C-4B616D2870E5}"/>
              </a:ext>
            </a:extLst>
          </p:cNvPr>
          <p:cNvSpPr>
            <a:spLocks noGrp="1"/>
          </p:cNvSpPr>
          <p:nvPr>
            <p:ph type="body" sz="quarter" idx="16"/>
          </p:nvPr>
        </p:nvSpPr>
        <p:spPr>
          <a:xfrm>
            <a:off x="6227956" y="5488999"/>
            <a:ext cx="4681330" cy="252000"/>
          </a:xfrm>
        </p:spPr>
        <p:txBody>
          <a:bodyPr/>
          <a:lstStyle/>
          <a:p>
            <a:r>
              <a:rPr lang="en-US" dirty="0"/>
              <a:t>htw3@psu.edu</a:t>
            </a:r>
          </a:p>
        </p:txBody>
      </p:sp>
      <p:pic>
        <p:nvPicPr>
          <p:cNvPr id="13" name="Graphic 12" descr="Envelope icon" title="Icon Presenter Email">
            <a:extLst>
              <a:ext uri="{FF2B5EF4-FFF2-40B4-BE49-F238E27FC236}">
                <a16:creationId xmlns:a16="http://schemas.microsoft.com/office/drawing/2014/main" id="{A24A1417-AE3F-44AE-98EB-3E6ADA1E201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bwMode="black">
          <a:xfrm>
            <a:off x="11041977" y="5507643"/>
            <a:ext cx="218900" cy="218900"/>
          </a:xfrm>
          <a:prstGeom prst="rect">
            <a:avLst/>
          </a:prstGeom>
        </p:spPr>
      </p:pic>
      <p:sp>
        <p:nvSpPr>
          <p:cNvPr id="8" name="Text Placeholder 7">
            <a:extLst>
              <a:ext uri="{FF2B5EF4-FFF2-40B4-BE49-F238E27FC236}">
                <a16:creationId xmlns:a16="http://schemas.microsoft.com/office/drawing/2014/main" id="{2258B848-99A6-4681-9D22-50069C0BDE97}"/>
              </a:ext>
            </a:extLst>
          </p:cNvPr>
          <p:cNvSpPr>
            <a:spLocks noGrp="1"/>
          </p:cNvSpPr>
          <p:nvPr>
            <p:ph type="body" sz="quarter" idx="17"/>
          </p:nvPr>
        </p:nvSpPr>
        <p:spPr>
          <a:xfrm>
            <a:off x="6227956" y="5876346"/>
            <a:ext cx="4683095" cy="252413"/>
          </a:xfrm>
        </p:spPr>
        <p:txBody>
          <a:bodyPr/>
          <a:lstStyle/>
          <a:p>
            <a:r>
              <a:rPr lang="en-US" dirty="0"/>
              <a:t>www.thefemalefarmerphotovoiceproject.org </a:t>
            </a:r>
          </a:p>
        </p:txBody>
      </p:sp>
      <p:pic>
        <p:nvPicPr>
          <p:cNvPr id="15" name="Graphic 14" descr="Link icon">
            <a:extLst>
              <a:ext uri="{FF2B5EF4-FFF2-40B4-BE49-F238E27FC236}">
                <a16:creationId xmlns:a16="http://schemas.microsoft.com/office/drawing/2014/main" id="{0161B5EF-405A-4DEA-8E00-0A6A7B71F7B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black">
          <a:xfrm>
            <a:off x="11025118" y="5857684"/>
            <a:ext cx="244786" cy="244786"/>
          </a:xfrm>
          <a:prstGeom prst="rect">
            <a:avLst/>
          </a:prstGeom>
        </p:spPr>
      </p:pic>
    </p:spTree>
    <p:extLst>
      <p:ext uri="{BB962C8B-B14F-4D97-AF65-F5344CB8AC3E}">
        <p14:creationId xmlns:p14="http://schemas.microsoft.com/office/powerpoint/2010/main" val="3113318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Implications for Practice &amp; Policy</a:t>
            </a:r>
            <a:endParaRPr lang="en-US" sz="4000" dirty="0"/>
          </a:p>
        </p:txBody>
      </p:sp>
      <p:grpSp>
        <p:nvGrpSpPr>
          <p:cNvPr id="3" name="Group 2">
            <a:extLst>
              <a:ext uri="{FF2B5EF4-FFF2-40B4-BE49-F238E27FC236}">
                <a16:creationId xmlns:a16="http://schemas.microsoft.com/office/drawing/2014/main" id="{C0A61403-EB89-4446-8E31-11157BF30921}"/>
              </a:ext>
            </a:extLst>
          </p:cNvPr>
          <p:cNvGrpSpPr/>
          <p:nvPr/>
        </p:nvGrpSpPr>
        <p:grpSpPr>
          <a:xfrm>
            <a:off x="1744209" y="1707695"/>
            <a:ext cx="8703582" cy="3641397"/>
            <a:chOff x="1426482" y="1664153"/>
            <a:chExt cx="8703582" cy="3641397"/>
          </a:xfrm>
        </p:grpSpPr>
        <p:sp>
          <p:nvSpPr>
            <p:cNvPr id="10" name="Rectangle 9">
              <a:extLst>
                <a:ext uri="{FF2B5EF4-FFF2-40B4-BE49-F238E27FC236}">
                  <a16:creationId xmlns:a16="http://schemas.microsoft.com/office/drawing/2014/main" id="{EB77F1DB-5405-4BB6-AA7A-0CACC2798383}"/>
                </a:ext>
              </a:extLst>
            </p:cNvPr>
            <p:cNvSpPr/>
            <p:nvPr/>
          </p:nvSpPr>
          <p:spPr>
            <a:xfrm>
              <a:off x="1433739" y="1664153"/>
              <a:ext cx="2695575" cy="16192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Continue to incorporate community wants and needs within city- and state-level policy decisions</a:t>
              </a:r>
            </a:p>
          </p:txBody>
        </p:sp>
        <p:sp>
          <p:nvSpPr>
            <p:cNvPr id="11" name="Rectangle 10">
              <a:extLst>
                <a:ext uri="{FF2B5EF4-FFF2-40B4-BE49-F238E27FC236}">
                  <a16:creationId xmlns:a16="http://schemas.microsoft.com/office/drawing/2014/main" id="{672D707C-AC4F-4CDC-898E-9864F1C47B03}"/>
                </a:ext>
              </a:extLst>
            </p:cNvPr>
            <p:cNvSpPr/>
            <p:nvPr/>
          </p:nvSpPr>
          <p:spPr>
            <a:xfrm>
              <a:off x="4434114" y="1664153"/>
              <a:ext cx="2695575" cy="161925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Need for an urban agriculture-specific census… or, more realistically, city-level surveys</a:t>
              </a:r>
            </a:p>
          </p:txBody>
        </p:sp>
        <p:sp>
          <p:nvSpPr>
            <p:cNvPr id="12" name="Rectangle 11">
              <a:extLst>
                <a:ext uri="{FF2B5EF4-FFF2-40B4-BE49-F238E27FC236}">
                  <a16:creationId xmlns:a16="http://schemas.microsoft.com/office/drawing/2014/main" id="{36F55801-8734-48A2-A7F8-3B6084E72004}"/>
                </a:ext>
              </a:extLst>
            </p:cNvPr>
            <p:cNvSpPr/>
            <p:nvPr/>
          </p:nvSpPr>
          <p:spPr>
            <a:xfrm>
              <a:off x="1426482" y="3686300"/>
              <a:ext cx="2695575" cy="1619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create more accessible and equitable spaces, acknowledge and amend the historic, institutional, and cultural inequality endemic to UA systems</a:t>
              </a:r>
            </a:p>
          </p:txBody>
        </p:sp>
        <p:sp>
          <p:nvSpPr>
            <p:cNvPr id="13" name="Rectangle 12">
              <a:extLst>
                <a:ext uri="{FF2B5EF4-FFF2-40B4-BE49-F238E27FC236}">
                  <a16:creationId xmlns:a16="http://schemas.microsoft.com/office/drawing/2014/main" id="{E0224701-9099-4502-8CDE-D206275587DD}"/>
                </a:ext>
              </a:extLst>
            </p:cNvPr>
            <p:cNvSpPr/>
            <p:nvPr/>
          </p:nvSpPr>
          <p:spPr>
            <a:xfrm>
              <a:off x="7434489" y="1664153"/>
              <a:ext cx="2695575" cy="16192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Education and extension programming that meets the unique circumstances of urban growers</a:t>
              </a:r>
            </a:p>
          </p:txBody>
        </p:sp>
        <p:sp>
          <p:nvSpPr>
            <p:cNvPr id="16" name="Rectangle 15">
              <a:extLst>
                <a:ext uri="{FF2B5EF4-FFF2-40B4-BE49-F238E27FC236}">
                  <a16:creationId xmlns:a16="http://schemas.microsoft.com/office/drawing/2014/main" id="{805D175A-B558-46BE-BCFC-E734398E6237}"/>
                </a:ext>
              </a:extLst>
            </p:cNvPr>
            <p:cNvSpPr/>
            <p:nvPr/>
          </p:nvSpPr>
          <p:spPr>
            <a:xfrm>
              <a:off x="4434113" y="3686300"/>
              <a:ext cx="2695575" cy="16192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Some growers are open to working with scholars, but first consider partnering with local organizations/coalitions</a:t>
              </a:r>
            </a:p>
          </p:txBody>
        </p:sp>
        <p:sp>
          <p:nvSpPr>
            <p:cNvPr id="17" name="Rectangle 16">
              <a:extLst>
                <a:ext uri="{FF2B5EF4-FFF2-40B4-BE49-F238E27FC236}">
                  <a16:creationId xmlns:a16="http://schemas.microsoft.com/office/drawing/2014/main" id="{6F803BA1-571A-4E9B-838D-7E204512E0DB}"/>
                </a:ext>
              </a:extLst>
            </p:cNvPr>
            <p:cNvSpPr/>
            <p:nvPr/>
          </p:nvSpPr>
          <p:spPr>
            <a:xfrm>
              <a:off x="7434488" y="3686300"/>
              <a:ext cx="2695575" cy="16192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Future academic scholarship should meet the needs of growers – utilize participatory and community-led studies</a:t>
              </a:r>
            </a:p>
          </p:txBody>
        </p:sp>
      </p:grpSp>
    </p:spTree>
    <p:extLst>
      <p:ext uri="{BB962C8B-B14F-4D97-AF65-F5344CB8AC3E}">
        <p14:creationId xmlns:p14="http://schemas.microsoft.com/office/powerpoint/2010/main" val="3199488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FC4568-4CE3-40FF-B1F8-A778E8E3C264}"/>
              </a:ext>
            </a:extLst>
          </p:cNvPr>
          <p:cNvSpPr/>
          <p:nvPr/>
        </p:nvSpPr>
        <p:spPr>
          <a:xfrm>
            <a:off x="0" y="-15731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582471" y="850362"/>
            <a:ext cx="10143235" cy="432000"/>
          </a:xfrm>
        </p:spPr>
        <p:txBody>
          <a:bodyPr/>
          <a:lstStyle/>
          <a:p>
            <a:r>
              <a:rPr lang="en-US" sz="4000" b="1" dirty="0"/>
              <a:t>Background</a:t>
            </a:r>
          </a:p>
        </p:txBody>
      </p:sp>
      <p:sp>
        <p:nvSpPr>
          <p:cNvPr id="8" name="Content Placeholder 7">
            <a:extLst>
              <a:ext uri="{FF2B5EF4-FFF2-40B4-BE49-F238E27FC236}">
                <a16:creationId xmlns:a16="http://schemas.microsoft.com/office/drawing/2014/main" id="{AD5B11C5-EB75-4884-ADDC-73EA04FE9FCE}"/>
              </a:ext>
            </a:extLst>
          </p:cNvPr>
          <p:cNvSpPr>
            <a:spLocks noGrp="1"/>
          </p:cNvSpPr>
          <p:nvPr>
            <p:ph idx="1"/>
          </p:nvPr>
        </p:nvSpPr>
        <p:spPr>
          <a:xfrm>
            <a:off x="558677" y="1541737"/>
            <a:ext cx="3875489" cy="720000"/>
          </a:xfrm>
        </p:spPr>
        <p:txBody>
          <a:bodyPr/>
          <a:lstStyle/>
          <a:p>
            <a:r>
              <a:rPr lang="en-US" dirty="0"/>
              <a:t>An Intersectional Approach to </a:t>
            </a:r>
            <a:br>
              <a:rPr lang="en-US" dirty="0"/>
            </a:br>
            <a:r>
              <a:rPr lang="en-US" dirty="0"/>
              <a:t>Urban Agriculture</a:t>
            </a:r>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nvPr>
        </p:nvSpPr>
        <p:spPr>
          <a:xfrm>
            <a:off x="542262" y="2112112"/>
            <a:ext cx="3891904" cy="4291466"/>
          </a:xfrm>
          <a:noFill/>
          <a:ln>
            <a:noFill/>
          </a:ln>
        </p:spPr>
        <p:txBody>
          <a:bodyPr/>
          <a:lstStyle/>
          <a:p>
            <a:r>
              <a:rPr lang="en-US" dirty="0"/>
              <a:t>Past research on UA has typically existed in a single-variable, linear vacuum</a:t>
            </a:r>
          </a:p>
          <a:p>
            <a:r>
              <a:rPr lang="en-US" dirty="0"/>
              <a:t>Structural racism, gender inequity, and economic disparities disproportionately affect “socially disadvantaged” urban growers </a:t>
            </a:r>
          </a:p>
          <a:p>
            <a:r>
              <a:rPr lang="en-US" dirty="0"/>
              <a:t>Contemporary scholarship calls for a focus on the intersectional issues which lie at the core of social justice in agriculture &amp; connect to broader institutional inequities that perpetuate these problems</a:t>
            </a:r>
          </a:p>
          <a:p>
            <a:r>
              <a:rPr lang="en-US" dirty="0"/>
              <a:t>Thesis sought to address this gap in the literature</a:t>
            </a:r>
          </a:p>
        </p:txBody>
      </p:sp>
      <p:pic>
        <p:nvPicPr>
          <p:cNvPr id="1026" name="Picture 2" descr="https://dl.boxcloud.com/api/2.0/internal_files/467418007167/versions/494746531167/representations/jpg_paged_2048x2048/content/1.jpg?access_token=1!J7sEK3BbFTbDRmr2nVL1S3qELyRMKXp3f8-4VA0tH3_QFFIjx7EdLZbbljAi8dveuA3MexHK-qkJmygqejUqPiFOW-wKhDSnRj6fiuwvzoa6kmkBX8WMCSV4S3A0qfmuAkMAPq6C56lvgy5OnNdGWApxBD2CldWs-6g5GmoRpgP-UUWBxv3eFdrduhHNM0bFuAU2g5D3jpcfePcQYUMLV0O4wvAkhTKF68Zeb_aNIqkTvYX49uqFo24OFVHfn-GOc1sLodEPDmetrczmamWdoJIRSdU2CRYzcmK3DCLxExg0JmsOVUDModFg6HFVpw41eTdzIIGcUnBlh2Ujz-5vc4P93WyGTguNcck1LHjvarcucL3uhTKQeTc9t4KinyFEoid9XU-g_qmpVyRBeCEEiYAJtIPfUF9K9zeEyzCZCc9HHS53SL486_J710beOlaUB_XqNrgFiw_MTdNk3xwCPxvrLjF9seXMp1L0Jc_0tr_4AysOAirGrkk7EJMX5hkWYAK_1jGc-urbon2EXcHSh3lyxC_G5KH2aVbevfvRlGiuL8VXuj0by6C8kp00okEsgg..&amp;box_client_name=box-content-preview&amp;box_client_version=2.14.1">
            <a:extLst>
              <a:ext uri="{FF2B5EF4-FFF2-40B4-BE49-F238E27FC236}">
                <a16:creationId xmlns:a16="http://schemas.microsoft.com/office/drawing/2014/main" id="{13A0623E-C238-499F-8DD1-942FD6543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720869" y="2378074"/>
            <a:ext cx="5011467" cy="33389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3931B93-7E52-470F-81D2-6E1A03BCFDDD}"/>
              </a:ext>
            </a:extLst>
          </p:cNvPr>
          <p:cNvSpPr txBox="1"/>
          <p:nvPr/>
        </p:nvSpPr>
        <p:spPr>
          <a:xfrm>
            <a:off x="4557143" y="5927202"/>
            <a:ext cx="2680560" cy="600164"/>
          </a:xfrm>
          <a:prstGeom prst="rect">
            <a:avLst/>
          </a:prstGeom>
          <a:noFill/>
        </p:spPr>
        <p:txBody>
          <a:bodyPr wrap="square" rtlCol="0">
            <a:spAutoFit/>
          </a:bodyPr>
          <a:lstStyle/>
          <a:p>
            <a:r>
              <a:rPr lang="en-US" sz="1100" dirty="0">
                <a:solidFill>
                  <a:schemeClr val="bg1"/>
                </a:solidFill>
              </a:rPr>
              <a:t>© AJ </a:t>
            </a:r>
            <a:r>
              <a:rPr lang="en-US" sz="1100" dirty="0" err="1">
                <a:solidFill>
                  <a:schemeClr val="bg1"/>
                </a:solidFill>
              </a:rPr>
              <a:t>Monsma</a:t>
            </a:r>
            <a:br>
              <a:rPr lang="en-US" sz="1100" dirty="0">
                <a:solidFill>
                  <a:schemeClr val="bg1"/>
                </a:solidFill>
              </a:rPr>
            </a:br>
            <a:r>
              <a:rPr lang="en-US" sz="1100" dirty="0">
                <a:solidFill>
                  <a:schemeClr val="bg1"/>
                </a:solidFill>
              </a:rPr>
              <a:t>The Female Farmer Photovoice Project</a:t>
            </a:r>
            <a:br>
              <a:rPr lang="en-US" sz="1100" dirty="0">
                <a:solidFill>
                  <a:schemeClr val="bg1"/>
                </a:solidFill>
              </a:rPr>
            </a:br>
            <a:r>
              <a:rPr lang="en-US" sz="1100" dirty="0">
                <a:solidFill>
                  <a:schemeClr val="bg1"/>
                </a:solidFill>
              </a:rPr>
              <a:t>2019</a:t>
            </a:r>
          </a:p>
        </p:txBody>
      </p:sp>
      <p:pic>
        <p:nvPicPr>
          <p:cNvPr id="1028" name="Picture 4" descr="https://dl.boxcloud.com/api/2.0/internal_files/467423212946/versions/494751602546/representations/jpg_paged_2048x2048/content/1.jpg?access_token=1!77pxXG-vZNN3XJc1eWsdefgDAp-0HXoqOfExv-xkMPAfjWCyDcfGJany19HYovnnuPrMpcwrRn3hPrY9FbpDT5DkhXe70oo0X-WFwVzGAq_XHLcUmCSbOamvs3VraKIbzbBmS9n_Qd9RMBK3__P6n5gVvTGdIUo6AFl_2llSiqjgz0tVsUMQ8xuwpXJ3iZXEGfvdR3kWQaighdg6mfskTvDQBcrq9vwZjVFo2NYpkbBqvQPyNSkr5IxfG-Qo-567321PDjs-WHQ5lKE0YLWfwdJ1oyUpMe_DcA-UYQFzCzPaNrA5ZmIVheYkM2usUclStvZoIARdEhmTfw4kQ9mmwd6zvGl5I0g8ys3Pspj4tonS31kOXeR147yZl4jnlvefJkyS80EuuQ9XSaYj-WnFcMK1ZxIl-XRmuyhK3DTei6KjYDsoJU7nqRezB0qPTOvdNNrnMOmhVixQb9B7j1DSrbiPwiRD_znLNYz_Vf6tNu0Seyp8q5s8154692OwpUKgLvAzN8TyLCuNnNiD0HPSiOlP3rzkqxZtgKPxvkT2aLWLTwpwB839VMcigdbNC-Rshg..&amp;box_client_name=box-content-preview&amp;box_client_version=2.14.1">
            <a:extLst>
              <a:ext uri="{FF2B5EF4-FFF2-40B4-BE49-F238E27FC236}">
                <a16:creationId xmlns:a16="http://schemas.microsoft.com/office/drawing/2014/main" id="{78E2A653-CC20-4003-9217-F6AB3777B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701" y="4084183"/>
            <a:ext cx="3667037" cy="244318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C6E1395-5BD9-4AB6-AD84-C73CA5415A5E}"/>
              </a:ext>
            </a:extLst>
          </p:cNvPr>
          <p:cNvSpPr txBox="1"/>
          <p:nvPr/>
        </p:nvSpPr>
        <p:spPr>
          <a:xfrm>
            <a:off x="8019038" y="5927202"/>
            <a:ext cx="2680560" cy="600164"/>
          </a:xfrm>
          <a:prstGeom prst="rect">
            <a:avLst/>
          </a:prstGeom>
          <a:noFill/>
        </p:spPr>
        <p:txBody>
          <a:bodyPr wrap="square" rtlCol="0">
            <a:spAutoFit/>
          </a:bodyPr>
          <a:lstStyle/>
          <a:p>
            <a:r>
              <a:rPr lang="en-US" sz="1100" dirty="0">
                <a:solidFill>
                  <a:schemeClr val="bg1"/>
                </a:solidFill>
              </a:rPr>
              <a:t>© Christina Neumann</a:t>
            </a:r>
            <a:br>
              <a:rPr lang="en-US" sz="1100" dirty="0">
                <a:solidFill>
                  <a:schemeClr val="bg1"/>
                </a:solidFill>
              </a:rPr>
            </a:br>
            <a:r>
              <a:rPr lang="en-US" sz="1100" dirty="0">
                <a:solidFill>
                  <a:schemeClr val="bg1"/>
                </a:solidFill>
              </a:rPr>
              <a:t>The Female Farmer Photovoice Project</a:t>
            </a:r>
            <a:br>
              <a:rPr lang="en-US" sz="1100" dirty="0">
                <a:solidFill>
                  <a:schemeClr val="bg1"/>
                </a:solidFill>
              </a:rPr>
            </a:br>
            <a:r>
              <a:rPr lang="en-US" sz="1100" dirty="0">
                <a:solidFill>
                  <a:schemeClr val="bg1"/>
                </a:solidFill>
              </a:rPr>
              <a:t>2019</a:t>
            </a:r>
          </a:p>
        </p:txBody>
      </p:sp>
      <p:pic>
        <p:nvPicPr>
          <p:cNvPr id="1030" name="Picture 6" descr="https://dl.boxcloud.com/api/2.0/internal_files/467387214544/versions/494715023344/representations/jpg_paged_2048x2048/content/1.jpg?access_token=1!0Nl2irIKJCa_4LJv6X0ESk_iQwO9ZLfBaUHY3i-Pod0tBhc9wQ_H6ZyOTsyqFxHt5PXaaxVGYFxU0TDKwu_CEHXfasHVi4murMgiFvFRKhtsBGhgDZQUhb1K6ajUNJ44BVi_YwQXkQPf9NXyVoiWdKAXd5hYKt8EQXj8zKEMSK2Z3PPHlp5fSxQ7e5XRPb9XIb7_b8J_3eefk8mzOIp9CKIU65t2BjgkZRkbSDJCw_wMLGGIG03b_qKq3oSUL-UCMrQGlUBafTzZQpyakCPBXySR0kgWbExpWIS4di0NcLpEbsw1zSlG0UY2NwaWYKNkklz-KbgwF0XPwjh2CJVQGRct7DRODPTn5Jjblr7k0rC0Ks7J9qi3pQ-sbY1bkeDAE22iFPVc8yAkUQic7ETI31GZ_ReWTSPOoEppiknyszNncFYGHHwq0Yh0gIw7zRcrjnhvoh74g3rR7nNRn5OgA2ha7q8jtvwXM8U3kCYewqCMlmdxRYT298mqYsBRaIScTbbHhNybAg7I3EMFfUMzFqeEjUXc29qFDUysefpm99yi7OUfNKRYjREYUSkPiS3JGg..&amp;box_client_name=box-content-preview&amp;box_client_version=2.14.1">
            <a:extLst>
              <a:ext uri="{FF2B5EF4-FFF2-40B4-BE49-F238E27FC236}">
                <a16:creationId xmlns:a16="http://schemas.microsoft.com/office/drawing/2014/main" id="{D3E528B3-9061-4313-BB30-5634CE962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06747" y="1541797"/>
            <a:ext cx="3623326" cy="241406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52D3A3-CB30-48D6-916B-19EAE8C3565D}"/>
              </a:ext>
            </a:extLst>
          </p:cNvPr>
          <p:cNvSpPr txBox="1"/>
          <p:nvPr/>
        </p:nvSpPr>
        <p:spPr>
          <a:xfrm>
            <a:off x="8019038" y="3355694"/>
            <a:ext cx="2680560" cy="600164"/>
          </a:xfrm>
          <a:prstGeom prst="rect">
            <a:avLst/>
          </a:prstGeom>
          <a:noFill/>
        </p:spPr>
        <p:txBody>
          <a:bodyPr wrap="square" rtlCol="0">
            <a:spAutoFit/>
          </a:bodyPr>
          <a:lstStyle/>
          <a:p>
            <a:r>
              <a:rPr lang="en-US" sz="1100" dirty="0">
                <a:solidFill>
                  <a:schemeClr val="bg1"/>
                </a:solidFill>
              </a:rPr>
              <a:t>© </a:t>
            </a:r>
            <a:r>
              <a:rPr lang="en-US" sz="1100" dirty="0" err="1">
                <a:solidFill>
                  <a:schemeClr val="bg1"/>
                </a:solidFill>
              </a:rPr>
              <a:t>NaTisha</a:t>
            </a:r>
            <a:r>
              <a:rPr lang="en-US" sz="1100" dirty="0">
                <a:solidFill>
                  <a:schemeClr val="bg1"/>
                </a:solidFill>
              </a:rPr>
              <a:t> Washington</a:t>
            </a:r>
            <a:br>
              <a:rPr lang="en-US" sz="1100" dirty="0">
                <a:solidFill>
                  <a:schemeClr val="bg1"/>
                </a:solidFill>
              </a:rPr>
            </a:br>
            <a:r>
              <a:rPr lang="en-US" sz="1100" dirty="0">
                <a:solidFill>
                  <a:schemeClr val="bg1"/>
                </a:solidFill>
              </a:rPr>
              <a:t>The Female Farmer Photovoice Project</a:t>
            </a:r>
            <a:br>
              <a:rPr lang="en-US" sz="1100" dirty="0">
                <a:solidFill>
                  <a:schemeClr val="bg1"/>
                </a:solidFill>
              </a:rPr>
            </a:br>
            <a:r>
              <a:rPr lang="en-US" sz="1100" dirty="0">
                <a:solidFill>
                  <a:schemeClr val="bg1"/>
                </a:solidFill>
              </a:rPr>
              <a:t>2019</a:t>
            </a:r>
          </a:p>
        </p:txBody>
      </p:sp>
    </p:spTree>
    <p:extLst>
      <p:ext uri="{BB962C8B-B14F-4D97-AF65-F5344CB8AC3E}">
        <p14:creationId xmlns:p14="http://schemas.microsoft.com/office/powerpoint/2010/main" val="376732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F7ECA-7512-45DF-9B42-973727FB9553}"/>
              </a:ext>
            </a:extLst>
          </p:cNvPr>
          <p:cNvSpPr/>
          <p:nvPr/>
        </p:nvSpPr>
        <p:spPr>
          <a:xfrm>
            <a:off x="0" y="-121920"/>
            <a:ext cx="12273375" cy="697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671A181-7E24-4C7F-97CB-B5D97B17F525}"/>
              </a:ext>
            </a:extLst>
          </p:cNvPr>
          <p:cNvSpPr txBox="1">
            <a:spLocks/>
          </p:cNvSpPr>
          <p:nvPr/>
        </p:nvSpPr>
        <p:spPr>
          <a:xfrm>
            <a:off x="582471" y="850362"/>
            <a:ext cx="10143235"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t>Research Questions</a:t>
            </a:r>
          </a:p>
        </p:txBody>
      </p:sp>
      <p:grpSp>
        <p:nvGrpSpPr>
          <p:cNvPr id="22" name="Group 21">
            <a:extLst>
              <a:ext uri="{FF2B5EF4-FFF2-40B4-BE49-F238E27FC236}">
                <a16:creationId xmlns:a16="http://schemas.microsoft.com/office/drawing/2014/main" id="{2DB68B36-1BA3-4F21-A0CE-D7C76BD9A2FF}"/>
              </a:ext>
            </a:extLst>
          </p:cNvPr>
          <p:cNvGrpSpPr/>
          <p:nvPr/>
        </p:nvGrpSpPr>
        <p:grpSpPr>
          <a:xfrm>
            <a:off x="911272" y="1495595"/>
            <a:ext cx="3028962" cy="2428240"/>
            <a:chOff x="1178560" y="1714289"/>
            <a:chExt cx="2789685" cy="2428240"/>
          </a:xfrm>
        </p:grpSpPr>
        <p:sp>
          <p:nvSpPr>
            <p:cNvPr id="20" name="Rectangle: Rounded Corners 19">
              <a:extLst>
                <a:ext uri="{FF2B5EF4-FFF2-40B4-BE49-F238E27FC236}">
                  <a16:creationId xmlns:a16="http://schemas.microsoft.com/office/drawing/2014/main" id="{4CDB3476-8FAE-43B8-9203-357A9F739B4C}"/>
                </a:ext>
              </a:extLst>
            </p:cNvPr>
            <p:cNvSpPr/>
            <p:nvPr/>
          </p:nvSpPr>
          <p:spPr>
            <a:xfrm>
              <a:off x="2052322" y="1714289"/>
              <a:ext cx="1915923" cy="2428240"/>
            </a:xfrm>
            <a:prstGeom prst="roundRect">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Motivations to grow?</a:t>
              </a:r>
              <a:endParaRPr lang="en-US" sz="1400" dirty="0">
                <a:solidFill>
                  <a:schemeClr val="tx1"/>
                </a:solidFill>
              </a:endParaRPr>
            </a:p>
          </p:txBody>
        </p:sp>
        <p:sp>
          <p:nvSpPr>
            <p:cNvPr id="21" name="Oval 20">
              <a:extLst>
                <a:ext uri="{FF2B5EF4-FFF2-40B4-BE49-F238E27FC236}">
                  <a16:creationId xmlns:a16="http://schemas.microsoft.com/office/drawing/2014/main" id="{946BFF4D-10D0-4196-BA95-CF108D7FEA34}"/>
                </a:ext>
              </a:extLst>
            </p:cNvPr>
            <p:cNvSpPr/>
            <p:nvPr/>
          </p:nvSpPr>
          <p:spPr>
            <a:xfrm>
              <a:off x="1178560" y="2433320"/>
              <a:ext cx="995680" cy="99568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grpSp>
      <p:grpSp>
        <p:nvGrpSpPr>
          <p:cNvPr id="26" name="Group 25">
            <a:extLst>
              <a:ext uri="{FF2B5EF4-FFF2-40B4-BE49-F238E27FC236}">
                <a16:creationId xmlns:a16="http://schemas.microsoft.com/office/drawing/2014/main" id="{80F365CE-9193-45BE-8223-B4DA8E034D10}"/>
              </a:ext>
            </a:extLst>
          </p:cNvPr>
          <p:cNvGrpSpPr/>
          <p:nvPr/>
        </p:nvGrpSpPr>
        <p:grpSpPr>
          <a:xfrm>
            <a:off x="4471109" y="1514772"/>
            <a:ext cx="3254791" cy="2428240"/>
            <a:chOff x="1178560" y="1717040"/>
            <a:chExt cx="2921167" cy="2428240"/>
          </a:xfrm>
        </p:grpSpPr>
        <p:sp>
          <p:nvSpPr>
            <p:cNvPr id="27" name="Rectangle: Rounded Corners 26">
              <a:extLst>
                <a:ext uri="{FF2B5EF4-FFF2-40B4-BE49-F238E27FC236}">
                  <a16:creationId xmlns:a16="http://schemas.microsoft.com/office/drawing/2014/main" id="{580F11D3-8FCF-4080-9146-CB295D366143}"/>
                </a:ext>
              </a:extLst>
            </p:cNvPr>
            <p:cNvSpPr/>
            <p:nvPr/>
          </p:nvSpPr>
          <p:spPr>
            <a:xfrm>
              <a:off x="2052320" y="1717040"/>
              <a:ext cx="2047407" cy="2428240"/>
            </a:xfrm>
            <a:prstGeom prst="roundRect">
              <a:avLst/>
            </a:prstGeom>
            <a:solidFill>
              <a:srgbClr val="339933">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Challenges experienced while faming, gardening, and organizing?</a:t>
              </a:r>
              <a:endParaRPr lang="en-US" sz="1200" dirty="0">
                <a:solidFill>
                  <a:schemeClr val="tx1"/>
                </a:solidFill>
              </a:endParaRPr>
            </a:p>
          </p:txBody>
        </p:sp>
        <p:sp>
          <p:nvSpPr>
            <p:cNvPr id="28" name="Oval 27">
              <a:extLst>
                <a:ext uri="{FF2B5EF4-FFF2-40B4-BE49-F238E27FC236}">
                  <a16:creationId xmlns:a16="http://schemas.microsoft.com/office/drawing/2014/main" id="{75AAD53A-A66B-4F05-80BB-C47C0312F1B8}"/>
                </a:ext>
              </a:extLst>
            </p:cNvPr>
            <p:cNvSpPr/>
            <p:nvPr/>
          </p:nvSpPr>
          <p:spPr>
            <a:xfrm>
              <a:off x="1178560" y="2433320"/>
              <a:ext cx="995680" cy="995680"/>
            </a:xfrm>
            <a:prstGeom prst="ellipse">
              <a:avLst/>
            </a:prstGeom>
            <a:solidFill>
              <a:srgbClr val="33993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grpSp>
      <p:grpSp>
        <p:nvGrpSpPr>
          <p:cNvPr id="15" name="Group 14">
            <a:extLst>
              <a:ext uri="{FF2B5EF4-FFF2-40B4-BE49-F238E27FC236}">
                <a16:creationId xmlns:a16="http://schemas.microsoft.com/office/drawing/2014/main" id="{3D60940C-765F-4DB3-9D91-58E0820DC02B}"/>
              </a:ext>
            </a:extLst>
          </p:cNvPr>
          <p:cNvGrpSpPr/>
          <p:nvPr/>
        </p:nvGrpSpPr>
        <p:grpSpPr>
          <a:xfrm>
            <a:off x="8098445" y="1514772"/>
            <a:ext cx="3254791" cy="2428240"/>
            <a:chOff x="1178560" y="1717040"/>
            <a:chExt cx="2921167" cy="2428240"/>
          </a:xfrm>
          <a:solidFill>
            <a:schemeClr val="accent2">
              <a:lumMod val="20000"/>
              <a:lumOff val="80000"/>
            </a:schemeClr>
          </a:solidFill>
        </p:grpSpPr>
        <p:sp>
          <p:nvSpPr>
            <p:cNvPr id="16" name="Rectangle: Rounded Corners 15">
              <a:extLst>
                <a:ext uri="{FF2B5EF4-FFF2-40B4-BE49-F238E27FC236}">
                  <a16:creationId xmlns:a16="http://schemas.microsoft.com/office/drawing/2014/main" id="{14A295E8-E355-4F1B-8DA9-37F4A810B4DF}"/>
                </a:ext>
              </a:extLst>
            </p:cNvPr>
            <p:cNvSpPr/>
            <p:nvPr/>
          </p:nvSpPr>
          <p:spPr>
            <a:xfrm>
              <a:off x="2052320" y="1717040"/>
              <a:ext cx="2047407" cy="24282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Strategies to develop and maintain sustainable operations?</a:t>
              </a:r>
              <a:endParaRPr lang="en-US" sz="1200" dirty="0">
                <a:solidFill>
                  <a:schemeClr val="tx1"/>
                </a:solidFill>
              </a:endParaRPr>
            </a:p>
          </p:txBody>
        </p:sp>
        <p:sp>
          <p:nvSpPr>
            <p:cNvPr id="17" name="Oval 16">
              <a:extLst>
                <a:ext uri="{FF2B5EF4-FFF2-40B4-BE49-F238E27FC236}">
                  <a16:creationId xmlns:a16="http://schemas.microsoft.com/office/drawing/2014/main" id="{4981883B-77F4-4B7E-9C65-C2AC0D463D91}"/>
                </a:ext>
              </a:extLst>
            </p:cNvPr>
            <p:cNvSpPr/>
            <p:nvPr/>
          </p:nvSpPr>
          <p:spPr>
            <a:xfrm>
              <a:off x="1178560" y="2433320"/>
              <a:ext cx="995680" cy="9956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grpSp>
      <p:grpSp>
        <p:nvGrpSpPr>
          <p:cNvPr id="18" name="Group 17">
            <a:extLst>
              <a:ext uri="{FF2B5EF4-FFF2-40B4-BE49-F238E27FC236}">
                <a16:creationId xmlns:a16="http://schemas.microsoft.com/office/drawing/2014/main" id="{74095BD1-19E3-4403-A6BE-171741C985DE}"/>
              </a:ext>
            </a:extLst>
          </p:cNvPr>
          <p:cNvGrpSpPr/>
          <p:nvPr/>
        </p:nvGrpSpPr>
        <p:grpSpPr>
          <a:xfrm>
            <a:off x="2399297" y="4178719"/>
            <a:ext cx="3254791" cy="2428240"/>
            <a:chOff x="1414161" y="1717040"/>
            <a:chExt cx="2040273" cy="2428240"/>
          </a:xfrm>
        </p:grpSpPr>
        <p:sp>
          <p:nvSpPr>
            <p:cNvPr id="19" name="Rectangle: Rounded Corners 18">
              <a:extLst>
                <a:ext uri="{FF2B5EF4-FFF2-40B4-BE49-F238E27FC236}">
                  <a16:creationId xmlns:a16="http://schemas.microsoft.com/office/drawing/2014/main" id="{91977D78-CEA8-44BA-9D25-A2F1FEEAB969}"/>
                </a:ext>
              </a:extLst>
            </p:cNvPr>
            <p:cNvSpPr/>
            <p:nvPr/>
          </p:nvSpPr>
          <p:spPr>
            <a:xfrm>
              <a:off x="2052320" y="1717040"/>
              <a:ext cx="1402114" cy="2428240"/>
            </a:xfrm>
            <a:prstGeom prst="roundRect">
              <a:avLst/>
            </a:prstGeom>
            <a:solidFill>
              <a:srgbClr val="00B0F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Work with NGOs, extension, federal programs, and fellow agriculturalists?</a:t>
              </a:r>
              <a:endParaRPr lang="en-US" sz="1200" dirty="0">
                <a:solidFill>
                  <a:schemeClr val="tx1"/>
                </a:solidFill>
              </a:endParaRPr>
            </a:p>
          </p:txBody>
        </p:sp>
        <p:sp>
          <p:nvSpPr>
            <p:cNvPr id="29" name="Oval 28">
              <a:extLst>
                <a:ext uri="{FF2B5EF4-FFF2-40B4-BE49-F238E27FC236}">
                  <a16:creationId xmlns:a16="http://schemas.microsoft.com/office/drawing/2014/main" id="{461D1EEC-5C7D-4354-B019-A7DA6EFA21E5}"/>
                </a:ext>
              </a:extLst>
            </p:cNvPr>
            <p:cNvSpPr/>
            <p:nvPr/>
          </p:nvSpPr>
          <p:spPr>
            <a:xfrm>
              <a:off x="1414161" y="2433319"/>
              <a:ext cx="760079" cy="120739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4.</a:t>
              </a:r>
            </a:p>
          </p:txBody>
        </p:sp>
      </p:grpSp>
      <p:grpSp>
        <p:nvGrpSpPr>
          <p:cNvPr id="30" name="Group 29">
            <a:extLst>
              <a:ext uri="{FF2B5EF4-FFF2-40B4-BE49-F238E27FC236}">
                <a16:creationId xmlns:a16="http://schemas.microsoft.com/office/drawing/2014/main" id="{C3E850E3-CC09-4739-8D29-F7E46896E130}"/>
              </a:ext>
            </a:extLst>
          </p:cNvPr>
          <p:cNvGrpSpPr/>
          <p:nvPr/>
        </p:nvGrpSpPr>
        <p:grpSpPr>
          <a:xfrm>
            <a:off x="6367571" y="4186386"/>
            <a:ext cx="3310188" cy="2428240"/>
            <a:chOff x="1379435" y="1717040"/>
            <a:chExt cx="2074999" cy="2428240"/>
          </a:xfrm>
        </p:grpSpPr>
        <p:sp>
          <p:nvSpPr>
            <p:cNvPr id="31" name="Rectangle: Rounded Corners 30">
              <a:extLst>
                <a:ext uri="{FF2B5EF4-FFF2-40B4-BE49-F238E27FC236}">
                  <a16:creationId xmlns:a16="http://schemas.microsoft.com/office/drawing/2014/main" id="{950B0E9F-F281-41EB-BE2E-1EAA00BA6FBD}"/>
                </a:ext>
              </a:extLst>
            </p:cNvPr>
            <p:cNvSpPr/>
            <p:nvPr/>
          </p:nvSpPr>
          <p:spPr>
            <a:xfrm>
              <a:off x="2052320" y="1717040"/>
              <a:ext cx="1402114" cy="2428240"/>
            </a:xfrm>
            <a:prstGeom prst="roundRect">
              <a:avLst/>
            </a:prstGeom>
            <a:solidFill>
              <a:schemeClr val="bg1">
                <a:lumMod val="5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Experiences connected to broader structural inequities?</a:t>
              </a:r>
              <a:br>
                <a:rPr lang="en-US" sz="1600" b="1" dirty="0">
                  <a:solidFill>
                    <a:schemeClr val="tx1"/>
                  </a:solidFill>
                </a:rPr>
              </a:br>
              <a:br>
                <a:rPr lang="en-US" sz="1600" b="1" dirty="0">
                  <a:solidFill>
                    <a:schemeClr val="tx1"/>
                  </a:solidFill>
                </a:rPr>
              </a:br>
              <a:r>
                <a:rPr lang="en-US" sz="1600" b="1" dirty="0">
                  <a:solidFill>
                    <a:schemeClr val="tx1"/>
                  </a:solidFill>
                </a:rPr>
                <a:t>How can institutions better support?</a:t>
              </a:r>
              <a:endParaRPr lang="en-US" sz="1200" dirty="0">
                <a:solidFill>
                  <a:schemeClr val="tx1"/>
                </a:solidFill>
              </a:endParaRPr>
            </a:p>
          </p:txBody>
        </p:sp>
        <p:sp>
          <p:nvSpPr>
            <p:cNvPr id="32" name="Oval 31">
              <a:extLst>
                <a:ext uri="{FF2B5EF4-FFF2-40B4-BE49-F238E27FC236}">
                  <a16:creationId xmlns:a16="http://schemas.microsoft.com/office/drawing/2014/main" id="{2249468A-BFA8-4FF0-A58C-17BD2C46A7FF}"/>
                </a:ext>
              </a:extLst>
            </p:cNvPr>
            <p:cNvSpPr/>
            <p:nvPr/>
          </p:nvSpPr>
          <p:spPr>
            <a:xfrm>
              <a:off x="1379435" y="2455875"/>
              <a:ext cx="760079" cy="1207395"/>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5.</a:t>
              </a:r>
            </a:p>
          </p:txBody>
        </p:sp>
      </p:grpSp>
    </p:spTree>
    <p:extLst>
      <p:ext uri="{BB962C8B-B14F-4D97-AF65-F5344CB8AC3E}">
        <p14:creationId xmlns:p14="http://schemas.microsoft.com/office/powerpoint/2010/main" val="4019189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F7ECA-7512-45DF-9B42-973727FB9553}"/>
              </a:ext>
            </a:extLst>
          </p:cNvPr>
          <p:cNvSpPr/>
          <p:nvPr/>
        </p:nvSpPr>
        <p:spPr>
          <a:xfrm>
            <a:off x="0" y="0"/>
            <a:ext cx="12273375" cy="697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671A181-7E24-4C7F-97CB-B5D97B17F525}"/>
              </a:ext>
            </a:extLst>
          </p:cNvPr>
          <p:cNvSpPr txBox="1">
            <a:spLocks/>
          </p:cNvSpPr>
          <p:nvPr/>
        </p:nvSpPr>
        <p:spPr>
          <a:xfrm>
            <a:off x="582471" y="850362"/>
            <a:ext cx="10143235"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t>Research Questions</a:t>
            </a:r>
          </a:p>
        </p:txBody>
      </p:sp>
      <p:grpSp>
        <p:nvGrpSpPr>
          <p:cNvPr id="30" name="Group 29">
            <a:extLst>
              <a:ext uri="{FF2B5EF4-FFF2-40B4-BE49-F238E27FC236}">
                <a16:creationId xmlns:a16="http://schemas.microsoft.com/office/drawing/2014/main" id="{C3E850E3-CC09-4739-8D29-F7E46896E130}"/>
              </a:ext>
            </a:extLst>
          </p:cNvPr>
          <p:cNvGrpSpPr/>
          <p:nvPr/>
        </p:nvGrpSpPr>
        <p:grpSpPr>
          <a:xfrm>
            <a:off x="6422969" y="4186386"/>
            <a:ext cx="3254791" cy="2428240"/>
            <a:chOff x="1414161" y="1717040"/>
            <a:chExt cx="2040273" cy="2428240"/>
          </a:xfrm>
        </p:grpSpPr>
        <p:sp>
          <p:nvSpPr>
            <p:cNvPr id="31" name="Rectangle: Rounded Corners 30">
              <a:extLst>
                <a:ext uri="{FF2B5EF4-FFF2-40B4-BE49-F238E27FC236}">
                  <a16:creationId xmlns:a16="http://schemas.microsoft.com/office/drawing/2014/main" id="{950B0E9F-F281-41EB-BE2E-1EAA00BA6FBD}"/>
                </a:ext>
              </a:extLst>
            </p:cNvPr>
            <p:cNvSpPr/>
            <p:nvPr/>
          </p:nvSpPr>
          <p:spPr>
            <a:xfrm>
              <a:off x="2052320" y="1717040"/>
              <a:ext cx="1402114" cy="2428240"/>
            </a:xfrm>
            <a:prstGeom prst="roundRect">
              <a:avLst/>
            </a:prstGeom>
            <a:solidFill>
              <a:schemeClr val="bg1">
                <a:lumMod val="5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Experiences connected to broader structural inequities?</a:t>
              </a:r>
              <a:br>
                <a:rPr lang="en-US" sz="1600" b="1" dirty="0">
                  <a:solidFill>
                    <a:schemeClr val="tx1"/>
                  </a:solidFill>
                </a:rPr>
              </a:br>
              <a:br>
                <a:rPr lang="en-US" sz="1600" b="1" dirty="0">
                  <a:solidFill>
                    <a:schemeClr val="tx1"/>
                  </a:solidFill>
                </a:rPr>
              </a:br>
              <a:r>
                <a:rPr lang="en-US" sz="1600" b="1" dirty="0">
                  <a:solidFill>
                    <a:schemeClr val="tx1"/>
                  </a:solidFill>
                </a:rPr>
                <a:t>How can institutions better support?</a:t>
              </a:r>
              <a:endParaRPr lang="en-US" sz="1200" dirty="0">
                <a:solidFill>
                  <a:schemeClr val="tx1"/>
                </a:solidFill>
              </a:endParaRPr>
            </a:p>
          </p:txBody>
        </p:sp>
        <p:sp>
          <p:nvSpPr>
            <p:cNvPr id="32" name="Oval 31">
              <a:extLst>
                <a:ext uri="{FF2B5EF4-FFF2-40B4-BE49-F238E27FC236}">
                  <a16:creationId xmlns:a16="http://schemas.microsoft.com/office/drawing/2014/main" id="{2249468A-BFA8-4FF0-A58C-17BD2C46A7FF}"/>
                </a:ext>
              </a:extLst>
            </p:cNvPr>
            <p:cNvSpPr/>
            <p:nvPr/>
          </p:nvSpPr>
          <p:spPr>
            <a:xfrm>
              <a:off x="1414161" y="2433319"/>
              <a:ext cx="760079" cy="1207395"/>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5.</a:t>
              </a:r>
            </a:p>
          </p:txBody>
        </p:sp>
      </p:grpSp>
      <p:sp>
        <p:nvSpPr>
          <p:cNvPr id="2" name="TextBox 1">
            <a:extLst>
              <a:ext uri="{FF2B5EF4-FFF2-40B4-BE49-F238E27FC236}">
                <a16:creationId xmlns:a16="http://schemas.microsoft.com/office/drawing/2014/main" id="{D6AA7468-7F70-4FAC-A038-AF098DB98817}"/>
              </a:ext>
            </a:extLst>
          </p:cNvPr>
          <p:cNvSpPr txBox="1"/>
          <p:nvPr/>
        </p:nvSpPr>
        <p:spPr>
          <a:xfrm>
            <a:off x="492368" y="1875692"/>
            <a:ext cx="11699631" cy="1938992"/>
          </a:xfrm>
          <a:prstGeom prst="rect">
            <a:avLst/>
          </a:prstGeom>
          <a:noFill/>
        </p:spPr>
        <p:txBody>
          <a:bodyPr wrap="square" rtlCol="0">
            <a:spAutoFit/>
          </a:bodyPr>
          <a:lstStyle/>
          <a:p>
            <a:r>
              <a:rPr lang="en-US" sz="2400" b="1" dirty="0"/>
              <a:t>How are historically underserved urban farmers and gardeners’ experiences connected to broader social inequities that perpetuate socio-cultural problems for urban growers?</a:t>
            </a:r>
            <a:br>
              <a:rPr lang="en-US" sz="2400" b="1" dirty="0"/>
            </a:br>
            <a:br>
              <a:rPr lang="en-US" sz="2400" b="1" dirty="0"/>
            </a:br>
            <a:r>
              <a:rPr lang="en-US" sz="2400" b="1" dirty="0"/>
              <a:t>How can institutions such as NGOs, extension, academic research, and federal programs better support historically underserved urban farmers and growers?</a:t>
            </a:r>
          </a:p>
        </p:txBody>
      </p:sp>
      <p:sp>
        <p:nvSpPr>
          <p:cNvPr id="3" name="Rectangle 2">
            <a:extLst>
              <a:ext uri="{FF2B5EF4-FFF2-40B4-BE49-F238E27FC236}">
                <a16:creationId xmlns:a16="http://schemas.microsoft.com/office/drawing/2014/main" id="{C6903F71-FE38-4A84-964A-3FB0943AFA4E}"/>
              </a:ext>
            </a:extLst>
          </p:cNvPr>
          <p:cNvSpPr/>
          <p:nvPr/>
        </p:nvSpPr>
        <p:spPr>
          <a:xfrm>
            <a:off x="342900" y="2880360"/>
            <a:ext cx="10767060" cy="1040130"/>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9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9634399-05EB-4064-9D7F-D572DC837F06}"/>
              </a:ext>
            </a:extLst>
          </p:cNvPr>
          <p:cNvSpPr/>
          <p:nvPr/>
        </p:nvSpPr>
        <p:spPr>
          <a:xfrm>
            <a:off x="-56722" y="0"/>
            <a:ext cx="124925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CA2F3A8-F3EE-47F3-9EE6-B822685E80F4}"/>
              </a:ext>
            </a:extLst>
          </p:cNvPr>
          <p:cNvSpPr>
            <a:spLocks noGrp="1"/>
          </p:cNvSpPr>
          <p:nvPr>
            <p:ph type="title"/>
          </p:nvPr>
        </p:nvSpPr>
        <p:spPr>
          <a:xfrm>
            <a:off x="906514" y="1183824"/>
            <a:ext cx="10143235" cy="432000"/>
          </a:xfrm>
        </p:spPr>
        <p:txBody>
          <a:bodyPr/>
          <a:lstStyle/>
          <a:p>
            <a:r>
              <a:rPr lang="en-US" sz="4000" b="1" dirty="0">
                <a:solidFill>
                  <a:prstClr val="black">
                    <a:lumMod val="75000"/>
                    <a:lumOff val="25000"/>
                  </a:prstClr>
                </a:solidFill>
              </a:rPr>
              <a:t>Methods of learning</a:t>
            </a:r>
            <a:endParaRPr lang="en-US" dirty="0"/>
          </a:p>
        </p:txBody>
      </p:sp>
      <p:grpSp>
        <p:nvGrpSpPr>
          <p:cNvPr id="22" name="Group 21">
            <a:extLst>
              <a:ext uri="{FF2B5EF4-FFF2-40B4-BE49-F238E27FC236}">
                <a16:creationId xmlns:a16="http://schemas.microsoft.com/office/drawing/2014/main" id="{7CD32E19-A85F-4B9E-8436-5D6C29411FC6}"/>
              </a:ext>
            </a:extLst>
          </p:cNvPr>
          <p:cNvGrpSpPr/>
          <p:nvPr/>
        </p:nvGrpSpPr>
        <p:grpSpPr>
          <a:xfrm>
            <a:off x="2194553" y="1900004"/>
            <a:ext cx="3615938" cy="1799288"/>
            <a:chOff x="1767436" y="1431976"/>
            <a:chExt cx="1059047" cy="484096"/>
          </a:xfrm>
        </p:grpSpPr>
        <p:sp>
          <p:nvSpPr>
            <p:cNvPr id="23" name="Rectangle: Rounded Corners 22">
              <a:extLst>
                <a:ext uri="{FF2B5EF4-FFF2-40B4-BE49-F238E27FC236}">
                  <a16:creationId xmlns:a16="http://schemas.microsoft.com/office/drawing/2014/main" id="{395657AF-F0DD-4209-98A2-D0EC4777EB81}"/>
                </a:ext>
              </a:extLst>
            </p:cNvPr>
            <p:cNvSpPr/>
            <p:nvPr/>
          </p:nvSpPr>
          <p:spPr>
            <a:xfrm>
              <a:off x="1767436" y="1431976"/>
              <a:ext cx="1059047" cy="48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ectangle: Rounded Corners 4">
              <a:extLst>
                <a:ext uri="{FF2B5EF4-FFF2-40B4-BE49-F238E27FC236}">
                  <a16:creationId xmlns:a16="http://schemas.microsoft.com/office/drawing/2014/main" id="{677515F9-D7A4-421A-80ED-1B05A5625FDF}"/>
                </a:ext>
              </a:extLst>
            </p:cNvPr>
            <p:cNvSpPr txBox="1"/>
            <p:nvPr/>
          </p:nvSpPr>
          <p:spPr>
            <a:xfrm>
              <a:off x="1781615" y="1446155"/>
              <a:ext cx="1030689" cy="4557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b="1" kern="1200" dirty="0"/>
                <a:t>Semi-Structured Interviews</a:t>
              </a:r>
              <a:br>
                <a:rPr lang="en-US" b="1" kern="1200" dirty="0"/>
              </a:br>
              <a:r>
                <a:rPr lang="en-US" kern="1200" dirty="0"/>
                <a:t>30 participants</a:t>
              </a:r>
            </a:p>
          </p:txBody>
        </p:sp>
      </p:grpSp>
      <p:grpSp>
        <p:nvGrpSpPr>
          <p:cNvPr id="36" name="Group 35">
            <a:extLst>
              <a:ext uri="{FF2B5EF4-FFF2-40B4-BE49-F238E27FC236}">
                <a16:creationId xmlns:a16="http://schemas.microsoft.com/office/drawing/2014/main" id="{7F34378D-EB55-4B4C-99A2-9DB26DEFFB88}"/>
              </a:ext>
            </a:extLst>
          </p:cNvPr>
          <p:cNvGrpSpPr/>
          <p:nvPr/>
        </p:nvGrpSpPr>
        <p:grpSpPr>
          <a:xfrm>
            <a:off x="2194553" y="3874888"/>
            <a:ext cx="3615938" cy="1799288"/>
            <a:chOff x="1767436" y="1431976"/>
            <a:chExt cx="1059047" cy="484096"/>
          </a:xfrm>
        </p:grpSpPr>
        <p:sp>
          <p:nvSpPr>
            <p:cNvPr id="37" name="Rectangle: Rounded Corners 36">
              <a:extLst>
                <a:ext uri="{FF2B5EF4-FFF2-40B4-BE49-F238E27FC236}">
                  <a16:creationId xmlns:a16="http://schemas.microsoft.com/office/drawing/2014/main" id="{5CAA4C65-CD7B-4DE0-80CB-C23C252876E7}"/>
                </a:ext>
              </a:extLst>
            </p:cNvPr>
            <p:cNvSpPr/>
            <p:nvPr/>
          </p:nvSpPr>
          <p:spPr>
            <a:xfrm>
              <a:off x="1767436" y="1431976"/>
              <a:ext cx="1059047" cy="48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Rectangle: Rounded Corners 4">
              <a:extLst>
                <a:ext uri="{FF2B5EF4-FFF2-40B4-BE49-F238E27FC236}">
                  <a16:creationId xmlns:a16="http://schemas.microsoft.com/office/drawing/2014/main" id="{97069BB2-FEB7-49E4-B1BC-640BF946BDAE}"/>
                </a:ext>
              </a:extLst>
            </p:cNvPr>
            <p:cNvSpPr txBox="1"/>
            <p:nvPr/>
          </p:nvSpPr>
          <p:spPr>
            <a:xfrm>
              <a:off x="1781615" y="1446155"/>
              <a:ext cx="1030689" cy="4557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b="1" kern="1200" dirty="0"/>
                <a:t>Participant Observation</a:t>
              </a:r>
              <a:br>
                <a:rPr lang="en-US" b="1" kern="1200" dirty="0"/>
              </a:br>
              <a:r>
                <a:rPr lang="en-US" kern="1200" dirty="0"/>
                <a:t>15 weeks in the field</a:t>
              </a:r>
            </a:p>
          </p:txBody>
        </p:sp>
      </p:grpSp>
      <p:grpSp>
        <p:nvGrpSpPr>
          <p:cNvPr id="39" name="Group 38">
            <a:extLst>
              <a:ext uri="{FF2B5EF4-FFF2-40B4-BE49-F238E27FC236}">
                <a16:creationId xmlns:a16="http://schemas.microsoft.com/office/drawing/2014/main" id="{02D6ABA6-24E5-4188-A07F-40DBBD73F1A7}"/>
              </a:ext>
            </a:extLst>
          </p:cNvPr>
          <p:cNvGrpSpPr/>
          <p:nvPr/>
        </p:nvGrpSpPr>
        <p:grpSpPr>
          <a:xfrm>
            <a:off x="6075518" y="3877430"/>
            <a:ext cx="3615938" cy="1799288"/>
            <a:chOff x="1767436" y="1431976"/>
            <a:chExt cx="1059047" cy="484096"/>
          </a:xfrm>
        </p:grpSpPr>
        <p:sp>
          <p:nvSpPr>
            <p:cNvPr id="40" name="Rectangle: Rounded Corners 39">
              <a:extLst>
                <a:ext uri="{FF2B5EF4-FFF2-40B4-BE49-F238E27FC236}">
                  <a16:creationId xmlns:a16="http://schemas.microsoft.com/office/drawing/2014/main" id="{06549DCA-44F3-4207-9395-D551A2873557}"/>
                </a:ext>
              </a:extLst>
            </p:cNvPr>
            <p:cNvSpPr/>
            <p:nvPr/>
          </p:nvSpPr>
          <p:spPr>
            <a:xfrm>
              <a:off x="1767436" y="1431976"/>
              <a:ext cx="1059047" cy="48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E33BCF45-A84A-477B-812F-FFB639A5EE88}"/>
                </a:ext>
              </a:extLst>
            </p:cNvPr>
            <p:cNvSpPr txBox="1"/>
            <p:nvPr/>
          </p:nvSpPr>
          <p:spPr>
            <a:xfrm>
              <a:off x="1781615" y="1446155"/>
              <a:ext cx="1030689" cy="4557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b="1" kern="1200" dirty="0"/>
                <a:t>Urban Farmer &amp; Grower Survey</a:t>
              </a:r>
              <a:br>
                <a:rPr lang="en-US" b="1" kern="1200" dirty="0"/>
              </a:br>
              <a:r>
                <a:rPr lang="en-US" kern="1200" dirty="0"/>
                <a:t>23 participants</a:t>
              </a:r>
              <a:br>
                <a:rPr lang="en-US" kern="1200" dirty="0"/>
              </a:br>
              <a:r>
                <a:rPr lang="en-US" sz="1400" kern="1200" dirty="0"/>
                <a:t>73% response rate</a:t>
              </a:r>
              <a:endParaRPr lang="en-US" kern="1200" dirty="0"/>
            </a:p>
          </p:txBody>
        </p:sp>
      </p:grpSp>
      <p:grpSp>
        <p:nvGrpSpPr>
          <p:cNvPr id="42" name="Group 41">
            <a:extLst>
              <a:ext uri="{FF2B5EF4-FFF2-40B4-BE49-F238E27FC236}">
                <a16:creationId xmlns:a16="http://schemas.microsoft.com/office/drawing/2014/main" id="{3932CAD3-F490-4691-B0B5-D47AFF063A97}"/>
              </a:ext>
            </a:extLst>
          </p:cNvPr>
          <p:cNvGrpSpPr/>
          <p:nvPr/>
        </p:nvGrpSpPr>
        <p:grpSpPr>
          <a:xfrm>
            <a:off x="6039279" y="1901931"/>
            <a:ext cx="3615938" cy="1799288"/>
            <a:chOff x="1767436" y="1431976"/>
            <a:chExt cx="1059047" cy="484096"/>
          </a:xfrm>
        </p:grpSpPr>
        <p:sp>
          <p:nvSpPr>
            <p:cNvPr id="43" name="Rectangle: Rounded Corners 42">
              <a:extLst>
                <a:ext uri="{FF2B5EF4-FFF2-40B4-BE49-F238E27FC236}">
                  <a16:creationId xmlns:a16="http://schemas.microsoft.com/office/drawing/2014/main" id="{4AD2A23A-B4F9-468A-A475-75D78A8E6805}"/>
                </a:ext>
              </a:extLst>
            </p:cNvPr>
            <p:cNvSpPr/>
            <p:nvPr/>
          </p:nvSpPr>
          <p:spPr>
            <a:xfrm>
              <a:off x="1767436" y="1431976"/>
              <a:ext cx="1059047" cy="48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Rectangle: Rounded Corners 4">
              <a:extLst>
                <a:ext uri="{FF2B5EF4-FFF2-40B4-BE49-F238E27FC236}">
                  <a16:creationId xmlns:a16="http://schemas.microsoft.com/office/drawing/2014/main" id="{0166D565-A486-4F8D-BBB9-33112FDA4B8A}"/>
                </a:ext>
              </a:extLst>
            </p:cNvPr>
            <p:cNvSpPr txBox="1"/>
            <p:nvPr/>
          </p:nvSpPr>
          <p:spPr>
            <a:xfrm>
              <a:off x="1781615" y="1446155"/>
              <a:ext cx="1030689" cy="4557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b="1" kern="1200" dirty="0"/>
                <a:t>Photovoice</a:t>
              </a:r>
              <a:br>
                <a:rPr lang="en-US" b="1" kern="1200" dirty="0"/>
              </a:br>
              <a:r>
                <a:rPr lang="en-US" dirty="0"/>
                <a:t>18 participants</a:t>
              </a:r>
              <a:br>
                <a:rPr lang="en-US" dirty="0"/>
              </a:br>
              <a:r>
                <a:rPr lang="en-US" sz="1400" dirty="0"/>
                <a:t>Observation Notes &amp; Content Analysis</a:t>
              </a:r>
              <a:endParaRPr lang="en-US" dirty="0"/>
            </a:p>
          </p:txBody>
        </p:sp>
      </p:grpSp>
      <p:grpSp>
        <p:nvGrpSpPr>
          <p:cNvPr id="4" name="Group 3">
            <a:extLst>
              <a:ext uri="{FF2B5EF4-FFF2-40B4-BE49-F238E27FC236}">
                <a16:creationId xmlns:a16="http://schemas.microsoft.com/office/drawing/2014/main" id="{660C564F-C113-41BB-A665-C282A783D0EE}"/>
              </a:ext>
            </a:extLst>
          </p:cNvPr>
          <p:cNvGrpSpPr/>
          <p:nvPr/>
        </p:nvGrpSpPr>
        <p:grpSpPr>
          <a:xfrm>
            <a:off x="7674787" y="116220"/>
            <a:ext cx="4020099" cy="2100449"/>
            <a:chOff x="7674787" y="116220"/>
            <a:chExt cx="4020099" cy="2100449"/>
          </a:xfrm>
        </p:grpSpPr>
        <p:sp>
          <p:nvSpPr>
            <p:cNvPr id="2" name="Cloud 1">
              <a:extLst>
                <a:ext uri="{FF2B5EF4-FFF2-40B4-BE49-F238E27FC236}">
                  <a16:creationId xmlns:a16="http://schemas.microsoft.com/office/drawing/2014/main" id="{1C2CD37F-3087-4788-82F4-3C1824B1E20A}"/>
                </a:ext>
              </a:extLst>
            </p:cNvPr>
            <p:cNvSpPr/>
            <p:nvPr/>
          </p:nvSpPr>
          <p:spPr>
            <a:xfrm rot="305245">
              <a:off x="7674787" y="116220"/>
              <a:ext cx="4020099" cy="2100449"/>
            </a:xfrm>
            <a:prstGeom prst="cloud">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 name="TextBox 2">
              <a:extLst>
                <a:ext uri="{FF2B5EF4-FFF2-40B4-BE49-F238E27FC236}">
                  <a16:creationId xmlns:a16="http://schemas.microsoft.com/office/drawing/2014/main" id="{F846DB7B-B59B-41BD-8D69-D998AC3B9FB7}"/>
                </a:ext>
              </a:extLst>
            </p:cNvPr>
            <p:cNvSpPr txBox="1"/>
            <p:nvPr/>
          </p:nvSpPr>
          <p:spPr>
            <a:xfrm>
              <a:off x="8326580" y="720744"/>
              <a:ext cx="3191158" cy="1015663"/>
            </a:xfrm>
            <a:prstGeom prst="rect">
              <a:avLst/>
            </a:prstGeom>
            <a:noFill/>
          </p:spPr>
          <p:txBody>
            <a:bodyPr wrap="square" rtlCol="0">
              <a:spAutoFit/>
            </a:bodyPr>
            <a:lstStyle/>
            <a:p>
              <a:r>
                <a:rPr lang="en-US" sz="1200" i="1" dirty="0"/>
                <a:t>A method that asks participants </a:t>
              </a:r>
              <a:r>
                <a:rPr lang="en-US" sz="1200" b="1" i="1" dirty="0"/>
                <a:t>to use </a:t>
              </a:r>
              <a:br>
                <a:rPr lang="en-US" sz="1200" b="1" i="1" dirty="0"/>
              </a:br>
              <a:r>
                <a:rPr lang="en-US" sz="1200" b="1" i="1" dirty="0"/>
                <a:t>photography to represent and reflect on lived experiences</a:t>
              </a:r>
              <a:r>
                <a:rPr lang="en-US" sz="1200" i="1" dirty="0"/>
                <a:t> and use their images to document needs, promote dialogue, and influence policymakers.</a:t>
              </a:r>
            </a:p>
          </p:txBody>
        </p:sp>
        <p:sp>
          <p:nvSpPr>
            <p:cNvPr id="19" name="TextBox 18">
              <a:extLst>
                <a:ext uri="{FF2B5EF4-FFF2-40B4-BE49-F238E27FC236}">
                  <a16:creationId xmlns:a16="http://schemas.microsoft.com/office/drawing/2014/main" id="{6B625489-83FC-43F5-9A82-7256E1354CEA}"/>
                </a:ext>
              </a:extLst>
            </p:cNvPr>
            <p:cNvSpPr txBox="1"/>
            <p:nvPr/>
          </p:nvSpPr>
          <p:spPr>
            <a:xfrm>
              <a:off x="8095877" y="506843"/>
              <a:ext cx="3191158" cy="276999"/>
            </a:xfrm>
            <a:prstGeom prst="rect">
              <a:avLst/>
            </a:prstGeom>
            <a:noFill/>
          </p:spPr>
          <p:txBody>
            <a:bodyPr wrap="square" rtlCol="0">
              <a:spAutoFit/>
            </a:bodyPr>
            <a:lstStyle/>
            <a:p>
              <a:r>
                <a:rPr lang="en-US" sz="1200" b="1" dirty="0"/>
                <a:t>Photovoice is…</a:t>
              </a:r>
            </a:p>
          </p:txBody>
        </p:sp>
      </p:grpSp>
      <p:pic>
        <p:nvPicPr>
          <p:cNvPr id="4098" name="Picture 2" descr="https://dl.boxcloud.com/api/2.0/internal_files/461899572644/versions/488848951844/representations/jpg_paged_2048x2048/content/1.jpg?access_token=1!1lF2NiAQkJwykE2LERsZcnAMzyWn0RhdAar6d5-a3kSjAKcmLxggDbs8CFBMB8wUV8U0TKl7FTasOjk-p4cFVNUPUL1Az1kCZ8k9oxOYM7Z9PeVJVpMYs3drPqA36G49yWL_j5MPXGr-bEmZmFcPyt0Izofaqa6_ktgyFQg4uk4nLdJo9d0FGzw8Cc4FKCUg2gTLK7dWXTQgwh-nqdg3Rbfclv2YjwAGP1VqQt40gqE3N54E4Ubu3tCQeSeyWgb09Y37Yg00rIYX3Kwu2KlgbAYsAz6MWUfrPXCoIuQjBV9Zwu42dXcNDdUdcvIA6oiSyzlgVKm39GrMj-j3FS6eqC0nZA_c2X5p6qHnle2pr9mayU92N9OuQ_jyuc089KKF4B20tS4vPsNpEYtnQou2Xm9V-SF3Z2rqmKNB0omGmtE15oiSJZYn0XX-cHqX3X-EoemNJdoY8_V9VZxU3I7Bs13w-ogIb616wbh7EoAt6j4Fmo4dCz-0Fs5wKMP28g-xqOQGiH4m8ZKkUCgBQ55TzZ70Zj59ZXmt5-BKEEuSa9c03FaEBTjxyJZBAMTP1JIorw..&amp;box_client_name=box-content-preview&amp;box_client_version=2.14.1">
            <a:extLst>
              <a:ext uri="{FF2B5EF4-FFF2-40B4-BE49-F238E27FC236}">
                <a16:creationId xmlns:a16="http://schemas.microsoft.com/office/drawing/2014/main" id="{EECEF079-6B3E-424A-9D62-4EF083302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2036" y="2306103"/>
            <a:ext cx="2022487" cy="15691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imple Use Film Camera Color Negative 400">
            <a:extLst>
              <a:ext uri="{FF2B5EF4-FFF2-40B4-BE49-F238E27FC236}">
                <a16:creationId xmlns:a16="http://schemas.microsoft.com/office/drawing/2014/main" id="{63528575-226A-4F4C-8607-88ABF13363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681"/>
          <a:stretch/>
        </p:blipFill>
        <p:spPr bwMode="auto">
          <a:xfrm>
            <a:off x="5770257" y="345167"/>
            <a:ext cx="1844002" cy="139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01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My daughter stands in front of our car loaded with plants that we grew in our basement for the Dormont Elementary School second annual Mothers' Day plant sale. The plant sale raises money to sustain the school vegetable garden, which was established in 2017.</a:t>
            </a:r>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328013" y="159749"/>
            <a:ext cx="12222859"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100000"/>
              </a:lnSpc>
            </a:pPr>
            <a:endParaRPr lang="en-US" sz="2000" i="1" dirty="0">
              <a:solidFill>
                <a:prstClr val="black">
                  <a:lumMod val="75000"/>
                  <a:lumOff val="25000"/>
                </a:prstClr>
              </a:solidFill>
            </a:endParaRPr>
          </a:p>
        </p:txBody>
      </p:sp>
      <p:sp>
        <p:nvSpPr>
          <p:cNvPr id="8" name="Title 4">
            <a:extLst>
              <a:ext uri="{FF2B5EF4-FFF2-40B4-BE49-F238E27FC236}">
                <a16:creationId xmlns:a16="http://schemas.microsoft.com/office/drawing/2014/main" id="{98DA93CB-676F-44F3-9342-327FBEBB0536}"/>
              </a:ext>
            </a:extLst>
          </p:cNvPr>
          <p:cNvSpPr txBox="1">
            <a:spLocks/>
          </p:cNvSpPr>
          <p:nvPr/>
        </p:nvSpPr>
        <p:spPr>
          <a:xfrm>
            <a:off x="1843945" y="5632227"/>
            <a:ext cx="8504111"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lnSpc>
                <a:spcPct val="100000"/>
              </a:lnSpc>
            </a:pPr>
            <a:r>
              <a:rPr lang="en-US" sz="2000" b="1" dirty="0">
                <a:solidFill>
                  <a:schemeClr val="bg1"/>
                </a:solidFill>
              </a:rPr>
              <a:t>“Collaboration”</a:t>
            </a:r>
            <a:br>
              <a:rPr lang="en-US" sz="2000" dirty="0">
                <a:solidFill>
                  <a:schemeClr val="bg1"/>
                </a:solidFill>
              </a:rPr>
            </a:br>
            <a:r>
              <a:rPr lang="en-US" sz="2000" dirty="0">
                <a:solidFill>
                  <a:schemeClr val="bg1"/>
                </a:solidFill>
              </a:rPr>
              <a:t>We work not as an island; we work in partnership with many allies. </a:t>
            </a:r>
            <a:br>
              <a:rPr lang="en-US" sz="2000" dirty="0">
                <a:solidFill>
                  <a:schemeClr val="bg1"/>
                </a:solidFill>
              </a:rPr>
            </a:br>
            <a:r>
              <a:rPr lang="en-US" sz="2000" dirty="0">
                <a:solidFill>
                  <a:schemeClr val="bg1"/>
                </a:solidFill>
              </a:rPr>
              <a:t>We receive donations from private individuals and gifts of time, labor, and in-kind resources.</a:t>
            </a:r>
          </a:p>
        </p:txBody>
      </p:sp>
      <p:sp>
        <p:nvSpPr>
          <p:cNvPr id="7" name="TextBox 6">
            <a:extLst>
              <a:ext uri="{FF2B5EF4-FFF2-40B4-BE49-F238E27FC236}">
                <a16:creationId xmlns:a16="http://schemas.microsoft.com/office/drawing/2014/main" id="{5A13CD6D-046C-4EE7-817B-FCA0C3B3377F}"/>
              </a:ext>
            </a:extLst>
          </p:cNvPr>
          <p:cNvSpPr txBox="1"/>
          <p:nvPr/>
        </p:nvSpPr>
        <p:spPr>
          <a:xfrm>
            <a:off x="2764023" y="5283218"/>
            <a:ext cx="6949440" cy="261610"/>
          </a:xfrm>
          <a:prstGeom prst="rect">
            <a:avLst/>
          </a:prstGeom>
          <a:noFill/>
        </p:spPr>
        <p:txBody>
          <a:bodyPr wrap="square" rtlCol="0">
            <a:spAutoFit/>
          </a:bodyPr>
          <a:lstStyle/>
          <a:p>
            <a:r>
              <a:rPr lang="en-US" sz="1100" dirty="0">
                <a:solidFill>
                  <a:schemeClr val="bg1"/>
                </a:solidFill>
              </a:rPr>
              <a:t>© Lisa Freeman | The Female Farmer Photovoice Project | 2019</a:t>
            </a:r>
          </a:p>
        </p:txBody>
      </p:sp>
      <p:sp>
        <p:nvSpPr>
          <p:cNvPr id="13" name="Rectangle 12">
            <a:extLst>
              <a:ext uri="{FF2B5EF4-FFF2-40B4-BE49-F238E27FC236}">
                <a16:creationId xmlns:a16="http://schemas.microsoft.com/office/drawing/2014/main" id="{2E866EEE-B1F5-45E3-90AA-46A8FD0D745E}"/>
              </a:ext>
              <a:ext uri="{C183D7F6-B498-43B3-948B-1728B52AA6E4}">
                <adec:decorative xmlns:adec="http://schemas.microsoft.com/office/drawing/2017/decorative" val="1"/>
              </a:ext>
            </a:extLst>
          </p:cNvPr>
          <p:cNvSpPr/>
          <p:nvPr/>
        </p:nvSpPr>
        <p:spPr bwMode="invGray">
          <a:xfrm rot="5400000">
            <a:off x="2468393" y="-2966233"/>
            <a:ext cx="6955218" cy="1288768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4">
            <a:extLst>
              <a:ext uri="{FF2B5EF4-FFF2-40B4-BE49-F238E27FC236}">
                <a16:creationId xmlns:a16="http://schemas.microsoft.com/office/drawing/2014/main" id="{5F1139A4-2630-4B8C-B06B-91C371A09792}"/>
              </a:ext>
            </a:extLst>
          </p:cNvPr>
          <p:cNvSpPr txBox="1">
            <a:spLocks/>
          </p:cNvSpPr>
          <p:nvPr/>
        </p:nvSpPr>
        <p:spPr>
          <a:xfrm>
            <a:off x="1024382" y="270810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sz="4000" b="1" dirty="0">
                <a:solidFill>
                  <a:schemeClr val="bg1"/>
                </a:solidFill>
              </a:rPr>
              <a:t>Do you think there is a role for academic research to support your work in urban agriculture?</a:t>
            </a:r>
            <a:endParaRPr lang="en-US" dirty="0">
              <a:solidFill>
                <a:schemeClr val="bg1"/>
              </a:solidFill>
            </a:endParaRPr>
          </a:p>
        </p:txBody>
      </p:sp>
    </p:spTree>
    <p:extLst>
      <p:ext uri="{BB962C8B-B14F-4D97-AF65-F5344CB8AC3E}">
        <p14:creationId xmlns:p14="http://schemas.microsoft.com/office/powerpoint/2010/main" val="1857788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Soil health and remediation</a:t>
            </a:r>
            <a:endParaRPr lang="en-US" sz="4000" dirty="0"/>
          </a:p>
        </p:txBody>
      </p:sp>
      <p:sp>
        <p:nvSpPr>
          <p:cNvPr id="7" name="Rectangle: Rounded Corners 6">
            <a:extLst>
              <a:ext uri="{FF2B5EF4-FFF2-40B4-BE49-F238E27FC236}">
                <a16:creationId xmlns:a16="http://schemas.microsoft.com/office/drawing/2014/main" id="{B35E7CA3-16C5-4C74-9DE6-041F00F7B2CC}"/>
              </a:ext>
            </a:extLst>
          </p:cNvPr>
          <p:cNvSpPr/>
          <p:nvPr/>
        </p:nvSpPr>
        <p:spPr>
          <a:xfrm>
            <a:off x="978507" y="289164"/>
            <a:ext cx="10977756" cy="560680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1200"/>
              </a:spcAft>
              <a:buFont typeface="Arial" panose="020B0604020202020204" pitchFamily="34" charset="0"/>
              <a:buChar char="•"/>
            </a:pPr>
            <a:r>
              <a:rPr lang="en-US" sz="2000" dirty="0">
                <a:solidFill>
                  <a:prstClr val="black">
                    <a:lumMod val="75000"/>
                    <a:lumOff val="25000"/>
                  </a:prstClr>
                </a:solidFill>
              </a:rPr>
              <a:t>Majority of respondents (86%) identified this as a concern warranting further research</a:t>
            </a:r>
          </a:p>
          <a:p>
            <a:pPr marL="457200" indent="-457200">
              <a:spcAft>
                <a:spcPts val="1200"/>
              </a:spcAft>
              <a:buFont typeface="Arial" panose="020B0604020202020204" pitchFamily="34" charset="0"/>
              <a:buChar char="•"/>
            </a:pPr>
            <a:r>
              <a:rPr lang="en-US" sz="2000" dirty="0">
                <a:solidFill>
                  <a:prstClr val="black">
                    <a:lumMod val="75000"/>
                    <a:lumOff val="25000"/>
                  </a:prstClr>
                </a:solidFill>
              </a:rPr>
              <a:t>Need for </a:t>
            </a:r>
            <a:r>
              <a:rPr lang="en-US" sz="2000" b="1" u="sng" dirty="0">
                <a:solidFill>
                  <a:prstClr val="black">
                    <a:lumMod val="75000"/>
                    <a:lumOff val="25000"/>
                  </a:prstClr>
                </a:solidFill>
              </a:rPr>
              <a:t>location-specific</a:t>
            </a:r>
            <a:r>
              <a:rPr lang="en-US" sz="2000" dirty="0">
                <a:solidFill>
                  <a:prstClr val="black">
                    <a:lumMod val="75000"/>
                    <a:lumOff val="25000"/>
                  </a:prstClr>
                </a:solidFill>
              </a:rPr>
              <a:t> and </a:t>
            </a:r>
            <a:r>
              <a:rPr lang="en-US" sz="2000" b="1" u="sng" dirty="0">
                <a:solidFill>
                  <a:prstClr val="black">
                    <a:lumMod val="75000"/>
                    <a:lumOff val="25000"/>
                  </a:prstClr>
                </a:solidFill>
              </a:rPr>
              <a:t>solution-oriented </a:t>
            </a:r>
            <a:r>
              <a:rPr lang="en-US" sz="2000" dirty="0">
                <a:solidFill>
                  <a:prstClr val="black">
                    <a:lumMod val="75000"/>
                    <a:lumOff val="25000"/>
                  </a:prstClr>
                </a:solidFill>
              </a:rPr>
              <a:t>experiments</a:t>
            </a:r>
          </a:p>
          <a:p>
            <a:pPr marL="457200" indent="-457200">
              <a:spcAft>
                <a:spcPts val="1200"/>
              </a:spcAft>
              <a:buFont typeface="Arial" panose="020B0604020202020204" pitchFamily="34" charset="0"/>
              <a:buChar char="•"/>
            </a:pPr>
            <a:r>
              <a:rPr lang="en-US" sz="2000" dirty="0">
                <a:solidFill>
                  <a:prstClr val="black">
                    <a:lumMod val="75000"/>
                    <a:lumOff val="25000"/>
                  </a:prstClr>
                </a:solidFill>
              </a:rPr>
              <a:t>Some want research to happen in the spaces where they grow</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Willing to work with local universities to identify and implement low-cost and organic ways of </a:t>
            </a:r>
            <a:r>
              <a:rPr lang="en-US" sz="2000" b="1" u="sng" dirty="0">
                <a:solidFill>
                  <a:prstClr val="black">
                    <a:lumMod val="75000"/>
                    <a:lumOff val="25000"/>
                  </a:prstClr>
                </a:solidFill>
              </a:rPr>
              <a:t>restoring</a:t>
            </a:r>
            <a:r>
              <a:rPr lang="en-US" sz="2000" dirty="0">
                <a:solidFill>
                  <a:prstClr val="black">
                    <a:lumMod val="75000"/>
                    <a:lumOff val="25000"/>
                  </a:prstClr>
                </a:solidFill>
              </a:rPr>
              <a:t> the soil</a:t>
            </a:r>
          </a:p>
          <a:p>
            <a:pPr marL="457200" indent="-457200">
              <a:spcAft>
                <a:spcPts val="1200"/>
              </a:spcAft>
              <a:buFont typeface="Arial" panose="020B0604020202020204" pitchFamily="34" charset="0"/>
              <a:buChar char="•"/>
            </a:pPr>
            <a:r>
              <a:rPr lang="en-US" sz="2000" dirty="0">
                <a:solidFill>
                  <a:prstClr val="black">
                    <a:lumMod val="75000"/>
                    <a:lumOff val="25000"/>
                  </a:prstClr>
                </a:solidFill>
              </a:rPr>
              <a:t>Raised beds praised as a short-term solution, but what is something more sustainable?</a:t>
            </a:r>
          </a:p>
        </p:txBody>
      </p:sp>
      <p:pic>
        <p:nvPicPr>
          <p:cNvPr id="2050" name="Picture 2" descr="https://dl.boxcloud.com/api/2.0/internal_files/470092444097/versions/497614956497/representations/jpg_paged_2048x2048/content/1.jpg?access_token=1!lFlNOUSqMPLyjfBr4b2KeXvBpB0Kd-VpqJTIHlcBhJt3hinazYsFPeynaLM19z-ahpQA1zI1zcOkuN37I44VI4QAM9iwqdcQcetdqV8laUx5JzfSGRSQL1yeCKKHAxB2k6nQm3l-2AZ7GtVIvPVIYFvDIT34ufgLCuemUnIkbicNIg0MPTzQJHnS68QB3BOc_1AXZANWD6rwM1mKO2bohHL6pV1YvraAEibrwhcMs-8qagYDB9FAQwB67b27T1dp79czNMbHBxNRC_k2W3Y7Fg4keIULcAzso8xtXl5xKuxQL2UGMCAN4edPcYmypHnkq8GW53rlU5EwEZShGIkPjsQfcSEgpW4QX6J_cOMsgvshgt96IyHnNajp1eR1KQKnWtfNj69thCNCZuKXj1H7KGtzcMoWZGw4fBe0T-GeOMgipZethACtelGHL3iSWAhqXkQoymovHYxH4y-MZRfRwNfmZUC1LpIUq7QQ4_ayqXAxRETGPhOtZdo94vwH_0cNlxA2yw-mk_dJ-0BI3rxIlHR5f_1LXjB0T9OEsdTGfzexUeu5c4dx6dB2wsTX_BZtjw..&amp;box_client_name=box-content-preview&amp;box_client_version=2.23.0">
            <a:extLst>
              <a:ext uri="{FF2B5EF4-FFF2-40B4-BE49-F238E27FC236}">
                <a16:creationId xmlns:a16="http://schemas.microsoft.com/office/drawing/2014/main" id="{41748700-DBFA-4105-BD5B-D9551C545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869" y="4719254"/>
            <a:ext cx="2466109" cy="18495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dl.boxcloud.com/api/2.0/internal_files/461918288922/versions/488870099322/representations/jpg_paged_2048x2048/content/1.jpg?access_token=1!e_3zZW4l2aBztewzgw78YaZwx4EERCPjhPeGn_c2Yr6gLSq60xs_JtxJ9Y4iKNRxZed_m6jDBvsHS12wGCgjpJt9_Fz0OW48ZihbC_V9OWK9OJLFLv9dFkYUpL23dXXHKcMbRUMtaSRx0yOOhTvUORti7Xn_W_bQh99rPI1w6bjuNyMlx4wdORE81RwiOa-Q-bX6kuenXj6rTHXeDKj-QDo0hw1JxByASCsbfczi6wLxfC_AuZXEWBAkoMutnRz4BpA0DYoAdGD3Spk8qit3MviTBUnQDFKe9BBZynSCdP4gtpR5Xpfwo9vPFPGRg6D63ba7XAIge6Mv2rJqWtRIMBIh7wcf5zLJKEqtBenOqiRFE6hQcO1nF295aRjfXlsierHlr6l86gLyetKeRZftcMWuZ_RhaHA5vb_j6wGffwsHD3PwzdOG4YQ1BIrIcifrmP-VH0Z-dqfWJg3fgUlkNOUk_oAx_Fo_rauXVf3WT-Cg9zGsvi_ovtfasjMsREIN_qpLHrhapc5KWhT4fHTyxTRRnOJes784xwC3Oyc81-Kbon-p5R7bz-u7RbvFX6nVSQ..&amp;box_client_name=box-content-preview&amp;box_client_version=2.23.0">
            <a:extLst>
              <a:ext uri="{FF2B5EF4-FFF2-40B4-BE49-F238E27FC236}">
                <a16:creationId xmlns:a16="http://schemas.microsoft.com/office/drawing/2014/main" id="{9770D1DE-4BDA-4891-B807-6B7B9B319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792" y="4719254"/>
            <a:ext cx="2466109" cy="18495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dl.boxcloud.com/api/2.0/internal_files/461941436937/versions/488891755737/representations/jpg_paged_2048x2048/content/1.jpg?access_token=1!f9Zc8QYPEPKdhR3lyVm2k94qiXqTv_iaA0C26y9aGS-2Q19TqdCBJL9lpThwn7MWrB-M6R8QIMKHOD3-eqYBA1Us4mr4MOimhfPrWvRrNefyHGZVju_WX9FUa2jClcLp2hGUDF8dkz_QF_HQGdGbYw3T7obVnv6QBSelP7d0p-8vbLB84j0XLrh5i2ZVZNce3x6AwE_F339fpqLVB9BPEkmTAyVbOyc5shSfFrSKCKtKCIR4WXMB9SoUZmoK2SnHLY1UekPYU26ZxEecSf6Z9g_5qDH926hfwhPpwf0oCXg-8QdO7FnhbSJkkUvKoAvSmsSYDnKBoA_9GQbODAiVHIoGMOiUyRSKv3H1rrCUKeTD-RXyA2c7xvAS5WUBMOzTfl-V_u7QPD2Ex0v_pe42lU7oi4U1RKtip1dxVPXxhF-kValUOiqv-1FPOkjPk5N0dHRcfGhsAZKuCKoqRRgj1fPCcRMQfXz3vrDFjeeuWpfQCDxPdDPgpcebKTPcpEq96d5dZ87TC5wY4-y7nBBGpHZ7g5OaMoJehHkCgrjwA-5ikGSmYtSDitGewcNWHsivkw..&amp;box_client_name=box-content-preview&amp;box_client_version=2.23.0">
            <a:extLst>
              <a:ext uri="{FF2B5EF4-FFF2-40B4-BE49-F238E27FC236}">
                <a16:creationId xmlns:a16="http://schemas.microsoft.com/office/drawing/2014/main" id="{67514163-AE2E-42DF-B621-2D3B585E5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386" y="4719254"/>
            <a:ext cx="2466110" cy="18495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dl.boxcloud.com/api/2.0/internal_files/461916155613/versions/488867769213/representations/jpg_paged_2048x2048/content/1.jpg?access_token=1!j-Es-JE4lI-s1v6fkeUaPeo2KK3x47HyIcXMxcJ-43pNpCAkukBrTDM0Dhjc3V_WKnh-Jk7kko87v0wzWhnBODC7C4tip4Xrxc3NuwSCRBxjW0FsmrYWOVge8t-SMPiU7cQat8tIAxoLZgPsuppG8L2di4wXfxoXvTurX7g3av6AaxwMnVVA1EkoyItg7K4HJCGFzXabpqMlWYJN1C2FlF_VQblv4SFZ_tNCmjro7BFFnwuxvv1WCr8dRctfe7SazocDV96jD0yPPREqVVSpMS354HL1H27CHi6HZGtmXB-LydcLk7hXFhkgcMVcsDebSxlSk9qOi4AqMfqmeFgZY4lrNvDJxHa5aAswJjAqnpF-xcaq6VRhMfId7di-b4_aw_FjjK2Pbk4xnnybYpGhC0JWeFqshzuWEG3ZPQeKSAVPIHXzDLv_APh-vdW5Ay4nMETfoNOFXJqKx5CCgRssscy15gekwglCvzpOXFDVbwXB6Iyy4Nu_mfTeSlPTec1Vz1OSUpqbbW0W-pSC0bYgQeirDu8dIfT6P_PmeIcaBoBpywdIBf8L5DZqcLZW15hCKw..&amp;box_client_name=box-content-preview&amp;box_client_version=2.23.0">
            <a:extLst>
              <a:ext uri="{FF2B5EF4-FFF2-40B4-BE49-F238E27FC236}">
                <a16:creationId xmlns:a16="http://schemas.microsoft.com/office/drawing/2014/main" id="{A66C8160-B022-4606-8C2E-1260296DFF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234"/>
          <a:stretch/>
        </p:blipFill>
        <p:spPr bwMode="auto">
          <a:xfrm>
            <a:off x="9032516" y="4719253"/>
            <a:ext cx="2017234" cy="184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554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399012" y="679630"/>
            <a:ext cx="11557252" cy="617159"/>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Marketing &amp; distribution strategies for small-scale farms</a:t>
            </a:r>
            <a:endParaRPr lang="en-US" sz="4000" dirty="0"/>
          </a:p>
        </p:txBody>
      </p:sp>
      <p:sp>
        <p:nvSpPr>
          <p:cNvPr id="7" name="Rectangle: Rounded Corners 6">
            <a:extLst>
              <a:ext uri="{FF2B5EF4-FFF2-40B4-BE49-F238E27FC236}">
                <a16:creationId xmlns:a16="http://schemas.microsoft.com/office/drawing/2014/main" id="{B35E7CA3-16C5-4C74-9DE6-041F00F7B2CC}"/>
              </a:ext>
            </a:extLst>
          </p:cNvPr>
          <p:cNvSpPr/>
          <p:nvPr/>
        </p:nvSpPr>
        <p:spPr>
          <a:xfrm>
            <a:off x="862131" y="983048"/>
            <a:ext cx="10977756" cy="560680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1200"/>
              </a:spcAft>
              <a:buFont typeface="Arial" panose="020B0604020202020204" pitchFamily="34" charset="0"/>
              <a:buChar char="•"/>
            </a:pPr>
            <a:r>
              <a:rPr lang="en-US" sz="2000" dirty="0">
                <a:solidFill>
                  <a:prstClr val="black">
                    <a:lumMod val="75000"/>
                    <a:lumOff val="25000"/>
                  </a:prstClr>
                </a:solidFill>
              </a:rPr>
              <a:t>Needs varied based on years of experience</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“I need help </a:t>
            </a:r>
            <a:r>
              <a:rPr lang="en-US" sz="2000" b="1" u="sng" dirty="0">
                <a:solidFill>
                  <a:prstClr val="black">
                    <a:lumMod val="75000"/>
                    <a:lumOff val="25000"/>
                  </a:prstClr>
                </a:solidFill>
              </a:rPr>
              <a:t>identifying more sustainable practices </a:t>
            </a:r>
            <a:r>
              <a:rPr lang="en-US" sz="2000" dirty="0">
                <a:solidFill>
                  <a:prstClr val="black">
                    <a:lumMod val="75000"/>
                    <a:lumOff val="25000"/>
                  </a:prstClr>
                </a:solidFill>
              </a:rPr>
              <a:t>that make [urban] farming easier and more affordable” </a:t>
            </a:r>
            <a:r>
              <a:rPr lang="en-US" sz="1600" dirty="0">
                <a:solidFill>
                  <a:prstClr val="black">
                    <a:lumMod val="75000"/>
                    <a:lumOff val="25000"/>
                  </a:prstClr>
                </a:solidFill>
              </a:rPr>
              <a:t>– Nessa, Black grower &amp; UA NGO rep, operating 1-4 years</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“Something that talks about the </a:t>
            </a:r>
            <a:r>
              <a:rPr lang="en-US" sz="2000" b="1" u="sng" dirty="0">
                <a:solidFill>
                  <a:prstClr val="black">
                    <a:lumMod val="75000"/>
                    <a:lumOff val="25000"/>
                  </a:prstClr>
                </a:solidFill>
              </a:rPr>
              <a:t>best cover crops </a:t>
            </a:r>
            <a:r>
              <a:rPr lang="en-US" sz="2000" dirty="0">
                <a:solidFill>
                  <a:prstClr val="black">
                    <a:lumMod val="75000"/>
                    <a:lumOff val="25000"/>
                  </a:prstClr>
                </a:solidFill>
              </a:rPr>
              <a:t>for operations that exclusively utilize raised beds” </a:t>
            </a:r>
            <a:r>
              <a:rPr lang="en-US" sz="1600" dirty="0">
                <a:solidFill>
                  <a:prstClr val="black">
                    <a:lumMod val="75000"/>
                    <a:lumOff val="25000"/>
                  </a:prstClr>
                </a:solidFill>
              </a:rPr>
              <a:t>– Mariann, white grower, operating 1-4 years</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“What are the </a:t>
            </a:r>
            <a:r>
              <a:rPr lang="en-US" sz="2000" b="1" u="sng" dirty="0">
                <a:solidFill>
                  <a:prstClr val="black">
                    <a:lumMod val="75000"/>
                    <a:lumOff val="25000"/>
                  </a:prstClr>
                </a:solidFill>
              </a:rPr>
              <a:t>appropriate prices </a:t>
            </a:r>
            <a:r>
              <a:rPr lang="en-US" sz="2000" dirty="0">
                <a:solidFill>
                  <a:prstClr val="black">
                    <a:lumMod val="75000"/>
                    <a:lumOff val="25000"/>
                  </a:prstClr>
                </a:solidFill>
              </a:rPr>
              <a:t>I should be charging for wholesale products?” </a:t>
            </a:r>
            <a:br>
              <a:rPr lang="en-US" sz="2000" dirty="0">
                <a:solidFill>
                  <a:prstClr val="black">
                    <a:lumMod val="75000"/>
                    <a:lumOff val="25000"/>
                  </a:prstClr>
                </a:solidFill>
              </a:rPr>
            </a:br>
            <a:r>
              <a:rPr lang="en-US" sz="1600" dirty="0">
                <a:solidFill>
                  <a:prstClr val="black">
                    <a:lumMod val="75000"/>
                    <a:lumOff val="25000"/>
                  </a:prstClr>
                </a:solidFill>
              </a:rPr>
              <a:t>– Jaqueline, white grower, operating 5-9 years</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“Something that demonstrates the </a:t>
            </a:r>
            <a:r>
              <a:rPr lang="en-US" sz="2000" b="1" u="sng" dirty="0">
                <a:solidFill>
                  <a:prstClr val="black">
                    <a:lumMod val="75000"/>
                    <a:lumOff val="25000"/>
                  </a:prstClr>
                </a:solidFill>
              </a:rPr>
              <a:t>efficacy of farmers markets versus distributing to grocery stores</a:t>
            </a:r>
            <a:r>
              <a:rPr lang="en-US" sz="2000" dirty="0">
                <a:solidFill>
                  <a:prstClr val="black">
                    <a:lumMod val="75000"/>
                    <a:lumOff val="25000"/>
                  </a:prstClr>
                </a:solidFill>
              </a:rPr>
              <a:t>” </a:t>
            </a:r>
            <a:r>
              <a:rPr lang="en-US" sz="1600" dirty="0">
                <a:solidFill>
                  <a:prstClr val="black">
                    <a:lumMod val="75000"/>
                    <a:lumOff val="25000"/>
                  </a:prstClr>
                </a:solidFill>
              </a:rPr>
              <a:t>– Talia, white grower &amp; UA NGO rep, operating 5-9 years</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“How can we </a:t>
            </a:r>
            <a:r>
              <a:rPr lang="en-US" sz="2000" b="1" u="sng" dirty="0">
                <a:solidFill>
                  <a:prstClr val="black">
                    <a:lumMod val="75000"/>
                    <a:lumOff val="25000"/>
                  </a:prstClr>
                </a:solidFill>
              </a:rPr>
              <a:t>most effectively store and distribute </a:t>
            </a:r>
            <a:r>
              <a:rPr lang="en-US" sz="2000" dirty="0">
                <a:solidFill>
                  <a:prstClr val="black">
                    <a:lumMod val="75000"/>
                    <a:lumOff val="25000"/>
                  </a:prstClr>
                </a:solidFill>
              </a:rPr>
              <a:t>produce on a small scale?” </a:t>
            </a:r>
            <a:br>
              <a:rPr lang="en-US" sz="2000" dirty="0">
                <a:solidFill>
                  <a:prstClr val="black">
                    <a:lumMod val="75000"/>
                    <a:lumOff val="25000"/>
                  </a:prstClr>
                </a:solidFill>
              </a:rPr>
            </a:br>
            <a:r>
              <a:rPr lang="en-US" sz="1600" dirty="0">
                <a:solidFill>
                  <a:prstClr val="black">
                    <a:lumMod val="75000"/>
                    <a:lumOff val="25000"/>
                  </a:prstClr>
                </a:solidFill>
              </a:rPr>
              <a:t>– Fay, white grower &amp; UA NGO rep, operating 5-9 years </a:t>
            </a:r>
            <a:endParaRPr lang="en-US" sz="2000" dirty="0">
              <a:solidFill>
                <a:prstClr val="black">
                  <a:lumMod val="75000"/>
                  <a:lumOff val="25000"/>
                </a:prstClr>
              </a:solidFill>
            </a:endParaRPr>
          </a:p>
        </p:txBody>
      </p:sp>
    </p:spTree>
    <p:extLst>
      <p:ext uri="{BB962C8B-B14F-4D97-AF65-F5344CB8AC3E}">
        <p14:creationId xmlns:p14="http://schemas.microsoft.com/office/powerpoint/2010/main" val="329970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679630"/>
            <a:ext cx="11049749" cy="617159"/>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Baseline info on UA policies, programs, services, &amp; their effects on growers + communities</a:t>
            </a:r>
            <a:endParaRPr lang="en-US" sz="4000" dirty="0"/>
          </a:p>
        </p:txBody>
      </p:sp>
      <p:sp>
        <p:nvSpPr>
          <p:cNvPr id="7" name="Rectangle: Rounded Corners 6">
            <a:extLst>
              <a:ext uri="{FF2B5EF4-FFF2-40B4-BE49-F238E27FC236}">
                <a16:creationId xmlns:a16="http://schemas.microsoft.com/office/drawing/2014/main" id="{B35E7CA3-16C5-4C74-9DE6-041F00F7B2CC}"/>
              </a:ext>
            </a:extLst>
          </p:cNvPr>
          <p:cNvSpPr/>
          <p:nvPr/>
        </p:nvSpPr>
        <p:spPr>
          <a:xfrm>
            <a:off x="978507" y="717039"/>
            <a:ext cx="10977756" cy="560680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1200"/>
              </a:spcAft>
              <a:buFont typeface="Arial" panose="020B0604020202020204" pitchFamily="34" charset="0"/>
              <a:buChar char="•"/>
            </a:pPr>
            <a:r>
              <a:rPr lang="en-US" sz="2000" b="1" u="sng" dirty="0">
                <a:solidFill>
                  <a:prstClr val="black">
                    <a:lumMod val="75000"/>
                    <a:lumOff val="25000"/>
                  </a:prstClr>
                </a:solidFill>
              </a:rPr>
              <a:t>Zoning laws</a:t>
            </a:r>
            <a:r>
              <a:rPr lang="en-US" sz="2000" dirty="0">
                <a:solidFill>
                  <a:prstClr val="black">
                    <a:lumMod val="75000"/>
                    <a:lumOff val="25000"/>
                  </a:prstClr>
                </a:solidFill>
              </a:rPr>
              <a:t>, </a:t>
            </a:r>
            <a:r>
              <a:rPr lang="en-US" sz="2000" b="1" u="sng" dirty="0">
                <a:solidFill>
                  <a:prstClr val="black">
                    <a:lumMod val="75000"/>
                    <a:lumOff val="25000"/>
                  </a:prstClr>
                </a:solidFill>
              </a:rPr>
              <a:t>livestock allowances</a:t>
            </a:r>
            <a:r>
              <a:rPr lang="en-US" sz="2000" dirty="0">
                <a:solidFill>
                  <a:prstClr val="black">
                    <a:lumMod val="75000"/>
                    <a:lumOff val="25000"/>
                  </a:prstClr>
                </a:solidFill>
              </a:rPr>
              <a:t>, data on </a:t>
            </a:r>
            <a:r>
              <a:rPr lang="en-US" sz="2000" b="1" u="sng" dirty="0">
                <a:solidFill>
                  <a:prstClr val="black">
                    <a:lumMod val="75000"/>
                    <a:lumOff val="25000"/>
                  </a:prstClr>
                </a:solidFill>
              </a:rPr>
              <a:t>current land- and agriculture-related policies</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“Just being able to put [the information] all in one place so it’s like a cheat sheet on how to start your own small urban farm” – </a:t>
            </a:r>
            <a:r>
              <a:rPr lang="en-US" sz="1600" dirty="0">
                <a:solidFill>
                  <a:prstClr val="black">
                    <a:lumMod val="75000"/>
                    <a:lumOff val="25000"/>
                  </a:prstClr>
                </a:solidFill>
              </a:rPr>
              <a:t>Kenzie, white grower and UA NGO rep, 5-9 years</a:t>
            </a:r>
          </a:p>
          <a:p>
            <a:pPr marL="457200" indent="-457200">
              <a:spcAft>
                <a:spcPts val="1200"/>
              </a:spcAft>
              <a:buFont typeface="Arial" panose="020B0604020202020204" pitchFamily="34" charset="0"/>
              <a:buChar char="•"/>
            </a:pPr>
            <a:r>
              <a:rPr lang="en-US" sz="2000" b="1" u="sng" dirty="0">
                <a:solidFill>
                  <a:prstClr val="black">
                    <a:lumMod val="75000"/>
                    <a:lumOff val="25000"/>
                  </a:prstClr>
                </a:solidFill>
              </a:rPr>
              <a:t>Urban agriculture-specific census</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Who is growing food? What are they growing? Where are they located?</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Without, difficult for UA non profits to apply for grants, state, and national UA policies</a:t>
            </a:r>
          </a:p>
          <a:p>
            <a:pPr marL="457200" indent="-457200">
              <a:spcAft>
                <a:spcPts val="1200"/>
              </a:spcAft>
              <a:buFont typeface="Arial" panose="020B0604020202020204" pitchFamily="34" charset="0"/>
              <a:buChar char="•"/>
            </a:pPr>
            <a:r>
              <a:rPr lang="en-US" sz="2000" b="1" u="sng" dirty="0">
                <a:solidFill>
                  <a:prstClr val="black">
                    <a:lumMod val="75000"/>
                    <a:lumOff val="25000"/>
                  </a:prstClr>
                </a:solidFill>
              </a:rPr>
              <a:t>Citywide network analysis</a:t>
            </a:r>
          </a:p>
        </p:txBody>
      </p:sp>
      <p:sp>
        <p:nvSpPr>
          <p:cNvPr id="3" name="Speech Bubble: Rectangle with Corners Rounded 2">
            <a:extLst>
              <a:ext uri="{FF2B5EF4-FFF2-40B4-BE49-F238E27FC236}">
                <a16:creationId xmlns:a16="http://schemas.microsoft.com/office/drawing/2014/main" id="{7602FA7B-9458-4537-A0CA-3FDE14157E8B}"/>
              </a:ext>
            </a:extLst>
          </p:cNvPr>
          <p:cNvSpPr/>
          <p:nvPr/>
        </p:nvSpPr>
        <p:spPr>
          <a:xfrm>
            <a:off x="5118245" y="5037513"/>
            <a:ext cx="6766560" cy="1552342"/>
          </a:xfrm>
          <a:prstGeom prst="wedgeRoundRectCallou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“There’s no baseline information. We don’t know how many trees need to be cut down. We don’t know where the stormwater problems are. We don’t know where the air pollution is. We don’t know where the community stands.”</a:t>
            </a:r>
          </a:p>
          <a:p>
            <a:pPr algn="r"/>
            <a:r>
              <a:rPr lang="en-US" sz="1400" dirty="0">
                <a:solidFill>
                  <a:sysClr val="windowText" lastClr="000000"/>
                </a:solidFill>
              </a:rPr>
              <a:t>- Natasha, Black grower and UA non profit rep, 5-9 years</a:t>
            </a:r>
          </a:p>
        </p:txBody>
      </p:sp>
    </p:spTree>
    <p:extLst>
      <p:ext uri="{BB962C8B-B14F-4D97-AF65-F5344CB8AC3E}">
        <p14:creationId xmlns:p14="http://schemas.microsoft.com/office/powerpoint/2010/main" val="300754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28">
      <a:dk1>
        <a:sysClr val="windowText" lastClr="000000"/>
      </a:dk1>
      <a:lt1>
        <a:srgbClr val="FFFFFF"/>
      </a:lt1>
      <a:dk2>
        <a:srgbClr val="3F3F3F"/>
      </a:dk2>
      <a:lt2>
        <a:srgbClr val="F2F2F2"/>
      </a:lt2>
      <a:accent1>
        <a:srgbClr val="31B0C1"/>
      </a:accent1>
      <a:accent2>
        <a:srgbClr val="CB488B"/>
      </a:accent2>
      <a:accent3>
        <a:srgbClr val="BC9230"/>
      </a:accent3>
      <a:accent4>
        <a:srgbClr val="126974"/>
      </a:accent4>
      <a:accent5>
        <a:srgbClr val="C13131"/>
      </a:accent5>
      <a:accent6>
        <a:srgbClr val="8E8016"/>
      </a:accent6>
      <a:hlink>
        <a:srgbClr val="31B0C1"/>
      </a:hlink>
      <a:folHlink>
        <a:srgbClr val="31B0C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652269_Healthcare pitch deck_RVA_v5" id="{131D69DF-5A4C-4D7D-9CA6-F5F98F0CBF64}" vid="{02C95288-9555-411A-9D92-BD9F03F3A2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FFFEA1C-4D28-422A-816B-51B2F61D85DA}">
  <ds:schemaRefs>
    <ds:schemaRef ds:uri="http://schemas.microsoft.com/sharepoint/v3/contenttype/forms"/>
  </ds:schemaRefs>
</ds:datastoreItem>
</file>

<file path=customXml/itemProps2.xml><?xml version="1.0" encoding="utf-8"?>
<ds:datastoreItem xmlns:ds="http://schemas.openxmlformats.org/officeDocument/2006/customXml" ds:itemID="{172D1CBC-A6D2-4C27-A0DD-244AE04E36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0A2AAC-D70B-4233-9389-268D6896774D}">
  <ds:schemaRefs>
    <ds:schemaRef ds:uri="http://schemas.microsoft.com/office/2006/metadata/properties"/>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16c05727-aa75-4e4a-9b5f-8a80a116589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TF89652269</Template>
  <TotalTime>0</TotalTime>
  <Words>879</Words>
  <Application>Microsoft Office PowerPoint</Application>
  <PresentationFormat>Widescreen</PresentationFormat>
  <Paragraphs>85</Paragraphs>
  <Slides>12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Corbel</vt:lpstr>
      <vt:lpstr>Times New Roman</vt:lpstr>
      <vt:lpstr>Wingdings</vt:lpstr>
      <vt:lpstr>Office Theme</vt:lpstr>
      <vt:lpstr>A Research &amp; Extension Agenda  for Learning from Historically Underserved Farmers, Growers, Food Activists, and Agricultural Educators</vt:lpstr>
      <vt:lpstr>Background</vt:lpstr>
      <vt:lpstr>PowerPoint Presentation</vt:lpstr>
      <vt:lpstr>PowerPoint Presentation</vt:lpstr>
      <vt:lpstr>Methods of learning</vt:lpstr>
      <vt:lpstr>PowerPoint Presentation</vt:lpstr>
      <vt:lpstr>PowerPoint Presentation</vt:lpstr>
      <vt:lpstr>PowerPoint Presentation</vt:lpstr>
      <vt:lpstr>PowerPoint Presentation</vt:lpstr>
      <vt:lpstr>PowerPoint Presentation</vt:lpstr>
      <vt:lpstr>“There’s power in playing in the dirt.  It’s important that people see what we’re doing, take that work seriously, and make growing food possible for everyone. It doesn’t matter where we live, what we look like… Give us space, we’ll make it happen.”                          -- Lonnie, urban grower and community activist, Pittsburgh, 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2019-06-10T19:22:55Z</dcterms:created>
  <dcterms:modified xsi:type="dcterms:W3CDTF">2019-12-26T21:45:28Z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