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p:restoredTop sz="94674"/>
  </p:normalViewPr>
  <p:slideViewPr>
    <p:cSldViewPr snapToGrid="0" snapToObjects="1">
      <p:cViewPr varScale="1">
        <p:scale>
          <a:sx n="55" d="100"/>
          <a:sy n="55" d="100"/>
        </p:scale>
        <p:origin x="-104" y="-16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825B1-D9A9-E649-82F4-7DD4CD335821}" type="datetimeFigureOut">
              <a:rPr lang="en-US" smtClean="0"/>
              <a:t>3/6/19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77114-1950-994B-A00F-6C003D806D2C}" type="slidenum">
              <a:rPr lang="en-US" smtClean="0"/>
              <a:t>‹#›</a:t>
            </a:fld>
            <a:endParaRPr lang="en-US"/>
          </a:p>
        </p:txBody>
      </p:sp>
    </p:spTree>
    <p:extLst>
      <p:ext uri="{BB962C8B-B14F-4D97-AF65-F5344CB8AC3E}">
        <p14:creationId xmlns:p14="http://schemas.microsoft.com/office/powerpoint/2010/main" val="56454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26D849-1A3A-4675-A70C-06CD7E7DE243}" type="slidenum">
              <a:rPr lang="en-US" altLang="en-US" smtClean="0"/>
              <a:pPr/>
              <a:t>1</a:t>
            </a:fld>
            <a:endParaRPr lang="en-US" altLang="en-US"/>
          </a:p>
        </p:txBody>
      </p:sp>
    </p:spTree>
    <p:extLst>
      <p:ext uri="{BB962C8B-B14F-4D97-AF65-F5344CB8AC3E}">
        <p14:creationId xmlns:p14="http://schemas.microsoft.com/office/powerpoint/2010/main" val="126878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A6BA92-59BA-4391-9AFE-DB2D961C7BD3}" type="slidenum">
              <a:rPr lang="en-US" altLang="en-US" smtClean="0"/>
              <a:pPr/>
              <a:t>14</a:t>
            </a:fld>
            <a:endParaRPr lang="en-US" altLang="en-US"/>
          </a:p>
        </p:txBody>
      </p:sp>
    </p:spTree>
    <p:extLst>
      <p:ext uri="{BB962C8B-B14F-4D97-AF65-F5344CB8AC3E}">
        <p14:creationId xmlns:p14="http://schemas.microsoft.com/office/powerpoint/2010/main" val="408790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382332-6C9E-4BBA-BB06-F18C8E9A827F}" type="slidenum">
              <a:rPr lang="en-US" altLang="en-US" smtClean="0"/>
              <a:pPr/>
              <a:t>17</a:t>
            </a:fld>
            <a:endParaRPr lang="en-US" altLang="en-US"/>
          </a:p>
        </p:txBody>
      </p:sp>
    </p:spTree>
    <p:extLst>
      <p:ext uri="{BB962C8B-B14F-4D97-AF65-F5344CB8AC3E}">
        <p14:creationId xmlns:p14="http://schemas.microsoft.com/office/powerpoint/2010/main" val="191493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19319E-894A-48FA-B9F4-208BADA1064B}" type="slidenum">
              <a:rPr lang="en-US" altLang="en-US" smtClean="0"/>
              <a:pPr/>
              <a:t>18</a:t>
            </a:fld>
            <a:endParaRPr lang="en-US" altLang="en-US"/>
          </a:p>
        </p:txBody>
      </p:sp>
    </p:spTree>
    <p:extLst>
      <p:ext uri="{BB962C8B-B14F-4D97-AF65-F5344CB8AC3E}">
        <p14:creationId xmlns:p14="http://schemas.microsoft.com/office/powerpoint/2010/main" val="85665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5F3D75-E3EA-46B8-B488-4A6D42BBA624}" type="slidenum">
              <a:rPr lang="en-US" altLang="en-US" smtClean="0"/>
              <a:pPr/>
              <a:t>19</a:t>
            </a:fld>
            <a:endParaRPr lang="en-US" altLang="en-US"/>
          </a:p>
        </p:txBody>
      </p:sp>
    </p:spTree>
    <p:extLst>
      <p:ext uri="{BB962C8B-B14F-4D97-AF65-F5344CB8AC3E}">
        <p14:creationId xmlns:p14="http://schemas.microsoft.com/office/powerpoint/2010/main" val="245601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3E51CA-8135-4B1B-B691-4B0D92C5BD67}" type="slidenum">
              <a:rPr lang="en-US" altLang="en-US" smtClean="0"/>
              <a:pPr/>
              <a:t>20</a:t>
            </a:fld>
            <a:endParaRPr lang="en-US" altLang="en-US"/>
          </a:p>
        </p:txBody>
      </p:sp>
    </p:spTree>
    <p:extLst>
      <p:ext uri="{BB962C8B-B14F-4D97-AF65-F5344CB8AC3E}">
        <p14:creationId xmlns:p14="http://schemas.microsoft.com/office/powerpoint/2010/main" val="385145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4A055C-6492-4D6B-8238-A22D3F09C98F}" type="slidenum">
              <a:rPr lang="en-US" altLang="en-US" smtClean="0"/>
              <a:pPr/>
              <a:t>21</a:t>
            </a:fld>
            <a:endParaRPr lang="en-US" altLang="en-US"/>
          </a:p>
        </p:txBody>
      </p:sp>
    </p:spTree>
    <p:extLst>
      <p:ext uri="{BB962C8B-B14F-4D97-AF65-F5344CB8AC3E}">
        <p14:creationId xmlns:p14="http://schemas.microsoft.com/office/powerpoint/2010/main" val="268262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553A4F-CD69-4B99-923D-3F8DAF058FAF}" type="slidenum">
              <a:rPr lang="en-US" altLang="en-US" smtClean="0"/>
              <a:pPr/>
              <a:t>22</a:t>
            </a:fld>
            <a:endParaRPr lang="en-US" altLang="en-US"/>
          </a:p>
        </p:txBody>
      </p:sp>
    </p:spTree>
    <p:extLst>
      <p:ext uri="{BB962C8B-B14F-4D97-AF65-F5344CB8AC3E}">
        <p14:creationId xmlns:p14="http://schemas.microsoft.com/office/powerpoint/2010/main" val="201178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316898-076B-40E2-AECA-A1C29ECD7CE0}" type="slidenum">
              <a:rPr lang="en-US" altLang="en-US" smtClean="0"/>
              <a:pPr/>
              <a:t>23</a:t>
            </a:fld>
            <a:endParaRPr lang="en-US" altLang="en-US"/>
          </a:p>
        </p:txBody>
      </p:sp>
    </p:spTree>
    <p:extLst>
      <p:ext uri="{BB962C8B-B14F-4D97-AF65-F5344CB8AC3E}">
        <p14:creationId xmlns:p14="http://schemas.microsoft.com/office/powerpoint/2010/main" val="1921820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D149BD-4D3C-48DD-8398-5525F579854B}" type="slidenum">
              <a:rPr lang="en-US" altLang="en-US" smtClean="0"/>
              <a:pPr/>
              <a:t>24</a:t>
            </a:fld>
            <a:endParaRPr lang="en-US" altLang="en-US"/>
          </a:p>
        </p:txBody>
      </p:sp>
    </p:spTree>
    <p:extLst>
      <p:ext uri="{BB962C8B-B14F-4D97-AF65-F5344CB8AC3E}">
        <p14:creationId xmlns:p14="http://schemas.microsoft.com/office/powerpoint/2010/main" val="1694071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88F922-DC69-492C-8A3E-E3364CDAEC09}" type="slidenum">
              <a:rPr lang="en-US" altLang="en-US" smtClean="0"/>
              <a:pPr/>
              <a:t>25</a:t>
            </a:fld>
            <a:endParaRPr lang="en-US" altLang="en-US"/>
          </a:p>
        </p:txBody>
      </p:sp>
    </p:spTree>
    <p:extLst>
      <p:ext uri="{BB962C8B-B14F-4D97-AF65-F5344CB8AC3E}">
        <p14:creationId xmlns:p14="http://schemas.microsoft.com/office/powerpoint/2010/main" val="294239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E8E6D2-39A9-49FC-91E1-1EAF628E8C7F}" type="slidenum">
              <a:rPr lang="en-US" altLang="en-US" smtClean="0"/>
              <a:pPr/>
              <a:t>2</a:t>
            </a:fld>
            <a:endParaRPr lang="en-US" altLang="en-US"/>
          </a:p>
        </p:txBody>
      </p:sp>
    </p:spTree>
    <p:extLst>
      <p:ext uri="{BB962C8B-B14F-4D97-AF65-F5344CB8AC3E}">
        <p14:creationId xmlns:p14="http://schemas.microsoft.com/office/powerpoint/2010/main" val="1648767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A15F2-CC2E-49DE-9B79-40AF104ACD05}" type="slidenum">
              <a:rPr lang="en-US" altLang="en-US" smtClean="0"/>
              <a:pPr/>
              <a:t>26</a:t>
            </a:fld>
            <a:endParaRPr lang="en-US" altLang="en-US"/>
          </a:p>
        </p:txBody>
      </p:sp>
    </p:spTree>
    <p:extLst>
      <p:ext uri="{BB962C8B-B14F-4D97-AF65-F5344CB8AC3E}">
        <p14:creationId xmlns:p14="http://schemas.microsoft.com/office/powerpoint/2010/main" val="1873035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5013" indent="-28257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0300" indent="-2254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2738" indent="-2254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5175" indent="-2254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23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5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67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639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1B57FEA-B5AA-487B-B7F7-62E2C6F9A006}" type="slidenum">
              <a:rPr lang="en-US" altLang="en-US" smtClean="0">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The area of protection is greatest when the wind encounters the windbreak at 90 degrees or when it is perpendicular to the windbreak. As the angle of approach decreases the zone of protection decreases.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sz="1400">
                <a:latin typeface="Arial" panose="020B0604020202020204" pitchFamily="34" charset="0"/>
                <a:ea typeface="ＭＳ Ｐゴシック" panose="020B0600070205080204" pitchFamily="34" charset="-128"/>
              </a:rPr>
              <a:t>*Does the predominate wind direction vary through the seasons?</a:t>
            </a:r>
          </a:p>
          <a:p>
            <a:pPr eaLnBrk="1" hangingPunct="1"/>
            <a:r>
              <a:rPr lang="en-US" altLang="en-US" sz="1400">
                <a:latin typeface="Arial" panose="020B0604020202020204" pitchFamily="34" charset="0"/>
                <a:ea typeface="ＭＳ Ｐゴシック" panose="020B0600070205080204" pitchFamily="34" charset="-128"/>
              </a:rPr>
              <a:t>*During which season is wind the biggest problem?</a:t>
            </a:r>
          </a:p>
          <a:p>
            <a:pPr eaLnBrk="1" hangingPunct="1"/>
            <a:r>
              <a:rPr lang="en-US" altLang="en-US" sz="1400">
                <a:latin typeface="Arial" panose="020B0604020202020204" pitchFamily="34" charset="0"/>
                <a:ea typeface="ＭＳ Ｐゴシック" panose="020B0600070205080204" pitchFamily="34" charset="-128"/>
              </a:rPr>
              <a:t>*Plan the windbreak orientation to be as close as possible to the troublesome wind.</a:t>
            </a:r>
          </a:p>
        </p:txBody>
      </p:sp>
    </p:spTree>
    <p:extLst>
      <p:ext uri="{BB962C8B-B14F-4D97-AF65-F5344CB8AC3E}">
        <p14:creationId xmlns:p14="http://schemas.microsoft.com/office/powerpoint/2010/main" val="2271719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285E97-AD14-44CD-A20F-3D38A1F36150}" type="slidenum">
              <a:rPr lang="en-US" altLang="en-US" smtClean="0"/>
              <a:pPr/>
              <a:t>30</a:t>
            </a:fld>
            <a:endParaRPr lang="en-US" altLang="en-US"/>
          </a:p>
        </p:txBody>
      </p:sp>
    </p:spTree>
    <p:extLst>
      <p:ext uri="{BB962C8B-B14F-4D97-AF65-F5344CB8AC3E}">
        <p14:creationId xmlns:p14="http://schemas.microsoft.com/office/powerpoint/2010/main" val="73763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5FE193-DBAB-4B45-B53C-08519780E5D2}" type="slidenum">
              <a:rPr lang="en-US" altLang="en-US" smtClean="0"/>
              <a:pPr/>
              <a:t>31</a:t>
            </a:fld>
            <a:endParaRPr lang="en-US" altLang="en-US"/>
          </a:p>
        </p:txBody>
      </p:sp>
    </p:spTree>
    <p:extLst>
      <p:ext uri="{BB962C8B-B14F-4D97-AF65-F5344CB8AC3E}">
        <p14:creationId xmlns:p14="http://schemas.microsoft.com/office/powerpoint/2010/main" val="396813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E6DDD5-21FC-4AB7-8D34-0639C2CF5514}" type="slidenum">
              <a:rPr lang="en-US" altLang="en-US" smtClean="0"/>
              <a:pPr/>
              <a:t>33</a:t>
            </a:fld>
            <a:endParaRPr lang="en-US" altLang="en-US"/>
          </a:p>
        </p:txBody>
      </p:sp>
    </p:spTree>
    <p:extLst>
      <p:ext uri="{BB962C8B-B14F-4D97-AF65-F5344CB8AC3E}">
        <p14:creationId xmlns:p14="http://schemas.microsoft.com/office/powerpoint/2010/main" val="2816104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3CE5C6-4F43-448A-80C6-70CE82B0D7B6}" type="slidenum">
              <a:rPr lang="en-US" altLang="en-US" smtClean="0"/>
              <a:pPr/>
              <a:t>36</a:t>
            </a:fld>
            <a:endParaRPr lang="en-US" altLang="en-US"/>
          </a:p>
        </p:txBody>
      </p:sp>
    </p:spTree>
    <p:extLst>
      <p:ext uri="{BB962C8B-B14F-4D97-AF65-F5344CB8AC3E}">
        <p14:creationId xmlns:p14="http://schemas.microsoft.com/office/powerpoint/2010/main" val="283419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defRPr/>
            </a:pPr>
            <a:r>
              <a:rPr lang="en-US" dirty="0">
                <a:solidFill>
                  <a:schemeClr val="accent2">
                    <a:lumMod val="75000"/>
                  </a:schemeClr>
                </a:solidFill>
              </a:rPr>
              <a:t>When troublesome winds will cross windbreaks at a significant angle.  Use the wind angle calculator provided in NRCS PIA Veg. Spec. located in the Planner’s area of the IR template for Windbreak/Shelterbelt Establishment Implementation.</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F80007-EED9-4A94-AFCA-433FCB7BD537}" type="slidenum">
              <a:rPr lang="en-US" altLang="en-US" smtClean="0"/>
              <a:pPr/>
              <a:t>38</a:t>
            </a:fld>
            <a:endParaRPr lang="en-US" altLang="en-US"/>
          </a:p>
        </p:txBody>
      </p:sp>
    </p:spTree>
    <p:extLst>
      <p:ext uri="{BB962C8B-B14F-4D97-AF65-F5344CB8AC3E}">
        <p14:creationId xmlns:p14="http://schemas.microsoft.com/office/powerpoint/2010/main" val="4127420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6ECC02-A43E-4B3C-8728-D2A15BD77161}" type="slidenum">
              <a:rPr lang="en-US" altLang="en-US" smtClean="0"/>
              <a:pPr/>
              <a:t>39</a:t>
            </a:fld>
            <a:endParaRPr lang="en-US" altLang="en-US"/>
          </a:p>
        </p:txBody>
      </p:sp>
      <p:sp>
        <p:nvSpPr>
          <p:cNvPr id="70659" name="Rectangle 2"/>
          <p:cNvSpPr>
            <a:spLocks noGrp="1" noRot="1" noChangeAspect="1" noChangeArrowheads="1" noTextEdit="1"/>
          </p:cNvSpPr>
          <p:nvPr>
            <p:ph type="sldImg"/>
          </p:nvPr>
        </p:nvSpPr>
        <p:spPr bwMode="auto">
          <a:xfrm>
            <a:off x="1196975" y="725488"/>
            <a:ext cx="4464050" cy="3348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09638"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This example shows an original windbreak that was too sort to provide adequate protection to the house and living space.  The windbreak was later extended on both ends.  </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8832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A99BF84-8041-4E4D-8372-BA2BCF9F3E96}" type="slidenum">
              <a:rPr lang="en-US" altLang="en-US" smtClean="0"/>
              <a:pPr/>
              <a:t>40</a:t>
            </a:fld>
            <a:endParaRPr lang="en-US" altLang="en-US"/>
          </a:p>
        </p:txBody>
      </p:sp>
    </p:spTree>
    <p:extLst>
      <p:ext uri="{BB962C8B-B14F-4D97-AF65-F5344CB8AC3E}">
        <p14:creationId xmlns:p14="http://schemas.microsoft.com/office/powerpoint/2010/main" val="4212971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C8647E-03D6-4CAB-B683-495C367A0786}" type="slidenum">
              <a:rPr lang="en-US" altLang="en-US" smtClean="0">
                <a:latin typeface="Arial" panose="020B0604020202020204" pitchFamily="34" charset="0"/>
              </a:rPr>
              <a:pPr>
                <a:spcBef>
                  <a:spcPct val="0"/>
                </a:spcBef>
              </a:pPr>
              <a:t>41</a:t>
            </a:fld>
            <a:endParaRPr lang="en-US" altLang="en-US">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Height and density are the two most important specifications to consider when planning for effective windbreaks.</a:t>
            </a:r>
          </a:p>
          <a:p>
            <a:pPr eaLnBrk="1" hangingPunct="1"/>
            <a:endParaRPr lang="en-US" altLang="en-US" u="sng">
              <a:latin typeface="Arial" panose="020B0604020202020204" pitchFamily="34" charset="0"/>
              <a:ea typeface="ＭＳ Ｐゴシック" panose="020B0600070205080204" pitchFamily="34" charset="-128"/>
            </a:endParaRPr>
          </a:p>
          <a:p>
            <a:pPr eaLnBrk="1" hangingPunct="1"/>
            <a:r>
              <a:rPr lang="en-US" altLang="en-US" u="sng">
                <a:latin typeface="Arial" panose="020B0604020202020204" pitchFamily="34" charset="0"/>
                <a:ea typeface="ＭＳ Ｐゴシック" panose="020B0600070205080204" pitchFamily="34" charset="-128"/>
              </a:rPr>
              <a:t>Density</a:t>
            </a:r>
            <a:r>
              <a:rPr lang="en-US" altLang="en-US">
                <a:latin typeface="Arial" panose="020B0604020202020204" pitchFamily="34" charset="0"/>
                <a:ea typeface="ＭＳ Ｐゴシック" panose="020B0600070205080204" pitchFamily="34" charset="-128"/>
              </a:rPr>
              <a:t> - is the ratio of the solid portion of the barrier to the total area of the barrier.  Wind flows through the open portions of a windbreak, thus the more solid the windbreak, the less wind passes through.  By adjusting windbreak density different wind flow patterns and areas of protection are established</a:t>
            </a:r>
          </a:p>
        </p:txBody>
      </p:sp>
    </p:spTree>
    <p:extLst>
      <p:ext uri="{BB962C8B-B14F-4D97-AF65-F5344CB8AC3E}">
        <p14:creationId xmlns:p14="http://schemas.microsoft.com/office/powerpoint/2010/main" val="172437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02BD6D-224A-4BD4-A01F-A030B72E9C50}" type="slidenum">
              <a:rPr lang="en-US" altLang="en-US" smtClean="0"/>
              <a:pPr/>
              <a:t>4</a:t>
            </a:fld>
            <a:endParaRPr lang="en-US" altLang="en-US"/>
          </a:p>
        </p:txBody>
      </p:sp>
    </p:spTree>
    <p:extLst>
      <p:ext uri="{BB962C8B-B14F-4D97-AF65-F5344CB8AC3E}">
        <p14:creationId xmlns:p14="http://schemas.microsoft.com/office/powerpoint/2010/main" val="737381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5013" indent="-28257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0300" indent="-2254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2738" indent="-2254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5175" indent="-2254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23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5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67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63975" indent="-2254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1765E53-0D62-4001-903E-F0FA0989C730}" type="slidenum">
              <a:rPr lang="en-US" altLang="en-US" smtClean="0">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latin typeface="Arial" panose="020B0604020202020204" pitchFamily="34" charset="0"/>
                <a:ea typeface="ＭＳ Ｐゴシック" panose="020B0600070205080204" pitchFamily="34" charset="-128"/>
              </a:rPr>
              <a:t>Density</a:t>
            </a:r>
            <a:r>
              <a:rPr lang="en-US" altLang="en-US">
                <a:latin typeface="Arial" panose="020B0604020202020204" pitchFamily="34" charset="0"/>
                <a:ea typeface="ＭＳ Ｐゴシック" panose="020B0600070205080204" pitchFamily="34" charset="-128"/>
              </a:rPr>
              <a:t> - The density level is manipulated by the choice of plant materials (e.g. deciduous trees versus conifers) and the way the plants are arranged in the windbreak.  By combining low growing shrubs with medium and tall deciduous trees, dense plant material is provided at three levels (low, middle and upper) of the windbreak during the growing season.  However, during the winter, the density would decrease due to the loss of foliage.  Consequently, a conifer component would be desirable for year-round protection. </a:t>
            </a:r>
          </a:p>
          <a:p>
            <a:pPr eaLnBrk="1" hangingPunct="1"/>
            <a:r>
              <a:rPr lang="en-US" altLang="en-US">
                <a:latin typeface="Arial" panose="020B0604020202020204" pitchFamily="34" charset="0"/>
                <a:ea typeface="ＭＳ Ｐゴシック" panose="020B0600070205080204" pitchFamily="34" charset="-128"/>
              </a:rPr>
              <a:t>*How would you describe the density of the bottom left picture?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For practical application purposes density is dealt with on a gross scale of low, medium and high density.</a:t>
            </a:r>
          </a:p>
          <a:p>
            <a:pPr eaLnBrk="1" hangingPunct="1"/>
            <a:r>
              <a:rPr lang="en-US" altLang="en-US">
                <a:latin typeface="Arial" panose="020B0604020202020204" pitchFamily="34" charset="0"/>
                <a:ea typeface="ＭＳ Ｐゴシック" panose="020B0600070205080204" pitchFamily="34" charset="-128"/>
              </a:rPr>
              <a:t>Low density is 25-40% dense</a:t>
            </a:r>
          </a:p>
          <a:p>
            <a:pPr eaLnBrk="1" hangingPunct="1"/>
            <a:r>
              <a:rPr lang="en-US" altLang="en-US">
                <a:latin typeface="Arial" panose="020B0604020202020204" pitchFamily="34" charset="0"/>
                <a:ea typeface="ＭＳ Ｐゴシック" panose="020B0600070205080204" pitchFamily="34" charset="-128"/>
              </a:rPr>
              <a:t>Medium density is 40-60% dense</a:t>
            </a:r>
          </a:p>
          <a:p>
            <a:pPr eaLnBrk="1" hangingPunct="1"/>
            <a:r>
              <a:rPr lang="en-US" altLang="en-US">
                <a:latin typeface="Arial" panose="020B0604020202020204" pitchFamily="34" charset="0"/>
                <a:ea typeface="ＭＳ Ｐゴシック" panose="020B0600070205080204" pitchFamily="34" charset="-128"/>
              </a:rPr>
              <a:t>High density is greater than 60% dense</a:t>
            </a:r>
          </a:p>
          <a:p>
            <a:pPr eaLnBrk="1" hangingPunct="1"/>
            <a:r>
              <a:rPr lang="en-US" altLang="en-US">
                <a:latin typeface="Arial" panose="020B0604020202020204" pitchFamily="34" charset="0"/>
                <a:ea typeface="ＭＳ Ｐゴシック" panose="020B0600070205080204" pitchFamily="34" charset="-128"/>
              </a:rPr>
              <a:t>100% density is not possible with vegetation.</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Remember that density will likely vary from the bottom to the top of the windbreak.  </a:t>
            </a: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75638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A1A691-4325-4130-8C64-A4F96FE14796}" type="slidenum">
              <a:rPr lang="en-US" altLang="en-US" smtClean="0"/>
              <a:pPr/>
              <a:t>44</a:t>
            </a:fld>
            <a:endParaRPr lang="en-US" alt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ea typeface="ＭＳ Ｐゴシック" panose="020B0600070205080204" pitchFamily="34" charset="-128"/>
              </a:rPr>
              <a:t>Density</a:t>
            </a:r>
            <a:r>
              <a:rPr lang="en-US" altLang="en-US">
                <a:ea typeface="ＭＳ Ｐゴシック" panose="020B0600070205080204" pitchFamily="34" charset="-128"/>
              </a:rPr>
              <a:t> - is the ratio of the solid portion of the barrier to the total area of the barrier.  Wind flows through the open portions of a windbreak, thus the more solid the windbreak, the less wind passes through.  By adjusting windbreak density different wind flow patterns and areas of protection are established. </a:t>
            </a:r>
          </a:p>
          <a:p>
            <a:endParaRPr lang="en-US" altLang="en-US">
              <a:ea typeface="ＭＳ Ｐゴシック" panose="020B0600070205080204" pitchFamily="34" charset="-128"/>
            </a:endParaRPr>
          </a:p>
          <a:p>
            <a:r>
              <a:rPr lang="en-US" altLang="en-US">
                <a:ea typeface="ＭＳ Ｐゴシック" panose="020B0600070205080204" pitchFamily="34" charset="-128"/>
              </a:rPr>
              <a:t>Sometimes people or literature on windbreaks will refer to porosity instead of density. Remember that a 60% dense windbreak can also be considered to be 40% porous.</a:t>
            </a:r>
          </a:p>
          <a:p>
            <a:endParaRPr lang="en-US" altLang="en-US">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We usually estimate the density on an optical basis. </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Q-How dense is this picture?</a:t>
            </a:r>
          </a:p>
          <a:p>
            <a:pPr eaLnBrk="1" hangingPunct="1"/>
            <a:r>
              <a:rPr lang="en-US" altLang="en-US">
                <a:latin typeface="Arial" panose="020B0604020202020204" pitchFamily="34" charset="0"/>
                <a:ea typeface="ＭＳ Ｐゴシック" panose="020B0600070205080204" pitchFamily="34" charset="-128"/>
              </a:rPr>
              <a:t>A-40% dense</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34421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253BDAF-DEA3-419A-BB54-A5DFC33169F4}" type="slidenum">
              <a:rPr lang="en-US" altLang="en-US" smtClean="0">
                <a:latin typeface="Arial" panose="020B0604020202020204" pitchFamily="34" charset="0"/>
              </a:rPr>
              <a:pPr>
                <a:spcBef>
                  <a:spcPct val="0"/>
                </a:spcBef>
              </a:pPr>
              <a:t>45</a:t>
            </a:fld>
            <a:endParaRPr lang="en-US" altLang="en-US">
              <a:latin typeface="Arial" panose="020B0604020202020204" pitchFamily="34" charset="0"/>
            </a:endParaRPr>
          </a:p>
        </p:txBody>
      </p:sp>
      <p:sp>
        <p:nvSpPr>
          <p:cNvPr id="8192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latin typeface="Arial" panose="020B0604020202020204" pitchFamily="34" charset="0"/>
                <a:ea typeface="ＭＳ Ｐゴシック" panose="020B0600070205080204" pitchFamily="34" charset="-128"/>
              </a:rPr>
              <a:t>Density</a:t>
            </a:r>
            <a:r>
              <a:rPr lang="en-US" altLang="en-US">
                <a:latin typeface="Arial" panose="020B0604020202020204" pitchFamily="34" charset="0"/>
                <a:ea typeface="ＭＳ Ｐゴシック" panose="020B0600070205080204" pitchFamily="34" charset="-128"/>
              </a:rPr>
              <a:t> - is the ratio of the solid portion of the barrier to the total area of the barrier.  Wind flows through the open portions of a windbreak, thus the more solid the windbreak, the less wind passes through.  By adjusting windbreak density different wind flow patterns and areas of protection are established</a:t>
            </a:r>
          </a:p>
        </p:txBody>
      </p:sp>
    </p:spTree>
    <p:extLst>
      <p:ext uri="{BB962C8B-B14F-4D97-AF65-F5344CB8AC3E}">
        <p14:creationId xmlns:p14="http://schemas.microsoft.com/office/powerpoint/2010/main" val="2503108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52E6D-06C5-4C4A-BA3A-8A4248EABF39}" type="slidenum">
              <a:rPr lang="en-US" altLang="en-US" smtClean="0"/>
              <a:pPr/>
              <a:t>46</a:t>
            </a:fld>
            <a:endParaRPr lang="en-US" altLang="en-US"/>
          </a:p>
        </p:txBody>
      </p:sp>
    </p:spTree>
    <p:extLst>
      <p:ext uri="{BB962C8B-B14F-4D97-AF65-F5344CB8AC3E}">
        <p14:creationId xmlns:p14="http://schemas.microsoft.com/office/powerpoint/2010/main" val="3199209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1E6285-A2E1-4F37-80AE-F73B82FBDFD7}" type="slidenum">
              <a:rPr lang="en-US" altLang="en-US" smtClean="0"/>
              <a:pPr/>
              <a:t>47</a:t>
            </a:fld>
            <a:endParaRPr lang="en-US" altLang="en-US"/>
          </a:p>
        </p:txBody>
      </p:sp>
      <p:sp>
        <p:nvSpPr>
          <p:cNvPr id="86019" name="Rectangle 2"/>
          <p:cNvSpPr>
            <a:spLocks noGrp="1" noRot="1" noChangeAspect="1" noChangeArrowheads="1" noTextEdit="1"/>
          </p:cNvSpPr>
          <p:nvPr>
            <p:ph type="sldImg"/>
          </p:nvPr>
        </p:nvSpPr>
        <p:spPr bwMode="auto">
          <a:xfrm>
            <a:off x="1196975" y="725488"/>
            <a:ext cx="4464050" cy="3348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09638"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It is critical that the wind barriers do not have any gaps.  The wind velocity through a gap can actually accelerate to 120% of open wind velocity resulting in damage as shown in the photo.</a:t>
            </a:r>
          </a:p>
          <a:p>
            <a:endParaRPr lang="en-US" altLang="en-US">
              <a:ea typeface="ＭＳ Ｐゴシック" panose="020B0600070205080204" pitchFamily="34" charset="-128"/>
            </a:endParaRPr>
          </a:p>
          <a:p>
            <a:r>
              <a:rPr lang="en-US" altLang="en-US">
                <a:ea typeface="ＭＳ Ｐゴシック" panose="020B0600070205080204" pitchFamily="34" charset="-128"/>
              </a:rPr>
              <a:t>Some plants are damaged by blowing wind as well as by windborne sediment. Also, establishing seedlings in a gap can be difficult because the microenvironment is harsh.</a:t>
            </a:r>
          </a:p>
          <a:p>
            <a:endParaRPr lang="en-US" altLang="en-US">
              <a:ea typeface="ＭＳ Ｐゴシック" panose="020B0600070205080204" pitchFamily="34" charset="-128"/>
            </a:endParaRPr>
          </a:p>
          <a:p>
            <a:r>
              <a:rPr lang="en-US" altLang="en-US">
                <a:ea typeface="ＭＳ Ｐゴシック" panose="020B0600070205080204" pitchFamily="34" charset="-128"/>
              </a:rPr>
              <a:t>The fewer the number of rows in the windbreak the more important it is to have a high seedling survival rate.</a:t>
            </a:r>
          </a:p>
        </p:txBody>
      </p:sp>
    </p:spTree>
    <p:extLst>
      <p:ext uri="{BB962C8B-B14F-4D97-AF65-F5344CB8AC3E}">
        <p14:creationId xmlns:p14="http://schemas.microsoft.com/office/powerpoint/2010/main" val="509488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6756FB-65BF-45C5-ABF3-C965826E7643}" type="slidenum">
              <a:rPr lang="en-US" altLang="en-US" smtClean="0"/>
              <a:pPr/>
              <a:t>48</a:t>
            </a:fld>
            <a:endParaRPr lang="en-US" altLang="en-US"/>
          </a:p>
        </p:txBody>
      </p:sp>
    </p:spTree>
    <p:extLst>
      <p:ext uri="{BB962C8B-B14F-4D97-AF65-F5344CB8AC3E}">
        <p14:creationId xmlns:p14="http://schemas.microsoft.com/office/powerpoint/2010/main" val="1692832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A6578F-F703-46B5-81C2-16A9A4235757}" type="slidenum">
              <a:rPr lang="en-US" altLang="en-US" smtClean="0"/>
              <a:pPr/>
              <a:t>51</a:t>
            </a:fld>
            <a:endParaRPr lang="en-US" altLang="en-US"/>
          </a:p>
        </p:txBody>
      </p:sp>
    </p:spTree>
    <p:extLst>
      <p:ext uri="{BB962C8B-B14F-4D97-AF65-F5344CB8AC3E}">
        <p14:creationId xmlns:p14="http://schemas.microsoft.com/office/powerpoint/2010/main" val="1443529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378EBC-135A-4B2C-9355-DBD6899EE609}" type="slidenum">
              <a:rPr lang="en-US" altLang="en-US" smtClean="0"/>
              <a:pPr/>
              <a:t>52</a:t>
            </a:fld>
            <a:endParaRPr lang="en-US" altLang="en-US"/>
          </a:p>
        </p:txBody>
      </p:sp>
    </p:spTree>
    <p:extLst>
      <p:ext uri="{BB962C8B-B14F-4D97-AF65-F5344CB8AC3E}">
        <p14:creationId xmlns:p14="http://schemas.microsoft.com/office/powerpoint/2010/main" val="1897978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62FDDA-FCA5-40C8-AF98-D2A9D79D50DB}" type="slidenum">
              <a:rPr lang="en-US" altLang="en-US" smtClean="0"/>
              <a:pPr/>
              <a:t>53</a:t>
            </a:fld>
            <a:endParaRPr lang="en-US" altLang="en-US"/>
          </a:p>
        </p:txBody>
      </p:sp>
    </p:spTree>
    <p:extLst>
      <p:ext uri="{BB962C8B-B14F-4D97-AF65-F5344CB8AC3E}">
        <p14:creationId xmlns:p14="http://schemas.microsoft.com/office/powerpoint/2010/main" val="381098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9F66E4-98A4-4A82-A5B5-11B5A4B2E46A}" type="slidenum">
              <a:rPr lang="en-US" altLang="en-US" smtClean="0"/>
              <a:pPr/>
              <a:t>5</a:t>
            </a:fld>
            <a:endParaRPr lang="en-US" altLang="en-US"/>
          </a:p>
        </p:txBody>
      </p:sp>
    </p:spTree>
    <p:extLst>
      <p:ext uri="{BB962C8B-B14F-4D97-AF65-F5344CB8AC3E}">
        <p14:creationId xmlns:p14="http://schemas.microsoft.com/office/powerpoint/2010/main" val="200192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E20AAD-FB1E-4330-BE65-381245E7C91D}" type="slidenum">
              <a:rPr lang="en-US" altLang="en-US" smtClean="0"/>
              <a:pPr/>
              <a:t>7</a:t>
            </a:fld>
            <a:endParaRPr lang="en-US" altLang="en-US"/>
          </a:p>
        </p:txBody>
      </p:sp>
    </p:spTree>
    <p:extLst>
      <p:ext uri="{BB962C8B-B14F-4D97-AF65-F5344CB8AC3E}">
        <p14:creationId xmlns:p14="http://schemas.microsoft.com/office/powerpoint/2010/main" val="424013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Different conservation needs require different windbreak designs.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A6FEE8B-8F09-43AB-9A8F-C8C13DF007EF}" type="slidenum">
              <a:rPr lang="en-US" altLang="en-US" smtClean="0"/>
              <a:pPr/>
              <a:t>8</a:t>
            </a:fld>
            <a:endParaRPr lang="en-US" altLang="en-US"/>
          </a:p>
        </p:txBody>
      </p:sp>
    </p:spTree>
    <p:extLst>
      <p:ext uri="{BB962C8B-B14F-4D97-AF65-F5344CB8AC3E}">
        <p14:creationId xmlns:p14="http://schemas.microsoft.com/office/powerpoint/2010/main" val="55917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790B00-EF08-4206-9EFB-A309BF2827D2}" type="slidenum">
              <a:rPr lang="en-US" altLang="en-US" smtClean="0"/>
              <a:pPr/>
              <a:t>11</a:t>
            </a:fld>
            <a:endParaRPr lang="en-US" altLang="en-US"/>
          </a:p>
        </p:txBody>
      </p:sp>
    </p:spTree>
    <p:extLst>
      <p:ext uri="{BB962C8B-B14F-4D97-AF65-F5344CB8AC3E}">
        <p14:creationId xmlns:p14="http://schemas.microsoft.com/office/powerpoint/2010/main" val="400148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Ø"/>
            </a:pPr>
            <a:r>
              <a:rPr lang="en-US" altLang="en-US">
                <a:ea typeface="ＭＳ Ｐゴシック" panose="020B0600070205080204" pitchFamily="34" charset="-128"/>
              </a:rPr>
              <a:t>Corn field near Bismarck, ND</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513C4F-BAB4-49F3-8AA3-144CD71140CB}" type="slidenum">
              <a:rPr lang="en-US" altLang="en-US" smtClean="0"/>
              <a:pPr/>
              <a:t>12</a:t>
            </a:fld>
            <a:endParaRPr lang="en-US" altLang="en-US"/>
          </a:p>
        </p:txBody>
      </p:sp>
    </p:spTree>
    <p:extLst>
      <p:ext uri="{BB962C8B-B14F-4D97-AF65-F5344CB8AC3E}">
        <p14:creationId xmlns:p14="http://schemas.microsoft.com/office/powerpoint/2010/main" val="2551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BB62B6-444A-454E-B3BA-9DE0C80E4E22}" type="slidenum">
              <a:rPr lang="en-US" altLang="en-US" smtClean="0"/>
              <a:pPr/>
              <a:t>13</a:t>
            </a:fld>
            <a:endParaRPr lang="en-US" altLang="en-US"/>
          </a:p>
        </p:txBody>
      </p:sp>
    </p:spTree>
    <p:extLst>
      <p:ext uri="{BB962C8B-B14F-4D97-AF65-F5344CB8AC3E}">
        <p14:creationId xmlns:p14="http://schemas.microsoft.com/office/powerpoint/2010/main" val="313134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79729-6758-9145-B5E2-90AAABE0F2B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B3B076B-0172-1641-ADF9-C5155BB290E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233C4D4-E4D7-0A4B-9D0C-771A35D724E0}"/>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5" name="Footer Placeholder 4">
            <a:extLst>
              <a:ext uri="{FF2B5EF4-FFF2-40B4-BE49-F238E27FC236}">
                <a16:creationId xmlns="" xmlns:a16="http://schemas.microsoft.com/office/drawing/2014/main" id="{B5A7903A-73F3-AE4E-8B66-62A88D946B1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9CBC412-20AE-1944-ADE1-F0B12161AC43}"/>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135240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7963BB-F83F-8944-A886-25B95DDF19D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315E16F-EE56-CE47-BDE4-C50E91AF795F}"/>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E1C3ED-10D6-E542-8EEF-4BBC2BEBDB08}"/>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5" name="Footer Placeholder 4">
            <a:extLst>
              <a:ext uri="{FF2B5EF4-FFF2-40B4-BE49-F238E27FC236}">
                <a16:creationId xmlns="" xmlns:a16="http://schemas.microsoft.com/office/drawing/2014/main" id="{D589ED3B-3967-0D47-A10C-B1EB59B5D9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6ECAB57-164A-DE4A-A343-C1B6848F063C}"/>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73842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D8A6DF-6AB6-6544-8022-908F309516A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7169EAD-EB24-F54D-B01B-DB5316939EB9}"/>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B4B668-14DC-4545-A8CD-D6630B395FC4}"/>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5" name="Footer Placeholder 4">
            <a:extLst>
              <a:ext uri="{FF2B5EF4-FFF2-40B4-BE49-F238E27FC236}">
                <a16:creationId xmlns="" xmlns:a16="http://schemas.microsoft.com/office/drawing/2014/main" id="{DCF4E66D-5A4C-9948-9C0D-7D32A9B3900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9C1C021-9C6E-7348-9878-FA52DB6643F1}"/>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93146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Rectangle 9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9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9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40B8B5F-4DE5-4C3F-87DC-9E3E2891E1FB}" type="slidenum">
              <a:rPr lang="en-US" altLang="en-US"/>
              <a:pPr>
                <a:defRPr/>
              </a:pPr>
              <a:t>‹#›</a:t>
            </a:fld>
            <a:endParaRPr lang="en-US" altLang="en-US"/>
          </a:p>
        </p:txBody>
      </p:sp>
    </p:spTree>
    <p:extLst>
      <p:ext uri="{BB962C8B-B14F-4D97-AF65-F5344CB8AC3E}">
        <p14:creationId xmlns:p14="http://schemas.microsoft.com/office/powerpoint/2010/main" val="379038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82ABD6-A8D0-3448-947D-A7EDD373DAB4}"/>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C7CAA7-352C-BD4B-8DBB-F7F248CEE0D9}"/>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EA4C27-F0AA-1947-AF80-41E6186E7FEA}"/>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5" name="Footer Placeholder 4">
            <a:extLst>
              <a:ext uri="{FF2B5EF4-FFF2-40B4-BE49-F238E27FC236}">
                <a16:creationId xmlns="" xmlns:a16="http://schemas.microsoft.com/office/drawing/2014/main" id="{2F0A2BFD-6E19-0A4B-A4B4-F17535A21F5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8DAF4E6-1A54-4D43-A443-BE6D8A66F9B8}"/>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246009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103BAE-7024-AA43-821D-103A73E3ADF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E1192B7-004E-F147-9B5E-5347E15551C9}"/>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1B2F8D0-F58B-F246-895E-E85A972D54B7}"/>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5" name="Footer Placeholder 4">
            <a:extLst>
              <a:ext uri="{FF2B5EF4-FFF2-40B4-BE49-F238E27FC236}">
                <a16:creationId xmlns="" xmlns:a16="http://schemas.microsoft.com/office/drawing/2014/main" id="{6258F48B-1608-A340-8759-530C74DAC4A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8D6CEDFE-C0F2-6740-A798-47BC4A493EC1}"/>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77581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E5ADDB-E188-AF48-BA70-C18F306826E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D7C3927-6B48-4F42-A468-4CA1E602CB79}"/>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0D78413-524F-B249-B5DF-75F4101B0D85}"/>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0B10F32-11E1-314B-B404-C441FB559127}"/>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6" name="Footer Placeholder 5">
            <a:extLst>
              <a:ext uri="{FF2B5EF4-FFF2-40B4-BE49-F238E27FC236}">
                <a16:creationId xmlns="" xmlns:a16="http://schemas.microsoft.com/office/drawing/2014/main" id="{E28545BA-9AFD-DA49-9D5F-085F93B193C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D0BDBBD-6588-794A-92CD-C009F815E48B}"/>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321688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9907C-BD0D-C745-AB21-F42899641CCE}"/>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4835B4A-134D-AD4B-A0C0-4F7CA0F8B23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8CF9D31-75DE-F342-A493-597CECF1EE75}"/>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73B6D61-5595-1541-9F03-E54F64A55BA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DCAF71B-1952-BA4F-8137-49B0D2B287AC}"/>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ED0480-E029-AF4F-BEA0-19E602D1B30F}"/>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8" name="Footer Placeholder 7">
            <a:extLst>
              <a:ext uri="{FF2B5EF4-FFF2-40B4-BE49-F238E27FC236}">
                <a16:creationId xmlns="" xmlns:a16="http://schemas.microsoft.com/office/drawing/2014/main" id="{2892CF83-0711-614E-84D3-96CAD75A6EF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75444F10-2E21-3242-A694-628512E89510}"/>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260623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6057CC-DC16-4E46-B9DC-A8CCC4DC62C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9550C73F-8252-8E41-830D-21E153A2458C}"/>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4" name="Footer Placeholder 3">
            <a:extLst>
              <a:ext uri="{FF2B5EF4-FFF2-40B4-BE49-F238E27FC236}">
                <a16:creationId xmlns="" xmlns:a16="http://schemas.microsoft.com/office/drawing/2014/main" id="{C9B2115C-BEE0-D34B-AF8E-4EEB294133F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FA2224F-B0C0-544C-B6FD-7740704A4F44}"/>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30126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CC9DF71-29CC-BE40-81CA-5526D363E115}"/>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3" name="Footer Placeholder 2">
            <a:extLst>
              <a:ext uri="{FF2B5EF4-FFF2-40B4-BE49-F238E27FC236}">
                <a16:creationId xmlns="" xmlns:a16="http://schemas.microsoft.com/office/drawing/2014/main" id="{137476C6-4367-914C-B070-68664BB4BB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102200E7-534B-0046-BEA7-8CB91CFD7E5C}"/>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39270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3EDE9E-ABA0-D848-9795-D14B0402F1C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2019AB9-09C6-3947-9775-3196AECF911F}"/>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3AAC468-C1EC-B549-AE9D-61CC22E1A57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A7BEB2B-933F-3348-9564-6BA9A1018C5F}"/>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6" name="Footer Placeholder 5">
            <a:extLst>
              <a:ext uri="{FF2B5EF4-FFF2-40B4-BE49-F238E27FC236}">
                <a16:creationId xmlns="" xmlns:a16="http://schemas.microsoft.com/office/drawing/2014/main" id="{7C63B548-C2BA-8F4B-A317-E08846BA88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281DF60F-6AE9-1A45-86D8-8BC31AFEF109}"/>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278218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6F656E-7934-BE48-972A-6A54BFF3DC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9A3C4C1-F979-F54F-8E3D-E91CEA939B44}"/>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E1D85ED-EBD2-E049-9D27-07092CAFA15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131BEB7-6DC2-A345-B0BB-39D4B06A04E8}"/>
              </a:ext>
            </a:extLst>
          </p:cNvPr>
          <p:cNvSpPr>
            <a:spLocks noGrp="1"/>
          </p:cNvSpPr>
          <p:nvPr>
            <p:ph type="dt" sz="half" idx="10"/>
          </p:nvPr>
        </p:nvSpPr>
        <p:spPr>
          <a:xfrm>
            <a:off x="628650" y="6356350"/>
            <a:ext cx="2057400" cy="365125"/>
          </a:xfrm>
          <a:prstGeom prst="rect">
            <a:avLst/>
          </a:prstGeom>
        </p:spPr>
        <p:txBody>
          <a:bodyPr/>
          <a:lstStyle/>
          <a:p>
            <a:fld id="{5E096798-BF9E-B542-947D-71C879C42BE5}" type="datetimeFigureOut">
              <a:rPr lang="en-US" smtClean="0"/>
              <a:t>3/6/19</a:t>
            </a:fld>
            <a:endParaRPr lang="en-US"/>
          </a:p>
        </p:txBody>
      </p:sp>
      <p:sp>
        <p:nvSpPr>
          <p:cNvPr id="6" name="Footer Placeholder 5">
            <a:extLst>
              <a:ext uri="{FF2B5EF4-FFF2-40B4-BE49-F238E27FC236}">
                <a16:creationId xmlns="" xmlns:a16="http://schemas.microsoft.com/office/drawing/2014/main" id="{AE24E48A-E60D-8C44-9633-C94599B964E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9B4EFC3-2E42-D64C-AB94-F22592F02699}"/>
              </a:ext>
            </a:extLst>
          </p:cNvPr>
          <p:cNvSpPr>
            <a:spLocks noGrp="1"/>
          </p:cNvSpPr>
          <p:nvPr>
            <p:ph type="sldNum" sz="quarter" idx="12"/>
          </p:nvPr>
        </p:nvSpPr>
        <p:spPr>
          <a:xfrm>
            <a:off x="6457950" y="6356350"/>
            <a:ext cx="2057400" cy="365125"/>
          </a:xfrm>
          <a:prstGeom prst="rect">
            <a:avLst/>
          </a:prstGeom>
        </p:spPr>
        <p:txBody>
          <a:bodyPr/>
          <a:lstStyle/>
          <a:p>
            <a:fld id="{F7CD86B6-0084-F84F-812D-C0AE984D6CE7}" type="slidenum">
              <a:rPr lang="en-US" smtClean="0"/>
              <a:t>‹#›</a:t>
            </a:fld>
            <a:endParaRPr lang="en-US"/>
          </a:p>
        </p:txBody>
      </p:sp>
    </p:spTree>
    <p:extLst>
      <p:ext uri="{BB962C8B-B14F-4D97-AF65-F5344CB8AC3E}">
        <p14:creationId xmlns:p14="http://schemas.microsoft.com/office/powerpoint/2010/main" val="15098922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5" Type="http://schemas.openxmlformats.org/officeDocument/2006/relationships/image" Target="../media/image2.gif"/><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4882D90-C8B9-5449-A650-37688D62EF73}"/>
              </a:ext>
            </a:extLst>
          </p:cNvPr>
          <p:cNvPicPr>
            <a:picLocks noChangeAspect="1"/>
          </p:cNvPicPr>
          <p:nvPr userDrawn="1"/>
        </p:nvPicPr>
        <p:blipFill>
          <a:blip r:embed="rId14"/>
          <a:stretch>
            <a:fillRect/>
          </a:stretch>
        </p:blipFill>
        <p:spPr>
          <a:xfrm>
            <a:off x="440717" y="6138562"/>
            <a:ext cx="2049564" cy="529073"/>
          </a:xfrm>
          <a:prstGeom prst="rect">
            <a:avLst/>
          </a:prstGeom>
        </p:spPr>
      </p:pic>
      <p:pic>
        <p:nvPicPr>
          <p:cNvPr id="8" name="Picture 7">
            <a:extLst>
              <a:ext uri="{FF2B5EF4-FFF2-40B4-BE49-F238E27FC236}">
                <a16:creationId xmlns="" xmlns:a16="http://schemas.microsoft.com/office/drawing/2014/main" id="{A5985758-89D8-3040-91A9-F3E8C300B04A}"/>
              </a:ext>
            </a:extLst>
          </p:cNvPr>
          <p:cNvPicPr>
            <a:picLocks noChangeAspect="1"/>
          </p:cNvPicPr>
          <p:nvPr userDrawn="1"/>
        </p:nvPicPr>
        <p:blipFill>
          <a:blip r:embed="rId15"/>
          <a:stretch>
            <a:fillRect/>
          </a:stretch>
        </p:blipFill>
        <p:spPr>
          <a:xfrm>
            <a:off x="4202281" y="6061911"/>
            <a:ext cx="739437" cy="682374"/>
          </a:xfrm>
          <a:prstGeom prst="rect">
            <a:avLst/>
          </a:prstGeom>
        </p:spPr>
      </p:pic>
      <p:pic>
        <p:nvPicPr>
          <p:cNvPr id="9" name="Picture 8">
            <a:extLst>
              <a:ext uri="{FF2B5EF4-FFF2-40B4-BE49-F238E27FC236}">
                <a16:creationId xmlns="" xmlns:a16="http://schemas.microsoft.com/office/drawing/2014/main" id="{63DB4813-F5C9-2F40-A6CF-1297C257037D}"/>
              </a:ext>
            </a:extLst>
          </p:cNvPr>
          <p:cNvPicPr>
            <a:picLocks noChangeAspect="1"/>
          </p:cNvPicPr>
          <p:nvPr userDrawn="1"/>
        </p:nvPicPr>
        <p:blipFill>
          <a:blip r:embed="rId16"/>
          <a:stretch>
            <a:fillRect/>
          </a:stretch>
        </p:blipFill>
        <p:spPr>
          <a:xfrm>
            <a:off x="7125241" y="6148331"/>
            <a:ext cx="1656399" cy="519304"/>
          </a:xfrm>
          <a:prstGeom prst="rect">
            <a:avLst/>
          </a:prstGeom>
        </p:spPr>
      </p:pic>
      <p:cxnSp>
        <p:nvCxnSpPr>
          <p:cNvPr id="10" name="Straight Connector 9">
            <a:extLst>
              <a:ext uri="{FF2B5EF4-FFF2-40B4-BE49-F238E27FC236}">
                <a16:creationId xmlns="" xmlns:a16="http://schemas.microsoft.com/office/drawing/2014/main" id="{35BC09D0-ABB6-CD41-B35E-AB84E6103DE1}"/>
              </a:ext>
            </a:extLst>
          </p:cNvPr>
          <p:cNvCxnSpPr>
            <a:cxnSpLocks/>
          </p:cNvCxnSpPr>
          <p:nvPr userDrawn="1"/>
        </p:nvCxnSpPr>
        <p:spPr>
          <a:xfrm>
            <a:off x="-145915" y="5953328"/>
            <a:ext cx="9435830" cy="0"/>
          </a:xfrm>
          <a:prstGeom prst="line">
            <a:avLst/>
          </a:prstGeom>
          <a:ln w="38100">
            <a:solidFill>
              <a:srgbClr val="00542D"/>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B4FAF22A-651F-F342-8BDB-640B1437B660}"/>
              </a:ext>
            </a:extLst>
          </p:cNvPr>
          <p:cNvSpPr/>
          <p:nvPr userDrawn="1"/>
        </p:nvSpPr>
        <p:spPr>
          <a:xfrm>
            <a:off x="-1" y="1"/>
            <a:ext cx="9144000" cy="826850"/>
          </a:xfrm>
          <a:prstGeom prst="rect">
            <a:avLst/>
          </a:prstGeom>
          <a:gradFill flip="none" rotWithShape="1">
            <a:gsLst>
              <a:gs pos="0">
                <a:srgbClr val="C7EFD0">
                  <a:alpha val="54000"/>
                </a:srgbClr>
              </a:gs>
              <a:gs pos="100000">
                <a:srgbClr val="00B050">
                  <a:tint val="23500"/>
                  <a:satMod val="160000"/>
                  <a:lumMod val="0"/>
                  <a:lumOff val="10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D12F33A-BD9F-534F-98BD-C1FD4FD9F12D}"/>
              </a:ext>
            </a:extLst>
          </p:cNvPr>
          <p:cNvSpPr/>
          <p:nvPr userDrawn="1"/>
        </p:nvSpPr>
        <p:spPr>
          <a:xfrm rot="10800000">
            <a:off x="0" y="5137560"/>
            <a:ext cx="9144000" cy="826850"/>
          </a:xfrm>
          <a:prstGeom prst="rect">
            <a:avLst/>
          </a:prstGeom>
          <a:gradFill flip="none" rotWithShape="1">
            <a:gsLst>
              <a:gs pos="0">
                <a:srgbClr val="C7EFD0">
                  <a:alpha val="54000"/>
                </a:srgbClr>
              </a:gs>
              <a:gs pos="100000">
                <a:srgbClr val="00B050">
                  <a:tint val="23500"/>
                  <a:satMod val="160000"/>
                  <a:lumMod val="0"/>
                  <a:lumOff val="10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328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bin"/><Relationship Id="rId5" Type="http://schemas.openxmlformats.org/officeDocument/2006/relationships/image" Target="../media/image46.wmf"/><Relationship Id="rId6" Type="http://schemas.openxmlformats.org/officeDocument/2006/relationships/oleObject" Target="../embeddings/oleObject2.bin"/><Relationship Id="rId7" Type="http://schemas.openxmlformats.org/officeDocument/2006/relationships/image" Target="../media/image4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0263" y="352425"/>
            <a:ext cx="7772400" cy="1371600"/>
          </a:xfrm>
        </p:spPr>
        <p:txBody>
          <a:bodyPr/>
          <a:lstStyle/>
          <a:p>
            <a:pPr eaLnBrk="1" hangingPunct="1"/>
            <a:r>
              <a:rPr lang="en-US" altLang="en-US" dirty="0">
                <a:ea typeface="ＭＳ Ｐゴシック" panose="020B0600070205080204" pitchFamily="34" charset="-128"/>
              </a:rPr>
              <a:t>Windbreak Basics</a:t>
            </a:r>
          </a:p>
        </p:txBody>
      </p:sp>
      <p:sp>
        <p:nvSpPr>
          <p:cNvPr id="6147" name="Rectangle 3"/>
          <p:cNvSpPr>
            <a:spLocks noGrp="1" noChangeArrowheads="1"/>
          </p:cNvSpPr>
          <p:nvPr>
            <p:ph type="subTitle" idx="1"/>
          </p:nvPr>
        </p:nvSpPr>
        <p:spPr>
          <a:xfrm>
            <a:off x="830263" y="1724024"/>
            <a:ext cx="7620000" cy="4143375"/>
          </a:xfrm>
        </p:spPr>
        <p:txBody>
          <a:bodyPr/>
          <a:lstStyle/>
          <a:p>
            <a:pPr eaLnBrk="1" hangingPunct="1">
              <a:lnSpc>
                <a:spcPct val="80000"/>
              </a:lnSpc>
            </a:pPr>
            <a:r>
              <a:rPr lang="en-US" altLang="en-US" sz="2000" b="1" dirty="0">
                <a:solidFill>
                  <a:schemeClr val="tx1"/>
                </a:solidFill>
                <a:ea typeface="ＭＳ Ｐゴシック" panose="020B0600070205080204" pitchFamily="34" charset="-128"/>
              </a:rPr>
              <a:t>Prepared by:</a:t>
            </a:r>
            <a:r>
              <a:rPr lang="en-US" altLang="en-US" sz="2000" dirty="0">
                <a:solidFill>
                  <a:schemeClr val="tx1"/>
                </a:solidFill>
                <a:ea typeface="ＭＳ Ｐゴシック" panose="020B0600070205080204" pitchFamily="34" charset="-128"/>
              </a:rPr>
              <a:t> </a:t>
            </a:r>
          </a:p>
          <a:p>
            <a:pPr>
              <a:lnSpc>
                <a:spcPct val="80000"/>
              </a:lnSpc>
            </a:pPr>
            <a:r>
              <a:rPr lang="en-US" altLang="en-US" sz="2000" dirty="0" smtClean="0">
                <a:solidFill>
                  <a:schemeClr val="tx1"/>
                </a:solidFill>
                <a:ea typeface="ＭＳ Ｐゴシック" panose="020B0600070205080204" pitchFamily="34" charset="-128"/>
              </a:rPr>
              <a:t>Mark </a:t>
            </a:r>
            <a:r>
              <a:rPr lang="en-US" altLang="en-US" sz="2000" dirty="0">
                <a:solidFill>
                  <a:schemeClr val="tx1"/>
                </a:solidFill>
                <a:ea typeface="ＭＳ Ｐゴシック" panose="020B0600070205080204" pitchFamily="34" charset="-128"/>
              </a:rPr>
              <a:t>Acosta, Joe </a:t>
            </a:r>
            <a:r>
              <a:rPr lang="en-US" altLang="en-US" sz="2000" dirty="0" err="1">
                <a:solidFill>
                  <a:schemeClr val="tx1"/>
                </a:solidFill>
                <a:ea typeface="ＭＳ Ｐゴシック" panose="020B0600070205080204" pitchFamily="34" charset="-128"/>
              </a:rPr>
              <a:t>Tuquero</a:t>
            </a:r>
            <a:r>
              <a:rPr lang="en-US" altLang="en-US" sz="2000" dirty="0">
                <a:ea typeface="ＭＳ Ｐゴシック" panose="020B0600070205080204" pitchFamily="34" charset="-128"/>
              </a:rPr>
              <a:t>, L. Robert Barber, Frank Cruz,  </a:t>
            </a:r>
            <a:r>
              <a:rPr lang="en-US" altLang="en-US" sz="2000" dirty="0">
                <a:solidFill>
                  <a:schemeClr val="tx1"/>
                </a:solidFill>
                <a:ea typeface="ＭＳ Ｐゴシック" panose="020B0600070205080204" pitchFamily="34" charset="-128"/>
              </a:rPr>
              <a:t>and Christine Laurent</a:t>
            </a:r>
          </a:p>
          <a:p>
            <a:pPr eaLnBrk="1" hangingPunct="1">
              <a:lnSpc>
                <a:spcPct val="80000"/>
              </a:lnSpc>
            </a:pPr>
            <a:r>
              <a:rPr lang="en-US" altLang="en-US" sz="2000" dirty="0">
                <a:solidFill>
                  <a:schemeClr val="tx1"/>
                </a:solidFill>
                <a:ea typeface="ＭＳ Ｐゴシック" panose="020B0600070205080204" pitchFamily="34" charset="-128"/>
              </a:rPr>
              <a:t>Guam Cooperative </a:t>
            </a:r>
            <a:r>
              <a:rPr lang="en-US" altLang="en-US" sz="2000" dirty="0" smtClean="0">
                <a:solidFill>
                  <a:schemeClr val="tx1"/>
                </a:solidFill>
                <a:ea typeface="ＭＳ Ｐゴシック" panose="020B0600070205080204" pitchFamily="34" charset="-128"/>
              </a:rPr>
              <a:t>Extension &amp; Outreach</a:t>
            </a:r>
            <a:endParaRPr lang="en-US" altLang="en-US" sz="2800" dirty="0">
              <a:ea typeface="ＭＳ Ｐゴシック" panose="020B0600070205080204" pitchFamily="34" charset="-128"/>
            </a:endParaRPr>
          </a:p>
        </p:txBody>
      </p:sp>
      <p:pic>
        <p:nvPicPr>
          <p:cNvPr id="6148" name="Picture 6" descr="uog emblem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994" y="178594"/>
            <a:ext cx="12525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Rambutan orchard protected by an ironwood windbre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678" y="3216322"/>
            <a:ext cx="4322460" cy="236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33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CE3382-1171-9A42-AECD-9577FEAE8296}"/>
              </a:ext>
            </a:extLst>
          </p:cNvPr>
          <p:cNvSpPr>
            <a:spLocks noGrp="1"/>
          </p:cNvSpPr>
          <p:nvPr>
            <p:ph type="title"/>
          </p:nvPr>
        </p:nvSpPr>
        <p:spPr/>
        <p:txBody>
          <a:bodyPr>
            <a:normAutofit/>
          </a:bodyPr>
          <a:lstStyle/>
          <a:p>
            <a:r>
              <a:rPr lang="en-US" dirty="0"/>
              <a:t>Farmstead (Structure) Windbreaks</a:t>
            </a:r>
          </a:p>
        </p:txBody>
      </p:sp>
      <p:pic>
        <p:nvPicPr>
          <p:cNvPr id="20483" name="Picture 4" descr="field_wb36"/>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724400" y="19050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farmstea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9050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875876"/>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D3AF3-8EEC-9745-824B-59E182295B3A}"/>
              </a:ext>
            </a:extLst>
          </p:cNvPr>
          <p:cNvSpPr>
            <a:spLocks noGrp="1"/>
          </p:cNvSpPr>
          <p:nvPr>
            <p:ph type="title"/>
          </p:nvPr>
        </p:nvSpPr>
        <p:spPr/>
        <p:txBody>
          <a:bodyPr/>
          <a:lstStyle/>
          <a:p>
            <a:pPr algn="ctr"/>
            <a:r>
              <a:rPr lang="en-US" dirty="0"/>
              <a:t>Disadvantages of Windbreaks</a:t>
            </a:r>
          </a:p>
        </p:txBody>
      </p:sp>
      <p:sp>
        <p:nvSpPr>
          <p:cNvPr id="21507" name="Rectangle 3"/>
          <p:cNvSpPr>
            <a:spLocks noGrp="1" noChangeArrowheads="1"/>
          </p:cNvSpPr>
          <p:nvPr>
            <p:ph type="body" idx="4294967295"/>
          </p:nvPr>
        </p:nvSpPr>
        <p:spPr>
          <a:xfrm>
            <a:off x="443467" y="1316841"/>
            <a:ext cx="8345254" cy="5440362"/>
          </a:xfrm>
          <a:prstGeom prst="rect">
            <a:avLst/>
          </a:prstGeom>
        </p:spPr>
        <p:txBody>
          <a:bodyPr/>
          <a:lstStyle/>
          <a:p>
            <a:pPr eaLnBrk="1" hangingPunct="1">
              <a:lnSpc>
                <a:spcPct val="90000"/>
              </a:lnSpc>
            </a:pPr>
            <a:r>
              <a:rPr lang="en-US" altLang="en-US" dirty="0">
                <a:ea typeface="ＭＳ Ｐゴシック" panose="020B0600070205080204" pitchFamily="34" charset="-128"/>
              </a:rPr>
              <a:t>If managed incorrectly can create concentrated wind tunnels </a:t>
            </a:r>
          </a:p>
          <a:p>
            <a:pPr eaLnBrk="1" hangingPunct="1">
              <a:lnSpc>
                <a:spcPct val="90000"/>
              </a:lnSpc>
            </a:pPr>
            <a:r>
              <a:rPr lang="en-US" altLang="en-US" dirty="0">
                <a:ea typeface="ＭＳ Ｐゴシック" panose="020B0600070205080204" pitchFamily="34" charset="-128"/>
              </a:rPr>
              <a:t>Takes up space</a:t>
            </a:r>
          </a:p>
          <a:p>
            <a:pPr eaLnBrk="1" hangingPunct="1">
              <a:lnSpc>
                <a:spcPct val="90000"/>
              </a:lnSpc>
            </a:pPr>
            <a:r>
              <a:rPr lang="en-US" altLang="en-US" dirty="0">
                <a:ea typeface="ＭＳ Ｐゴシック" panose="020B0600070205080204" pitchFamily="34" charset="-128"/>
              </a:rPr>
              <a:t>Can cause competition with crops (extended roots in fields, nutrients, water, over-shading)</a:t>
            </a:r>
          </a:p>
          <a:p>
            <a:pPr eaLnBrk="1" hangingPunct="1">
              <a:lnSpc>
                <a:spcPct val="90000"/>
              </a:lnSpc>
            </a:pPr>
            <a:r>
              <a:rPr lang="en-US" altLang="en-US" dirty="0">
                <a:ea typeface="ＭＳ Ｐゴシック" panose="020B0600070205080204" pitchFamily="34" charset="-128"/>
              </a:rPr>
              <a:t>If installed improperly can interfere with:</a:t>
            </a:r>
          </a:p>
          <a:p>
            <a:pPr lvl="1" eaLnBrk="1" hangingPunct="1">
              <a:lnSpc>
                <a:spcPct val="90000"/>
              </a:lnSpc>
            </a:pPr>
            <a:r>
              <a:rPr lang="en-US" altLang="en-US" dirty="0">
                <a:ea typeface="ＭＳ Ｐゴシック" panose="020B0600070205080204" pitchFamily="34" charset="-128"/>
              </a:rPr>
              <a:t>Overhead and Underground utility infrastructure</a:t>
            </a:r>
          </a:p>
          <a:p>
            <a:pPr lvl="1" eaLnBrk="1" hangingPunct="1">
              <a:lnSpc>
                <a:spcPct val="90000"/>
              </a:lnSpc>
            </a:pPr>
            <a:r>
              <a:rPr lang="en-US" altLang="en-US" dirty="0">
                <a:ea typeface="ＭＳ Ｐゴシック" panose="020B0600070205080204" pitchFamily="34" charset="-128"/>
              </a:rPr>
              <a:t>View planes</a:t>
            </a:r>
          </a:p>
          <a:p>
            <a:pPr lvl="1" eaLnBrk="1" hangingPunct="1">
              <a:lnSpc>
                <a:spcPct val="90000"/>
              </a:lnSpc>
            </a:pPr>
            <a:r>
              <a:rPr lang="en-US" altLang="en-US" dirty="0">
                <a:ea typeface="ＭＳ Ｐゴシック" panose="020B0600070205080204" pitchFamily="34" charset="-128"/>
              </a:rPr>
              <a:t>Neighbor</a:t>
            </a:r>
            <a:r>
              <a:rPr lang="en-US" altLang="ja-JP" dirty="0">
                <a:ea typeface="ＭＳ Ｐゴシック" panose="020B0600070205080204" pitchFamily="34" charset="-128"/>
              </a:rPr>
              <a:t>s’ borders</a:t>
            </a:r>
          </a:p>
          <a:p>
            <a:pPr eaLnBrk="1" hangingPunct="1">
              <a:lnSpc>
                <a:spcPct val="90000"/>
              </a:lnSpc>
              <a:buFontTx/>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6933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F00F4-42D3-A54B-9822-A76627443D3C}"/>
              </a:ext>
            </a:extLst>
          </p:cNvPr>
          <p:cNvSpPr>
            <a:spLocks noGrp="1"/>
          </p:cNvSpPr>
          <p:nvPr>
            <p:ph type="title"/>
          </p:nvPr>
        </p:nvSpPr>
        <p:spPr/>
        <p:txBody>
          <a:bodyPr/>
          <a:lstStyle/>
          <a:p>
            <a:r>
              <a:rPr lang="en-US" dirty="0"/>
              <a:t>Disadvantages of Windbreaks</a:t>
            </a:r>
          </a:p>
        </p:txBody>
      </p:sp>
      <p:pic>
        <p:nvPicPr>
          <p:cNvPr id="2355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16384" y="1246114"/>
            <a:ext cx="4366110" cy="4561813"/>
          </a:xfrm>
          <a:prstGeom prst="rect">
            <a:avLst/>
          </a:prstGeom>
          <a:ln w="25400">
            <a:solidFill>
              <a:schemeClr val="tx1"/>
            </a:solidFill>
            <a:miter lim="800000"/>
            <a:headEnd/>
            <a:tailEnd/>
          </a:ln>
        </p:spPr>
      </p:pic>
      <p:sp>
        <p:nvSpPr>
          <p:cNvPr id="23556" name="Rectangle 2"/>
          <p:cNvSpPr txBox="1">
            <a:spLocks noChangeArrowheads="1"/>
          </p:cNvSpPr>
          <p:nvPr/>
        </p:nvSpPr>
        <p:spPr bwMode="auto">
          <a:xfrm>
            <a:off x="5719763" y="2409365"/>
            <a:ext cx="2971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eaLnBrk="1" hangingPunct="1">
              <a:spcBef>
                <a:spcPct val="0"/>
              </a:spcBef>
              <a:buClrTx/>
            </a:pPr>
            <a:r>
              <a:rPr lang="en-US" altLang="en-US" sz="2400" dirty="0">
                <a:solidFill>
                  <a:schemeClr val="tx1"/>
                </a:solidFill>
              </a:rPr>
              <a:t>Over-shading</a:t>
            </a:r>
          </a:p>
          <a:p>
            <a:pPr eaLnBrk="1" hangingPunct="1">
              <a:spcBef>
                <a:spcPct val="0"/>
              </a:spcBef>
              <a:buClrTx/>
              <a:buFontTx/>
              <a:buNone/>
            </a:pPr>
            <a:endParaRPr lang="en-US" altLang="en-US" sz="2400" dirty="0">
              <a:solidFill>
                <a:schemeClr val="tx1"/>
              </a:solidFill>
            </a:endParaRPr>
          </a:p>
          <a:p>
            <a:pPr eaLnBrk="1" hangingPunct="1">
              <a:spcBef>
                <a:spcPct val="0"/>
              </a:spcBef>
              <a:buClrTx/>
            </a:pPr>
            <a:r>
              <a:rPr lang="en-US" altLang="en-US" sz="2400" dirty="0">
                <a:solidFill>
                  <a:schemeClr val="tx1"/>
                </a:solidFill>
              </a:rPr>
              <a:t>Competition</a:t>
            </a:r>
          </a:p>
          <a:p>
            <a:pPr eaLnBrk="1" hangingPunct="1">
              <a:spcBef>
                <a:spcPct val="0"/>
              </a:spcBef>
              <a:buClrTx/>
              <a:buFontTx/>
              <a:buNone/>
            </a:pPr>
            <a:endParaRPr lang="en-US" altLang="en-US" sz="2400" dirty="0">
              <a:solidFill>
                <a:schemeClr val="tx1"/>
              </a:solidFill>
            </a:endParaRPr>
          </a:p>
          <a:p>
            <a:pPr eaLnBrk="1" hangingPunct="1">
              <a:spcBef>
                <a:spcPct val="0"/>
              </a:spcBef>
              <a:buClrTx/>
            </a:pPr>
            <a:r>
              <a:rPr lang="en-US" altLang="en-US" sz="2400" dirty="0">
                <a:solidFill>
                  <a:schemeClr val="tx1"/>
                </a:solidFill>
              </a:rPr>
              <a:t>Reduction of Crop Space</a:t>
            </a:r>
          </a:p>
        </p:txBody>
      </p:sp>
    </p:spTree>
    <p:extLst>
      <p:ext uri="{BB962C8B-B14F-4D97-AF65-F5344CB8AC3E}">
        <p14:creationId xmlns:p14="http://schemas.microsoft.com/office/powerpoint/2010/main" val="285148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1285B-D082-2E45-8165-97DE5588FF62}"/>
              </a:ext>
            </a:extLst>
          </p:cNvPr>
          <p:cNvSpPr>
            <a:spLocks noGrp="1"/>
          </p:cNvSpPr>
          <p:nvPr>
            <p:ph type="title"/>
          </p:nvPr>
        </p:nvSpPr>
        <p:spPr>
          <a:xfrm>
            <a:off x="628650" y="224009"/>
            <a:ext cx="7886700" cy="1325563"/>
          </a:xfrm>
        </p:spPr>
        <p:txBody>
          <a:bodyPr>
            <a:normAutofit/>
          </a:bodyPr>
          <a:lstStyle/>
          <a:p>
            <a:pPr algn="ctr"/>
            <a:r>
              <a:rPr lang="en-US" altLang="en-US" dirty="0">
                <a:ea typeface="ＭＳ Ｐゴシック" panose="020B0600070205080204" pitchFamily="34" charset="-128"/>
              </a:rPr>
              <a:t>Windbreak Design Considerations</a:t>
            </a:r>
            <a:endParaRPr lang="en-US" dirty="0"/>
          </a:p>
        </p:txBody>
      </p:sp>
      <p:sp>
        <p:nvSpPr>
          <p:cNvPr id="25603" name="Rectangle 3"/>
          <p:cNvSpPr>
            <a:spLocks noGrp="1" noChangeArrowheads="1"/>
          </p:cNvSpPr>
          <p:nvPr>
            <p:ph type="body" idx="4294967295"/>
          </p:nvPr>
        </p:nvSpPr>
        <p:spPr>
          <a:xfrm>
            <a:off x="826462" y="1549572"/>
            <a:ext cx="7549030" cy="4354512"/>
          </a:xfrm>
          <a:prstGeom prst="rect">
            <a:avLst/>
          </a:prstGeom>
        </p:spPr>
        <p:txBody>
          <a:bodyPr/>
          <a:lstStyle/>
          <a:p>
            <a:pPr eaLnBrk="1" hangingPunct="1"/>
            <a:r>
              <a:rPr lang="en-US" altLang="en-US" sz="2800" dirty="0">
                <a:ea typeface="ＭＳ Ｐゴシック" panose="020B0600070205080204" pitchFamily="34" charset="-128"/>
              </a:rPr>
              <a:t>Planning your windbreak is necessary to optimize it</a:t>
            </a:r>
            <a:r>
              <a:rPr lang="ja-JP" altLang="en-US" sz="2800" dirty="0">
                <a:ea typeface="ＭＳ Ｐゴシック" panose="020B0600070205080204" pitchFamily="34" charset="-128"/>
              </a:rPr>
              <a:t>’</a:t>
            </a:r>
            <a:r>
              <a:rPr lang="en-US" altLang="ja-JP" sz="2800" dirty="0">
                <a:ea typeface="ＭＳ Ｐゴシック" panose="020B0600070205080204" pitchFamily="34" charset="-128"/>
              </a:rPr>
              <a:t>s effectiveness and avoid future problems</a:t>
            </a:r>
          </a:p>
          <a:p>
            <a:pPr eaLnBrk="1" hangingPunct="1"/>
            <a:r>
              <a:rPr lang="en-US" altLang="en-US" sz="2800" dirty="0">
                <a:ea typeface="ＭＳ Ｐゴシック" panose="020B0600070205080204" pitchFamily="34" charset="-128"/>
              </a:rPr>
              <a:t>Key physical factors:</a:t>
            </a:r>
          </a:p>
          <a:p>
            <a:pPr lvl="1">
              <a:buFont typeface="Lucida Grande"/>
              <a:buChar char="-"/>
            </a:pPr>
            <a:r>
              <a:rPr lang="en-US" altLang="en-US" sz="2400" dirty="0" smtClean="0">
                <a:ea typeface="ＭＳ Ｐゴシック" panose="020B0600070205080204" pitchFamily="34" charset="-128"/>
              </a:rPr>
              <a:t>Species</a:t>
            </a:r>
          </a:p>
          <a:p>
            <a:pPr lvl="1">
              <a:buFont typeface="Lucida Grande"/>
              <a:buChar char="-"/>
            </a:pPr>
            <a:r>
              <a:rPr lang="en-US" altLang="en-US" sz="2400" dirty="0" smtClean="0">
                <a:ea typeface="ＭＳ Ｐゴシック" panose="020B0600070205080204" pitchFamily="34" charset="-128"/>
              </a:rPr>
              <a:t>Spacing</a:t>
            </a:r>
            <a:endParaRPr lang="en-US" altLang="en-US" dirty="0">
              <a:ea typeface="ＭＳ Ｐゴシック" panose="020B0600070205080204" pitchFamily="34" charset="-128"/>
            </a:endParaRPr>
          </a:p>
          <a:p>
            <a:pPr lvl="1">
              <a:buFont typeface="Lucida Grande"/>
              <a:buChar char="-"/>
            </a:pPr>
            <a:r>
              <a:rPr lang="en-US" altLang="en-US" sz="2400" dirty="0" smtClean="0">
                <a:ea typeface="ＭＳ Ｐゴシック" panose="020B0600070205080204" pitchFamily="34" charset="-128"/>
              </a:rPr>
              <a:t>Orientation</a:t>
            </a:r>
            <a:endParaRPr lang="en-US" altLang="en-US" dirty="0">
              <a:ea typeface="ＭＳ Ｐゴシック" panose="020B0600070205080204" pitchFamily="34" charset="-128"/>
            </a:endParaRPr>
          </a:p>
          <a:p>
            <a:pPr lvl="1">
              <a:buFont typeface="Lucida Grande"/>
              <a:buChar char="-"/>
            </a:pPr>
            <a:r>
              <a:rPr lang="en-US" altLang="en-US" sz="2400" dirty="0" smtClean="0">
                <a:ea typeface="ＭＳ Ｐゴシック" panose="020B0600070205080204" pitchFamily="34" charset="-128"/>
              </a:rPr>
              <a:t>Height</a:t>
            </a:r>
            <a:endParaRPr lang="en-US" altLang="en-US" dirty="0">
              <a:ea typeface="ＭＳ Ｐゴシック" panose="020B0600070205080204" pitchFamily="34" charset="-128"/>
            </a:endParaRPr>
          </a:p>
          <a:p>
            <a:pPr lvl="1">
              <a:buFont typeface="Lucida Grande"/>
              <a:buChar char="-"/>
            </a:pPr>
            <a:r>
              <a:rPr lang="en-US" altLang="en-US" sz="2400" dirty="0" smtClean="0">
                <a:ea typeface="ＭＳ Ｐゴシック" panose="020B0600070205080204" pitchFamily="34" charset="-128"/>
              </a:rPr>
              <a:t>Length</a:t>
            </a:r>
            <a:endParaRPr lang="en-US" altLang="en-US" dirty="0">
              <a:ea typeface="ＭＳ Ｐゴシック" panose="020B0600070205080204" pitchFamily="34" charset="-128"/>
            </a:endParaRPr>
          </a:p>
          <a:p>
            <a:pPr lvl="1">
              <a:buFont typeface="Lucida Grande"/>
              <a:buChar char="-"/>
            </a:pPr>
            <a:r>
              <a:rPr lang="en-US" altLang="en-US" sz="2400" dirty="0" smtClean="0">
                <a:ea typeface="ＭＳ Ｐゴシック" panose="020B0600070205080204" pitchFamily="34" charset="-128"/>
              </a:rPr>
              <a:t>Density</a:t>
            </a:r>
          </a:p>
          <a:p>
            <a:pPr lvl="1">
              <a:buFont typeface="Lucida Grande"/>
              <a:buChar char="-"/>
            </a:pPr>
            <a:r>
              <a:rPr lang="en-US" altLang="en-US" sz="2400" dirty="0" smtClean="0">
                <a:ea typeface="ＭＳ Ｐゴシック" panose="020B0600070205080204" pitchFamily="34" charset="-128"/>
              </a:rPr>
              <a:t>Continuity</a:t>
            </a:r>
            <a:endParaRPr lang="en-US" altLang="en-US" sz="2400" dirty="0">
              <a:ea typeface="ＭＳ Ｐゴシック" panose="020B0600070205080204" pitchFamily="34" charset="-128"/>
            </a:endParaRPr>
          </a:p>
          <a:p>
            <a:pPr eaLnBrk="1" hangingPunct="1">
              <a:buFontTx/>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14983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Species</a:t>
            </a:r>
          </a:p>
        </p:txBody>
      </p:sp>
      <p:sp>
        <p:nvSpPr>
          <p:cNvPr id="27651" name="Rectangle 3"/>
          <p:cNvSpPr>
            <a:spLocks noGrp="1" noChangeArrowheads="1"/>
          </p:cNvSpPr>
          <p:nvPr>
            <p:ph type="body" idx="1"/>
          </p:nvPr>
        </p:nvSpPr>
        <p:spPr>
          <a:xfrm>
            <a:off x="517783" y="1251080"/>
            <a:ext cx="7886700" cy="4351338"/>
          </a:xfrm>
        </p:spPr>
        <p:txBody>
          <a:bodyPr/>
          <a:lstStyle/>
          <a:p>
            <a:pPr eaLnBrk="1" hangingPunct="1">
              <a:lnSpc>
                <a:spcPct val="80000"/>
              </a:lnSpc>
            </a:pPr>
            <a:r>
              <a:rPr lang="en-US" altLang="en-US" sz="2800" dirty="0">
                <a:ea typeface="ＭＳ Ｐゴシック" panose="020B0600070205080204" pitchFamily="34" charset="-128"/>
              </a:rPr>
              <a:t>Selected Species should be:</a:t>
            </a:r>
          </a:p>
          <a:p>
            <a:pPr lvl="1" eaLnBrk="1" hangingPunct="1">
              <a:lnSpc>
                <a:spcPct val="80000"/>
              </a:lnSpc>
            </a:pPr>
            <a:r>
              <a:rPr lang="en-US" altLang="en-US" sz="2400" dirty="0">
                <a:ea typeface="ＭＳ Ｐゴシック" panose="020B0600070205080204" pitchFamily="34" charset="-128"/>
              </a:rPr>
              <a:t>Wind-strong</a:t>
            </a:r>
          </a:p>
          <a:p>
            <a:pPr lvl="1" eaLnBrk="1" hangingPunct="1">
              <a:lnSpc>
                <a:spcPct val="80000"/>
              </a:lnSpc>
            </a:pPr>
            <a:r>
              <a:rPr lang="en-US" altLang="en-US" sz="2400" dirty="0">
                <a:ea typeface="ＭＳ Ｐゴシック" panose="020B0600070205080204" pitchFamily="34" charset="-128"/>
              </a:rPr>
              <a:t>Long-Lived</a:t>
            </a:r>
          </a:p>
          <a:p>
            <a:pPr lvl="1" eaLnBrk="1" hangingPunct="1">
              <a:lnSpc>
                <a:spcPct val="80000"/>
              </a:lnSpc>
            </a:pPr>
            <a:r>
              <a:rPr lang="en-US" altLang="en-US" sz="2400" dirty="0">
                <a:ea typeface="ＭＳ Ｐゴシック" panose="020B0600070205080204" pitchFamily="34" charset="-128"/>
              </a:rPr>
              <a:t>Adapted to site conditions</a:t>
            </a:r>
          </a:p>
          <a:p>
            <a:pPr eaLnBrk="1" hangingPunct="1">
              <a:lnSpc>
                <a:spcPct val="80000"/>
              </a:lnSpc>
            </a:pPr>
            <a:r>
              <a:rPr lang="en-US" altLang="en-US" sz="2800" dirty="0">
                <a:ea typeface="ＭＳ Ｐゴシック" panose="020B0600070205080204" pitchFamily="34" charset="-128"/>
              </a:rPr>
              <a:t>Species can also be selected to provide:</a:t>
            </a:r>
          </a:p>
          <a:p>
            <a:pPr lvl="1" eaLnBrk="1" hangingPunct="1">
              <a:lnSpc>
                <a:spcPct val="80000"/>
              </a:lnSpc>
            </a:pPr>
            <a:r>
              <a:rPr lang="en-US" altLang="en-US" sz="2400" dirty="0">
                <a:ea typeface="ＭＳ Ｐゴシック" panose="020B0600070205080204" pitchFamily="34" charset="-128"/>
              </a:rPr>
              <a:t>Timber/Fiber</a:t>
            </a:r>
          </a:p>
          <a:p>
            <a:pPr lvl="1" eaLnBrk="1" hangingPunct="1">
              <a:lnSpc>
                <a:spcPct val="80000"/>
              </a:lnSpc>
            </a:pPr>
            <a:r>
              <a:rPr lang="en-US" altLang="en-US" sz="2400" dirty="0">
                <a:ea typeface="ＭＳ Ｐゴシック" panose="020B0600070205080204" pitchFamily="34" charset="-128"/>
              </a:rPr>
              <a:t>Food</a:t>
            </a:r>
          </a:p>
          <a:p>
            <a:pPr lvl="1" eaLnBrk="1" hangingPunct="1">
              <a:lnSpc>
                <a:spcPct val="80000"/>
              </a:lnSpc>
            </a:pPr>
            <a:r>
              <a:rPr lang="en-US" altLang="en-US" sz="2400" dirty="0">
                <a:ea typeface="ＭＳ Ｐゴシック" panose="020B0600070205080204" pitchFamily="34" charset="-128"/>
              </a:rPr>
              <a:t>Fodder</a:t>
            </a:r>
          </a:p>
          <a:p>
            <a:pPr lvl="1" eaLnBrk="1" hangingPunct="1">
              <a:lnSpc>
                <a:spcPct val="80000"/>
              </a:lnSpc>
            </a:pPr>
            <a:r>
              <a:rPr lang="en-US" altLang="en-US" sz="2400" dirty="0">
                <a:ea typeface="ＭＳ Ｐゴシック" panose="020B0600070205080204" pitchFamily="34" charset="-128"/>
              </a:rPr>
              <a:t>Floral Production</a:t>
            </a:r>
          </a:p>
          <a:p>
            <a:pPr lvl="1" eaLnBrk="1" hangingPunct="1">
              <a:lnSpc>
                <a:spcPct val="80000"/>
              </a:lnSpc>
            </a:pPr>
            <a:r>
              <a:rPr lang="en-US" altLang="en-US" sz="2400" dirty="0">
                <a:ea typeface="ＭＳ Ｐゴシック" panose="020B0600070205080204" pitchFamily="34" charset="-128"/>
              </a:rPr>
              <a:t>Wildlife Habitat</a:t>
            </a:r>
          </a:p>
          <a:p>
            <a:pPr lvl="1" eaLnBrk="1" hangingPunct="1">
              <a:lnSpc>
                <a:spcPct val="80000"/>
              </a:lnSpc>
            </a:pPr>
            <a:r>
              <a:rPr lang="en-US" altLang="en-US" sz="2400" dirty="0">
                <a:ea typeface="ＭＳ Ｐゴシック" panose="020B0600070205080204" pitchFamily="34" charset="-128"/>
              </a:rPr>
              <a:t>Medicinal uses</a:t>
            </a:r>
          </a:p>
          <a:p>
            <a:pPr eaLnBrk="1" hangingPunct="1">
              <a:lnSpc>
                <a:spcPct val="80000"/>
              </a:lnSpc>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123679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eaLnBrk="1" hangingPunct="1">
              <a:defRPr/>
            </a:pPr>
            <a:endParaRPr lang="en-US" altLang="en-US" kern="0" dirty="0">
              <a:ea typeface="ＭＳ Ｐゴシック" panose="020B0600070205080204" pitchFamily="34" charset="-128"/>
            </a:endParaRPr>
          </a:p>
        </p:txBody>
      </p:sp>
      <p:sp>
        <p:nvSpPr>
          <p:cNvPr id="3" name="Rectangle 3"/>
          <p:cNvSpPr txBox="1">
            <a:spLocks noChangeArrowheads="1"/>
          </p:cNvSpPr>
          <p:nvPr/>
        </p:nvSpPr>
        <p:spPr>
          <a:xfrm>
            <a:off x="457200" y="1134055"/>
            <a:ext cx="8229600" cy="4833147"/>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tx2"/>
              </a:buClr>
              <a:buChar char="–"/>
              <a:defRPr sz="2800">
                <a:solidFill>
                  <a:schemeClr val="tx2"/>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2"/>
                </a:solidFill>
                <a:latin typeface="+mn-lt"/>
                <a:ea typeface="ＭＳ Ｐゴシック" charset="0"/>
              </a:defRPr>
            </a:lvl3pPr>
            <a:lvl4pPr marL="1600200" indent="-228600" algn="l" rtl="0" eaLnBrk="0" fontAlgn="base" hangingPunct="0">
              <a:spcBef>
                <a:spcPct val="20000"/>
              </a:spcBef>
              <a:spcAft>
                <a:spcPct val="0"/>
              </a:spcAft>
              <a:buClr>
                <a:schemeClr val="tx2"/>
              </a:buClr>
              <a:buChar char="–"/>
              <a:defRPr sz="2000">
                <a:solidFill>
                  <a:schemeClr val="tx2"/>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2"/>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2"/>
                </a:solidFill>
                <a:latin typeface="+mn-lt"/>
              </a:defRPr>
            </a:lvl6pPr>
            <a:lvl7pPr marL="2971800" indent="-228600" algn="l" rtl="0" fontAlgn="base">
              <a:spcBef>
                <a:spcPct val="20000"/>
              </a:spcBef>
              <a:spcAft>
                <a:spcPct val="0"/>
              </a:spcAft>
              <a:buClr>
                <a:schemeClr val="tx2"/>
              </a:buClr>
              <a:buChar char="»"/>
              <a:defRPr sz="2000">
                <a:solidFill>
                  <a:schemeClr val="tx2"/>
                </a:solidFill>
                <a:latin typeface="+mn-lt"/>
              </a:defRPr>
            </a:lvl7pPr>
            <a:lvl8pPr marL="3429000" indent="-228600" algn="l" rtl="0" fontAlgn="base">
              <a:spcBef>
                <a:spcPct val="20000"/>
              </a:spcBef>
              <a:spcAft>
                <a:spcPct val="0"/>
              </a:spcAft>
              <a:buClr>
                <a:schemeClr val="tx2"/>
              </a:buClr>
              <a:buChar char="»"/>
              <a:defRPr sz="2000">
                <a:solidFill>
                  <a:schemeClr val="tx2"/>
                </a:solidFill>
                <a:latin typeface="+mn-lt"/>
              </a:defRPr>
            </a:lvl8pPr>
            <a:lvl9pPr marL="3886200" indent="-228600" algn="l" rtl="0" fontAlgn="base">
              <a:spcBef>
                <a:spcPct val="20000"/>
              </a:spcBef>
              <a:spcAft>
                <a:spcPct val="0"/>
              </a:spcAft>
              <a:buClr>
                <a:schemeClr val="tx2"/>
              </a:buClr>
              <a:buChar char="»"/>
              <a:defRPr sz="2000">
                <a:solidFill>
                  <a:schemeClr val="tx2"/>
                </a:solidFill>
                <a:latin typeface="+mn-lt"/>
              </a:defRPr>
            </a:lvl9pPr>
          </a:lstStyle>
          <a:p>
            <a:pPr eaLnBrk="1" hangingPunct="1">
              <a:lnSpc>
                <a:spcPct val="80000"/>
              </a:lnSpc>
              <a:defRPr/>
            </a:pPr>
            <a:r>
              <a:rPr lang="en-US" altLang="en-US" sz="2800" kern="0" dirty="0">
                <a:solidFill>
                  <a:schemeClr val="tx1"/>
                </a:solidFill>
                <a:ea typeface="ＭＳ Ｐゴシック" panose="020B0600070205080204" pitchFamily="34" charset="-128"/>
              </a:rPr>
              <a:t>Understand Growth Characteristics of desired species for proper spacing and proper densities</a:t>
            </a:r>
          </a:p>
          <a:p>
            <a:pPr lvl="1" eaLnBrk="1" hangingPunct="1">
              <a:lnSpc>
                <a:spcPct val="80000"/>
              </a:lnSpc>
              <a:defRPr/>
            </a:pPr>
            <a:r>
              <a:rPr lang="en-US" altLang="en-US" sz="2200" kern="0" dirty="0">
                <a:solidFill>
                  <a:schemeClr val="tx1"/>
                </a:solidFill>
                <a:ea typeface="ＭＳ Ｐゴシック" panose="020B0600070205080204" pitchFamily="34" charset="-128"/>
              </a:rPr>
              <a:t>Invasiveness</a:t>
            </a:r>
          </a:p>
          <a:p>
            <a:pPr lvl="1" eaLnBrk="1" hangingPunct="1">
              <a:lnSpc>
                <a:spcPct val="80000"/>
              </a:lnSpc>
              <a:defRPr/>
            </a:pPr>
            <a:r>
              <a:rPr lang="en-US" altLang="en-US" sz="2200" kern="0" dirty="0">
                <a:solidFill>
                  <a:schemeClr val="tx1"/>
                </a:solidFill>
                <a:ea typeface="ＭＳ Ｐゴシック" panose="020B0600070205080204" pitchFamily="34" charset="-128"/>
              </a:rPr>
              <a:t>Potential of competition with field crops </a:t>
            </a:r>
          </a:p>
          <a:p>
            <a:pPr lvl="1" eaLnBrk="1" hangingPunct="1">
              <a:lnSpc>
                <a:spcPct val="80000"/>
              </a:lnSpc>
              <a:buFontTx/>
              <a:buChar char="-"/>
              <a:defRPr/>
            </a:pPr>
            <a:r>
              <a:rPr lang="en-US" altLang="en-US" sz="2200" kern="0" dirty="0">
                <a:solidFill>
                  <a:schemeClr val="tx1"/>
                </a:solidFill>
                <a:ea typeface="ＭＳ Ｐゴシック" panose="020B0600070205080204" pitchFamily="34" charset="-128"/>
              </a:rPr>
              <a:t>How fast they grow</a:t>
            </a:r>
          </a:p>
          <a:p>
            <a:pPr lvl="1" eaLnBrk="1" hangingPunct="1">
              <a:lnSpc>
                <a:spcPct val="80000"/>
              </a:lnSpc>
              <a:buFontTx/>
              <a:buChar char="-"/>
              <a:defRPr/>
            </a:pPr>
            <a:r>
              <a:rPr lang="en-US" altLang="en-US" sz="2200" kern="0" dirty="0">
                <a:solidFill>
                  <a:schemeClr val="tx1"/>
                </a:solidFill>
                <a:ea typeface="ＭＳ Ｐゴシック" panose="020B0600070205080204" pitchFamily="34" charset="-128"/>
              </a:rPr>
              <a:t>Canopy widths</a:t>
            </a:r>
          </a:p>
          <a:p>
            <a:pPr lvl="1" eaLnBrk="1" hangingPunct="1">
              <a:lnSpc>
                <a:spcPct val="80000"/>
              </a:lnSpc>
              <a:buFontTx/>
              <a:buChar char="-"/>
              <a:defRPr/>
            </a:pPr>
            <a:r>
              <a:rPr lang="en-US" altLang="en-US" sz="2200" kern="0" dirty="0">
                <a:solidFill>
                  <a:schemeClr val="tx1"/>
                </a:solidFill>
                <a:ea typeface="ＭＳ Ｐゴシック" panose="020B0600070205080204" pitchFamily="34" charset="-128"/>
              </a:rPr>
              <a:t>Average heights</a:t>
            </a:r>
          </a:p>
          <a:p>
            <a:pPr lvl="1" eaLnBrk="1" hangingPunct="1">
              <a:lnSpc>
                <a:spcPct val="80000"/>
              </a:lnSpc>
              <a:buFontTx/>
              <a:buChar char="-"/>
              <a:defRPr/>
            </a:pPr>
            <a:r>
              <a:rPr lang="en-US" altLang="en-US" sz="2200" kern="0" dirty="0">
                <a:solidFill>
                  <a:schemeClr val="tx1"/>
                </a:solidFill>
                <a:ea typeface="ＭＳ Ｐゴシック" panose="020B0600070205080204" pitchFamily="34" charset="-128"/>
              </a:rPr>
              <a:t>Deciduous, Semi-deciduous or Evergreen</a:t>
            </a:r>
          </a:p>
          <a:p>
            <a:pPr marL="0" indent="0" eaLnBrk="1" hangingPunct="1">
              <a:lnSpc>
                <a:spcPct val="80000"/>
              </a:lnSpc>
              <a:buFontTx/>
              <a:buNone/>
              <a:defRPr/>
            </a:pPr>
            <a:endParaRPr lang="en-US" altLang="en-US" sz="1600" kern="0" dirty="0">
              <a:solidFill>
                <a:schemeClr val="tx1"/>
              </a:solidFill>
              <a:ea typeface="ＭＳ Ｐゴシック" panose="020B0600070205080204" pitchFamily="34" charset="-128"/>
            </a:endParaRPr>
          </a:p>
          <a:p>
            <a:pPr eaLnBrk="1" hangingPunct="1">
              <a:lnSpc>
                <a:spcPct val="80000"/>
              </a:lnSpc>
              <a:defRPr/>
            </a:pPr>
            <a:r>
              <a:rPr lang="en-US" altLang="en-US" sz="2800" kern="0" dirty="0">
                <a:solidFill>
                  <a:schemeClr val="tx1"/>
                </a:solidFill>
                <a:ea typeface="ＭＳ Ｐゴシック" panose="020B0600070205080204" pitchFamily="34" charset="-128"/>
              </a:rPr>
              <a:t>Type of maintenance required for specific species</a:t>
            </a:r>
          </a:p>
          <a:p>
            <a:pPr lvl="1" eaLnBrk="1" hangingPunct="1">
              <a:lnSpc>
                <a:spcPct val="80000"/>
              </a:lnSpc>
              <a:defRPr/>
            </a:pPr>
            <a:r>
              <a:rPr lang="en-US" altLang="en-US" sz="2200" kern="0" dirty="0">
                <a:solidFill>
                  <a:schemeClr val="tx1"/>
                </a:solidFill>
                <a:ea typeface="ＭＳ Ｐゴシック" panose="020B0600070205080204" pitchFamily="34" charset="-128"/>
              </a:rPr>
              <a:t>Pruning</a:t>
            </a:r>
          </a:p>
          <a:p>
            <a:pPr lvl="1" eaLnBrk="1" hangingPunct="1">
              <a:lnSpc>
                <a:spcPct val="80000"/>
              </a:lnSpc>
              <a:defRPr/>
            </a:pPr>
            <a:r>
              <a:rPr lang="en-US" altLang="en-US" sz="2200" kern="0" dirty="0">
                <a:solidFill>
                  <a:schemeClr val="tx1"/>
                </a:solidFill>
                <a:ea typeface="ＭＳ Ｐゴシック" panose="020B0600070205080204" pitchFamily="34" charset="-128"/>
              </a:rPr>
              <a:t>Irrigation</a:t>
            </a:r>
          </a:p>
          <a:p>
            <a:pPr lvl="1" eaLnBrk="1" hangingPunct="1">
              <a:lnSpc>
                <a:spcPct val="80000"/>
              </a:lnSpc>
              <a:defRPr/>
            </a:pPr>
            <a:r>
              <a:rPr lang="en-US" altLang="en-US" sz="2200" kern="0" dirty="0" smtClean="0">
                <a:solidFill>
                  <a:schemeClr val="tx1"/>
                </a:solidFill>
                <a:ea typeface="ＭＳ Ｐゴシック" panose="020B0600070205080204" pitchFamily="34" charset="-128"/>
              </a:rPr>
              <a:t>Fertilizing</a:t>
            </a:r>
          </a:p>
          <a:p>
            <a:pPr lvl="1" eaLnBrk="1" hangingPunct="1">
              <a:lnSpc>
                <a:spcPct val="80000"/>
              </a:lnSpc>
              <a:defRPr/>
            </a:pPr>
            <a:r>
              <a:rPr lang="en-US" altLang="en-US" sz="2200" kern="0" dirty="0" smtClean="0">
                <a:solidFill>
                  <a:schemeClr val="tx1"/>
                </a:solidFill>
                <a:ea typeface="ＭＳ Ｐゴシック" panose="020B0600070205080204" pitchFamily="34" charset="-128"/>
              </a:rPr>
              <a:t>Weeding</a:t>
            </a:r>
            <a:endParaRPr lang="en-US" altLang="en-US" sz="2200" kern="0" dirty="0">
              <a:ea typeface="ＭＳ Ｐゴシック" panose="020B0600070205080204" pitchFamily="34" charset="-128"/>
            </a:endParaRPr>
          </a:p>
          <a:p>
            <a:pPr lvl="1" eaLnBrk="1" hangingPunct="1">
              <a:lnSpc>
                <a:spcPct val="80000"/>
              </a:lnSpc>
              <a:defRPr/>
            </a:pPr>
            <a:endParaRPr lang="en-US" altLang="en-US" sz="2000" kern="0" dirty="0">
              <a:solidFill>
                <a:schemeClr val="tx1"/>
              </a:solidFill>
              <a:ea typeface="ＭＳ Ｐゴシック" panose="020B0600070205080204" pitchFamily="34" charset="-128"/>
            </a:endParaRPr>
          </a:p>
          <a:p>
            <a:pPr lvl="1" eaLnBrk="1" hangingPunct="1">
              <a:lnSpc>
                <a:spcPct val="80000"/>
              </a:lnSpc>
              <a:defRPr/>
            </a:pPr>
            <a:endParaRPr lang="en-US" altLang="en-US" sz="2400" kern="0" dirty="0">
              <a:ea typeface="ＭＳ Ｐゴシック" panose="020B0600070205080204" pitchFamily="34" charset="-128"/>
            </a:endParaRPr>
          </a:p>
          <a:p>
            <a:pPr marL="0" indent="0" eaLnBrk="1" hangingPunct="1">
              <a:lnSpc>
                <a:spcPct val="80000"/>
              </a:lnSpc>
              <a:buFontTx/>
              <a:buNone/>
              <a:defRPr/>
            </a:pPr>
            <a:endParaRPr lang="en-US" altLang="en-US" sz="2800" kern="0" dirty="0">
              <a:ea typeface="ＭＳ Ｐゴシック" panose="020B0600070205080204" pitchFamily="34" charset="-128"/>
            </a:endParaRPr>
          </a:p>
        </p:txBody>
      </p:sp>
      <p:sp>
        <p:nvSpPr>
          <p:cNvPr id="5" name="Title 4">
            <a:extLst>
              <a:ext uri="{FF2B5EF4-FFF2-40B4-BE49-F238E27FC236}">
                <a16:creationId xmlns="" xmlns:a16="http://schemas.microsoft.com/office/drawing/2014/main" id="{54AD5B79-980A-454E-84DE-92D9AC58B44E}"/>
              </a:ext>
            </a:extLst>
          </p:cNvPr>
          <p:cNvSpPr>
            <a:spLocks noGrp="1"/>
          </p:cNvSpPr>
          <p:nvPr>
            <p:ph type="title"/>
          </p:nvPr>
        </p:nvSpPr>
        <p:spPr>
          <a:xfrm>
            <a:off x="628650" y="365126"/>
            <a:ext cx="7886700" cy="768930"/>
          </a:xfrm>
        </p:spPr>
        <p:txBody>
          <a:bodyPr/>
          <a:lstStyle/>
          <a:p>
            <a:r>
              <a:rPr lang="en-US" dirty="0"/>
              <a:t>Species</a:t>
            </a:r>
          </a:p>
        </p:txBody>
      </p:sp>
    </p:spTree>
    <p:extLst>
      <p:ext uri="{BB962C8B-B14F-4D97-AF65-F5344CB8AC3E}">
        <p14:creationId xmlns:p14="http://schemas.microsoft.com/office/powerpoint/2010/main" val="351079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4921"/>
          </a:xfrm>
        </p:spPr>
        <p:txBody>
          <a:bodyPr/>
          <a:lstStyle/>
          <a:p>
            <a:r>
              <a:rPr lang="en-US" dirty="0" smtClean="0"/>
              <a:t>Species</a:t>
            </a:r>
            <a:endParaRPr lang="en-US" dirty="0"/>
          </a:p>
        </p:txBody>
      </p:sp>
      <p:sp>
        <p:nvSpPr>
          <p:cNvPr id="3" name="Rectangle 2"/>
          <p:cNvSpPr/>
          <p:nvPr/>
        </p:nvSpPr>
        <p:spPr>
          <a:xfrm>
            <a:off x="876855" y="1270046"/>
            <a:ext cx="6400045" cy="3108544"/>
          </a:xfrm>
          <a:prstGeom prst="rect">
            <a:avLst/>
          </a:prstGeom>
        </p:spPr>
        <p:txBody>
          <a:bodyPr wrap="square">
            <a:spAutoFit/>
          </a:bodyPr>
          <a:lstStyle/>
          <a:p>
            <a:pPr marL="457200" indent="-457200">
              <a:buFont typeface="Arial"/>
              <a:buChar char="•"/>
              <a:defRPr/>
            </a:pPr>
            <a:r>
              <a:rPr lang="en-US" altLang="en-US" sz="2800" kern="0" dirty="0">
                <a:ea typeface="ＭＳ Ｐゴシック" panose="020B0600070205080204" pitchFamily="34" charset="-128"/>
              </a:rPr>
              <a:t>Species can also be selected to provide:</a:t>
            </a:r>
          </a:p>
          <a:p>
            <a:pPr marL="914400" lvl="1" indent="-457200">
              <a:buFont typeface="Lucida Grande"/>
              <a:buChar char="-"/>
              <a:defRPr/>
            </a:pPr>
            <a:r>
              <a:rPr lang="en-US" altLang="en-US" sz="2800" kern="0" dirty="0" smtClean="0">
                <a:ea typeface="ＭＳ Ｐゴシック" panose="020B0600070205080204" pitchFamily="34" charset="-128"/>
              </a:rPr>
              <a:t>Timber</a:t>
            </a:r>
            <a:r>
              <a:rPr lang="en-US" altLang="en-US" sz="2800" kern="0" dirty="0">
                <a:ea typeface="ＭＳ Ｐゴシック" panose="020B0600070205080204" pitchFamily="34" charset="-128"/>
              </a:rPr>
              <a:t>/</a:t>
            </a:r>
            <a:r>
              <a:rPr lang="en-US" altLang="en-US" sz="2800" kern="0" dirty="0" smtClean="0">
                <a:ea typeface="ＭＳ Ｐゴシック" panose="020B0600070205080204" pitchFamily="34" charset="-128"/>
              </a:rPr>
              <a:t>Fiber</a:t>
            </a:r>
          </a:p>
          <a:p>
            <a:pPr marL="914400" lvl="1" indent="-457200">
              <a:buFont typeface="Lucida Grande"/>
              <a:buChar char="-"/>
              <a:defRPr/>
            </a:pPr>
            <a:r>
              <a:rPr lang="en-US" altLang="en-US" sz="2800" kern="0" dirty="0" smtClean="0">
                <a:ea typeface="ＭＳ Ｐゴシック" panose="020B0600070205080204" pitchFamily="34" charset="-128"/>
              </a:rPr>
              <a:t>Food</a:t>
            </a:r>
          </a:p>
          <a:p>
            <a:pPr marL="914400" lvl="1" indent="-457200">
              <a:buFont typeface="Lucida Grande"/>
              <a:buChar char="-"/>
              <a:defRPr/>
            </a:pPr>
            <a:r>
              <a:rPr lang="en-US" altLang="en-US" sz="2800" kern="0" dirty="0" smtClean="0">
                <a:ea typeface="ＭＳ Ｐゴシック" panose="020B0600070205080204" pitchFamily="34" charset="-128"/>
              </a:rPr>
              <a:t>Fodder</a:t>
            </a:r>
          </a:p>
          <a:p>
            <a:pPr marL="914400" lvl="1" indent="-457200">
              <a:buFont typeface="Lucida Grande"/>
              <a:buChar char="-"/>
              <a:defRPr/>
            </a:pPr>
            <a:r>
              <a:rPr lang="en-US" altLang="en-US" sz="2800" kern="0" dirty="0" smtClean="0">
                <a:ea typeface="ＭＳ Ｐゴシック" panose="020B0600070205080204" pitchFamily="34" charset="-128"/>
              </a:rPr>
              <a:t>Floral Production</a:t>
            </a:r>
          </a:p>
          <a:p>
            <a:pPr marL="914400" lvl="1" indent="-457200">
              <a:buFont typeface="Lucida Grande"/>
              <a:buChar char="-"/>
              <a:defRPr/>
            </a:pPr>
            <a:r>
              <a:rPr lang="en-US" altLang="en-US" sz="2800" kern="0" dirty="0" smtClean="0">
                <a:ea typeface="ＭＳ Ｐゴシック" panose="020B0600070205080204" pitchFamily="34" charset="-128"/>
              </a:rPr>
              <a:t>Wildlife Habitat</a:t>
            </a:r>
          </a:p>
          <a:p>
            <a:pPr marL="914400" lvl="1" indent="-457200">
              <a:buFont typeface="Lucida Grande"/>
              <a:buChar char="-"/>
              <a:defRPr/>
            </a:pPr>
            <a:r>
              <a:rPr lang="en-US" altLang="en-US" sz="2800" kern="0" dirty="0" smtClean="0">
                <a:ea typeface="ＭＳ Ｐゴシック" panose="020B0600070205080204" pitchFamily="34" charset="-128"/>
              </a:rPr>
              <a:t>Medicinal </a:t>
            </a:r>
            <a:r>
              <a:rPr lang="en-US" altLang="en-US" sz="2800" kern="0" dirty="0">
                <a:ea typeface="ＭＳ Ｐゴシック" panose="020B0600070205080204" pitchFamily="34" charset="-128"/>
              </a:rPr>
              <a:t>uses</a:t>
            </a:r>
          </a:p>
        </p:txBody>
      </p:sp>
    </p:spTree>
    <p:extLst>
      <p:ext uri="{BB962C8B-B14F-4D97-AF65-F5344CB8AC3E}">
        <p14:creationId xmlns:p14="http://schemas.microsoft.com/office/powerpoint/2010/main" val="259898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A139681-08C3-FF46-85F5-DA4DD07A01F6}"/>
              </a:ext>
            </a:extLst>
          </p:cNvPr>
          <p:cNvSpPr>
            <a:spLocks noGrp="1"/>
          </p:cNvSpPr>
          <p:nvPr>
            <p:ph type="title"/>
          </p:nvPr>
        </p:nvSpPr>
        <p:spPr/>
        <p:txBody>
          <a:bodyPr/>
          <a:lstStyle/>
          <a:p>
            <a:pPr algn="ctr"/>
            <a:r>
              <a:rPr lang="en-US" dirty="0"/>
              <a:t>Species - Heights</a:t>
            </a:r>
          </a:p>
        </p:txBody>
      </p:sp>
      <p:sp>
        <p:nvSpPr>
          <p:cNvPr id="30722" name="Rectangle 3"/>
          <p:cNvSpPr>
            <a:spLocks noGrp="1" noChangeArrowheads="1"/>
          </p:cNvSpPr>
          <p:nvPr>
            <p:ph type="body" idx="4294967295"/>
          </p:nvPr>
        </p:nvSpPr>
        <p:spPr>
          <a:xfrm>
            <a:off x="628650" y="1304818"/>
            <a:ext cx="8291830" cy="4821345"/>
          </a:xfrm>
          <a:prstGeom prst="rect">
            <a:avLst/>
          </a:prstGeom>
        </p:spPr>
        <p:txBody>
          <a:bodyPr>
            <a:normAutofit/>
          </a:bodyPr>
          <a:lstStyle/>
          <a:p>
            <a:pPr eaLnBrk="1" hangingPunct="1">
              <a:lnSpc>
                <a:spcPct val="80000"/>
              </a:lnSpc>
            </a:pPr>
            <a:r>
              <a:rPr lang="en-US" altLang="en-US" sz="2800" dirty="0">
                <a:ea typeface="ＭＳ Ｐゴシック" panose="020B0600070205080204" pitchFamily="34" charset="-128"/>
              </a:rPr>
              <a:t>Short Species: 20 feet and under</a:t>
            </a:r>
          </a:p>
          <a:p>
            <a:pPr marL="457200" lvl="1" indent="0" eaLnBrk="1" hangingPunct="1">
              <a:lnSpc>
                <a:spcPct val="80000"/>
              </a:lnSpc>
              <a:buNone/>
            </a:pPr>
            <a:r>
              <a:rPr lang="en-US" altLang="en-US" sz="2400" dirty="0" smtClean="0">
                <a:ea typeface="ＭＳ Ｐゴシック" panose="020B0600070205080204" pitchFamily="34" charset="-128"/>
              </a:rPr>
              <a:t>- Calamansi</a:t>
            </a:r>
            <a:r>
              <a:rPr lang="en-US" altLang="en-US" sz="2400" dirty="0">
                <a:ea typeface="ＭＳ Ｐゴシック" panose="020B0600070205080204" pitchFamily="34" charset="-128"/>
              </a:rPr>
              <a:t>		  </a:t>
            </a:r>
            <a:r>
              <a:rPr lang="en-US" altLang="en-US" dirty="0">
                <a:ea typeface="ＭＳ Ｐゴシック" panose="020B0600070205080204" pitchFamily="34" charset="-128"/>
              </a:rPr>
              <a:t>-</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Noni</a:t>
            </a:r>
          </a:p>
          <a:p>
            <a:pPr marL="457200" lvl="1" indent="0" eaLnBrk="1" hangingPunct="1">
              <a:lnSpc>
                <a:spcPct val="80000"/>
              </a:lnSpc>
              <a:buNone/>
            </a:pPr>
            <a:r>
              <a:rPr lang="en-US" altLang="en-US" sz="2400" dirty="0" smtClean="0">
                <a:ea typeface="ＭＳ Ｐゴシック" panose="020B0600070205080204" pitchFamily="34" charset="-128"/>
              </a:rPr>
              <a:t>- Soursop</a:t>
            </a:r>
            <a:r>
              <a:rPr lang="en-US" altLang="en-US" sz="2400" dirty="0">
                <a:ea typeface="ＭＳ Ｐゴシック" panose="020B0600070205080204" pitchFamily="34" charset="-128"/>
              </a:rPr>
              <a:t>	             		</a:t>
            </a:r>
            <a:r>
              <a:rPr lang="en-US" altLang="en-US" sz="2400" dirty="0" smtClean="0">
                <a:ea typeface="ＭＳ Ｐゴシック" panose="020B0600070205080204" pitchFamily="34" charset="-128"/>
              </a:rPr>
              <a:t>  - </a:t>
            </a:r>
            <a:r>
              <a:rPr lang="en-US" altLang="en-US" sz="2400" dirty="0">
                <a:ea typeface="ＭＳ Ｐゴシック" panose="020B0600070205080204" pitchFamily="34" charset="-128"/>
              </a:rPr>
              <a:t>Lemon china</a:t>
            </a:r>
          </a:p>
          <a:p>
            <a:pPr marL="457200" lvl="1" indent="0" eaLnBrk="1" hangingPunct="1">
              <a:lnSpc>
                <a:spcPct val="80000"/>
              </a:lnSpc>
              <a:buNone/>
            </a:pPr>
            <a:r>
              <a:rPr lang="en-US" altLang="en-US" sz="2400" dirty="0" smtClean="0">
                <a:ea typeface="ＭＳ Ｐゴシック" panose="020B0600070205080204" pitchFamily="34" charset="-128"/>
              </a:rPr>
              <a:t>- Surinam </a:t>
            </a:r>
            <a:r>
              <a:rPr lang="en-US" altLang="en-US" sz="2400" dirty="0">
                <a:ea typeface="ＭＳ Ｐゴシック" panose="020B0600070205080204" pitchFamily="34" charset="-128"/>
              </a:rPr>
              <a:t>Cherry            	  </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Pomegranate</a:t>
            </a:r>
          </a:p>
          <a:p>
            <a:pPr marL="457200" lvl="1" indent="0" eaLnBrk="1" hangingPunct="1">
              <a:lnSpc>
                <a:spcPct val="80000"/>
              </a:lnSpc>
              <a:buNone/>
            </a:pPr>
            <a:r>
              <a:rPr lang="en-US" altLang="en-US" sz="2400" dirty="0" smtClean="0">
                <a:ea typeface="ＭＳ Ｐゴシック" panose="020B0600070205080204" pitchFamily="34" charset="-128"/>
              </a:rPr>
              <a:t>- Saba</a:t>
            </a:r>
            <a:r>
              <a:rPr lang="en-US" altLang="en-US" sz="2400" dirty="0">
                <a:ea typeface="ＭＳ Ｐゴシック" panose="020B0600070205080204" pitchFamily="34" charset="-128"/>
              </a:rPr>
              <a:t>/Palau banana	  </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Other Citrus</a:t>
            </a:r>
          </a:p>
          <a:p>
            <a:pPr lvl="1" eaLnBrk="1" hangingPunct="1">
              <a:lnSpc>
                <a:spcPct val="80000"/>
              </a:lnSpc>
              <a:buFontTx/>
              <a:buNone/>
            </a:pPr>
            <a:endParaRPr lang="en-US" altLang="en-US" sz="2400"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Medium to Large Species: over 20 feet</a:t>
            </a:r>
          </a:p>
          <a:p>
            <a:pPr marL="457200" lvl="1" indent="0" eaLnBrk="1" hangingPunct="1">
              <a:lnSpc>
                <a:spcPct val="80000"/>
              </a:lnSpc>
              <a:buNone/>
            </a:pPr>
            <a:r>
              <a:rPr lang="en-US" altLang="en-US" sz="2400" dirty="0" smtClean="0">
                <a:ea typeface="ＭＳ Ｐゴシック" panose="020B0600070205080204" pitchFamily="34" charset="-128"/>
              </a:rPr>
              <a:t>- Dwarf </a:t>
            </a:r>
            <a:r>
              <a:rPr lang="en-US" altLang="en-US" sz="2400" dirty="0">
                <a:ea typeface="ＭＳ Ｐゴシック" panose="020B0600070205080204" pitchFamily="34" charset="-128"/>
              </a:rPr>
              <a:t>coconut </a:t>
            </a:r>
          </a:p>
          <a:p>
            <a:pPr marL="457200" lvl="1" indent="0" eaLnBrk="1" hangingPunct="1">
              <a:lnSpc>
                <a:spcPct val="80000"/>
              </a:lnSpc>
              <a:buNone/>
            </a:pPr>
            <a:r>
              <a:rPr lang="en-US" altLang="en-US" sz="2400" dirty="0" smtClean="0">
                <a:ea typeface="ＭＳ Ｐゴシック" panose="020B0600070205080204" pitchFamily="34" charset="-128"/>
              </a:rPr>
              <a:t>- Avocado</a:t>
            </a:r>
            <a:endParaRPr lang="en-US" altLang="en-US" sz="2400" dirty="0">
              <a:ea typeface="ＭＳ Ｐゴシック" panose="020B0600070205080204" pitchFamily="34" charset="-128"/>
            </a:endParaRPr>
          </a:p>
          <a:p>
            <a:pPr marL="457200" lvl="1" indent="0" eaLnBrk="1" hangingPunct="1">
              <a:lnSpc>
                <a:spcPct val="80000"/>
              </a:lnSpc>
              <a:buNone/>
            </a:pPr>
            <a:r>
              <a:rPr lang="en-US" altLang="en-US" sz="2400" dirty="0" smtClean="0">
                <a:ea typeface="ＭＳ Ｐゴシック" panose="020B0600070205080204" pitchFamily="34" charset="-128"/>
              </a:rPr>
              <a:t>- Mango </a:t>
            </a:r>
            <a:r>
              <a:rPr lang="en-US" altLang="en-US" sz="2400" dirty="0">
                <a:ea typeface="ＭＳ Ｐゴシック" panose="020B0600070205080204" pitchFamily="34" charset="-128"/>
              </a:rPr>
              <a:t>		</a:t>
            </a:r>
          </a:p>
          <a:p>
            <a:pPr marL="457200" lvl="1" indent="0" eaLnBrk="1" hangingPunct="1">
              <a:lnSpc>
                <a:spcPct val="80000"/>
              </a:lnSpc>
              <a:buNone/>
            </a:pPr>
            <a:r>
              <a:rPr lang="en-US" altLang="en-US" sz="2400" dirty="0" smtClean="0">
                <a:ea typeface="ＭＳ Ｐゴシック" panose="020B0600070205080204" pitchFamily="34" charset="-128"/>
              </a:rPr>
              <a:t>- Breadfruit</a:t>
            </a:r>
            <a:r>
              <a:rPr lang="en-US" altLang="en-US" sz="2400" dirty="0">
                <a:ea typeface="ＭＳ Ｐゴシック" panose="020B0600070205080204" pitchFamily="34" charset="-128"/>
              </a:rPr>
              <a:t>		</a:t>
            </a:r>
          </a:p>
          <a:p>
            <a:pPr marL="457200" lvl="1" indent="0" eaLnBrk="1" hangingPunct="1">
              <a:lnSpc>
                <a:spcPct val="80000"/>
              </a:lnSpc>
              <a:buNone/>
            </a:pPr>
            <a:r>
              <a:rPr lang="en-US" altLang="en-US" sz="2400" dirty="0" smtClean="0">
                <a:ea typeface="ＭＳ Ｐゴシック" panose="020B0600070205080204" pitchFamily="34" charset="-128"/>
              </a:rPr>
              <a:t>- Tamarind</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3468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1919"/>
            <a:ext cx="8229600" cy="1489557"/>
          </a:xfrm>
        </p:spPr>
        <p:txBody>
          <a:bodyPr/>
          <a:lstStyle/>
          <a:p>
            <a:pPr algn="ctr" eaLnBrk="1" hangingPunct="1"/>
            <a:r>
              <a:rPr lang="en-US" altLang="en-US" dirty="0">
                <a:ea typeface="ＭＳ Ｐゴシック" panose="020B0600070205080204" pitchFamily="34" charset="-128"/>
              </a:rPr>
              <a:t>Spacing - Recommendations</a:t>
            </a:r>
          </a:p>
        </p:txBody>
      </p:sp>
      <p:graphicFrame>
        <p:nvGraphicFramePr>
          <p:cNvPr id="99416" name="Group 88"/>
          <p:cNvGraphicFramePr>
            <a:graphicFrameLocks noGrp="1"/>
          </p:cNvGraphicFramePr>
          <p:nvPr>
            <p:ph idx="1"/>
            <p:extLst>
              <p:ext uri="{D42A27DB-BD31-4B8C-83A1-F6EECF244321}">
                <p14:modId xmlns:p14="http://schemas.microsoft.com/office/powerpoint/2010/main" val="3937679860"/>
              </p:ext>
            </p:extLst>
          </p:nvPr>
        </p:nvGraphicFramePr>
        <p:xfrm>
          <a:off x="457200" y="775615"/>
          <a:ext cx="8229600" cy="5151198"/>
        </p:xfrm>
        <a:graphic>
          <a:graphicData uri="http://schemas.openxmlformats.org/drawingml/2006/table">
            <a:tbl>
              <a:tblPr/>
              <a:tblGrid>
                <a:gridCol w="20574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gridCol w="3200400">
                  <a:extLst>
                    <a:ext uri="{9D8B030D-6E8A-4147-A177-3AD203B41FA5}">
                      <a16:colId xmlns="" xmlns:a16="http://schemas.microsoft.com/office/drawing/2014/main" val="20002"/>
                    </a:ext>
                  </a:extLst>
                </a:gridCol>
              </a:tblGrid>
              <a:tr h="38962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a:ln>
                            <a:noFill/>
                          </a:ln>
                          <a:solidFill>
                            <a:schemeClr val="tx1"/>
                          </a:solidFill>
                          <a:effectLst/>
                          <a:latin typeface="Palatino Linotype" pitchFamily="18" charset="0"/>
                        </a:rPr>
                        <a:t>Fruit Trees: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a:ln>
                            <a:noFill/>
                          </a:ln>
                          <a:solidFill>
                            <a:schemeClr val="tx1"/>
                          </a:solidFill>
                          <a:effectLst/>
                          <a:latin typeface="Palatino Linotype" pitchFamily="18" charset="0"/>
                        </a:rPr>
                        <a:t>Windbreak: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chemeClr val="tx1"/>
                          </a:solidFill>
                          <a:effectLst/>
                          <a:latin typeface="Palatino Linotype" pitchFamily="18" charset="0"/>
                        </a:rPr>
                        <a:t>Orchard: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err="1">
                          <a:ln>
                            <a:noFill/>
                          </a:ln>
                          <a:solidFill>
                            <a:schemeClr val="tx1"/>
                          </a:solidFill>
                          <a:effectLst/>
                          <a:latin typeface="Palatino Linotype" pitchFamily="18" charset="0"/>
                        </a:rPr>
                        <a:t>Calamansi</a:t>
                      </a:r>
                      <a:r>
                        <a:rPr kumimoji="0" lang="en-US" sz="2000" b="0" i="0" u="none" strike="noStrike" cap="none" normalizeH="0" baseline="0" dirty="0">
                          <a:ln>
                            <a:noFill/>
                          </a:ln>
                          <a:solidFill>
                            <a:schemeClr val="tx1"/>
                          </a:solidFill>
                          <a:effectLst/>
                          <a:latin typeface="Palatino Linotype" pitchFamily="18" charset="0"/>
                        </a:rPr>
                        <a: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tx1"/>
                          </a:solidFill>
                          <a:effectLst/>
                          <a:latin typeface="Palatino Linotype" pitchFamily="18" charset="0"/>
                        </a:rPr>
                        <a:t>5-8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8-10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Soursop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tx1"/>
                          </a:solidFill>
                          <a:effectLst/>
                          <a:latin typeface="Palatino Linotype" pitchFamily="18" charset="0"/>
                        </a:rPr>
                        <a:t>5-8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8-14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Pomegranate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5-8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8-14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Surinam Cherry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8-10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10-15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Noni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6-10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10-15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Lemon China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6-10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8-14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Avocado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12-18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20-40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Saba Banana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8-14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12-18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Dwarf Coconut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10-12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15-20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Breadfruit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12-16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15-40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Mango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10-16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15-40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8962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Tamarind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tx1"/>
                          </a:solidFill>
                          <a:effectLst/>
                          <a:latin typeface="Palatino Linotype" pitchFamily="18" charset="0"/>
                        </a:rPr>
                        <a:t>8-15 feet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tx1"/>
                          </a:solidFill>
                          <a:effectLst/>
                          <a:latin typeface="Palatino Linotype" pitchFamily="18" charset="0"/>
                        </a:rPr>
                        <a:t>15-30 feet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408065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Rambutan orchard protected by an ironwood windbr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235200"/>
            <a:ext cx="40370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4"/>
          <p:cNvSpPr txBox="1">
            <a:spLocks noChangeArrowheads="1"/>
          </p:cNvSpPr>
          <p:nvPr/>
        </p:nvSpPr>
        <p:spPr bwMode="auto">
          <a:xfrm>
            <a:off x="1133475" y="1790700"/>
            <a:ext cx="222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1800" dirty="0">
                <a:solidFill>
                  <a:schemeClr val="tx1"/>
                </a:solidFill>
                <a:latin typeface="Arial" panose="020B0604020202020204" pitchFamily="34" charset="0"/>
              </a:rPr>
              <a:t>          </a:t>
            </a:r>
            <a:r>
              <a:rPr lang="en-US" altLang="en-US" sz="1800" dirty="0" err="1">
                <a:solidFill>
                  <a:schemeClr val="tx1"/>
                </a:solidFill>
                <a:latin typeface="Arial" panose="020B0604020202020204" pitchFamily="34" charset="0"/>
              </a:rPr>
              <a:t>Gågu</a:t>
            </a:r>
            <a:endParaRPr lang="en-US" altLang="en-US" sz="1800" dirty="0">
              <a:solidFill>
                <a:schemeClr val="tx1"/>
              </a:solidFill>
              <a:latin typeface="Arial" panose="020B0604020202020204" pitchFamily="34" charset="0"/>
            </a:endParaRPr>
          </a:p>
        </p:txBody>
      </p:sp>
      <p:pic>
        <p:nvPicPr>
          <p:cNvPr id="34820" name="Picture 4" descr="P5240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35200"/>
            <a:ext cx="44259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5105400" y="1733550"/>
            <a:ext cx="276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1800" dirty="0">
                <a:solidFill>
                  <a:schemeClr val="tx1"/>
                </a:solidFill>
                <a:latin typeface="Arial" panose="020B0604020202020204" pitchFamily="34" charset="0"/>
              </a:rPr>
              <a:t>      Banana and Soursop</a:t>
            </a:r>
          </a:p>
        </p:txBody>
      </p:sp>
      <p:sp>
        <p:nvSpPr>
          <p:cNvPr id="13" name="Rectangle 2"/>
          <p:cNvSpPr txBox="1">
            <a:spLocks noChangeArrowheads="1"/>
          </p:cNvSpPr>
          <p:nvPr/>
        </p:nvSpPr>
        <p:spPr bwMode="auto">
          <a:xfrm>
            <a:off x="852488" y="457200"/>
            <a:ext cx="6137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eaLnBrk="1" hangingPunct="1">
              <a:defRPr/>
            </a:pPr>
            <a:endParaRPr lang="en-US" altLang="en-US" kern="0" dirty="0">
              <a:ea typeface="ＭＳ Ｐゴシック" panose="020B0600070205080204" pitchFamily="34" charset="-128"/>
            </a:endParaRPr>
          </a:p>
        </p:txBody>
      </p:sp>
      <p:sp>
        <p:nvSpPr>
          <p:cNvPr id="4" name="Title 3">
            <a:extLst>
              <a:ext uri="{FF2B5EF4-FFF2-40B4-BE49-F238E27FC236}">
                <a16:creationId xmlns="" xmlns:a16="http://schemas.microsoft.com/office/drawing/2014/main" id="{0C886C45-4E0C-5440-BACA-0FEEF21EC3F5}"/>
              </a:ext>
            </a:extLst>
          </p:cNvPr>
          <p:cNvSpPr>
            <a:spLocks noGrp="1"/>
          </p:cNvSpPr>
          <p:nvPr>
            <p:ph type="title"/>
          </p:nvPr>
        </p:nvSpPr>
        <p:spPr/>
        <p:txBody>
          <a:bodyPr/>
          <a:lstStyle/>
          <a:p>
            <a:r>
              <a:rPr lang="en-US" dirty="0"/>
              <a:t>Species</a:t>
            </a:r>
          </a:p>
        </p:txBody>
      </p:sp>
    </p:spTree>
    <p:extLst>
      <p:ext uri="{BB962C8B-B14F-4D97-AF65-F5344CB8AC3E}">
        <p14:creationId xmlns:p14="http://schemas.microsoft.com/office/powerpoint/2010/main" val="500847402"/>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pPr algn="ctr" eaLnBrk="1" hangingPunct="1"/>
            <a:r>
              <a:rPr lang="en-US" altLang="en-US" dirty="0">
                <a:ea typeface="ＭＳ Ｐゴシック" panose="020B0600070205080204" pitchFamily="34" charset="-128"/>
              </a:rPr>
              <a:t>What is a Windbreak?</a:t>
            </a:r>
          </a:p>
        </p:txBody>
      </p:sp>
      <p:sp>
        <p:nvSpPr>
          <p:cNvPr id="17410" name="Rectangle 3"/>
          <p:cNvSpPr>
            <a:spLocks noGrp="1" noChangeArrowheads="1"/>
          </p:cNvSpPr>
          <p:nvPr>
            <p:ph type="body" idx="1"/>
          </p:nvPr>
        </p:nvSpPr>
        <p:spPr>
          <a:xfrm>
            <a:off x="457200" y="1190625"/>
            <a:ext cx="8229600" cy="4525963"/>
          </a:xfrm>
        </p:spPr>
        <p:txBody>
          <a:bodyPr>
            <a:normAutofit/>
          </a:bodyPr>
          <a:lstStyle/>
          <a:p>
            <a:pPr eaLnBrk="1" hangingPunct="1">
              <a:defRPr/>
            </a:pPr>
            <a:r>
              <a:rPr lang="en-US" altLang="en-US" dirty="0">
                <a:ea typeface="ＭＳ Ｐゴシック" panose="020B0600070205080204" pitchFamily="34" charset="-128"/>
              </a:rPr>
              <a:t>Single or multiple rows of plants strategically placed to protect an area from winds that may hinder crop &amp; livestock production, including potential damage to structures</a:t>
            </a:r>
          </a:p>
          <a:p>
            <a:pPr eaLnBrk="1" hangingPunct="1">
              <a:defRPr/>
            </a:pPr>
            <a:r>
              <a:rPr lang="en-US" altLang="en-US" dirty="0">
                <a:ea typeface="ＭＳ Ｐゴシック" panose="020B0600070205080204" pitchFamily="34" charset="-128"/>
              </a:rPr>
              <a:t>Filters and slows the wind that enters the area</a:t>
            </a:r>
          </a:p>
          <a:p>
            <a:pPr eaLnBrk="1" hangingPunct="1">
              <a:defRPr/>
            </a:pPr>
            <a:r>
              <a:rPr lang="en-US" altLang="en-US" dirty="0">
                <a:ea typeface="ＭＳ Ｐゴシック" panose="020B0600070205080204" pitchFamily="34" charset="-128"/>
              </a:rPr>
              <a:t>Also known as shelterbelts</a:t>
            </a:r>
          </a:p>
          <a:p>
            <a:pPr eaLnBrk="1" hangingPunct="1">
              <a:defRPr/>
            </a:pPr>
            <a:r>
              <a:rPr lang="en-US" altLang="en-US" dirty="0">
                <a:ea typeface="ＭＳ Ｐゴシック" panose="020B0600070205080204" pitchFamily="34" charset="-128"/>
              </a:rPr>
              <a:t>Can consist of living vegetation and/or structural wind barriers from non-living materials</a:t>
            </a:r>
          </a:p>
          <a:p>
            <a:pPr marL="0" indent="0" eaLnBrk="1" hangingPunct="1">
              <a:buFontTx/>
              <a:buNone/>
              <a:defRPr/>
            </a:pPr>
            <a:endParaRPr lang="en-US" altLang="en-US" dirty="0">
              <a:ea typeface="ＭＳ Ｐゴシック" panose="020B0600070205080204" pitchFamily="34" charset="-128"/>
            </a:endParaRPr>
          </a:p>
          <a:p>
            <a:pPr eaLnBrk="1" hangingPunct="1">
              <a:buFontTx/>
              <a:buNone/>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6270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1066800" y="1812925"/>
            <a:ext cx="222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lgn="ctr">
              <a:spcBef>
                <a:spcPct val="0"/>
              </a:spcBef>
              <a:buClrTx/>
              <a:buFontTx/>
              <a:buNone/>
            </a:pPr>
            <a:r>
              <a:rPr lang="en-US" altLang="en-US" sz="1800" dirty="0">
                <a:solidFill>
                  <a:schemeClr val="tx1"/>
                </a:solidFill>
                <a:latin typeface="Arial" panose="020B0604020202020204" pitchFamily="34" charset="0"/>
              </a:rPr>
              <a:t>Mango</a:t>
            </a:r>
          </a:p>
        </p:txBody>
      </p:sp>
      <p:sp>
        <p:nvSpPr>
          <p:cNvPr id="36867" name="TextBox 4"/>
          <p:cNvSpPr txBox="1">
            <a:spLocks noChangeArrowheads="1"/>
          </p:cNvSpPr>
          <p:nvPr/>
        </p:nvSpPr>
        <p:spPr bwMode="auto">
          <a:xfrm>
            <a:off x="5105400" y="1733550"/>
            <a:ext cx="276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lgn="ctr">
              <a:spcBef>
                <a:spcPct val="0"/>
              </a:spcBef>
              <a:buClrTx/>
              <a:buFontTx/>
              <a:buNone/>
            </a:pPr>
            <a:r>
              <a:rPr lang="en-US" altLang="en-US" sz="1800" dirty="0">
                <a:solidFill>
                  <a:schemeClr val="tx1"/>
                </a:solidFill>
                <a:latin typeface="Arial" panose="020B0604020202020204" pitchFamily="34" charset="0"/>
              </a:rPr>
              <a:t>Tamarind</a:t>
            </a:r>
          </a:p>
        </p:txBody>
      </p:sp>
      <p:sp>
        <p:nvSpPr>
          <p:cNvPr id="13" name="Rectangle 2"/>
          <p:cNvSpPr txBox="1">
            <a:spLocks noChangeArrowheads="1"/>
          </p:cNvSpPr>
          <p:nvPr/>
        </p:nvSpPr>
        <p:spPr bwMode="auto">
          <a:xfrm>
            <a:off x="852488" y="457200"/>
            <a:ext cx="6137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eaLnBrk="1" hangingPunct="1">
              <a:defRPr/>
            </a:pPr>
            <a:endParaRPr lang="en-US" altLang="en-US" kern="0" dirty="0">
              <a:ea typeface="ＭＳ Ｐゴシック" panose="020B0600070205080204" pitchFamily="34" charset="-128"/>
            </a:endParaRPr>
          </a:p>
        </p:txBody>
      </p:sp>
      <p:pic>
        <p:nvPicPr>
          <p:cNvPr id="3686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38385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B4B89E7C-B61E-8941-B25E-AB72EFA3DC8A}"/>
              </a:ext>
            </a:extLst>
          </p:cNvPr>
          <p:cNvSpPr>
            <a:spLocks noGrp="1"/>
          </p:cNvSpPr>
          <p:nvPr>
            <p:ph type="title"/>
          </p:nvPr>
        </p:nvSpPr>
        <p:spPr/>
        <p:txBody>
          <a:bodyPr/>
          <a:lstStyle/>
          <a:p>
            <a:r>
              <a:rPr lang="en-US" dirty="0"/>
              <a:t>Species</a:t>
            </a:r>
          </a:p>
        </p:txBody>
      </p:sp>
    </p:spTree>
    <p:extLst>
      <p:ext uri="{BB962C8B-B14F-4D97-AF65-F5344CB8AC3E}">
        <p14:creationId xmlns:p14="http://schemas.microsoft.com/office/powerpoint/2010/main" val="2609761288"/>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1133475" y="1790700"/>
            <a:ext cx="2228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lgn="ctr">
              <a:spcBef>
                <a:spcPct val="0"/>
              </a:spcBef>
              <a:buClrTx/>
              <a:buFontTx/>
              <a:buNone/>
            </a:pPr>
            <a:r>
              <a:rPr lang="en-US" altLang="en-US" sz="1800" dirty="0">
                <a:solidFill>
                  <a:schemeClr val="tx1"/>
                </a:solidFill>
                <a:latin typeface="Arial" panose="020B0604020202020204" pitchFamily="34" charset="0"/>
              </a:rPr>
              <a:t>Coconut and Mango</a:t>
            </a:r>
          </a:p>
        </p:txBody>
      </p:sp>
      <p:sp>
        <p:nvSpPr>
          <p:cNvPr id="38915" name="TextBox 4"/>
          <p:cNvSpPr txBox="1">
            <a:spLocks noChangeArrowheads="1"/>
          </p:cNvSpPr>
          <p:nvPr/>
        </p:nvSpPr>
        <p:spPr bwMode="auto">
          <a:xfrm>
            <a:off x="5486400" y="1790700"/>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lgn="ctr">
              <a:spcBef>
                <a:spcPct val="0"/>
              </a:spcBef>
              <a:buClrTx/>
              <a:buFontTx/>
              <a:buNone/>
            </a:pPr>
            <a:r>
              <a:rPr lang="en-US" altLang="en-US" sz="1800" dirty="0">
                <a:solidFill>
                  <a:schemeClr val="tx1"/>
                </a:solidFill>
                <a:latin typeface="Arial" panose="020B0604020202020204" pitchFamily="34" charset="0"/>
              </a:rPr>
              <a:t>Coconut</a:t>
            </a:r>
          </a:p>
        </p:txBody>
      </p:sp>
      <p:sp>
        <p:nvSpPr>
          <p:cNvPr id="13" name="Rectangle 2"/>
          <p:cNvSpPr txBox="1">
            <a:spLocks noChangeArrowheads="1"/>
          </p:cNvSpPr>
          <p:nvPr/>
        </p:nvSpPr>
        <p:spPr bwMode="auto">
          <a:xfrm>
            <a:off x="852488" y="457200"/>
            <a:ext cx="6137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eaLnBrk="1" hangingPunct="1">
              <a:defRPr/>
            </a:pPr>
            <a:endParaRPr lang="en-US" altLang="en-US" kern="0" dirty="0">
              <a:ea typeface="ＭＳ Ｐゴシック" panose="020B0600070205080204" pitchFamily="34" charset="-128"/>
            </a:endParaRPr>
          </a:p>
        </p:txBody>
      </p:sp>
      <p:pic>
        <p:nvPicPr>
          <p:cNvPr id="3891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2436813"/>
            <a:ext cx="409575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06FEF92B-35B0-284D-9D69-3CBEAB084F01}"/>
              </a:ext>
            </a:extLst>
          </p:cNvPr>
          <p:cNvSpPr>
            <a:spLocks noGrp="1"/>
          </p:cNvSpPr>
          <p:nvPr>
            <p:ph type="title"/>
          </p:nvPr>
        </p:nvSpPr>
        <p:spPr/>
        <p:txBody>
          <a:bodyPr/>
          <a:lstStyle/>
          <a:p>
            <a:r>
              <a:rPr lang="en-US" dirty="0"/>
              <a:t>Species</a:t>
            </a:r>
          </a:p>
        </p:txBody>
      </p:sp>
    </p:spTree>
    <p:extLst>
      <p:ext uri="{BB962C8B-B14F-4D97-AF65-F5344CB8AC3E}">
        <p14:creationId xmlns:p14="http://schemas.microsoft.com/office/powerpoint/2010/main" val="4076998890"/>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16206" y="0"/>
            <a:ext cx="8270939" cy="1325563"/>
          </a:xfrm>
        </p:spPr>
        <p:txBody>
          <a:bodyPr>
            <a:normAutofit/>
          </a:bodyPr>
          <a:lstStyle/>
          <a:p>
            <a:pPr algn="ctr" eaLnBrk="1" hangingPunct="1"/>
            <a:r>
              <a:rPr lang="en-US" altLang="en-US" sz="4000" dirty="0">
                <a:ea typeface="ＭＳ Ｐゴシック" panose="020B0600070205080204" pitchFamily="34" charset="-128"/>
              </a:rPr>
              <a:t>Staggered spacing filters and slows the wind</a:t>
            </a:r>
          </a:p>
        </p:txBody>
      </p:sp>
      <p:sp>
        <p:nvSpPr>
          <p:cNvPr id="40963" name="Rectangle 3"/>
          <p:cNvSpPr>
            <a:spLocks noGrp="1" noChangeArrowheads="1"/>
          </p:cNvSpPr>
          <p:nvPr>
            <p:ph type="body" idx="1"/>
          </p:nvPr>
        </p:nvSpPr>
        <p:spPr>
          <a:xfrm>
            <a:off x="628650" y="1239044"/>
            <a:ext cx="7886700" cy="4351338"/>
          </a:xfrm>
        </p:spPr>
        <p:txBody>
          <a:bodyPr/>
          <a:lstStyle/>
          <a:p>
            <a:pPr eaLnBrk="1" hangingPunct="1"/>
            <a:endParaRPr lang="en-US" altLang="en-US" dirty="0">
              <a:ea typeface="ＭＳ Ｐゴシック" panose="020B0600070205080204" pitchFamily="34" charset="-128"/>
            </a:endParaRPr>
          </a:p>
        </p:txBody>
      </p:sp>
      <p:sp>
        <p:nvSpPr>
          <p:cNvPr id="48143" name="Cloud"/>
          <p:cNvSpPr>
            <a:spLocks noChangeAspect="1" noEditPoints="1" noChangeArrowheads="1"/>
          </p:cNvSpPr>
          <p:nvPr/>
        </p:nvSpPr>
        <p:spPr bwMode="auto">
          <a:xfrm>
            <a:off x="2971800" y="19050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44" name="Cloud"/>
          <p:cNvSpPr>
            <a:spLocks noChangeAspect="1" noEditPoints="1" noChangeArrowheads="1"/>
          </p:cNvSpPr>
          <p:nvPr/>
        </p:nvSpPr>
        <p:spPr bwMode="auto">
          <a:xfrm>
            <a:off x="2971800" y="27432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45" name="Cloud"/>
          <p:cNvSpPr>
            <a:spLocks noChangeAspect="1" noEditPoints="1" noChangeArrowheads="1"/>
          </p:cNvSpPr>
          <p:nvPr/>
        </p:nvSpPr>
        <p:spPr bwMode="auto">
          <a:xfrm>
            <a:off x="2971800" y="36576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46" name="Cloud"/>
          <p:cNvSpPr>
            <a:spLocks noChangeAspect="1" noEditPoints="1" noChangeArrowheads="1"/>
          </p:cNvSpPr>
          <p:nvPr/>
        </p:nvSpPr>
        <p:spPr bwMode="auto">
          <a:xfrm>
            <a:off x="2971800" y="45720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47" name="Cloud"/>
          <p:cNvSpPr>
            <a:spLocks noChangeAspect="1" noEditPoints="1" noChangeArrowheads="1"/>
          </p:cNvSpPr>
          <p:nvPr/>
        </p:nvSpPr>
        <p:spPr bwMode="auto">
          <a:xfrm>
            <a:off x="3048000" y="54102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51" name="Cloud"/>
          <p:cNvSpPr>
            <a:spLocks noChangeAspect="1" noEditPoints="1" noChangeArrowheads="1"/>
          </p:cNvSpPr>
          <p:nvPr/>
        </p:nvSpPr>
        <p:spPr bwMode="auto">
          <a:xfrm>
            <a:off x="4267200" y="23622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52" name="Cloud"/>
          <p:cNvSpPr>
            <a:spLocks noChangeAspect="1" noEditPoints="1" noChangeArrowheads="1"/>
          </p:cNvSpPr>
          <p:nvPr/>
        </p:nvSpPr>
        <p:spPr bwMode="auto">
          <a:xfrm>
            <a:off x="4267200" y="32004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53" name="Cloud"/>
          <p:cNvSpPr>
            <a:spLocks noChangeAspect="1" noEditPoints="1" noChangeArrowheads="1"/>
          </p:cNvSpPr>
          <p:nvPr/>
        </p:nvSpPr>
        <p:spPr bwMode="auto">
          <a:xfrm>
            <a:off x="4267200" y="40386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54" name="Cloud"/>
          <p:cNvSpPr>
            <a:spLocks noChangeAspect="1" noEditPoints="1" noChangeArrowheads="1"/>
          </p:cNvSpPr>
          <p:nvPr/>
        </p:nvSpPr>
        <p:spPr bwMode="auto">
          <a:xfrm>
            <a:off x="4267200" y="49530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8156" name="Cloud"/>
          <p:cNvSpPr>
            <a:spLocks noChangeAspect="1" noEditPoints="1" noChangeArrowheads="1"/>
          </p:cNvSpPr>
          <p:nvPr/>
        </p:nvSpPr>
        <p:spPr bwMode="auto">
          <a:xfrm>
            <a:off x="4191000" y="15240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0974" name="AutoShape 30"/>
          <p:cNvSpPr>
            <a:spLocks noChangeArrowheads="1"/>
          </p:cNvSpPr>
          <p:nvPr/>
        </p:nvSpPr>
        <p:spPr bwMode="auto">
          <a:xfrm>
            <a:off x="685800" y="22860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0975" name="AutoShape 31"/>
          <p:cNvSpPr>
            <a:spLocks noChangeArrowheads="1"/>
          </p:cNvSpPr>
          <p:nvPr/>
        </p:nvSpPr>
        <p:spPr bwMode="auto">
          <a:xfrm>
            <a:off x="762000" y="35814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0976" name="AutoShape 32"/>
          <p:cNvSpPr>
            <a:spLocks noChangeArrowheads="1"/>
          </p:cNvSpPr>
          <p:nvPr/>
        </p:nvSpPr>
        <p:spPr bwMode="auto">
          <a:xfrm>
            <a:off x="762000" y="49530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0977" name="Line 33"/>
          <p:cNvSpPr>
            <a:spLocks noChangeShapeType="1"/>
          </p:cNvSpPr>
          <p:nvPr/>
        </p:nvSpPr>
        <p:spPr bwMode="auto">
          <a:xfrm>
            <a:off x="6248400" y="2286000"/>
            <a:ext cx="1447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Line 35"/>
          <p:cNvSpPr>
            <a:spLocks noChangeShapeType="1"/>
          </p:cNvSpPr>
          <p:nvPr/>
        </p:nvSpPr>
        <p:spPr bwMode="auto">
          <a:xfrm>
            <a:off x="6248400" y="5105400"/>
            <a:ext cx="1447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9" name="Text Box 36"/>
          <p:cNvSpPr txBox="1">
            <a:spLocks noChangeArrowheads="1"/>
          </p:cNvSpPr>
          <p:nvPr/>
        </p:nvSpPr>
        <p:spPr bwMode="auto">
          <a:xfrm>
            <a:off x="762000" y="3048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a:solidFill>
                  <a:schemeClr val="tx1"/>
                </a:solidFill>
                <a:latin typeface="Arial" panose="020B0604020202020204" pitchFamily="34" charset="0"/>
              </a:rPr>
              <a:t>WIND</a:t>
            </a:r>
          </a:p>
        </p:txBody>
      </p:sp>
      <p:sp>
        <p:nvSpPr>
          <p:cNvPr id="40980" name="Text Box 37"/>
          <p:cNvSpPr txBox="1">
            <a:spLocks noChangeArrowheads="1"/>
          </p:cNvSpPr>
          <p:nvPr/>
        </p:nvSpPr>
        <p:spPr bwMode="auto">
          <a:xfrm>
            <a:off x="762000" y="3352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a:solidFill>
                  <a:schemeClr val="tx1"/>
                </a:solidFill>
                <a:latin typeface="Arial" panose="020B0604020202020204" pitchFamily="34" charset="0"/>
              </a:rPr>
              <a:t>DIRECTION</a:t>
            </a:r>
          </a:p>
        </p:txBody>
      </p:sp>
    </p:spTree>
    <p:extLst>
      <p:ext uri="{BB962C8B-B14F-4D97-AF65-F5344CB8AC3E}">
        <p14:creationId xmlns:p14="http://schemas.microsoft.com/office/powerpoint/2010/main" val="14724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AB3BC-7C85-9046-AAF2-926D21427208}"/>
              </a:ext>
            </a:extLst>
          </p:cNvPr>
          <p:cNvSpPr>
            <a:spLocks noGrp="1"/>
          </p:cNvSpPr>
          <p:nvPr>
            <p:ph type="title"/>
          </p:nvPr>
        </p:nvSpPr>
        <p:spPr>
          <a:xfrm>
            <a:off x="609600" y="0"/>
            <a:ext cx="7886700" cy="1325563"/>
          </a:xfrm>
        </p:spPr>
        <p:txBody>
          <a:bodyPr>
            <a:normAutofit/>
          </a:bodyPr>
          <a:lstStyle/>
          <a:p>
            <a:pPr algn="ctr"/>
            <a:r>
              <a:rPr lang="en-US" altLang="en-US" dirty="0">
                <a:ea typeface="ＭＳ Ｐゴシック" panose="020B0600070205080204" pitchFamily="34" charset="-128"/>
              </a:rPr>
              <a:t>Even spacing creates gaps that can accelerate wind</a:t>
            </a:r>
            <a:endParaRPr lang="en-US" dirty="0"/>
          </a:p>
        </p:txBody>
      </p:sp>
      <p:sp>
        <p:nvSpPr>
          <p:cNvPr id="49156" name="Cloud"/>
          <p:cNvSpPr>
            <a:spLocks noChangeAspect="1" noEditPoints="1" noChangeArrowheads="1"/>
          </p:cNvSpPr>
          <p:nvPr/>
        </p:nvSpPr>
        <p:spPr bwMode="auto">
          <a:xfrm>
            <a:off x="4572000" y="14478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3013" name="AutoShape 5"/>
          <p:cNvSpPr>
            <a:spLocks noChangeArrowheads="1"/>
          </p:cNvSpPr>
          <p:nvPr/>
        </p:nvSpPr>
        <p:spPr bwMode="auto">
          <a:xfrm>
            <a:off x="685800" y="22860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9158" name="Cloud"/>
          <p:cNvSpPr>
            <a:spLocks noChangeAspect="1" noEditPoints="1" noChangeArrowheads="1"/>
          </p:cNvSpPr>
          <p:nvPr/>
        </p:nvSpPr>
        <p:spPr bwMode="auto">
          <a:xfrm>
            <a:off x="3124200" y="24384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59" name="Cloud"/>
          <p:cNvSpPr>
            <a:spLocks noChangeAspect="1" noEditPoints="1" noChangeArrowheads="1"/>
          </p:cNvSpPr>
          <p:nvPr/>
        </p:nvSpPr>
        <p:spPr bwMode="auto">
          <a:xfrm>
            <a:off x="4724400" y="23622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0" name="Cloud"/>
          <p:cNvSpPr>
            <a:spLocks noChangeAspect="1" noEditPoints="1" noChangeArrowheads="1"/>
          </p:cNvSpPr>
          <p:nvPr/>
        </p:nvSpPr>
        <p:spPr bwMode="auto">
          <a:xfrm>
            <a:off x="4724400" y="32766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1" name="Cloud"/>
          <p:cNvSpPr>
            <a:spLocks noChangeAspect="1" noEditPoints="1" noChangeArrowheads="1"/>
          </p:cNvSpPr>
          <p:nvPr/>
        </p:nvSpPr>
        <p:spPr bwMode="auto">
          <a:xfrm>
            <a:off x="4724400" y="42672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2" name="Cloud"/>
          <p:cNvSpPr>
            <a:spLocks noChangeAspect="1" noEditPoints="1" noChangeArrowheads="1"/>
          </p:cNvSpPr>
          <p:nvPr/>
        </p:nvSpPr>
        <p:spPr bwMode="auto">
          <a:xfrm>
            <a:off x="4800600" y="53340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3" name="Cloud"/>
          <p:cNvSpPr>
            <a:spLocks noChangeAspect="1" noEditPoints="1" noChangeArrowheads="1"/>
          </p:cNvSpPr>
          <p:nvPr/>
        </p:nvSpPr>
        <p:spPr bwMode="auto">
          <a:xfrm>
            <a:off x="3124200" y="33528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4" name="Cloud"/>
          <p:cNvSpPr>
            <a:spLocks noChangeAspect="1" noEditPoints="1" noChangeArrowheads="1"/>
          </p:cNvSpPr>
          <p:nvPr/>
        </p:nvSpPr>
        <p:spPr bwMode="auto">
          <a:xfrm>
            <a:off x="3124200" y="43434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5" name="Cloud"/>
          <p:cNvSpPr>
            <a:spLocks noChangeAspect="1" noEditPoints="1" noChangeArrowheads="1"/>
          </p:cNvSpPr>
          <p:nvPr/>
        </p:nvSpPr>
        <p:spPr bwMode="auto">
          <a:xfrm>
            <a:off x="3124200" y="53340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66" name="Cloud"/>
          <p:cNvSpPr>
            <a:spLocks noChangeAspect="1" noEditPoints="1" noChangeArrowheads="1"/>
          </p:cNvSpPr>
          <p:nvPr/>
        </p:nvSpPr>
        <p:spPr bwMode="auto">
          <a:xfrm>
            <a:off x="3124200" y="1447800"/>
            <a:ext cx="1219200" cy="819150"/>
          </a:xfrm>
          <a:custGeom>
            <a:avLst/>
            <a:gdLst>
              <a:gd name="T0" fmla="*/ 213473 w 21600"/>
              <a:gd name="T1" fmla="*/ 15532563 h 21600"/>
              <a:gd name="T2" fmla="*/ 34408533 w 21600"/>
              <a:gd name="T3" fmla="*/ 31032057 h 21600"/>
              <a:gd name="T4" fmla="*/ 68759719 w 21600"/>
              <a:gd name="T5" fmla="*/ 15532563 h 21600"/>
              <a:gd name="T6" fmla="*/ 34408533 w 21600"/>
              <a:gd name="T7" fmla="*/ 17761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3023" name="AutoShape 15"/>
          <p:cNvSpPr>
            <a:spLocks noChangeArrowheads="1"/>
          </p:cNvSpPr>
          <p:nvPr/>
        </p:nvSpPr>
        <p:spPr bwMode="auto">
          <a:xfrm>
            <a:off x="685800" y="37338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3024" name="AutoShape 16"/>
          <p:cNvSpPr>
            <a:spLocks noChangeArrowheads="1"/>
          </p:cNvSpPr>
          <p:nvPr/>
        </p:nvSpPr>
        <p:spPr bwMode="auto">
          <a:xfrm>
            <a:off x="609600" y="51816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3025" name="AutoShape 17"/>
          <p:cNvSpPr>
            <a:spLocks noChangeArrowheads="1"/>
          </p:cNvSpPr>
          <p:nvPr/>
        </p:nvSpPr>
        <p:spPr bwMode="auto">
          <a:xfrm>
            <a:off x="5943600" y="48768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3026" name="AutoShape 18"/>
          <p:cNvSpPr>
            <a:spLocks noChangeArrowheads="1"/>
          </p:cNvSpPr>
          <p:nvPr/>
        </p:nvSpPr>
        <p:spPr bwMode="auto">
          <a:xfrm>
            <a:off x="6096000" y="37338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3027" name="AutoShape 19"/>
          <p:cNvSpPr>
            <a:spLocks noChangeArrowheads="1"/>
          </p:cNvSpPr>
          <p:nvPr/>
        </p:nvSpPr>
        <p:spPr bwMode="auto">
          <a:xfrm>
            <a:off x="6096000" y="2057400"/>
            <a:ext cx="1905000" cy="609600"/>
          </a:xfrm>
          <a:prstGeom prst="rightArrow">
            <a:avLst>
              <a:gd name="adj1" fmla="val 50000"/>
              <a:gd name="adj2" fmla="val 78125"/>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70047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Orientation</a:t>
            </a:r>
          </a:p>
        </p:txBody>
      </p:sp>
      <p:sp>
        <p:nvSpPr>
          <p:cNvPr id="33794" name="Rectangle 3"/>
          <p:cNvSpPr>
            <a:spLocks noGrp="1" noChangeArrowheads="1"/>
          </p:cNvSpPr>
          <p:nvPr>
            <p:ph type="body" idx="1"/>
          </p:nvPr>
        </p:nvSpPr>
        <p:spPr>
          <a:xfrm>
            <a:off x="628650" y="1261159"/>
            <a:ext cx="7886700" cy="4351338"/>
          </a:xfrm>
        </p:spPr>
        <p:txBody>
          <a:bodyPr/>
          <a:lstStyle/>
          <a:p>
            <a:pPr eaLnBrk="1" hangingPunct="1">
              <a:lnSpc>
                <a:spcPct val="90000"/>
              </a:lnSpc>
              <a:defRPr/>
            </a:pPr>
            <a:r>
              <a:rPr lang="en-US" altLang="en-US" dirty="0">
                <a:ea typeface="ＭＳ Ｐゴシック" panose="020B0600070205080204" pitchFamily="34" charset="-128"/>
              </a:rPr>
              <a:t>Essential for effective protection</a:t>
            </a:r>
          </a:p>
          <a:p>
            <a:pPr marL="0" indent="0" eaLnBrk="1" hangingPunct="1">
              <a:lnSpc>
                <a:spcPct val="90000"/>
              </a:lnSpc>
              <a:buFontTx/>
              <a:buNone/>
              <a:defRPr/>
            </a:pPr>
            <a:endParaRPr lang="en-US" altLang="en-US" dirty="0">
              <a:ea typeface="ＭＳ Ｐゴシック" panose="020B0600070205080204" pitchFamily="34" charset="-128"/>
            </a:endParaRPr>
          </a:p>
          <a:p>
            <a:pPr eaLnBrk="1" hangingPunct="1">
              <a:lnSpc>
                <a:spcPct val="90000"/>
              </a:lnSpc>
              <a:defRPr/>
            </a:pPr>
            <a:r>
              <a:rPr lang="en-US" altLang="en-US" dirty="0">
                <a:ea typeface="ＭＳ Ｐゴシック" panose="020B0600070205080204" pitchFamily="34" charset="-128"/>
              </a:rPr>
              <a:t>Perpendicular to the prevailing wind direction (at the least)</a:t>
            </a:r>
          </a:p>
          <a:p>
            <a:pPr marL="0" indent="0" eaLnBrk="1" hangingPunct="1">
              <a:lnSpc>
                <a:spcPct val="90000"/>
              </a:lnSpc>
              <a:buFontTx/>
              <a:buNone/>
              <a:defRPr/>
            </a:pPr>
            <a:endParaRPr lang="en-US" altLang="en-US" dirty="0">
              <a:ea typeface="ＭＳ Ｐゴシック" panose="020B0600070205080204" pitchFamily="34" charset="-128"/>
            </a:endParaRPr>
          </a:p>
          <a:p>
            <a:pPr eaLnBrk="1" hangingPunct="1">
              <a:lnSpc>
                <a:spcPct val="90000"/>
              </a:lnSpc>
              <a:defRPr/>
            </a:pPr>
            <a:r>
              <a:rPr lang="en-US" altLang="en-US" dirty="0">
                <a:ea typeface="ＭＳ Ｐゴシック" panose="020B0600070205080204" pitchFamily="34" charset="-128"/>
              </a:rPr>
              <a:t>On Guam and most Pacific islands, most fields require protection from all directions as trade winds may shift from all directions throughout the year</a:t>
            </a:r>
          </a:p>
        </p:txBody>
      </p:sp>
    </p:spTree>
    <p:extLst>
      <p:ext uri="{BB962C8B-B14F-4D97-AF65-F5344CB8AC3E}">
        <p14:creationId xmlns:p14="http://schemas.microsoft.com/office/powerpoint/2010/main" val="68285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Correct Orientation</a:t>
            </a:r>
          </a:p>
        </p:txBody>
      </p:sp>
      <p:sp>
        <p:nvSpPr>
          <p:cNvPr id="47107" name="Rectangle 3"/>
          <p:cNvSpPr>
            <a:spLocks noGrp="1" noChangeArrowheads="1"/>
          </p:cNvSpPr>
          <p:nvPr>
            <p:ph type="body" idx="1"/>
          </p:nvPr>
        </p:nvSpPr>
        <p:spPr>
          <a:ln>
            <a:solidFill>
              <a:schemeClr val="tx2"/>
            </a:solidFill>
            <a:miter lim="800000"/>
            <a:headEnd/>
            <a:tailEnd/>
          </a:ln>
        </p:spPr>
        <p:txBody>
          <a:bodyPr/>
          <a:lstStyle/>
          <a:p>
            <a:pPr marL="0" indent="0" eaLnBrk="1" hangingPunct="1">
              <a:buNone/>
            </a:pPr>
            <a:endParaRPr lang="en-US" altLang="en-US" dirty="0">
              <a:ea typeface="ＭＳ Ｐゴシック" panose="020B0600070205080204" pitchFamily="34" charset="-128"/>
            </a:endParaRPr>
          </a:p>
        </p:txBody>
      </p:sp>
      <p:sp>
        <p:nvSpPr>
          <p:cNvPr id="47108" name="Rectangle 7"/>
          <p:cNvSpPr>
            <a:spLocks noChangeArrowheads="1"/>
          </p:cNvSpPr>
          <p:nvPr/>
        </p:nvSpPr>
        <p:spPr bwMode="auto">
          <a:xfrm>
            <a:off x="2438400" y="2362200"/>
            <a:ext cx="6096000" cy="3352800"/>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5076" name="Cloud"/>
          <p:cNvSpPr>
            <a:spLocks noChangeAspect="1" noEditPoints="1" noChangeArrowheads="1"/>
          </p:cNvSpPr>
          <p:nvPr/>
        </p:nvSpPr>
        <p:spPr bwMode="auto">
          <a:xfrm>
            <a:off x="4114800" y="3733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79" name="Cloud"/>
          <p:cNvSpPr>
            <a:spLocks noChangeAspect="1" noEditPoints="1" noChangeArrowheads="1"/>
          </p:cNvSpPr>
          <p:nvPr/>
        </p:nvSpPr>
        <p:spPr bwMode="auto">
          <a:xfrm>
            <a:off x="3276600" y="3733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0" name="Cloud"/>
          <p:cNvSpPr>
            <a:spLocks noChangeAspect="1" noEditPoints="1" noChangeArrowheads="1"/>
          </p:cNvSpPr>
          <p:nvPr/>
        </p:nvSpPr>
        <p:spPr bwMode="auto">
          <a:xfrm>
            <a:off x="7772400" y="4876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1" name="Cloud"/>
          <p:cNvSpPr>
            <a:spLocks noChangeAspect="1" noEditPoints="1" noChangeArrowheads="1"/>
          </p:cNvSpPr>
          <p:nvPr/>
        </p:nvSpPr>
        <p:spPr bwMode="auto">
          <a:xfrm>
            <a:off x="6934200" y="4876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2" name="Cloud"/>
          <p:cNvSpPr>
            <a:spLocks noChangeAspect="1" noEditPoints="1" noChangeArrowheads="1"/>
          </p:cNvSpPr>
          <p:nvPr/>
        </p:nvSpPr>
        <p:spPr bwMode="auto">
          <a:xfrm>
            <a:off x="6096000" y="4876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3" name="Cloud"/>
          <p:cNvSpPr>
            <a:spLocks noChangeAspect="1" noEditPoints="1" noChangeArrowheads="1"/>
          </p:cNvSpPr>
          <p:nvPr/>
        </p:nvSpPr>
        <p:spPr bwMode="auto">
          <a:xfrm>
            <a:off x="5257800" y="4876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4" name="Cloud"/>
          <p:cNvSpPr>
            <a:spLocks noChangeAspect="1" noEditPoints="1" noChangeArrowheads="1"/>
          </p:cNvSpPr>
          <p:nvPr/>
        </p:nvSpPr>
        <p:spPr bwMode="auto">
          <a:xfrm>
            <a:off x="4419600" y="4876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5" name="Cloud"/>
          <p:cNvSpPr>
            <a:spLocks noChangeAspect="1" noEditPoints="1" noChangeArrowheads="1"/>
          </p:cNvSpPr>
          <p:nvPr/>
        </p:nvSpPr>
        <p:spPr bwMode="auto">
          <a:xfrm>
            <a:off x="3581400" y="4876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6" name="Cloud"/>
          <p:cNvSpPr>
            <a:spLocks noChangeAspect="1" noEditPoints="1" noChangeArrowheads="1"/>
          </p:cNvSpPr>
          <p:nvPr/>
        </p:nvSpPr>
        <p:spPr bwMode="auto">
          <a:xfrm>
            <a:off x="6096000" y="26670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7" name="Cloud"/>
          <p:cNvSpPr>
            <a:spLocks noChangeAspect="1" noEditPoints="1" noChangeArrowheads="1"/>
          </p:cNvSpPr>
          <p:nvPr/>
        </p:nvSpPr>
        <p:spPr bwMode="auto">
          <a:xfrm>
            <a:off x="6705600" y="3733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8" name="Cloud"/>
          <p:cNvSpPr>
            <a:spLocks noChangeAspect="1" noEditPoints="1" noChangeArrowheads="1"/>
          </p:cNvSpPr>
          <p:nvPr/>
        </p:nvSpPr>
        <p:spPr bwMode="auto">
          <a:xfrm>
            <a:off x="5867400" y="3733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89" name="Cloud"/>
          <p:cNvSpPr>
            <a:spLocks noChangeAspect="1" noEditPoints="1" noChangeArrowheads="1"/>
          </p:cNvSpPr>
          <p:nvPr/>
        </p:nvSpPr>
        <p:spPr bwMode="auto">
          <a:xfrm>
            <a:off x="5029200" y="3733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0" name="Cloud"/>
          <p:cNvSpPr>
            <a:spLocks noChangeAspect="1" noEditPoints="1" noChangeArrowheads="1"/>
          </p:cNvSpPr>
          <p:nvPr/>
        </p:nvSpPr>
        <p:spPr bwMode="auto">
          <a:xfrm>
            <a:off x="6934200" y="26670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1" name="Cloud"/>
          <p:cNvSpPr>
            <a:spLocks noChangeAspect="1" noEditPoints="1" noChangeArrowheads="1"/>
          </p:cNvSpPr>
          <p:nvPr/>
        </p:nvSpPr>
        <p:spPr bwMode="auto">
          <a:xfrm>
            <a:off x="7772400" y="26670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2" name="Cloud"/>
          <p:cNvSpPr>
            <a:spLocks noChangeAspect="1" noEditPoints="1" noChangeArrowheads="1"/>
          </p:cNvSpPr>
          <p:nvPr/>
        </p:nvSpPr>
        <p:spPr bwMode="auto">
          <a:xfrm>
            <a:off x="7467600" y="37338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4" name="Cloud"/>
          <p:cNvSpPr>
            <a:spLocks noChangeAspect="1" noEditPoints="1" noChangeArrowheads="1"/>
          </p:cNvSpPr>
          <p:nvPr/>
        </p:nvSpPr>
        <p:spPr bwMode="auto">
          <a:xfrm>
            <a:off x="4419600" y="26670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5" name="Cloud"/>
          <p:cNvSpPr>
            <a:spLocks noChangeAspect="1" noEditPoints="1" noChangeArrowheads="1"/>
          </p:cNvSpPr>
          <p:nvPr/>
        </p:nvSpPr>
        <p:spPr bwMode="auto">
          <a:xfrm>
            <a:off x="5257800" y="26670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6" name="Cloud"/>
          <p:cNvSpPr>
            <a:spLocks noChangeAspect="1" noEditPoints="1" noChangeArrowheads="1"/>
          </p:cNvSpPr>
          <p:nvPr/>
        </p:nvSpPr>
        <p:spPr bwMode="auto">
          <a:xfrm>
            <a:off x="3505200" y="26670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7" name="plant"/>
          <p:cNvSpPr>
            <a:spLocks noEditPoints="1" noChangeArrowheads="1"/>
          </p:cNvSpPr>
          <p:nvPr/>
        </p:nvSpPr>
        <p:spPr bwMode="auto">
          <a:xfrm>
            <a:off x="2133600" y="50292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8" name="plant"/>
          <p:cNvSpPr>
            <a:spLocks noEditPoints="1" noChangeArrowheads="1"/>
          </p:cNvSpPr>
          <p:nvPr/>
        </p:nvSpPr>
        <p:spPr bwMode="auto">
          <a:xfrm>
            <a:off x="2057400" y="43434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099" name="plant"/>
          <p:cNvSpPr>
            <a:spLocks noEditPoints="1" noChangeArrowheads="1"/>
          </p:cNvSpPr>
          <p:nvPr/>
        </p:nvSpPr>
        <p:spPr bwMode="auto">
          <a:xfrm>
            <a:off x="2057400" y="35052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100" name="plant"/>
          <p:cNvSpPr>
            <a:spLocks noEditPoints="1" noChangeArrowheads="1"/>
          </p:cNvSpPr>
          <p:nvPr/>
        </p:nvSpPr>
        <p:spPr bwMode="auto">
          <a:xfrm>
            <a:off x="2057400" y="27432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5101" name="plant"/>
          <p:cNvSpPr>
            <a:spLocks noEditPoints="1" noChangeArrowheads="1"/>
          </p:cNvSpPr>
          <p:nvPr/>
        </p:nvSpPr>
        <p:spPr bwMode="auto">
          <a:xfrm>
            <a:off x="2057400" y="20574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7132" name="AutoShape 46"/>
          <p:cNvSpPr>
            <a:spLocks noChangeArrowheads="1"/>
          </p:cNvSpPr>
          <p:nvPr/>
        </p:nvSpPr>
        <p:spPr bwMode="auto">
          <a:xfrm>
            <a:off x="533400" y="2667000"/>
            <a:ext cx="1447800" cy="457200"/>
          </a:xfrm>
          <a:prstGeom prst="rightArrow">
            <a:avLst>
              <a:gd name="adj1" fmla="val 50000"/>
              <a:gd name="adj2" fmla="val 79167"/>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7133" name="AutoShape 47"/>
          <p:cNvSpPr>
            <a:spLocks noChangeArrowheads="1"/>
          </p:cNvSpPr>
          <p:nvPr/>
        </p:nvSpPr>
        <p:spPr bwMode="auto">
          <a:xfrm>
            <a:off x="533400" y="4495800"/>
            <a:ext cx="1447800" cy="457200"/>
          </a:xfrm>
          <a:prstGeom prst="rightArrow">
            <a:avLst>
              <a:gd name="adj1" fmla="val 50000"/>
              <a:gd name="adj2" fmla="val 79167"/>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7134" name="Text Box 48"/>
          <p:cNvSpPr txBox="1">
            <a:spLocks noChangeArrowheads="1"/>
          </p:cNvSpPr>
          <p:nvPr/>
        </p:nvSpPr>
        <p:spPr bwMode="auto">
          <a:xfrm>
            <a:off x="609600" y="3505200"/>
            <a:ext cx="1524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a:solidFill>
                  <a:schemeClr val="tx1"/>
                </a:solidFill>
                <a:latin typeface="Arial" panose="020B0604020202020204" pitchFamily="34" charset="0"/>
              </a:rPr>
              <a:t>WIND</a:t>
            </a:r>
          </a:p>
          <a:p>
            <a:pPr>
              <a:spcBef>
                <a:spcPct val="50000"/>
              </a:spcBef>
              <a:buClrTx/>
              <a:buFontTx/>
              <a:buNone/>
            </a:pPr>
            <a:r>
              <a:rPr lang="en-US" altLang="en-US" sz="1800" b="1">
                <a:solidFill>
                  <a:schemeClr val="tx1"/>
                </a:solidFill>
                <a:latin typeface="Arial" panose="020B0604020202020204" pitchFamily="34" charset="0"/>
              </a:rPr>
              <a:t>DIRECTION</a:t>
            </a:r>
          </a:p>
        </p:txBody>
      </p:sp>
    </p:spTree>
    <p:extLst>
      <p:ext uri="{BB962C8B-B14F-4D97-AF65-F5344CB8AC3E}">
        <p14:creationId xmlns:p14="http://schemas.microsoft.com/office/powerpoint/2010/main" val="1195421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28650" y="687677"/>
            <a:ext cx="7886700" cy="1325563"/>
          </a:xfrm>
        </p:spPr>
        <p:txBody>
          <a:bodyPr/>
          <a:lstStyle/>
          <a:p>
            <a:pPr algn="ctr" eaLnBrk="1" hangingPunct="1"/>
            <a:r>
              <a:rPr lang="en-US" altLang="en-US" dirty="0">
                <a:ea typeface="ＭＳ Ｐゴシック" panose="020B0600070205080204" pitchFamily="34" charset="-128"/>
              </a:rPr>
              <a:t>Wrong Orientation</a:t>
            </a:r>
          </a:p>
        </p:txBody>
      </p:sp>
      <p:sp>
        <p:nvSpPr>
          <p:cNvPr id="49155" name="Rectangle 7"/>
          <p:cNvSpPr>
            <a:spLocks noChangeArrowheads="1"/>
          </p:cNvSpPr>
          <p:nvPr/>
        </p:nvSpPr>
        <p:spPr bwMode="auto">
          <a:xfrm>
            <a:off x="2819400" y="2514600"/>
            <a:ext cx="5938520" cy="3352800"/>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6088" name="Cloud"/>
          <p:cNvSpPr>
            <a:spLocks noChangeAspect="1" noEditPoints="1" noChangeArrowheads="1"/>
          </p:cNvSpPr>
          <p:nvPr/>
        </p:nvSpPr>
        <p:spPr bwMode="auto">
          <a:xfrm>
            <a:off x="61722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89" name="plant"/>
          <p:cNvSpPr>
            <a:spLocks noEditPoints="1" noChangeArrowheads="1"/>
          </p:cNvSpPr>
          <p:nvPr/>
        </p:nvSpPr>
        <p:spPr bwMode="auto">
          <a:xfrm>
            <a:off x="4953000" y="38100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58" name="AutoShape 10"/>
          <p:cNvSpPr>
            <a:spLocks noChangeArrowheads="1"/>
          </p:cNvSpPr>
          <p:nvPr/>
        </p:nvSpPr>
        <p:spPr bwMode="auto">
          <a:xfrm>
            <a:off x="381000" y="2971800"/>
            <a:ext cx="1905000" cy="762000"/>
          </a:xfrm>
          <a:prstGeom prst="rightArrow">
            <a:avLst>
              <a:gd name="adj1" fmla="val 50000"/>
              <a:gd name="adj2" fmla="val 62500"/>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6091" name="Cloud"/>
          <p:cNvSpPr>
            <a:spLocks noChangeAspect="1" noEditPoints="1" noChangeArrowheads="1"/>
          </p:cNvSpPr>
          <p:nvPr/>
        </p:nvSpPr>
        <p:spPr bwMode="auto">
          <a:xfrm>
            <a:off x="70866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2" name="Cloud"/>
          <p:cNvSpPr>
            <a:spLocks noChangeAspect="1" noEditPoints="1" noChangeArrowheads="1"/>
          </p:cNvSpPr>
          <p:nvPr/>
        </p:nvSpPr>
        <p:spPr bwMode="auto">
          <a:xfrm>
            <a:off x="80010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3" name="Cloud"/>
          <p:cNvSpPr>
            <a:spLocks noChangeAspect="1" noEditPoints="1" noChangeArrowheads="1"/>
          </p:cNvSpPr>
          <p:nvPr/>
        </p:nvSpPr>
        <p:spPr bwMode="auto">
          <a:xfrm>
            <a:off x="82296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4" name="Cloud"/>
          <p:cNvSpPr>
            <a:spLocks noChangeAspect="1" noEditPoints="1" noChangeArrowheads="1"/>
          </p:cNvSpPr>
          <p:nvPr/>
        </p:nvSpPr>
        <p:spPr bwMode="auto">
          <a:xfrm>
            <a:off x="73914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5" name="Cloud"/>
          <p:cNvSpPr>
            <a:spLocks noChangeAspect="1" noEditPoints="1" noChangeArrowheads="1"/>
          </p:cNvSpPr>
          <p:nvPr/>
        </p:nvSpPr>
        <p:spPr bwMode="auto">
          <a:xfrm>
            <a:off x="64770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6" name="Cloud"/>
          <p:cNvSpPr>
            <a:spLocks noChangeAspect="1" noEditPoints="1" noChangeArrowheads="1"/>
          </p:cNvSpPr>
          <p:nvPr/>
        </p:nvSpPr>
        <p:spPr bwMode="auto">
          <a:xfrm>
            <a:off x="55626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7" name="Cloud"/>
          <p:cNvSpPr>
            <a:spLocks noChangeAspect="1" noEditPoints="1" noChangeArrowheads="1"/>
          </p:cNvSpPr>
          <p:nvPr/>
        </p:nvSpPr>
        <p:spPr bwMode="auto">
          <a:xfrm>
            <a:off x="46482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8" name="Cloud"/>
          <p:cNvSpPr>
            <a:spLocks noChangeAspect="1" noEditPoints="1" noChangeArrowheads="1"/>
          </p:cNvSpPr>
          <p:nvPr/>
        </p:nvSpPr>
        <p:spPr bwMode="auto">
          <a:xfrm>
            <a:off x="38100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099" name="Cloud"/>
          <p:cNvSpPr>
            <a:spLocks noChangeAspect="1" noEditPoints="1" noChangeArrowheads="1"/>
          </p:cNvSpPr>
          <p:nvPr/>
        </p:nvSpPr>
        <p:spPr bwMode="auto">
          <a:xfrm>
            <a:off x="2895600" y="50292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0" name="Cloud"/>
          <p:cNvSpPr>
            <a:spLocks noChangeAspect="1" noEditPoints="1" noChangeArrowheads="1"/>
          </p:cNvSpPr>
          <p:nvPr/>
        </p:nvSpPr>
        <p:spPr bwMode="auto">
          <a:xfrm>
            <a:off x="28194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1" name="Cloud"/>
          <p:cNvSpPr>
            <a:spLocks noChangeAspect="1" noEditPoints="1" noChangeArrowheads="1"/>
          </p:cNvSpPr>
          <p:nvPr/>
        </p:nvSpPr>
        <p:spPr bwMode="auto">
          <a:xfrm>
            <a:off x="36576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2" name="Cloud"/>
          <p:cNvSpPr>
            <a:spLocks noChangeAspect="1" noEditPoints="1" noChangeArrowheads="1"/>
          </p:cNvSpPr>
          <p:nvPr/>
        </p:nvSpPr>
        <p:spPr bwMode="auto">
          <a:xfrm>
            <a:off x="44958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3" name="Cloud"/>
          <p:cNvSpPr>
            <a:spLocks noChangeAspect="1" noEditPoints="1" noChangeArrowheads="1"/>
          </p:cNvSpPr>
          <p:nvPr/>
        </p:nvSpPr>
        <p:spPr bwMode="auto">
          <a:xfrm>
            <a:off x="5334000" y="2819400"/>
            <a:ext cx="685800" cy="460375"/>
          </a:xfrm>
          <a:custGeom>
            <a:avLst/>
            <a:gdLst>
              <a:gd name="T0" fmla="*/ 67532 w 21600"/>
              <a:gd name="T1" fmla="*/ 4906148 h 21600"/>
              <a:gd name="T2" fmla="*/ 10887075 w 21600"/>
              <a:gd name="T3" fmla="*/ 9801831 h 21600"/>
              <a:gd name="T4" fmla="*/ 21756021 w 21600"/>
              <a:gd name="T5" fmla="*/ 4906148 h 21600"/>
              <a:gd name="T6" fmla="*/ 10887075 w 21600"/>
              <a:gd name="T7" fmla="*/ 5610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4" name="plant"/>
          <p:cNvSpPr>
            <a:spLocks noEditPoints="1" noChangeArrowheads="1"/>
          </p:cNvSpPr>
          <p:nvPr/>
        </p:nvSpPr>
        <p:spPr bwMode="auto">
          <a:xfrm>
            <a:off x="5791200" y="37338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5" name="plant"/>
          <p:cNvSpPr>
            <a:spLocks noEditPoints="1" noChangeArrowheads="1"/>
          </p:cNvSpPr>
          <p:nvPr/>
        </p:nvSpPr>
        <p:spPr bwMode="auto">
          <a:xfrm>
            <a:off x="6629400" y="38100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6" name="plant"/>
          <p:cNvSpPr>
            <a:spLocks noEditPoints="1" noChangeArrowheads="1"/>
          </p:cNvSpPr>
          <p:nvPr/>
        </p:nvSpPr>
        <p:spPr bwMode="auto">
          <a:xfrm>
            <a:off x="7391400" y="38100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7" name="plant"/>
          <p:cNvSpPr>
            <a:spLocks noEditPoints="1" noChangeArrowheads="1"/>
          </p:cNvSpPr>
          <p:nvPr/>
        </p:nvSpPr>
        <p:spPr bwMode="auto">
          <a:xfrm>
            <a:off x="8077200" y="38100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8" name="plant"/>
          <p:cNvSpPr>
            <a:spLocks noEditPoints="1" noChangeArrowheads="1"/>
          </p:cNvSpPr>
          <p:nvPr/>
        </p:nvSpPr>
        <p:spPr bwMode="auto">
          <a:xfrm>
            <a:off x="2667000" y="37338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09" name="plant"/>
          <p:cNvSpPr>
            <a:spLocks noEditPoints="1" noChangeArrowheads="1"/>
          </p:cNvSpPr>
          <p:nvPr/>
        </p:nvSpPr>
        <p:spPr bwMode="auto">
          <a:xfrm>
            <a:off x="3352800" y="37338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6110" name="plant"/>
          <p:cNvSpPr>
            <a:spLocks noEditPoints="1" noChangeArrowheads="1"/>
          </p:cNvSpPr>
          <p:nvPr/>
        </p:nvSpPr>
        <p:spPr bwMode="auto">
          <a:xfrm>
            <a:off x="4114800" y="3733800"/>
            <a:ext cx="1066800" cy="914400"/>
          </a:xfrm>
          <a:custGeom>
            <a:avLst/>
            <a:gdLst>
              <a:gd name="T0" fmla="*/ 0 w 21600"/>
              <a:gd name="T1" fmla="*/ 0 h 21600"/>
              <a:gd name="T2" fmla="*/ 26344033 w 21600"/>
              <a:gd name="T3" fmla="*/ 0 h 21600"/>
              <a:gd name="T4" fmla="*/ 52688067 w 21600"/>
              <a:gd name="T5" fmla="*/ 0 h 21600"/>
              <a:gd name="T6" fmla="*/ 52688067 w 21600"/>
              <a:gd name="T7" fmla="*/ 19354800 h 21600"/>
              <a:gd name="T8" fmla="*/ 52688067 w 21600"/>
              <a:gd name="T9" fmla="*/ 38709600 h 21600"/>
              <a:gd name="T10" fmla="*/ 26344033 w 21600"/>
              <a:gd name="T11" fmla="*/ 38709600 h 21600"/>
              <a:gd name="T12" fmla="*/ 0 w 21600"/>
              <a:gd name="T13" fmla="*/ 38709600 h 21600"/>
              <a:gd name="T14" fmla="*/ 0 w 21600"/>
              <a:gd name="T15" fmla="*/ 19354800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gradFill rotWithShape="1">
            <a:gsLst>
              <a:gs pos="0">
                <a:srgbClr val="336600"/>
              </a:gs>
              <a:gs pos="100000">
                <a:srgbClr val="182F00"/>
              </a:gs>
            </a:gsLst>
            <a:lin ang="5400000" scaled="1"/>
          </a:gra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49179" name="AutoShape 31"/>
          <p:cNvSpPr>
            <a:spLocks noChangeArrowheads="1"/>
          </p:cNvSpPr>
          <p:nvPr/>
        </p:nvSpPr>
        <p:spPr bwMode="auto">
          <a:xfrm>
            <a:off x="304800" y="4572000"/>
            <a:ext cx="1905000" cy="762000"/>
          </a:xfrm>
          <a:prstGeom prst="rightArrow">
            <a:avLst>
              <a:gd name="adj1" fmla="val 50000"/>
              <a:gd name="adj2" fmla="val 62500"/>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49180" name="Text Box 32"/>
          <p:cNvSpPr txBox="1">
            <a:spLocks noChangeArrowheads="1"/>
          </p:cNvSpPr>
          <p:nvPr/>
        </p:nvSpPr>
        <p:spPr bwMode="auto">
          <a:xfrm>
            <a:off x="381000" y="3810000"/>
            <a:ext cx="2133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a:solidFill>
                  <a:schemeClr val="tx1"/>
                </a:solidFill>
                <a:latin typeface="Arial" panose="020B0604020202020204" pitchFamily="34" charset="0"/>
              </a:rPr>
              <a:t>WIND</a:t>
            </a:r>
          </a:p>
          <a:p>
            <a:pPr>
              <a:spcBef>
                <a:spcPct val="50000"/>
              </a:spcBef>
              <a:buClrTx/>
              <a:buFontTx/>
              <a:buNone/>
            </a:pPr>
            <a:r>
              <a:rPr lang="en-US" altLang="en-US" sz="1800" b="1">
                <a:solidFill>
                  <a:schemeClr val="tx1"/>
                </a:solidFill>
                <a:latin typeface="Arial" panose="020B0604020202020204" pitchFamily="34" charset="0"/>
              </a:rPr>
              <a:t>DIRECTION</a:t>
            </a:r>
          </a:p>
        </p:txBody>
      </p:sp>
    </p:spTree>
    <p:extLst>
      <p:ext uri="{BB962C8B-B14F-4D97-AF65-F5344CB8AC3E}">
        <p14:creationId xmlns:p14="http://schemas.microsoft.com/office/powerpoint/2010/main" val="89122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28650" y="163530"/>
            <a:ext cx="7886700" cy="1325563"/>
          </a:xfrm>
        </p:spPr>
        <p:txBody>
          <a:bodyPr/>
          <a:lstStyle/>
          <a:p>
            <a:r>
              <a:rPr lang="en-US" altLang="en-US" dirty="0">
                <a:ea typeface="ＭＳ Ｐゴシック" panose="020B0600070205080204" pitchFamily="34" charset="-128"/>
              </a:rPr>
              <a:t>Orientation</a:t>
            </a:r>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4363" y="873332"/>
            <a:ext cx="8643938" cy="4983162"/>
          </a:xfrm>
        </p:spPr>
      </p:pic>
    </p:spTree>
    <p:extLst>
      <p:ext uri="{BB962C8B-B14F-4D97-AF65-F5344CB8AC3E}">
        <p14:creationId xmlns:p14="http://schemas.microsoft.com/office/powerpoint/2010/main" val="73619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752600" y="173038"/>
            <a:ext cx="70866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lIns="90488" tIns="44450" rIns="90488" bIns="44450" anchor="ctr"/>
          <a:lstStyle/>
          <a:p>
            <a:pPr algn="ctr">
              <a:defRPr/>
            </a:pPr>
            <a:endParaRPr lang="en-US" sz="4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52227" name="Rectangle 3"/>
          <p:cNvSpPr>
            <a:spLocks noChangeArrowheads="1"/>
          </p:cNvSpPr>
          <p:nvPr/>
        </p:nvSpPr>
        <p:spPr bwMode="auto">
          <a:xfrm>
            <a:off x="457200" y="5228641"/>
            <a:ext cx="8077200" cy="6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225425">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buClrTx/>
            </a:pPr>
            <a:r>
              <a:rPr lang="en-US" altLang="en-US" sz="2200" b="1" dirty="0">
                <a:solidFill>
                  <a:schemeClr val="tx1"/>
                </a:solidFill>
                <a:latin typeface="Arial" panose="020B0604020202020204" pitchFamily="34" charset="0"/>
              </a:rPr>
              <a:t>Orient windbreaks perpendicular to troublesome winds</a:t>
            </a:r>
          </a:p>
        </p:txBody>
      </p:sp>
      <p:pic>
        <p:nvPicPr>
          <p:cNvPr id="52228" name="Picture 4" descr="NRCSND99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88542"/>
            <a:ext cx="7772400" cy="44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Line 8"/>
          <p:cNvSpPr>
            <a:spLocks noChangeShapeType="1"/>
          </p:cNvSpPr>
          <p:nvPr/>
        </p:nvSpPr>
        <p:spPr bwMode="auto">
          <a:xfrm flipH="1">
            <a:off x="6019800" y="2819400"/>
            <a:ext cx="685800" cy="238125"/>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0" name="Line 9"/>
          <p:cNvSpPr>
            <a:spLocks noChangeShapeType="1"/>
          </p:cNvSpPr>
          <p:nvPr/>
        </p:nvSpPr>
        <p:spPr bwMode="auto">
          <a:xfrm flipH="1">
            <a:off x="6303963" y="2895600"/>
            <a:ext cx="630237" cy="23336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1" name="Line 10"/>
          <p:cNvSpPr>
            <a:spLocks noChangeShapeType="1"/>
          </p:cNvSpPr>
          <p:nvPr/>
        </p:nvSpPr>
        <p:spPr bwMode="auto">
          <a:xfrm flipH="1">
            <a:off x="6659563" y="2971800"/>
            <a:ext cx="655637"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2" name="Line 11"/>
          <p:cNvSpPr>
            <a:spLocks noChangeShapeType="1"/>
          </p:cNvSpPr>
          <p:nvPr/>
        </p:nvSpPr>
        <p:spPr bwMode="auto">
          <a:xfrm flipH="1" flipV="1">
            <a:off x="4191000" y="4451350"/>
            <a:ext cx="685800" cy="6540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3" name="Text Box 12"/>
          <p:cNvSpPr txBox="1">
            <a:spLocks noChangeArrowheads="1"/>
          </p:cNvSpPr>
          <p:nvPr/>
        </p:nvSpPr>
        <p:spPr bwMode="auto">
          <a:xfrm>
            <a:off x="6276975" y="4267200"/>
            <a:ext cx="2181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lgn="ctr">
              <a:spcBef>
                <a:spcPct val="0"/>
              </a:spcBef>
              <a:buClrTx/>
              <a:buFontTx/>
              <a:buNone/>
            </a:pPr>
            <a:r>
              <a:rPr lang="en-US" altLang="en-US" sz="2400" b="1">
                <a:solidFill>
                  <a:srgbClr val="FFFE00"/>
                </a:solidFill>
                <a:latin typeface="Arial" panose="020B0604020202020204" pitchFamily="34" charset="0"/>
              </a:rPr>
              <a:t>Troublesome </a:t>
            </a:r>
          </a:p>
          <a:p>
            <a:pPr algn="ctr">
              <a:spcBef>
                <a:spcPct val="0"/>
              </a:spcBef>
              <a:buClrTx/>
              <a:buFontTx/>
              <a:buNone/>
            </a:pPr>
            <a:r>
              <a:rPr lang="en-US" altLang="en-US" sz="2400" b="1">
                <a:solidFill>
                  <a:srgbClr val="FFFE00"/>
                </a:solidFill>
                <a:latin typeface="Arial" panose="020B0604020202020204" pitchFamily="34" charset="0"/>
              </a:rPr>
              <a:t>Wind(s)??</a:t>
            </a:r>
          </a:p>
        </p:txBody>
      </p:sp>
      <p:sp>
        <p:nvSpPr>
          <p:cNvPr id="52234" name="Line 14"/>
          <p:cNvSpPr>
            <a:spLocks noChangeShapeType="1"/>
          </p:cNvSpPr>
          <p:nvPr/>
        </p:nvSpPr>
        <p:spPr bwMode="auto">
          <a:xfrm flipH="1" flipV="1">
            <a:off x="4953000" y="4375150"/>
            <a:ext cx="685800" cy="6540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5" name="Line 15"/>
          <p:cNvSpPr>
            <a:spLocks noChangeShapeType="1"/>
          </p:cNvSpPr>
          <p:nvPr/>
        </p:nvSpPr>
        <p:spPr bwMode="auto">
          <a:xfrm flipH="1" flipV="1">
            <a:off x="3352800" y="4603750"/>
            <a:ext cx="685800" cy="6540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6" name="Line 16"/>
          <p:cNvSpPr>
            <a:spLocks noChangeShapeType="1"/>
          </p:cNvSpPr>
          <p:nvPr/>
        </p:nvSpPr>
        <p:spPr bwMode="auto">
          <a:xfrm flipH="1" flipV="1">
            <a:off x="5562600" y="4222750"/>
            <a:ext cx="685800" cy="6540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52237" name="Rectangle 17"/>
          <p:cNvSpPr>
            <a:spLocks noChangeArrowheads="1"/>
          </p:cNvSpPr>
          <p:nvPr/>
        </p:nvSpPr>
        <p:spPr bwMode="auto">
          <a:xfrm>
            <a:off x="457200" y="5537306"/>
            <a:ext cx="8077200" cy="43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225425">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buClrTx/>
            </a:pPr>
            <a:r>
              <a:rPr lang="en-US" altLang="en-US" sz="2200" b="1" dirty="0">
                <a:solidFill>
                  <a:schemeClr val="tx1"/>
                </a:solidFill>
                <a:latin typeface="Arial" panose="020B0604020202020204" pitchFamily="34" charset="0"/>
              </a:rPr>
              <a:t>Plan multiple windbreaks for whole field protection</a:t>
            </a:r>
            <a:endParaRPr lang="en-US" altLang="en-US" sz="2400" b="1" dirty="0">
              <a:solidFill>
                <a:schemeClr val="tx1"/>
              </a:solidFill>
              <a:latin typeface="Arial" panose="020B0604020202020204" pitchFamily="34" charset="0"/>
            </a:endParaRPr>
          </a:p>
        </p:txBody>
      </p:sp>
      <p:sp>
        <p:nvSpPr>
          <p:cNvPr id="2" name="Title 1">
            <a:extLst>
              <a:ext uri="{FF2B5EF4-FFF2-40B4-BE49-F238E27FC236}">
                <a16:creationId xmlns="" xmlns:a16="http://schemas.microsoft.com/office/drawing/2014/main" id="{12C0CF27-CA5F-4C4B-AD3C-3542EDA5DCFF}"/>
              </a:ext>
            </a:extLst>
          </p:cNvPr>
          <p:cNvSpPr>
            <a:spLocks noGrp="1"/>
          </p:cNvSpPr>
          <p:nvPr>
            <p:ph type="title"/>
          </p:nvPr>
        </p:nvSpPr>
        <p:spPr>
          <a:xfrm>
            <a:off x="628650" y="173038"/>
            <a:ext cx="7886700" cy="1325563"/>
          </a:xfrm>
        </p:spPr>
        <p:txBody>
          <a:bodyPr/>
          <a:lstStyle/>
          <a:p>
            <a:r>
              <a:rPr lang="en-US" dirty="0"/>
              <a:t>Windbreak Orientation</a:t>
            </a:r>
          </a:p>
        </p:txBody>
      </p:sp>
    </p:spTree>
    <p:extLst>
      <p:ext uri="{BB962C8B-B14F-4D97-AF65-F5344CB8AC3E}">
        <p14:creationId xmlns:p14="http://schemas.microsoft.com/office/powerpoint/2010/main" val="548380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6952"/>
            <a:ext cx="4843463" cy="508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66800" y="228600"/>
            <a:ext cx="7086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lIns="90488" tIns="44450" rIns="90488" bIns="44450" anchor="ctr"/>
          <a:lstStyle/>
          <a:p>
            <a:pPr algn="ctr">
              <a:defRPr/>
            </a:pPr>
            <a:endParaRPr lang="en-US" sz="4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2" name="Title 1">
            <a:extLst>
              <a:ext uri="{FF2B5EF4-FFF2-40B4-BE49-F238E27FC236}">
                <a16:creationId xmlns="" xmlns:a16="http://schemas.microsoft.com/office/drawing/2014/main" id="{CC48607D-3C65-234E-B52A-178E2EC39C85}"/>
              </a:ext>
            </a:extLst>
          </p:cNvPr>
          <p:cNvSpPr>
            <a:spLocks noGrp="1"/>
          </p:cNvSpPr>
          <p:nvPr>
            <p:ph type="title"/>
          </p:nvPr>
        </p:nvSpPr>
        <p:spPr>
          <a:xfrm>
            <a:off x="558098" y="32494"/>
            <a:ext cx="7886700" cy="1325563"/>
          </a:xfrm>
        </p:spPr>
        <p:txBody>
          <a:bodyPr/>
          <a:lstStyle/>
          <a:p>
            <a:pPr algn="ctr"/>
            <a:r>
              <a:rPr lang="en-US" dirty="0"/>
              <a:t>Windbreak Orientation</a:t>
            </a:r>
          </a:p>
        </p:txBody>
      </p:sp>
    </p:spTree>
    <p:extLst>
      <p:ext uri="{BB962C8B-B14F-4D97-AF65-F5344CB8AC3E}">
        <p14:creationId xmlns:p14="http://schemas.microsoft.com/office/powerpoint/2010/main" val="19814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37285"/>
            <a:ext cx="4419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152400" y="4953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http://www.crec.ifas.ufl.edu/extension/windbreaks/florida/examples/nursery.shtml</a:t>
            </a:r>
          </a:p>
        </p:txBody>
      </p: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637285"/>
            <a:ext cx="41148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4729163" y="49244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http://premiernetting.co.uk/catalog/knitted-windbreak-netting-fence-p-421.html</a:t>
            </a:r>
          </a:p>
        </p:txBody>
      </p:sp>
      <p:sp>
        <p:nvSpPr>
          <p:cNvPr id="10246" name="Rectangle 5"/>
          <p:cNvSpPr>
            <a:spLocks noChangeArrowheads="1"/>
          </p:cNvSpPr>
          <p:nvPr/>
        </p:nvSpPr>
        <p:spPr bwMode="auto">
          <a:xfrm>
            <a:off x="2324100" y="254401"/>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4000" dirty="0"/>
              <a:t>Structural Windbreak</a:t>
            </a:r>
          </a:p>
        </p:txBody>
      </p:sp>
    </p:spTree>
    <p:extLst>
      <p:ext uri="{BB962C8B-B14F-4D97-AF65-F5344CB8AC3E}">
        <p14:creationId xmlns:p14="http://schemas.microsoft.com/office/powerpoint/2010/main" val="2177965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Single Row Windbreaks</a:t>
            </a:r>
          </a:p>
        </p:txBody>
      </p:sp>
      <p:sp>
        <p:nvSpPr>
          <p:cNvPr id="55299" name="Rectangle 3"/>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Use only if the species has uniform wind strong branches from the ground up</a:t>
            </a:r>
          </a:p>
          <a:p>
            <a:pPr marL="457200" lvl="1" indent="0" eaLnBrk="1" hangingPunct="1">
              <a:buNone/>
            </a:pPr>
            <a:r>
              <a:rPr lang="en-US" altLang="en-US" dirty="0" smtClean="0">
                <a:ea typeface="ＭＳ Ｐゴシック" panose="020B0600070205080204" pitchFamily="34" charset="-128"/>
              </a:rPr>
              <a:t>- Limited </a:t>
            </a:r>
            <a:r>
              <a:rPr lang="en-US" altLang="en-US" dirty="0">
                <a:ea typeface="ＭＳ Ｐゴシック" panose="020B0600070205080204" pitchFamily="34" charset="-128"/>
              </a:rPr>
              <a:t>species, which meet this criteria</a:t>
            </a:r>
          </a:p>
          <a:p>
            <a:pPr eaLnBrk="1" hangingPunct="1"/>
            <a:r>
              <a:rPr lang="en-US" altLang="en-US" dirty="0">
                <a:ea typeface="ＭＳ Ｐゴシック" panose="020B0600070205080204" pitchFamily="34" charset="-128"/>
              </a:rPr>
              <a:t>High risk of losing entire row</a:t>
            </a:r>
          </a:p>
          <a:p>
            <a:pPr eaLnBrk="1" hangingPunct="1"/>
            <a:r>
              <a:rPr lang="en-US" altLang="en-US" dirty="0">
                <a:ea typeface="ＭＳ Ｐゴシック" panose="020B0600070205080204" pitchFamily="34" charset="-128"/>
              </a:rPr>
              <a:t>Single row takes up less space</a:t>
            </a: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7515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E9D85E-4A9F-EA43-A071-5DEDE0A251CD}"/>
              </a:ext>
            </a:extLst>
          </p:cNvPr>
          <p:cNvSpPr>
            <a:spLocks noGrp="1"/>
          </p:cNvSpPr>
          <p:nvPr>
            <p:ph type="title"/>
          </p:nvPr>
        </p:nvSpPr>
        <p:spPr>
          <a:xfrm>
            <a:off x="628650" y="274637"/>
            <a:ext cx="7886700" cy="1325563"/>
          </a:xfrm>
        </p:spPr>
        <p:txBody>
          <a:bodyPr>
            <a:normAutofit/>
          </a:bodyPr>
          <a:lstStyle/>
          <a:p>
            <a:pPr algn="ctr"/>
            <a:r>
              <a:rPr lang="en-US" altLang="en-US" dirty="0">
                <a:ea typeface="ＭＳ Ｐゴシック" panose="020B0600070205080204" pitchFamily="34" charset="-128"/>
              </a:rPr>
              <a:t>Multiple Row Windbreaks Consist of Two or More Rows</a:t>
            </a:r>
            <a:endParaRPr lang="en-US" dirty="0"/>
          </a:p>
        </p:txBody>
      </p:sp>
      <p:sp>
        <p:nvSpPr>
          <p:cNvPr id="57347" name="Rectangle 3"/>
          <p:cNvSpPr>
            <a:spLocks noGrp="1" noChangeArrowheads="1"/>
          </p:cNvSpPr>
          <p:nvPr>
            <p:ph type="body" idx="4294967295"/>
          </p:nvPr>
        </p:nvSpPr>
        <p:spPr>
          <a:xfrm>
            <a:off x="725674" y="1600200"/>
            <a:ext cx="7503926" cy="4525963"/>
          </a:xfrm>
          <a:prstGeom prst="rect">
            <a:avLst/>
          </a:prstGeom>
        </p:spPr>
        <p:txBody>
          <a:bodyPr/>
          <a:lstStyle/>
          <a:p>
            <a:pPr eaLnBrk="1" hangingPunct="1">
              <a:buFontTx/>
              <a:buNone/>
            </a:pP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Multiple rows require more land</a:t>
            </a:r>
          </a:p>
          <a:p>
            <a:pPr eaLnBrk="1" hangingPunct="1"/>
            <a:r>
              <a:rPr lang="en-US" altLang="en-US" dirty="0">
                <a:ea typeface="ＭＳ Ｐゴシック" panose="020B0600070205080204" pitchFamily="34" charset="-128"/>
              </a:rPr>
              <a:t>If multiple species, more harvest opportunities</a:t>
            </a:r>
          </a:p>
          <a:p>
            <a:pPr eaLnBrk="1" hangingPunct="1"/>
            <a:r>
              <a:rPr lang="en-US" altLang="en-US" dirty="0">
                <a:ea typeface="ＭＳ Ｐゴシック" panose="020B0600070205080204" pitchFamily="34" charset="-128"/>
              </a:rPr>
              <a:t>Greater species selection available</a:t>
            </a:r>
          </a:p>
          <a:p>
            <a:pPr eaLnBrk="1" hangingPunct="1"/>
            <a:r>
              <a:rPr lang="en-US" altLang="en-US" dirty="0">
                <a:ea typeface="ＭＳ Ｐゴシック" panose="020B0600070205080204" pitchFamily="34" charset="-128"/>
              </a:rPr>
              <a:t>Decreased risk of losing entire investment</a:t>
            </a:r>
          </a:p>
          <a:p>
            <a:pPr lvl="1"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54915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905000"/>
            <a:ext cx="59944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66800" y="304800"/>
            <a:ext cx="7086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lIns="90488" tIns="44450" rIns="90488" bIns="44450" anchor="ctr"/>
          <a:lstStyle/>
          <a:p>
            <a:pPr algn="ctr">
              <a:defRPr/>
            </a:pPr>
            <a:endParaRPr lang="en-US" sz="4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2" name="Title 1">
            <a:extLst>
              <a:ext uri="{FF2B5EF4-FFF2-40B4-BE49-F238E27FC236}">
                <a16:creationId xmlns="" xmlns:a16="http://schemas.microsoft.com/office/drawing/2014/main" id="{A7A39170-E8F7-9545-9AD7-A435ED40BDC6}"/>
              </a:ext>
            </a:extLst>
          </p:cNvPr>
          <p:cNvSpPr>
            <a:spLocks noGrp="1"/>
          </p:cNvSpPr>
          <p:nvPr>
            <p:ph type="title"/>
          </p:nvPr>
        </p:nvSpPr>
        <p:spPr/>
        <p:txBody>
          <a:bodyPr/>
          <a:lstStyle/>
          <a:p>
            <a:r>
              <a:rPr lang="en-US" dirty="0"/>
              <a:t>Windbreak Orientation</a:t>
            </a:r>
          </a:p>
        </p:txBody>
      </p:sp>
    </p:spTree>
    <p:extLst>
      <p:ext uri="{BB962C8B-B14F-4D97-AF65-F5344CB8AC3E}">
        <p14:creationId xmlns:p14="http://schemas.microsoft.com/office/powerpoint/2010/main" val="4251781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28650" y="365125"/>
            <a:ext cx="7886700" cy="854523"/>
          </a:xfrm>
        </p:spPr>
        <p:txBody>
          <a:bodyPr/>
          <a:lstStyle/>
          <a:p>
            <a:pPr algn="ctr" eaLnBrk="1" hangingPunct="1"/>
            <a:r>
              <a:rPr lang="en-US" altLang="en-US" dirty="0">
                <a:ea typeface="ＭＳ Ｐゴシック" panose="020B0600070205080204" pitchFamily="34" charset="-128"/>
              </a:rPr>
              <a:t>Windbreak Height</a:t>
            </a:r>
          </a:p>
        </p:txBody>
      </p:sp>
      <p:sp>
        <p:nvSpPr>
          <p:cNvPr id="60419" name="Rectangle 3"/>
          <p:cNvSpPr>
            <a:spLocks noGrp="1" noChangeArrowheads="1"/>
          </p:cNvSpPr>
          <p:nvPr>
            <p:ph type="body" idx="1"/>
          </p:nvPr>
        </p:nvSpPr>
        <p:spPr>
          <a:xfrm>
            <a:off x="628650" y="1372037"/>
            <a:ext cx="7886700" cy="4351338"/>
          </a:xfrm>
        </p:spPr>
        <p:txBody>
          <a:bodyPr/>
          <a:lstStyle/>
          <a:p>
            <a:pPr eaLnBrk="1" hangingPunct="1"/>
            <a:r>
              <a:rPr lang="en-US" altLang="en-US" sz="2800" dirty="0">
                <a:ea typeface="ＭＳ Ｐゴシック" panose="020B0600070205080204" pitchFamily="34" charset="-128"/>
              </a:rPr>
              <a:t>Can reduce wind speed for a distance of 10 times their height</a:t>
            </a:r>
          </a:p>
          <a:p>
            <a:pPr eaLnBrk="1" hangingPunct="1"/>
            <a:r>
              <a:rPr lang="en-US" altLang="en-US" sz="2800" dirty="0">
                <a:ea typeface="ＭＳ Ｐゴシック" panose="020B0600070205080204" pitchFamily="34" charset="-128"/>
              </a:rPr>
              <a:t>Large fields,  should have secondary wind strips</a:t>
            </a:r>
          </a:p>
          <a:p>
            <a:pPr eaLnBrk="1" hangingPunct="1"/>
            <a:r>
              <a:rPr lang="en-US" altLang="en-US" sz="2800" dirty="0">
                <a:ea typeface="ＭＳ Ｐゴシック" panose="020B0600070205080204" pitchFamily="34" charset="-128"/>
              </a:rPr>
              <a:t>Small areas can use smaller and lower growing species</a:t>
            </a:r>
          </a:p>
          <a:p>
            <a:pPr eaLnBrk="1" hangingPunct="1"/>
            <a:r>
              <a:rPr lang="en-US" altLang="en-US" sz="2800" dirty="0">
                <a:ea typeface="ＭＳ Ｐゴシック" panose="020B0600070205080204" pitchFamily="34" charset="-128"/>
              </a:rPr>
              <a:t>Height of windbreak should be determined by the expected height of your crop</a:t>
            </a:r>
          </a:p>
          <a:p>
            <a:pPr eaLnBrk="1" hangingPunct="1"/>
            <a:r>
              <a:rPr lang="en-US" altLang="en-US" sz="2800" dirty="0">
                <a:ea typeface="ＭＳ Ｐゴシック" panose="020B0600070205080204" pitchFamily="34" charset="-128"/>
              </a:rPr>
              <a:t>Windbreaks ideally should be twice as tall as your crops</a:t>
            </a:r>
          </a:p>
          <a:p>
            <a:pPr eaLnBrk="1" hangingPunct="1"/>
            <a:endParaRPr lang="en-US" altLang="en-US" sz="2800" dirty="0">
              <a:ea typeface="ＭＳ Ｐゴシック" panose="020B0600070205080204" pitchFamily="34" charset="-128"/>
            </a:endParaRPr>
          </a:p>
          <a:p>
            <a:pPr eaLnBrk="1" hangingPunct="1">
              <a:buFontTx/>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3775101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14967"/>
          <a:stretch>
            <a:fillRect/>
          </a:stretch>
        </p:blipFill>
        <p:spPr>
          <a:xfrm>
            <a:off x="190500" y="1510781"/>
            <a:ext cx="8763000" cy="3124200"/>
          </a:xfrm>
        </p:spPr>
      </p:pic>
      <p:sp>
        <p:nvSpPr>
          <p:cNvPr id="62467"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Windbreak Height</a:t>
            </a:r>
          </a:p>
        </p:txBody>
      </p:sp>
      <p:sp>
        <p:nvSpPr>
          <p:cNvPr id="62468" name="TextBox 5"/>
          <p:cNvSpPr txBox="1">
            <a:spLocks noChangeArrowheads="1"/>
          </p:cNvSpPr>
          <p:nvPr/>
        </p:nvSpPr>
        <p:spPr bwMode="auto">
          <a:xfrm>
            <a:off x="808038" y="5201378"/>
            <a:ext cx="7878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1800" dirty="0">
                <a:solidFill>
                  <a:schemeClr val="tx1"/>
                </a:solidFill>
                <a:latin typeface="Arial" panose="020B0604020202020204" pitchFamily="34" charset="0"/>
              </a:rPr>
              <a:t>Windbreak protects crop area to about 10 times the height of the windbreak</a:t>
            </a:r>
          </a:p>
        </p:txBody>
      </p:sp>
    </p:spTree>
    <p:extLst>
      <p:ext uri="{BB962C8B-B14F-4D97-AF65-F5344CB8AC3E}">
        <p14:creationId xmlns:p14="http://schemas.microsoft.com/office/powerpoint/2010/main" val="318389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ea typeface="ＭＳ Ｐゴシック" panose="020B0600070205080204" pitchFamily="34" charset="-128"/>
              </a:rPr>
              <a:t>Windbreak Height</a:t>
            </a:r>
          </a:p>
        </p:txBody>
      </p:sp>
      <p:pic>
        <p:nvPicPr>
          <p:cNvPr id="634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24773"/>
          <a:stretch>
            <a:fillRect/>
          </a:stretch>
        </p:blipFill>
        <p:spPr>
          <a:xfrm>
            <a:off x="342900" y="2133600"/>
            <a:ext cx="8458200" cy="2362200"/>
          </a:xfrm>
        </p:spPr>
      </p:pic>
      <p:sp>
        <p:nvSpPr>
          <p:cNvPr id="63492" name="TextBox 4"/>
          <p:cNvSpPr txBox="1">
            <a:spLocks noChangeArrowheads="1"/>
          </p:cNvSpPr>
          <p:nvPr/>
        </p:nvSpPr>
        <p:spPr bwMode="auto">
          <a:xfrm>
            <a:off x="609600" y="5097223"/>
            <a:ext cx="873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1800" dirty="0">
                <a:solidFill>
                  <a:schemeClr val="tx1"/>
                </a:solidFill>
                <a:latin typeface="Arial" panose="020B0604020202020204" pitchFamily="34" charset="0"/>
              </a:rPr>
              <a:t>If crop area is longer than 10 times the height of the windbreak, add secondary windbreaks </a:t>
            </a:r>
          </a:p>
        </p:txBody>
      </p:sp>
    </p:spTree>
    <p:extLst>
      <p:ext uri="{BB962C8B-B14F-4D97-AF65-F5344CB8AC3E}">
        <p14:creationId xmlns:p14="http://schemas.microsoft.com/office/powerpoint/2010/main" val="1982368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28650" y="389184"/>
            <a:ext cx="7886700" cy="1325563"/>
          </a:xfrm>
        </p:spPr>
        <p:txBody>
          <a:bodyPr/>
          <a:lstStyle/>
          <a:p>
            <a:pPr algn="ctr" eaLnBrk="1" hangingPunct="1"/>
            <a:r>
              <a:rPr lang="en-US" altLang="en-US" dirty="0">
                <a:ea typeface="ＭＳ Ｐゴシック" panose="020B0600070205080204" pitchFamily="34" charset="-128"/>
              </a:rPr>
              <a:t>Windbreak Length</a:t>
            </a:r>
          </a:p>
        </p:txBody>
      </p:sp>
      <p:sp>
        <p:nvSpPr>
          <p:cNvPr id="64515" name="Rectangle 3"/>
          <p:cNvSpPr>
            <a:spLocks noGrp="1" noChangeArrowheads="1"/>
          </p:cNvSpPr>
          <p:nvPr>
            <p:ph type="body" idx="1"/>
          </p:nvPr>
        </p:nvSpPr>
        <p:spPr>
          <a:xfrm>
            <a:off x="628650" y="1714747"/>
            <a:ext cx="7886700" cy="4351338"/>
          </a:xfrm>
        </p:spPr>
        <p:txBody>
          <a:bodyPr/>
          <a:lstStyle/>
          <a:p>
            <a:pPr eaLnBrk="1" hangingPunct="1"/>
            <a:r>
              <a:rPr lang="en-US" altLang="en-US" sz="2800" dirty="0">
                <a:ea typeface="ＭＳ Ｐゴシック" panose="020B0600070205080204" pitchFamily="34" charset="-128"/>
              </a:rPr>
              <a:t>Prevent winds from coming around the ends</a:t>
            </a:r>
          </a:p>
          <a:p>
            <a:pPr lvl="1" eaLnBrk="1" hangingPunct="1"/>
            <a:r>
              <a:rPr lang="en-US" altLang="en-US" sz="2400" dirty="0">
                <a:ea typeface="ＭＳ Ｐゴシック" panose="020B0600070205080204" pitchFamily="34" charset="-128"/>
              </a:rPr>
              <a:t>Additional lengths past the protected area</a:t>
            </a:r>
          </a:p>
          <a:p>
            <a:pPr lvl="1" eaLnBrk="1" hangingPunct="1"/>
            <a:r>
              <a:rPr lang="en-US" altLang="en-US" sz="2400" dirty="0">
                <a:ea typeface="ＭＳ Ｐゴシック" panose="020B0600070205080204" pitchFamily="34" charset="-128"/>
              </a:rPr>
              <a:t>Additional legs that prevent wind from whipping around</a:t>
            </a:r>
          </a:p>
          <a:p>
            <a:pPr eaLnBrk="1" hangingPunct="1"/>
            <a:r>
              <a:rPr lang="en-US" altLang="en-US" sz="2800" dirty="0">
                <a:ea typeface="ＭＳ Ｐゴシック" panose="020B0600070205080204" pitchFamily="34" charset="-128"/>
              </a:rPr>
              <a:t>Length of windbreaks should extend about five times the height (5H) of the windbreak</a:t>
            </a:r>
          </a:p>
          <a:p>
            <a:pPr eaLnBrk="1" hangingPunct="1"/>
            <a:r>
              <a:rPr lang="en-US" altLang="en-US" sz="2800" dirty="0">
                <a:ea typeface="ＭＳ Ｐゴシック" panose="020B0600070205080204" pitchFamily="34" charset="-128"/>
              </a:rPr>
              <a:t>For large crop areas:</a:t>
            </a:r>
          </a:p>
          <a:p>
            <a:pPr lvl="1" eaLnBrk="1" hangingPunct="1"/>
            <a:r>
              <a:rPr lang="en-US" altLang="en-US" sz="2400" dirty="0">
                <a:ea typeface="ＭＳ Ｐゴシック" panose="020B0600070205080204" pitchFamily="34" charset="-128"/>
              </a:rPr>
              <a:t> secondary wind strips should be used to supplement  the surrounding windbreaks</a:t>
            </a:r>
          </a:p>
        </p:txBody>
      </p:sp>
    </p:spTree>
    <p:extLst>
      <p:ext uri="{BB962C8B-B14F-4D97-AF65-F5344CB8AC3E}">
        <p14:creationId xmlns:p14="http://schemas.microsoft.com/office/powerpoint/2010/main" val="73116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ea typeface="ＭＳ Ｐゴシック" panose="020B0600070205080204" pitchFamily="34" charset="-128"/>
              </a:rPr>
              <a:t>Windbreak Length</a:t>
            </a:r>
          </a:p>
        </p:txBody>
      </p:sp>
      <p:pic>
        <p:nvPicPr>
          <p:cNvPr id="665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50676"/>
          <a:stretch>
            <a:fillRect/>
          </a:stretch>
        </p:blipFill>
        <p:spPr>
          <a:xfrm>
            <a:off x="342900" y="2286000"/>
            <a:ext cx="8458200" cy="2895600"/>
          </a:xfrm>
        </p:spPr>
      </p:pic>
    </p:spTree>
    <p:extLst>
      <p:ext uri="{BB962C8B-B14F-4D97-AF65-F5344CB8AC3E}">
        <p14:creationId xmlns:p14="http://schemas.microsoft.com/office/powerpoint/2010/main" val="2323852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Windb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36725"/>
            <a:ext cx="731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7" name="Group 4"/>
          <p:cNvGrpSpPr>
            <a:grpSpLocks/>
          </p:cNvGrpSpPr>
          <p:nvPr/>
        </p:nvGrpSpPr>
        <p:grpSpPr bwMode="auto">
          <a:xfrm>
            <a:off x="876300" y="4319400"/>
            <a:ext cx="4648200" cy="1768475"/>
            <a:chOff x="609600" y="4572000"/>
            <a:chExt cx="4648200" cy="1769167"/>
          </a:xfrm>
        </p:grpSpPr>
        <p:pic>
          <p:nvPicPr>
            <p:cNvPr id="67613" name="Picture 4" descr="Windb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Triangle 2"/>
            <p:cNvSpPr/>
            <p:nvPr/>
          </p:nvSpPr>
          <p:spPr>
            <a:xfrm rot="10800000">
              <a:off x="1219200" y="5045260"/>
              <a:ext cx="2667000" cy="1295907"/>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a:off x="3840163" y="5029379"/>
              <a:ext cx="1417637" cy="1311788"/>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7588" name="Group 9"/>
          <p:cNvGrpSpPr>
            <a:grpSpLocks/>
          </p:cNvGrpSpPr>
          <p:nvPr/>
        </p:nvGrpSpPr>
        <p:grpSpPr bwMode="auto">
          <a:xfrm>
            <a:off x="914400" y="1571625"/>
            <a:ext cx="2743200" cy="700088"/>
            <a:chOff x="914400" y="1572014"/>
            <a:chExt cx="2743200" cy="699371"/>
          </a:xfrm>
        </p:grpSpPr>
        <p:cxnSp>
          <p:nvCxnSpPr>
            <p:cNvPr id="8" name="Straight Arrow Connector 7"/>
            <p:cNvCxnSpPr/>
            <p:nvPr/>
          </p:nvCxnSpPr>
          <p:spPr>
            <a:xfrm>
              <a:off x="914400" y="1572014"/>
              <a:ext cx="0" cy="66131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1572014"/>
              <a:ext cx="0" cy="66131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7400" y="1572014"/>
              <a:ext cx="0" cy="66131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606903"/>
              <a:ext cx="0" cy="6628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0400" y="1595803"/>
              <a:ext cx="0" cy="6613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57600" y="1610075"/>
              <a:ext cx="0" cy="66131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a:off x="876300" y="3707606"/>
            <a:ext cx="533400" cy="74136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57300" y="3707606"/>
            <a:ext cx="533400" cy="69056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714500" y="3691731"/>
            <a:ext cx="533400" cy="7064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33600" y="3597088"/>
            <a:ext cx="533400" cy="7223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62225" y="3597088"/>
            <a:ext cx="514350" cy="6604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95600" y="3520888"/>
            <a:ext cx="609600" cy="736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67595" name="Group 74"/>
          <p:cNvGrpSpPr>
            <a:grpSpLocks/>
          </p:cNvGrpSpPr>
          <p:nvPr/>
        </p:nvGrpSpPr>
        <p:grpSpPr bwMode="auto">
          <a:xfrm>
            <a:off x="5232400" y="1487488"/>
            <a:ext cx="2743200" cy="696912"/>
            <a:chOff x="914400" y="886214"/>
            <a:chExt cx="2743200" cy="697420"/>
          </a:xfrm>
        </p:grpSpPr>
        <p:cxnSp>
          <p:nvCxnSpPr>
            <p:cNvPr id="76" name="Straight Arrow Connector 75"/>
            <p:cNvCxnSpPr/>
            <p:nvPr/>
          </p:nvCxnSpPr>
          <p:spPr>
            <a:xfrm>
              <a:off x="914400" y="886214"/>
              <a:ext cx="0" cy="6624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524000" y="886214"/>
              <a:ext cx="0" cy="6624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057400" y="886214"/>
              <a:ext cx="0" cy="6624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667000" y="921164"/>
              <a:ext cx="0" cy="6624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200400" y="910043"/>
              <a:ext cx="0" cy="6608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3657600" y="886214"/>
              <a:ext cx="0" cy="6624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flipH="1">
            <a:off x="3643313" y="2233613"/>
            <a:ext cx="242887" cy="73818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96925" y="2424113"/>
            <a:ext cx="295275" cy="609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1571625"/>
            <a:ext cx="0" cy="6619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71550" y="4749800"/>
            <a:ext cx="476250" cy="6604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449263" y="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a:defRPr/>
            </a:pPr>
            <a:r>
              <a:rPr lang="en-US" kern="0" dirty="0">
                <a:solidFill>
                  <a:schemeClr val="tx1"/>
                </a:solidFill>
              </a:rPr>
              <a:t>Windbreak Length and Orientation</a:t>
            </a:r>
          </a:p>
        </p:txBody>
      </p:sp>
    </p:spTree>
    <p:extLst>
      <p:ext uri="{BB962C8B-B14F-4D97-AF65-F5344CB8AC3E}">
        <p14:creationId xmlns:p14="http://schemas.microsoft.com/office/powerpoint/2010/main" val="1732641128"/>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35A170-29BB-7249-AC01-A7D16D7F4236}"/>
              </a:ext>
            </a:extLst>
          </p:cNvPr>
          <p:cNvSpPr>
            <a:spLocks noGrp="1"/>
          </p:cNvSpPr>
          <p:nvPr>
            <p:ph type="title"/>
          </p:nvPr>
        </p:nvSpPr>
        <p:spPr>
          <a:xfrm>
            <a:off x="628650" y="0"/>
            <a:ext cx="7886700" cy="1325563"/>
          </a:xfrm>
        </p:spPr>
        <p:txBody>
          <a:bodyPr>
            <a:normAutofit fontScale="90000"/>
          </a:bodyPr>
          <a:lstStyle/>
          <a:p>
            <a:pPr algn="ctr"/>
            <a:r>
              <a:rPr lang="en-US" kern="0" dirty="0"/>
              <a:t>Windbreak Length and Orientation</a:t>
            </a:r>
            <a:br>
              <a:rPr lang="en-US" kern="0" dirty="0"/>
            </a:br>
            <a:endParaRPr lang="en-US" dirty="0"/>
          </a:p>
        </p:txBody>
      </p:sp>
      <p:sp>
        <p:nvSpPr>
          <p:cNvPr id="69635" name="Rectangle 3"/>
          <p:cNvSpPr>
            <a:spLocks noGrp="1" noChangeArrowheads="1"/>
          </p:cNvSpPr>
          <p:nvPr>
            <p:ph idx="4294967295"/>
          </p:nvPr>
        </p:nvSpPr>
        <p:spPr>
          <a:xfrm>
            <a:off x="2235200" y="1790700"/>
            <a:ext cx="6908800" cy="4152900"/>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sz="4400">
                <a:ea typeface="ＭＳ Ｐゴシック" panose="020B0600070205080204" pitchFamily="34" charset="-128"/>
              </a:rPr>
              <a:t>  </a:t>
            </a:r>
          </a:p>
        </p:txBody>
      </p:sp>
      <p:pic>
        <p:nvPicPr>
          <p:cNvPr id="69636" name="Picture 4" descr="wblength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49263" y="1097301"/>
            <a:ext cx="8153400" cy="48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Line 5"/>
          <p:cNvSpPr>
            <a:spLocks noChangeShapeType="1"/>
          </p:cNvSpPr>
          <p:nvPr/>
        </p:nvSpPr>
        <p:spPr bwMode="auto">
          <a:xfrm>
            <a:off x="3259138" y="1946275"/>
            <a:ext cx="2286000" cy="1828800"/>
          </a:xfrm>
          <a:prstGeom prst="line">
            <a:avLst/>
          </a:prstGeom>
          <a:noFill/>
          <a:ln w="57150">
            <a:solidFill>
              <a:schemeClr val="tx2"/>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anchor="ctr"/>
          <a:lstStyle/>
          <a:p>
            <a:endParaRPr lang="en-US"/>
          </a:p>
        </p:txBody>
      </p:sp>
      <p:sp>
        <p:nvSpPr>
          <p:cNvPr id="56326" name="Line 6"/>
          <p:cNvSpPr>
            <a:spLocks noChangeShapeType="1"/>
          </p:cNvSpPr>
          <p:nvPr/>
        </p:nvSpPr>
        <p:spPr bwMode="auto">
          <a:xfrm flipH="1">
            <a:off x="5545138" y="1946275"/>
            <a:ext cx="1312862" cy="1828800"/>
          </a:xfrm>
          <a:prstGeom prst="line">
            <a:avLst/>
          </a:prstGeom>
          <a:noFill/>
          <a:ln w="57150">
            <a:solidFill>
              <a:schemeClr val="tx2"/>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63500" dir="5400000" algn="ctr" rotWithShape="0">
                    <a:schemeClr val="tx1"/>
                  </a:outerShdw>
                </a:effectLst>
              </a14:hiddenEffects>
            </a:ext>
          </a:extLst>
        </p:spPr>
        <p:txBody>
          <a:bodyPr wrap="none" anchor="ctr"/>
          <a:lstStyle/>
          <a:p>
            <a:endParaRPr lang="en-US"/>
          </a:p>
        </p:txBody>
      </p:sp>
      <p:grpSp>
        <p:nvGrpSpPr>
          <p:cNvPr id="4" name="Group 3"/>
          <p:cNvGrpSpPr>
            <a:grpSpLocks/>
          </p:cNvGrpSpPr>
          <p:nvPr/>
        </p:nvGrpSpPr>
        <p:grpSpPr bwMode="auto">
          <a:xfrm>
            <a:off x="1371600" y="2039143"/>
            <a:ext cx="7010400" cy="3471863"/>
            <a:chOff x="1371600" y="2286000"/>
            <a:chExt cx="7010450" cy="3471082"/>
          </a:xfrm>
        </p:grpSpPr>
        <p:pic>
          <p:nvPicPr>
            <p:cNvPr id="6964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4267200" cy="347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438400"/>
              <a:ext cx="2438450" cy="329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449263" y="12382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a:defRPr/>
            </a:pPr>
            <a:endParaRPr lang="en-US" kern="0" dirty="0"/>
          </a:p>
        </p:txBody>
      </p:sp>
    </p:spTree>
    <p:extLst>
      <p:ext uri="{BB962C8B-B14F-4D97-AF65-F5344CB8AC3E}">
        <p14:creationId xmlns:p14="http://schemas.microsoft.com/office/powerpoint/2010/main" val="20627016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additive="base">
                                        <p:cTn id="7" dur="500" fill="hold"/>
                                        <p:tgtEl>
                                          <p:spTgt spid="56326"/>
                                        </p:tgtEl>
                                        <p:attrNameLst>
                                          <p:attrName>ppt_x</p:attrName>
                                        </p:attrNameLst>
                                      </p:cBhvr>
                                      <p:tavLst>
                                        <p:tav tm="0">
                                          <p:val>
                                            <p:strVal val="1+#ppt_w/2"/>
                                          </p:val>
                                        </p:tav>
                                        <p:tav tm="100000">
                                          <p:val>
                                            <p:strVal val="#ppt_x"/>
                                          </p:val>
                                        </p:tav>
                                      </p:tavLst>
                                    </p:anim>
                                    <p:anim calcmode="lin" valueType="num">
                                      <p:cBhvr additive="base">
                                        <p:cTn id="8" dur="500" fill="hold"/>
                                        <p:tgtEl>
                                          <p:spTgt spid="563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325"/>
                                        </p:tgtEl>
                                        <p:attrNameLst>
                                          <p:attrName>style.visibility</p:attrName>
                                        </p:attrNameLst>
                                      </p:cBhvr>
                                      <p:to>
                                        <p:strVal val="visible"/>
                                      </p:to>
                                    </p:set>
                                    <p:anim calcmode="lin" valueType="num">
                                      <p:cBhvr additive="base">
                                        <p:cTn id="11" dur="500" fill="hold"/>
                                        <p:tgtEl>
                                          <p:spTgt spid="56325"/>
                                        </p:tgtEl>
                                        <p:attrNameLst>
                                          <p:attrName>ppt_x</p:attrName>
                                        </p:attrNameLst>
                                      </p:cBhvr>
                                      <p:tavLst>
                                        <p:tav tm="0">
                                          <p:val>
                                            <p:strVal val="0-#ppt_w/2"/>
                                          </p:val>
                                        </p:tav>
                                        <p:tav tm="100000">
                                          <p:val>
                                            <p:strVal val="#ppt_x"/>
                                          </p:val>
                                        </p:tav>
                                      </p:tavLst>
                                    </p:anim>
                                    <p:anim calcmode="lin" valueType="num">
                                      <p:cBhvr additive="base">
                                        <p:cTn id="12"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sz="4000" dirty="0">
                <a:ea typeface="ＭＳ Ｐゴシック" panose="020B0600070205080204" pitchFamily="34" charset="-128"/>
              </a:rPr>
              <a:t>What is a Multipurpose Windbreak?</a:t>
            </a:r>
          </a:p>
        </p:txBody>
      </p:sp>
      <p:sp>
        <p:nvSpPr>
          <p:cNvPr id="11267" name="Rectangle 3"/>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Provides multiple functions and/or products, in addition to wind protection</a:t>
            </a:r>
          </a:p>
          <a:p>
            <a:pPr lvl="1" eaLnBrk="1" hangingPunct="1">
              <a:buFont typeface="Lucida Grande"/>
              <a:buChar char="-"/>
            </a:pPr>
            <a:r>
              <a:rPr lang="en-US" altLang="en-US" dirty="0" smtClean="0">
                <a:ea typeface="ＭＳ Ｐゴシック" panose="020B0600070205080204" pitchFamily="34" charset="-128"/>
              </a:rPr>
              <a:t>Fruits</a:t>
            </a:r>
          </a:p>
          <a:p>
            <a:pPr lvl="1" eaLnBrk="1" hangingPunct="1">
              <a:buFont typeface="Lucida Grande"/>
              <a:buChar char="-"/>
            </a:pPr>
            <a:r>
              <a:rPr lang="en-US" altLang="en-US" dirty="0" smtClean="0">
                <a:ea typeface="ＭＳ Ｐゴシック" panose="020B0600070205080204" pitchFamily="34" charset="-128"/>
              </a:rPr>
              <a:t>Timber </a:t>
            </a:r>
            <a:r>
              <a:rPr lang="en-US" altLang="en-US" dirty="0">
                <a:ea typeface="ＭＳ Ｐゴシック" panose="020B0600070205080204" pitchFamily="34" charset="-128"/>
              </a:rPr>
              <a:t>(lumber, arts and crafts, and fuel</a:t>
            </a:r>
            <a:r>
              <a:rPr lang="en-US" altLang="en-US" dirty="0" smtClean="0">
                <a:ea typeface="ＭＳ Ｐゴシック" panose="020B0600070205080204" pitchFamily="34" charset="-128"/>
              </a:rPr>
              <a:t>)</a:t>
            </a:r>
          </a:p>
          <a:p>
            <a:pPr lvl="1" eaLnBrk="1" hangingPunct="1">
              <a:buFont typeface="Lucida Grande"/>
              <a:buChar char="-"/>
            </a:pPr>
            <a:r>
              <a:rPr lang="en-US" altLang="en-US" dirty="0" smtClean="0">
                <a:ea typeface="ＭＳ Ｐゴシック" panose="020B0600070205080204" pitchFamily="34" charset="-128"/>
              </a:rPr>
              <a:t>Animal fodder</a:t>
            </a:r>
          </a:p>
          <a:p>
            <a:pPr lvl="1" eaLnBrk="1" hangingPunct="1">
              <a:buFont typeface="Lucida Grande"/>
              <a:buChar char="-"/>
            </a:pPr>
            <a:r>
              <a:rPr lang="en-US" altLang="en-US" dirty="0" smtClean="0">
                <a:ea typeface="ＭＳ Ｐゴシック" panose="020B0600070205080204" pitchFamily="34" charset="-128"/>
              </a:rPr>
              <a:t>Wildlife habitat</a:t>
            </a:r>
          </a:p>
          <a:p>
            <a:pPr lvl="1" eaLnBrk="1" hangingPunct="1">
              <a:buFont typeface="Lucida Grande"/>
              <a:buChar char="-"/>
            </a:pPr>
            <a:r>
              <a:rPr lang="en-US" altLang="en-US" dirty="0" smtClean="0">
                <a:ea typeface="ＭＳ Ｐゴシック" panose="020B0600070205080204" pitchFamily="34" charset="-128"/>
              </a:rPr>
              <a:t>Medicine</a:t>
            </a:r>
            <a:endParaRPr lang="en-US" altLang="en-US" dirty="0">
              <a:ea typeface="ＭＳ Ｐゴシック" panose="020B0600070205080204" pitchFamily="34" charset="-128"/>
            </a:endParaRPr>
          </a:p>
          <a:p>
            <a:pPr lvl="1" eaLnBrk="1" hangingPunct="1">
              <a:buFont typeface="Lucida Grande"/>
              <a:buChar char="-"/>
            </a:pPr>
            <a:r>
              <a:rPr lang="en-US" altLang="en-US" dirty="0" smtClean="0">
                <a:ea typeface="ＭＳ Ｐゴシック" panose="020B0600070205080204" pitchFamily="34" charset="-128"/>
              </a:rPr>
              <a:t>Mulch </a:t>
            </a:r>
            <a:r>
              <a:rPr lang="en-US" altLang="en-US" dirty="0">
                <a:ea typeface="ＭＳ Ｐゴシック" panose="020B0600070205080204" pitchFamily="34" charset="-128"/>
              </a:rPr>
              <a:t>and organic matter</a:t>
            </a:r>
          </a:p>
        </p:txBody>
      </p:sp>
    </p:spTree>
    <p:extLst>
      <p:ext uri="{BB962C8B-B14F-4D97-AF65-F5344CB8AC3E}">
        <p14:creationId xmlns:p14="http://schemas.microsoft.com/office/powerpoint/2010/main" val="2059991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28600"/>
            <a:ext cx="8229600" cy="1371600"/>
          </a:xfrm>
        </p:spPr>
        <p:txBody>
          <a:bodyPr>
            <a:normAutofit fontScale="90000"/>
          </a:bodyPr>
          <a:lstStyle/>
          <a:p>
            <a:pPr algn="ctr" eaLnBrk="1" hangingPunct="1"/>
            <a:r>
              <a:rPr lang="en-US" altLang="en-US" dirty="0">
                <a:ea typeface="ＭＳ Ｐゴシック" panose="020B0600070205080204" pitchFamily="34" charset="-128"/>
              </a:rPr>
              <a:t>Windbreak Density </a:t>
            </a:r>
            <a:br>
              <a:rPr lang="en-US" altLang="en-US" dirty="0">
                <a:ea typeface="ＭＳ Ｐゴシック" panose="020B0600070205080204" pitchFamily="34" charset="-128"/>
              </a:rPr>
            </a:br>
            <a:r>
              <a:rPr lang="en-US" altLang="en-US" sz="2800" dirty="0">
                <a:ea typeface="ＭＳ Ｐゴシック" panose="020B0600070205080204" pitchFamily="34" charset="-128"/>
              </a:rPr>
              <a:t>Should slow the wind, not completely block it</a:t>
            </a:r>
            <a:r>
              <a:rPr lang="en-US" altLang="en-US" dirty="0">
                <a:ea typeface="ＭＳ Ｐゴシック" panose="020B0600070205080204" pitchFamily="34" charset="-128"/>
              </a:rPr>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2" name="Rectangle 3"/>
          <p:cNvSpPr>
            <a:spLocks noGrp="1" noChangeArrowheads="1"/>
          </p:cNvSpPr>
          <p:nvPr>
            <p:ph type="body" idx="1"/>
          </p:nvPr>
        </p:nvSpPr>
        <p:spPr/>
        <p:txBody>
          <a:bodyPr/>
          <a:lstStyle/>
          <a:p>
            <a:pPr eaLnBrk="1" hangingPunct="1">
              <a:lnSpc>
                <a:spcPct val="90000"/>
              </a:lnSpc>
              <a:defRPr/>
            </a:pPr>
            <a:r>
              <a:rPr lang="en-US" altLang="en-US" dirty="0">
                <a:ea typeface="ＭＳ Ｐゴシック" panose="020B0600070205080204" pitchFamily="34" charset="-128"/>
              </a:rPr>
              <a:t>Crops</a:t>
            </a:r>
          </a:p>
          <a:p>
            <a:pPr marL="457200" lvl="1" indent="0" eaLnBrk="1" hangingPunct="1">
              <a:lnSpc>
                <a:spcPct val="90000"/>
              </a:lnSpc>
              <a:buNone/>
              <a:defRPr/>
            </a:pPr>
            <a:r>
              <a:rPr lang="en-US" altLang="en-US" dirty="0" smtClean="0">
                <a:ea typeface="ＭＳ Ｐゴシック" panose="020B0600070205080204" pitchFamily="34" charset="-128"/>
              </a:rPr>
              <a:t>- 40</a:t>
            </a:r>
            <a:r>
              <a:rPr lang="en-US" altLang="en-US" dirty="0">
                <a:ea typeface="ＭＳ Ｐゴシック" panose="020B0600070205080204" pitchFamily="34" charset="-128"/>
              </a:rPr>
              <a:t>-60% density</a:t>
            </a:r>
          </a:p>
          <a:p>
            <a:pPr eaLnBrk="1" hangingPunct="1">
              <a:lnSpc>
                <a:spcPct val="90000"/>
              </a:lnSpc>
              <a:defRPr/>
            </a:pPr>
            <a:r>
              <a:rPr lang="en-US" altLang="en-US" dirty="0">
                <a:ea typeface="ＭＳ Ｐゴシック" panose="020B0600070205080204" pitchFamily="34" charset="-128"/>
              </a:rPr>
              <a:t>Noise Reduction, Structures &amp; Livestock</a:t>
            </a:r>
          </a:p>
          <a:p>
            <a:pPr marL="457200" lvl="1" indent="0" eaLnBrk="1" hangingPunct="1">
              <a:lnSpc>
                <a:spcPct val="90000"/>
              </a:lnSpc>
              <a:buNone/>
              <a:defRPr/>
            </a:pPr>
            <a:r>
              <a:rPr lang="en-US" altLang="en-US" dirty="0" smtClean="0">
                <a:ea typeface="ＭＳ Ｐゴシック" panose="020B0600070205080204" pitchFamily="34" charset="-128"/>
              </a:rPr>
              <a:t>- At </a:t>
            </a:r>
            <a:r>
              <a:rPr lang="en-US" altLang="en-US" dirty="0">
                <a:ea typeface="ＭＳ Ｐゴシック" panose="020B0600070205080204" pitchFamily="34" charset="-128"/>
              </a:rPr>
              <a:t>least 65% density</a:t>
            </a:r>
          </a:p>
          <a:p>
            <a:pPr eaLnBrk="1" hangingPunct="1">
              <a:lnSpc>
                <a:spcPct val="90000"/>
              </a:lnSpc>
              <a:defRPr/>
            </a:pPr>
            <a:r>
              <a:rPr lang="en-US" altLang="en-US" dirty="0">
                <a:ea typeface="ＭＳ Ｐゴシック" panose="020B0600070205080204" pitchFamily="34" charset="-128"/>
              </a:rPr>
              <a:t>Air Quality (foul odors, dust, chemical drift)</a:t>
            </a:r>
          </a:p>
          <a:p>
            <a:pPr marL="457200" lvl="1" indent="0" eaLnBrk="1" hangingPunct="1">
              <a:lnSpc>
                <a:spcPct val="90000"/>
              </a:lnSpc>
              <a:buNone/>
              <a:defRPr/>
            </a:pPr>
            <a:r>
              <a:rPr lang="en-US" altLang="en-US" dirty="0" smtClean="0">
                <a:ea typeface="ＭＳ Ｐゴシック" panose="020B0600070205080204" pitchFamily="34" charset="-128"/>
              </a:rPr>
              <a:t>- At </a:t>
            </a:r>
            <a:r>
              <a:rPr lang="en-US" altLang="en-US" dirty="0">
                <a:ea typeface="ＭＳ Ｐゴシック" panose="020B0600070205080204" pitchFamily="34" charset="-128"/>
              </a:rPr>
              <a:t>least 50-65% density</a:t>
            </a:r>
          </a:p>
          <a:p>
            <a:pPr lvl="1" eaLnBrk="1" hangingPunct="1">
              <a:lnSpc>
                <a:spcPct val="90000"/>
              </a:lnSpc>
              <a:defRPr/>
            </a:pPr>
            <a:endParaRPr lang="en-US" altLang="en-US" dirty="0">
              <a:ea typeface="ＭＳ Ｐゴシック" panose="020B0600070205080204" pitchFamily="34" charset="-128"/>
            </a:endParaRPr>
          </a:p>
          <a:p>
            <a:pPr marL="457200" lvl="1" indent="0" eaLnBrk="1" hangingPunct="1">
              <a:lnSpc>
                <a:spcPct val="90000"/>
              </a:lnSpc>
              <a:buFontTx/>
              <a:buNone/>
              <a:defRPr/>
            </a:pPr>
            <a:endParaRPr lang="en-US" altLang="en-US" dirty="0">
              <a:ea typeface="ＭＳ Ｐゴシック" panose="020B0600070205080204" pitchFamily="34" charset="-128"/>
            </a:endParaRPr>
          </a:p>
          <a:p>
            <a:pPr marL="457200" lvl="1" indent="0" eaLnBrk="1" hangingPunct="1">
              <a:lnSpc>
                <a:spcPct val="90000"/>
              </a:lnSpc>
              <a:buFontTx/>
              <a:buNone/>
              <a:defRPr/>
            </a:pPr>
            <a:endParaRPr lang="en-US" altLang="en-US" dirty="0">
              <a:ea typeface="ＭＳ Ｐゴシック" panose="020B0600070205080204" pitchFamily="34" charset="-128"/>
            </a:endParaRPr>
          </a:p>
          <a:p>
            <a:pPr eaLnBrk="1" hangingPunct="1">
              <a:lnSpc>
                <a:spcPct val="90000"/>
              </a:lnSpc>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35394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46105D-CAC8-0144-9D19-3BD7955CF381}"/>
              </a:ext>
            </a:extLst>
          </p:cNvPr>
          <p:cNvSpPr>
            <a:spLocks noGrp="1"/>
          </p:cNvSpPr>
          <p:nvPr>
            <p:ph type="title"/>
          </p:nvPr>
        </p:nvSpPr>
        <p:spPr/>
        <p:txBody>
          <a:bodyPr/>
          <a:lstStyle/>
          <a:p>
            <a:pPr algn="ctr"/>
            <a:r>
              <a:rPr lang="en-US" dirty="0"/>
              <a:t>Windbreak Density</a:t>
            </a:r>
          </a:p>
        </p:txBody>
      </p:sp>
      <p:pic>
        <p:nvPicPr>
          <p:cNvPr id="73731" name="Picture 9" descr="w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130085"/>
            <a:ext cx="41687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0" descr="w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1672"/>
            <a:ext cx="43434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1" descr="w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3526466"/>
            <a:ext cx="41687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2" descr="wb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26466"/>
            <a:ext cx="43434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967243"/>
      </p:ext>
    </p:extLst>
  </p:cSld>
  <p:clrMapOvr>
    <a:masterClrMapping/>
  </p:clrMapOvr>
  <p:transition xmlns:p14="http://schemas.microsoft.com/office/powerpoint/2010/mai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p:cNvPicPr>
          <p:nvPr/>
        </p:nvPicPr>
        <p:blipFill>
          <a:blip r:embed="rId2">
            <a:extLst>
              <a:ext uri="{28A0092B-C50C-407E-A947-70E740481C1C}">
                <a14:useLocalDpi xmlns:a14="http://schemas.microsoft.com/office/drawing/2010/main" val="0"/>
              </a:ext>
            </a:extLst>
          </a:blip>
          <a:srcRect r="1694" b="5353"/>
          <a:stretch>
            <a:fillRect/>
          </a:stretch>
        </p:blipFill>
        <p:spPr bwMode="auto">
          <a:xfrm>
            <a:off x="629444" y="535885"/>
            <a:ext cx="35814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444" y="2318648"/>
            <a:ext cx="3643312"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 y="4091886"/>
            <a:ext cx="36639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8"/>
          <p:cNvSpPr txBox="1">
            <a:spLocks noChangeArrowheads="1"/>
          </p:cNvSpPr>
          <p:nvPr/>
        </p:nvSpPr>
        <p:spPr bwMode="auto">
          <a:xfrm>
            <a:off x="1981200" y="10729"/>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lgn="ctr">
              <a:spcBef>
                <a:spcPct val="0"/>
              </a:spcBef>
              <a:buClrTx/>
              <a:buFontTx/>
              <a:buNone/>
            </a:pPr>
            <a:r>
              <a:rPr lang="en-US" altLang="en-US" sz="3600" dirty="0">
                <a:solidFill>
                  <a:schemeClr val="tx1"/>
                </a:solidFill>
                <a:latin typeface="Arial" panose="020B0604020202020204" pitchFamily="34" charset="0"/>
              </a:rPr>
              <a:t>Density - Visuals</a:t>
            </a:r>
          </a:p>
        </p:txBody>
      </p:sp>
      <p:sp>
        <p:nvSpPr>
          <p:cNvPr id="75782" name="TextBox 9"/>
          <p:cNvSpPr txBox="1">
            <a:spLocks noChangeArrowheads="1"/>
          </p:cNvSpPr>
          <p:nvPr/>
        </p:nvSpPr>
        <p:spPr bwMode="auto">
          <a:xfrm>
            <a:off x="5410200" y="1267618"/>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2400" dirty="0">
                <a:solidFill>
                  <a:schemeClr val="tx1"/>
                </a:solidFill>
                <a:latin typeface="Arial" panose="020B0604020202020204" pitchFamily="34" charset="0"/>
              </a:rPr>
              <a:t>25- 50% density</a:t>
            </a:r>
          </a:p>
        </p:txBody>
      </p:sp>
      <p:sp>
        <p:nvSpPr>
          <p:cNvPr id="75783" name="TextBox 10"/>
          <p:cNvSpPr txBox="1">
            <a:spLocks noChangeArrowheads="1"/>
          </p:cNvSpPr>
          <p:nvPr/>
        </p:nvSpPr>
        <p:spPr bwMode="auto">
          <a:xfrm>
            <a:off x="5334000" y="3125708"/>
            <a:ext cx="230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2400" dirty="0">
                <a:solidFill>
                  <a:schemeClr val="tx1"/>
                </a:solidFill>
                <a:latin typeface="Arial" panose="020B0604020202020204" pitchFamily="34" charset="0"/>
              </a:rPr>
              <a:t>50-65% density</a:t>
            </a:r>
          </a:p>
        </p:txBody>
      </p:sp>
      <p:sp>
        <p:nvSpPr>
          <p:cNvPr id="75784" name="TextBox 11"/>
          <p:cNvSpPr txBox="1">
            <a:spLocks noChangeArrowheads="1"/>
          </p:cNvSpPr>
          <p:nvPr/>
        </p:nvSpPr>
        <p:spPr bwMode="auto">
          <a:xfrm>
            <a:off x="5334000" y="5071268"/>
            <a:ext cx="204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r>
              <a:rPr lang="en-US" altLang="en-US" sz="2400" dirty="0">
                <a:solidFill>
                  <a:schemeClr val="tx1"/>
                </a:solidFill>
                <a:latin typeface="Arial" panose="020B0604020202020204" pitchFamily="34" charset="0"/>
              </a:rPr>
              <a:t>65+% density</a:t>
            </a:r>
          </a:p>
        </p:txBody>
      </p:sp>
    </p:spTree>
    <p:extLst>
      <p:ext uri="{BB962C8B-B14F-4D97-AF65-F5344CB8AC3E}">
        <p14:creationId xmlns:p14="http://schemas.microsoft.com/office/powerpoint/2010/main" val="1889154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lide5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594225" y="2295525"/>
            <a:ext cx="4549775" cy="2238375"/>
          </a:xfrm>
          <a:prstGeom prst="rect">
            <a:avLst/>
          </a:prstGeom>
          <a:noFill/>
          <a:ln w="9525">
            <a:solidFill>
              <a:srgbClr val="6E9669"/>
            </a:solidFill>
            <a:miter lim="800000"/>
            <a:headEnd/>
            <a:tailEnd/>
          </a:ln>
          <a:extLst>
            <a:ext uri="{909E8E84-426E-40dd-AFC4-6F175D3DCCD1}">
              <a14:hiddenFill xmlns:a14="http://schemas.microsoft.com/office/drawing/2010/main">
                <a:solidFill>
                  <a:srgbClr val="FFFFFF"/>
                </a:solidFill>
              </a14:hiddenFill>
            </a:ext>
          </a:extLst>
        </p:spPr>
      </p:pic>
      <p:pic>
        <p:nvPicPr>
          <p:cNvPr id="76803" name="Picture 3" descr="slide51"/>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0" y="0"/>
            <a:ext cx="4572000" cy="2286000"/>
          </a:xfrm>
          <a:prstGeom prst="rect">
            <a:avLst/>
          </a:prstGeom>
          <a:noFill/>
          <a:ln w="9525">
            <a:solidFill>
              <a:srgbClr val="6E9669"/>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4" descr="slide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350" y="0"/>
            <a:ext cx="4565650" cy="2286000"/>
          </a:xfrm>
          <a:prstGeom prst="rect">
            <a:avLst/>
          </a:prstGeom>
          <a:noFill/>
          <a:ln w="9525">
            <a:solidFill>
              <a:srgbClr val="6E9669"/>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descr="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0"/>
            <a:ext cx="4572000" cy="2209800"/>
          </a:xfrm>
          <a:prstGeom prst="rect">
            <a:avLst/>
          </a:prstGeom>
          <a:noFill/>
          <a:ln w="9525">
            <a:solidFill>
              <a:srgbClr val="6E9669"/>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6" descr="slide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91038"/>
            <a:ext cx="4572000" cy="2362200"/>
          </a:xfrm>
          <a:prstGeom prst="rect">
            <a:avLst/>
          </a:prstGeom>
          <a:noFill/>
          <a:ln w="9525">
            <a:solidFill>
              <a:srgbClr val="90AE8C"/>
            </a:solidFill>
            <a:miter lim="800000"/>
            <a:headEnd/>
            <a:tailEnd/>
          </a:ln>
          <a:extLst>
            <a:ext uri="{909E8E84-426E-40dd-AFC4-6F175D3DCCD1}">
              <a14:hiddenFill xmlns:a14="http://schemas.microsoft.com/office/drawing/2010/main">
                <a:solidFill>
                  <a:srgbClr val="FFFFFF"/>
                </a:solidFill>
              </a14:hiddenFill>
            </a:ext>
          </a:extLst>
        </p:spPr>
      </p:pic>
      <p:pic>
        <p:nvPicPr>
          <p:cNvPr id="76807" name="Picture 7" descr="slide56"/>
          <p:cNvPicPr>
            <a:picLocks noChangeAspect="1" noChangeArrowheads="1"/>
          </p:cNvPicPr>
          <p:nvPr/>
        </p:nvPicPr>
        <p:blipFill>
          <a:blip r:embed="rId8">
            <a:lum bright="12000" contrast="-18000"/>
            <a:extLst>
              <a:ext uri="{28A0092B-C50C-407E-A947-70E740481C1C}">
                <a14:useLocalDpi xmlns:a14="http://schemas.microsoft.com/office/drawing/2010/main" val="0"/>
              </a:ext>
            </a:extLst>
          </a:blip>
          <a:srcRect/>
          <a:stretch>
            <a:fillRect/>
          </a:stretch>
        </p:blipFill>
        <p:spPr bwMode="auto">
          <a:xfrm>
            <a:off x="4572000" y="4491038"/>
            <a:ext cx="4570413" cy="2362200"/>
          </a:xfrm>
          <a:prstGeom prst="rect">
            <a:avLst/>
          </a:prstGeom>
          <a:noFill/>
          <a:ln w="9525">
            <a:solidFill>
              <a:srgbClr val="6E9669"/>
            </a:solidFill>
            <a:miter lim="800000"/>
            <a:headEnd/>
            <a:tailEnd/>
          </a:ln>
          <a:extLst>
            <a:ext uri="{909E8E84-426E-40dd-AFC4-6F175D3DCCD1}">
              <a14:hiddenFill xmlns:a14="http://schemas.microsoft.com/office/drawing/2010/main">
                <a:solidFill>
                  <a:srgbClr val="FFFFFF"/>
                </a:solidFill>
              </a14:hiddenFill>
            </a:ext>
          </a:extLst>
        </p:spPr>
      </p:pic>
      <p:sp>
        <p:nvSpPr>
          <p:cNvPr id="76808" name="Line 8"/>
          <p:cNvSpPr>
            <a:spLocks noChangeShapeType="1"/>
          </p:cNvSpPr>
          <p:nvPr/>
        </p:nvSpPr>
        <p:spPr bwMode="auto">
          <a:xfrm>
            <a:off x="4572000" y="0"/>
            <a:ext cx="0" cy="6858000"/>
          </a:xfrm>
          <a:prstGeom prst="line">
            <a:avLst/>
          </a:prstGeom>
          <a:noFill/>
          <a:ln w="76200">
            <a:solidFill>
              <a:srgbClr val="8095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9" name="Line 9"/>
          <p:cNvSpPr>
            <a:spLocks noChangeShapeType="1"/>
          </p:cNvSpPr>
          <p:nvPr/>
        </p:nvSpPr>
        <p:spPr bwMode="auto">
          <a:xfrm>
            <a:off x="0" y="2282825"/>
            <a:ext cx="9144000" cy="0"/>
          </a:xfrm>
          <a:prstGeom prst="line">
            <a:avLst/>
          </a:prstGeom>
          <a:noFill/>
          <a:ln w="76200">
            <a:solidFill>
              <a:srgbClr val="8095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0" name="Line 10"/>
          <p:cNvSpPr>
            <a:spLocks noChangeShapeType="1"/>
          </p:cNvSpPr>
          <p:nvPr/>
        </p:nvSpPr>
        <p:spPr bwMode="auto">
          <a:xfrm>
            <a:off x="1588" y="4483100"/>
            <a:ext cx="9144000" cy="0"/>
          </a:xfrm>
          <a:prstGeom prst="line">
            <a:avLst/>
          </a:prstGeom>
          <a:noFill/>
          <a:ln w="76200">
            <a:solidFill>
              <a:srgbClr val="8095A8"/>
            </a:solidFill>
            <a:round/>
            <a:headEnd/>
            <a:tailEnd/>
          </a:ln>
          <a:effectLst>
            <a:outerShdw dist="35921" dir="2700000" algn="ctr" rotWithShape="0">
              <a:srgbClr val="009999"/>
            </a:outerShdw>
          </a:effectLst>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63238706"/>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7A8A2C-A3D6-D04A-8C44-AE5CFCAE4B65}"/>
              </a:ext>
            </a:extLst>
          </p:cNvPr>
          <p:cNvSpPr>
            <a:spLocks noGrp="1"/>
          </p:cNvSpPr>
          <p:nvPr>
            <p:ph type="title"/>
          </p:nvPr>
        </p:nvSpPr>
        <p:spPr/>
        <p:txBody>
          <a:bodyPr>
            <a:normAutofit/>
          </a:bodyPr>
          <a:lstStyle/>
          <a:p>
            <a:r>
              <a:rPr lang="en-US" altLang="en-US" kern="0" dirty="0">
                <a:ea typeface="ＭＳ Ｐゴシック" panose="020B0600070205080204" pitchFamily="34" charset="-128"/>
              </a:rPr>
              <a:t>Windbreak Density</a:t>
            </a:r>
            <a:r>
              <a:rPr lang="en-US" altLang="en-US" b="1" kern="0" dirty="0">
                <a:ea typeface="ＭＳ Ｐゴシック" panose="020B0600070205080204" pitchFamily="34" charset="-128"/>
              </a:rPr>
              <a:t> </a:t>
            </a:r>
            <a:br>
              <a:rPr lang="en-US" altLang="en-US" b="1" kern="0" dirty="0">
                <a:ea typeface="ＭＳ Ｐゴシック" panose="020B0600070205080204" pitchFamily="34" charset="-128"/>
              </a:rPr>
            </a:br>
            <a:endParaRPr lang="en-US" dirty="0"/>
          </a:p>
        </p:txBody>
      </p:sp>
      <p:sp>
        <p:nvSpPr>
          <p:cNvPr id="78851" name="Rectangle 3"/>
          <p:cNvSpPr>
            <a:spLocks noGrp="1" noChangeArrowheads="1"/>
          </p:cNvSpPr>
          <p:nvPr>
            <p:ph type="body" sz="half" idx="4294967295"/>
          </p:nvPr>
        </p:nvSpPr>
        <p:spPr>
          <a:xfrm>
            <a:off x="0" y="4894024"/>
            <a:ext cx="8757920" cy="1042988"/>
          </a:xfrm>
          <a:prstGeom prst="rect">
            <a:avLst/>
          </a:prstGeom>
        </p:spPr>
        <p:txBody>
          <a:bodyPr/>
          <a:lstStyle/>
          <a:p>
            <a:pPr marL="179388" indent="0" algn="ctr">
              <a:buFontTx/>
              <a:buNone/>
            </a:pPr>
            <a:r>
              <a:rPr lang="en-US" altLang="en-US" sz="2600" dirty="0">
                <a:ea typeface="ＭＳ Ｐゴシック" panose="020B0600070205080204" pitchFamily="34" charset="-128"/>
              </a:rPr>
              <a:t>Windbreak density is the percentage of the solid portion of the barrier to the total area of the barrier.</a:t>
            </a:r>
          </a:p>
        </p:txBody>
      </p:sp>
      <p:grpSp>
        <p:nvGrpSpPr>
          <p:cNvPr id="78852" name="Group 9"/>
          <p:cNvGrpSpPr>
            <a:grpSpLocks/>
          </p:cNvGrpSpPr>
          <p:nvPr/>
        </p:nvGrpSpPr>
        <p:grpSpPr bwMode="auto">
          <a:xfrm>
            <a:off x="770562" y="1065213"/>
            <a:ext cx="7379413" cy="4129586"/>
            <a:chOff x="192" y="912"/>
            <a:chExt cx="4944" cy="2559"/>
          </a:xfrm>
        </p:grpSpPr>
        <p:pic>
          <p:nvPicPr>
            <p:cNvPr id="78854" name="Picture 4" descr="poro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912"/>
              <a:ext cx="4944" cy="2279"/>
            </a:xfrm>
            <a:prstGeom prst="rect">
              <a:avLst/>
            </a:prstGeom>
            <a:noFill/>
            <a:ln w="38100">
              <a:solidFill>
                <a:srgbClr val="6E9669"/>
              </a:solidFill>
              <a:miter lim="800000"/>
              <a:headEnd/>
              <a:tailEnd/>
            </a:ln>
            <a:effectLst>
              <a:outerShdw dist="89803" dir="13500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78855" name="Line 5"/>
            <p:cNvSpPr>
              <a:spLocks noChangeShapeType="1"/>
            </p:cNvSpPr>
            <p:nvPr/>
          </p:nvSpPr>
          <p:spPr bwMode="auto">
            <a:xfrm flipH="1" flipV="1">
              <a:off x="4272" y="1536"/>
              <a:ext cx="480" cy="192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68392" dir="6708085" algn="ctr" rotWithShape="0">
                      <a:srgbClr val="7E90A0"/>
                    </a:outerShdw>
                  </a:effectLst>
                </a14:hiddenEffects>
              </a:ext>
            </a:extLst>
          </p:spPr>
          <p:txBody>
            <a:bodyPr wrap="none" anchor="ctr"/>
            <a:lstStyle/>
            <a:p>
              <a:endParaRPr lang="en-US"/>
            </a:p>
          </p:txBody>
        </p:sp>
        <p:sp>
          <p:nvSpPr>
            <p:cNvPr id="78856" name="Line 6"/>
            <p:cNvSpPr>
              <a:spLocks noChangeShapeType="1"/>
            </p:cNvSpPr>
            <p:nvPr/>
          </p:nvSpPr>
          <p:spPr bwMode="auto">
            <a:xfrm flipH="1" flipV="1">
              <a:off x="2160" y="1200"/>
              <a:ext cx="2592" cy="2256"/>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7421404" algn="ctr" rotWithShape="0">
                      <a:srgbClr val="7E90A0"/>
                    </a:outerShdw>
                  </a:effectLst>
                </a14:hiddenEffects>
              </a:ext>
            </a:extLst>
          </p:spPr>
          <p:txBody>
            <a:bodyPr wrap="none" anchor="ctr"/>
            <a:lstStyle/>
            <a:p>
              <a:endParaRPr lang="en-US"/>
            </a:p>
          </p:txBody>
        </p:sp>
        <p:sp>
          <p:nvSpPr>
            <p:cNvPr id="78857" name="Line 7"/>
            <p:cNvSpPr>
              <a:spLocks noChangeShapeType="1"/>
            </p:cNvSpPr>
            <p:nvPr/>
          </p:nvSpPr>
          <p:spPr bwMode="auto">
            <a:xfrm flipH="1" flipV="1">
              <a:off x="1152" y="2448"/>
              <a:ext cx="3594" cy="1023"/>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7421404" algn="ctr" rotWithShape="0">
                      <a:srgbClr val="7E90A0"/>
                    </a:outerShdw>
                  </a:effectLst>
                </a14:hiddenEffects>
              </a:ext>
            </a:extLst>
          </p:spPr>
          <p:txBody>
            <a:bodyPr wrap="none" anchor="ctr"/>
            <a:lstStyle/>
            <a:p>
              <a:endParaRPr lang="en-US"/>
            </a:p>
          </p:txBody>
        </p:sp>
      </p:grpSp>
      <p:sp>
        <p:nvSpPr>
          <p:cNvPr id="9" name="Rectangle 2"/>
          <p:cNvSpPr txBox="1">
            <a:spLocks noChangeArrowheads="1"/>
          </p:cNvSpPr>
          <p:nvPr/>
        </p:nvSpPr>
        <p:spPr bwMode="auto">
          <a:xfrm>
            <a:off x="4623371" y="280988"/>
            <a:ext cx="7467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eaLnBrk="1" hangingPunct="1">
              <a:defRPr/>
            </a:pPr>
            <a:endParaRPr lang="en-US" altLang="en-US" b="1" kern="0" dirty="0">
              <a:ea typeface="ＭＳ Ｐゴシック" panose="020B0600070205080204" pitchFamily="34" charset="-128"/>
            </a:endParaRPr>
          </a:p>
        </p:txBody>
      </p:sp>
    </p:spTree>
    <p:extLst>
      <p:ext uri="{BB962C8B-B14F-4D97-AF65-F5344CB8AC3E}">
        <p14:creationId xmlns:p14="http://schemas.microsoft.com/office/powerpoint/2010/main" val="873878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1020763" y="4978400"/>
            <a:ext cx="370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indent="0" eaLnBrk="1" hangingPunct="1">
              <a:buFontTx/>
              <a:buNone/>
              <a:defRPr/>
            </a:pPr>
            <a:r>
              <a:rPr lang="en-US" altLang="en-US" sz="2800" b="1" dirty="0">
                <a:solidFill>
                  <a:schemeClr val="accent2">
                    <a:lumMod val="10000"/>
                  </a:schemeClr>
                </a:solidFill>
              </a:rPr>
              <a:t>50 to 60 % density</a:t>
            </a:r>
          </a:p>
          <a:p>
            <a:pPr eaLnBrk="1" hangingPunct="1">
              <a:defRPr/>
            </a:pPr>
            <a:endParaRPr lang="en-US" altLang="en-US" sz="2800" dirty="0"/>
          </a:p>
        </p:txBody>
      </p:sp>
      <p:sp>
        <p:nvSpPr>
          <p:cNvPr id="2" name="Title 1">
            <a:extLst>
              <a:ext uri="{FF2B5EF4-FFF2-40B4-BE49-F238E27FC236}">
                <a16:creationId xmlns="" xmlns:a16="http://schemas.microsoft.com/office/drawing/2014/main" id="{2D15BFF9-5EF0-3645-A533-7C7B56D7EFD5}"/>
              </a:ext>
            </a:extLst>
          </p:cNvPr>
          <p:cNvSpPr>
            <a:spLocks noGrp="1"/>
          </p:cNvSpPr>
          <p:nvPr>
            <p:ph type="title"/>
          </p:nvPr>
        </p:nvSpPr>
        <p:spPr/>
        <p:txBody>
          <a:bodyPr/>
          <a:lstStyle/>
          <a:p>
            <a:r>
              <a:rPr lang="en-US" dirty="0"/>
              <a:t>Windbreak Density</a:t>
            </a:r>
          </a:p>
        </p:txBody>
      </p:sp>
      <p:sp>
        <p:nvSpPr>
          <p:cNvPr id="23556" name="Rectangle 12"/>
          <p:cNvSpPr>
            <a:spLocks noGrp="1" noChangeArrowheads="1"/>
          </p:cNvSpPr>
          <p:nvPr>
            <p:ph type="body" sz="half" idx="4294967295"/>
          </p:nvPr>
        </p:nvSpPr>
        <p:spPr>
          <a:xfrm>
            <a:off x="5334000" y="4978400"/>
            <a:ext cx="3810000" cy="584200"/>
          </a:xfrm>
          <a:prstGeom prst="rect">
            <a:avLst/>
          </a:prstGeom>
        </p:spPr>
        <p:txBody>
          <a:bodyPr/>
          <a:lstStyle/>
          <a:p>
            <a:pPr marL="0" indent="0" eaLnBrk="1" hangingPunct="1">
              <a:buFontTx/>
              <a:buNone/>
              <a:defRPr/>
            </a:pPr>
            <a:r>
              <a:rPr lang="en-US" altLang="en-US" sz="2800" b="1" dirty="0">
                <a:solidFill>
                  <a:schemeClr val="accent2">
                    <a:lumMod val="10000"/>
                  </a:schemeClr>
                </a:solidFill>
                <a:latin typeface="Arial" panose="020B0604020202020204" pitchFamily="34" charset="0"/>
                <a:cs typeface="Arial" panose="020B0604020202020204" pitchFamily="34" charset="0"/>
              </a:rPr>
              <a:t>25 to 40 % density</a:t>
            </a:r>
          </a:p>
        </p:txBody>
      </p:sp>
      <p:graphicFrame>
        <p:nvGraphicFramePr>
          <p:cNvPr id="80900" name="Object 13">
            <a:hlinkClick r:id="" action="ppaction://ole?verb=0"/>
          </p:cNvPr>
          <p:cNvGraphicFramePr>
            <a:graphicFrameLocks/>
          </p:cNvGraphicFramePr>
          <p:nvPr/>
        </p:nvGraphicFramePr>
        <p:xfrm>
          <a:off x="635000" y="1865313"/>
          <a:ext cx="3716338" cy="3113087"/>
        </p:xfrm>
        <a:graphic>
          <a:graphicData uri="http://schemas.openxmlformats.org/presentationml/2006/ole">
            <mc:AlternateContent xmlns:mc="http://schemas.openxmlformats.org/markup-compatibility/2006">
              <mc:Choice xmlns:v="urn:schemas-microsoft-com:vml" Requires="v">
                <p:oleObj spid="_x0000_s1028" name="Bitmap Image" r:id="rId4" imgW="7632700" imgH="4970463" progId="PBrush">
                  <p:embed/>
                </p:oleObj>
              </mc:Choice>
              <mc:Fallback>
                <p:oleObj name="Bitmap Image" r:id="rId4" imgW="7632700" imgH="4970463" progId="PBrush">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 y="1865313"/>
                        <a:ext cx="3716338" cy="3113087"/>
                      </a:xfrm>
                      <a:prstGeom prst="rect">
                        <a:avLst/>
                      </a:prstGeom>
                      <a:noFill/>
                      <a:ln w="38100">
                        <a:solidFill>
                          <a:srgbClr val="849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14">
            <a:hlinkClick r:id="" action="ppaction://ole?verb=0"/>
          </p:cNvPr>
          <p:cNvGraphicFramePr>
            <a:graphicFrameLocks/>
          </p:cNvGraphicFramePr>
          <p:nvPr/>
        </p:nvGraphicFramePr>
        <p:xfrm>
          <a:off x="4876800" y="1981200"/>
          <a:ext cx="3352800" cy="2971800"/>
        </p:xfrm>
        <a:graphic>
          <a:graphicData uri="http://schemas.openxmlformats.org/presentationml/2006/ole">
            <mc:AlternateContent xmlns:mc="http://schemas.openxmlformats.org/markup-compatibility/2006">
              <mc:Choice xmlns:v="urn:schemas-microsoft-com:vml" Requires="v">
                <p:oleObj spid="_x0000_s1029" name="Bitmap Image" r:id="rId6" imgW="2914286" imgH="2247619" progId="PBrush">
                  <p:embed/>
                </p:oleObj>
              </mc:Choice>
              <mc:Fallback>
                <p:oleObj name="Bitmap Image" r:id="rId6" imgW="2914286" imgH="2247619" progId="PBrush">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r="6650"/>
                      <a:stretch>
                        <a:fillRect/>
                      </a:stretch>
                    </p:blipFill>
                    <p:spPr bwMode="auto">
                      <a:xfrm>
                        <a:off x="4876800" y="1981200"/>
                        <a:ext cx="3352800" cy="2971800"/>
                      </a:xfrm>
                      <a:prstGeom prst="rect">
                        <a:avLst/>
                      </a:prstGeom>
                      <a:noFill/>
                      <a:ln w="38100">
                        <a:solidFill>
                          <a:srgbClr val="849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
          <p:cNvSpPr txBox="1">
            <a:spLocks noChangeArrowheads="1"/>
          </p:cNvSpPr>
          <p:nvPr/>
        </p:nvSpPr>
        <p:spPr bwMode="auto">
          <a:xfrm>
            <a:off x="995363" y="60325"/>
            <a:ext cx="7467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Palatino Linotype" pitchFamily="18" charset="0"/>
                <a:ea typeface="ＭＳ Ｐゴシック" charset="0"/>
              </a:defRPr>
            </a:lvl2pPr>
            <a:lvl3pPr algn="ctr" rtl="0" eaLnBrk="0" fontAlgn="base" hangingPunct="0">
              <a:spcBef>
                <a:spcPct val="0"/>
              </a:spcBef>
              <a:spcAft>
                <a:spcPct val="0"/>
              </a:spcAft>
              <a:defRPr sz="4400">
                <a:solidFill>
                  <a:schemeClr val="tx2"/>
                </a:solidFill>
                <a:latin typeface="Palatino Linotype" pitchFamily="18" charset="0"/>
                <a:ea typeface="ＭＳ Ｐゴシック" charset="0"/>
              </a:defRPr>
            </a:lvl3pPr>
            <a:lvl4pPr algn="ctr" rtl="0" eaLnBrk="0" fontAlgn="base" hangingPunct="0">
              <a:spcBef>
                <a:spcPct val="0"/>
              </a:spcBef>
              <a:spcAft>
                <a:spcPct val="0"/>
              </a:spcAft>
              <a:defRPr sz="4400">
                <a:solidFill>
                  <a:schemeClr val="tx2"/>
                </a:solidFill>
                <a:latin typeface="Palatino Linotype" pitchFamily="18" charset="0"/>
                <a:ea typeface="ＭＳ Ｐゴシック" charset="0"/>
              </a:defRPr>
            </a:lvl4pPr>
            <a:lvl5pPr algn="ctr" rtl="0" eaLnBrk="0" fontAlgn="base" hangingPunct="0">
              <a:spcBef>
                <a:spcPct val="0"/>
              </a:spcBef>
              <a:spcAft>
                <a:spcPct val="0"/>
              </a:spcAft>
              <a:defRPr sz="4400">
                <a:solidFill>
                  <a:schemeClr val="tx2"/>
                </a:solidFill>
                <a:latin typeface="Palatino Linotype" pitchFamily="18" charset="0"/>
                <a:ea typeface="ＭＳ Ｐゴシック"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a:lstStyle>
          <a:p>
            <a:pPr eaLnBrk="1" hangingPunct="1">
              <a:defRPr/>
            </a:pPr>
            <a:r>
              <a:rPr lang="en-US" altLang="en-US" b="1" kern="0" dirty="0">
                <a:ea typeface="ＭＳ Ｐゴシック" panose="020B0600070205080204" pitchFamily="34" charset="-128"/>
              </a:rPr>
              <a:t> </a:t>
            </a:r>
          </a:p>
        </p:txBody>
      </p:sp>
    </p:spTree>
    <p:extLst>
      <p:ext uri="{BB962C8B-B14F-4D97-AF65-F5344CB8AC3E}">
        <p14:creationId xmlns:p14="http://schemas.microsoft.com/office/powerpoint/2010/main" val="1091239650"/>
      </p:ext>
    </p:extLst>
  </p:cSld>
  <p:clrMapOvr>
    <a:masterClrMapping/>
  </p:clrMapOvr>
  <p:transition xmlns:p14="http://schemas.microsoft.com/office/powerpoint/2010/mai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Continuity</a:t>
            </a:r>
          </a:p>
        </p:txBody>
      </p:sp>
      <p:sp>
        <p:nvSpPr>
          <p:cNvPr id="82947" name="Rectangle 3"/>
          <p:cNvSpPr>
            <a:spLocks noGrp="1" noChangeArrowheads="1"/>
          </p:cNvSpPr>
          <p:nvPr>
            <p:ph type="body" idx="1"/>
          </p:nvPr>
        </p:nvSpPr>
        <p:spPr>
          <a:xfrm>
            <a:off x="457200" y="1259840"/>
            <a:ext cx="8229600" cy="4866323"/>
          </a:xfrm>
        </p:spPr>
        <p:txBody>
          <a:bodyPr/>
          <a:lstStyle/>
          <a:p>
            <a:pPr eaLnBrk="1" hangingPunct="1"/>
            <a:r>
              <a:rPr lang="en-US" altLang="en-US" dirty="0">
                <a:ea typeface="ＭＳ Ｐゴシック" panose="020B0600070205080204" pitchFamily="34" charset="-128"/>
              </a:rPr>
              <a:t>Noticeable gaps can become wind tunnels</a:t>
            </a:r>
          </a:p>
          <a:p>
            <a:pPr eaLnBrk="1" hangingPunct="1"/>
            <a:r>
              <a:rPr lang="en-US" altLang="en-US" dirty="0">
                <a:ea typeface="ＭＳ Ｐゴシック" panose="020B0600070205080204" pitchFamily="34" charset="-128"/>
              </a:rPr>
              <a:t>Openings for access should be staggered</a:t>
            </a:r>
          </a:p>
        </p:txBody>
      </p:sp>
      <p:sp>
        <p:nvSpPr>
          <p:cNvPr id="52248" name="Cloud"/>
          <p:cNvSpPr>
            <a:spLocks noChangeAspect="1" noEditPoints="1" noChangeArrowheads="1"/>
          </p:cNvSpPr>
          <p:nvPr/>
        </p:nvSpPr>
        <p:spPr bwMode="auto">
          <a:xfrm>
            <a:off x="2133600" y="2640012"/>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49" name="Cloud"/>
          <p:cNvSpPr>
            <a:spLocks noChangeAspect="1" noEditPoints="1" noChangeArrowheads="1"/>
          </p:cNvSpPr>
          <p:nvPr/>
        </p:nvSpPr>
        <p:spPr bwMode="auto">
          <a:xfrm>
            <a:off x="2133600" y="28956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0" name="Cloud"/>
          <p:cNvSpPr>
            <a:spLocks noChangeAspect="1" noEditPoints="1" noChangeArrowheads="1"/>
          </p:cNvSpPr>
          <p:nvPr/>
        </p:nvSpPr>
        <p:spPr bwMode="auto">
          <a:xfrm>
            <a:off x="2133600" y="3178879"/>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1" name="Cloud"/>
          <p:cNvSpPr>
            <a:spLocks noChangeAspect="1" noEditPoints="1" noChangeArrowheads="1"/>
          </p:cNvSpPr>
          <p:nvPr/>
        </p:nvSpPr>
        <p:spPr bwMode="auto">
          <a:xfrm>
            <a:off x="2133600" y="3409887"/>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2" name="Cloud"/>
          <p:cNvSpPr>
            <a:spLocks noChangeAspect="1" noEditPoints="1" noChangeArrowheads="1"/>
          </p:cNvSpPr>
          <p:nvPr/>
        </p:nvSpPr>
        <p:spPr bwMode="auto">
          <a:xfrm>
            <a:off x="2133600" y="36576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3" name="Cloud"/>
          <p:cNvSpPr>
            <a:spLocks noChangeAspect="1" noEditPoints="1" noChangeArrowheads="1"/>
          </p:cNvSpPr>
          <p:nvPr/>
        </p:nvSpPr>
        <p:spPr bwMode="auto">
          <a:xfrm>
            <a:off x="2133600" y="3910806"/>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4" name="Cloud"/>
          <p:cNvSpPr>
            <a:spLocks noChangeAspect="1" noEditPoints="1" noChangeArrowheads="1"/>
          </p:cNvSpPr>
          <p:nvPr/>
        </p:nvSpPr>
        <p:spPr bwMode="auto">
          <a:xfrm>
            <a:off x="2133600" y="4166394"/>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5" name="Cloud"/>
          <p:cNvSpPr>
            <a:spLocks noChangeAspect="1" noEditPoints="1" noChangeArrowheads="1"/>
          </p:cNvSpPr>
          <p:nvPr/>
        </p:nvSpPr>
        <p:spPr bwMode="auto">
          <a:xfrm>
            <a:off x="2133600" y="4368006"/>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6" name="Cloud"/>
          <p:cNvSpPr>
            <a:spLocks noChangeAspect="1" noEditPoints="1" noChangeArrowheads="1"/>
          </p:cNvSpPr>
          <p:nvPr/>
        </p:nvSpPr>
        <p:spPr bwMode="auto">
          <a:xfrm>
            <a:off x="2133600" y="4545012"/>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7" name="Cloud"/>
          <p:cNvSpPr>
            <a:spLocks noChangeAspect="1" noEditPoints="1" noChangeArrowheads="1"/>
          </p:cNvSpPr>
          <p:nvPr/>
        </p:nvSpPr>
        <p:spPr bwMode="auto">
          <a:xfrm>
            <a:off x="1295400" y="3792091"/>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8" name="Cloud"/>
          <p:cNvSpPr>
            <a:spLocks noChangeAspect="1" noEditPoints="1" noChangeArrowheads="1"/>
          </p:cNvSpPr>
          <p:nvPr/>
        </p:nvSpPr>
        <p:spPr bwMode="auto">
          <a:xfrm>
            <a:off x="1288176" y="4003809"/>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59" name="Cloud"/>
          <p:cNvSpPr>
            <a:spLocks noChangeAspect="1" noEditPoints="1" noChangeArrowheads="1"/>
          </p:cNvSpPr>
          <p:nvPr/>
        </p:nvSpPr>
        <p:spPr bwMode="auto">
          <a:xfrm>
            <a:off x="1279525" y="4174321"/>
            <a:ext cx="381000" cy="3317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60" name="Cloud"/>
          <p:cNvSpPr>
            <a:spLocks noChangeAspect="1" noEditPoints="1" noChangeArrowheads="1"/>
          </p:cNvSpPr>
          <p:nvPr/>
        </p:nvSpPr>
        <p:spPr bwMode="auto">
          <a:xfrm>
            <a:off x="1295400" y="44958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61" name="Cloud"/>
          <p:cNvSpPr>
            <a:spLocks noChangeAspect="1" noEditPoints="1" noChangeArrowheads="1"/>
          </p:cNvSpPr>
          <p:nvPr/>
        </p:nvSpPr>
        <p:spPr bwMode="auto">
          <a:xfrm>
            <a:off x="1288176" y="4735078"/>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62" name="Cloud"/>
          <p:cNvSpPr>
            <a:spLocks noChangeAspect="1" noEditPoints="1" noChangeArrowheads="1"/>
          </p:cNvSpPr>
          <p:nvPr/>
        </p:nvSpPr>
        <p:spPr bwMode="auto">
          <a:xfrm>
            <a:off x="1279525" y="4959258"/>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63" name="Cloud"/>
          <p:cNvSpPr>
            <a:spLocks noChangeAspect="1" noEditPoints="1" noChangeArrowheads="1"/>
          </p:cNvSpPr>
          <p:nvPr/>
        </p:nvSpPr>
        <p:spPr bwMode="auto">
          <a:xfrm>
            <a:off x="1279525" y="5159271"/>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64" name="Cloud"/>
          <p:cNvSpPr>
            <a:spLocks noChangeAspect="1" noEditPoints="1" noChangeArrowheads="1"/>
          </p:cNvSpPr>
          <p:nvPr/>
        </p:nvSpPr>
        <p:spPr bwMode="auto">
          <a:xfrm>
            <a:off x="1279525" y="5378555"/>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65" name="Cloud"/>
          <p:cNvSpPr>
            <a:spLocks noChangeAspect="1" noEditPoints="1" noChangeArrowheads="1"/>
          </p:cNvSpPr>
          <p:nvPr/>
        </p:nvSpPr>
        <p:spPr bwMode="auto">
          <a:xfrm>
            <a:off x="1295400" y="5604054"/>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82967" name="AutoShape 43"/>
          <p:cNvSpPr>
            <a:spLocks noChangeArrowheads="1"/>
          </p:cNvSpPr>
          <p:nvPr/>
        </p:nvSpPr>
        <p:spPr bwMode="auto">
          <a:xfrm>
            <a:off x="0" y="4267200"/>
            <a:ext cx="1295400" cy="533400"/>
          </a:xfrm>
          <a:prstGeom prst="rightArrow">
            <a:avLst>
              <a:gd name="adj1" fmla="val 50000"/>
              <a:gd name="adj2" fmla="val 60714"/>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82968" name="Text Box 45"/>
          <p:cNvSpPr txBox="1">
            <a:spLocks noChangeArrowheads="1"/>
          </p:cNvSpPr>
          <p:nvPr/>
        </p:nvSpPr>
        <p:spPr bwMode="auto">
          <a:xfrm>
            <a:off x="13732" y="30162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dirty="0">
                <a:solidFill>
                  <a:schemeClr val="tx1"/>
                </a:solidFill>
                <a:latin typeface="Arial" panose="020B0604020202020204" pitchFamily="34" charset="0"/>
              </a:rPr>
              <a:t>WIND DIRECTION</a:t>
            </a:r>
          </a:p>
        </p:txBody>
      </p:sp>
      <p:sp>
        <p:nvSpPr>
          <p:cNvPr id="82969" name="Freeform 46"/>
          <p:cNvSpPr>
            <a:spLocks/>
          </p:cNvSpPr>
          <p:nvPr/>
        </p:nvSpPr>
        <p:spPr bwMode="auto">
          <a:xfrm>
            <a:off x="1573722" y="3444771"/>
            <a:ext cx="1066800" cy="1714500"/>
          </a:xfrm>
          <a:custGeom>
            <a:avLst/>
            <a:gdLst>
              <a:gd name="T0" fmla="*/ 0 w 672"/>
              <a:gd name="T1" fmla="*/ 2147483646 h 1080"/>
              <a:gd name="T2" fmla="*/ 2147483646 w 672"/>
              <a:gd name="T3" fmla="*/ 2147483646 h 1080"/>
              <a:gd name="T4" fmla="*/ 2147483646 w 672"/>
              <a:gd name="T5" fmla="*/ 2147483646 h 1080"/>
              <a:gd name="T6" fmla="*/ 2147483646 w 672"/>
              <a:gd name="T7" fmla="*/ 2147483646 h 1080"/>
              <a:gd name="T8" fmla="*/ 0 60000 65536"/>
              <a:gd name="T9" fmla="*/ 0 60000 65536"/>
              <a:gd name="T10" fmla="*/ 0 60000 65536"/>
              <a:gd name="T11" fmla="*/ 0 60000 65536"/>
              <a:gd name="T12" fmla="*/ 0 w 672"/>
              <a:gd name="T13" fmla="*/ 0 h 1080"/>
              <a:gd name="T14" fmla="*/ 672 w 672"/>
              <a:gd name="T15" fmla="*/ 1080 h 1080"/>
            </a:gdLst>
            <a:ahLst/>
            <a:cxnLst>
              <a:cxn ang="T8">
                <a:pos x="T0" y="T1"/>
              </a:cxn>
              <a:cxn ang="T9">
                <a:pos x="T2" y="T3"/>
              </a:cxn>
              <a:cxn ang="T10">
                <a:pos x="T4" y="T5"/>
              </a:cxn>
              <a:cxn ang="T11">
                <a:pos x="T6" y="T7"/>
              </a:cxn>
            </a:cxnLst>
            <a:rect l="T12" t="T13" r="T14" b="T15"/>
            <a:pathLst>
              <a:path w="672" h="1080">
                <a:moveTo>
                  <a:pt x="0" y="136"/>
                </a:moveTo>
                <a:cubicBezTo>
                  <a:pt x="76" y="68"/>
                  <a:pt x="152" y="0"/>
                  <a:pt x="192" y="136"/>
                </a:cubicBezTo>
                <a:cubicBezTo>
                  <a:pt x="232" y="272"/>
                  <a:pt x="160" y="824"/>
                  <a:pt x="240" y="952"/>
                </a:cubicBezTo>
                <a:cubicBezTo>
                  <a:pt x="320" y="1080"/>
                  <a:pt x="600" y="912"/>
                  <a:pt x="672" y="904"/>
                </a:cubicBezTo>
              </a:path>
            </a:pathLst>
          </a:custGeom>
          <a:noFill/>
          <a:ln w="317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75" name="Cloud"/>
          <p:cNvSpPr>
            <a:spLocks noChangeAspect="1" noEditPoints="1" noChangeArrowheads="1"/>
          </p:cNvSpPr>
          <p:nvPr/>
        </p:nvSpPr>
        <p:spPr bwMode="auto">
          <a:xfrm>
            <a:off x="6477000" y="48006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76" name="Cloud"/>
          <p:cNvSpPr>
            <a:spLocks noChangeAspect="1" noEditPoints="1" noChangeArrowheads="1"/>
          </p:cNvSpPr>
          <p:nvPr/>
        </p:nvSpPr>
        <p:spPr bwMode="auto">
          <a:xfrm>
            <a:off x="6477000" y="50292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77" name="Cloud"/>
          <p:cNvSpPr>
            <a:spLocks noChangeAspect="1" noEditPoints="1" noChangeArrowheads="1"/>
          </p:cNvSpPr>
          <p:nvPr/>
        </p:nvSpPr>
        <p:spPr bwMode="auto">
          <a:xfrm>
            <a:off x="6477000" y="52578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78" name="Cloud"/>
          <p:cNvSpPr>
            <a:spLocks noChangeAspect="1" noEditPoints="1" noChangeArrowheads="1"/>
          </p:cNvSpPr>
          <p:nvPr/>
        </p:nvSpPr>
        <p:spPr bwMode="auto">
          <a:xfrm>
            <a:off x="6477000" y="54864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79" name="Cloud"/>
          <p:cNvSpPr>
            <a:spLocks noChangeAspect="1" noEditPoints="1" noChangeArrowheads="1"/>
          </p:cNvSpPr>
          <p:nvPr/>
        </p:nvSpPr>
        <p:spPr bwMode="auto">
          <a:xfrm>
            <a:off x="6477000" y="57150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80" name="Cloud"/>
          <p:cNvSpPr>
            <a:spLocks noChangeAspect="1" noEditPoints="1" noChangeArrowheads="1"/>
          </p:cNvSpPr>
          <p:nvPr/>
        </p:nvSpPr>
        <p:spPr bwMode="auto">
          <a:xfrm>
            <a:off x="6477000" y="59436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82" name="Cloud"/>
          <p:cNvSpPr>
            <a:spLocks noChangeAspect="1" noEditPoints="1" noChangeArrowheads="1"/>
          </p:cNvSpPr>
          <p:nvPr/>
        </p:nvSpPr>
        <p:spPr bwMode="auto">
          <a:xfrm>
            <a:off x="6400800" y="28956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87" name="Cloud"/>
          <p:cNvSpPr>
            <a:spLocks noChangeAspect="1" noEditPoints="1" noChangeArrowheads="1"/>
          </p:cNvSpPr>
          <p:nvPr/>
        </p:nvSpPr>
        <p:spPr bwMode="auto">
          <a:xfrm>
            <a:off x="6400800" y="31242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88" name="Cloud"/>
          <p:cNvSpPr>
            <a:spLocks noChangeAspect="1" noEditPoints="1" noChangeArrowheads="1"/>
          </p:cNvSpPr>
          <p:nvPr/>
        </p:nvSpPr>
        <p:spPr bwMode="auto">
          <a:xfrm>
            <a:off x="6400800" y="33528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89" name="Cloud"/>
          <p:cNvSpPr>
            <a:spLocks noChangeAspect="1" noEditPoints="1" noChangeArrowheads="1"/>
          </p:cNvSpPr>
          <p:nvPr/>
        </p:nvSpPr>
        <p:spPr bwMode="auto">
          <a:xfrm>
            <a:off x="6400800" y="35814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90" name="Cloud"/>
          <p:cNvSpPr>
            <a:spLocks noChangeAspect="1" noEditPoints="1" noChangeArrowheads="1"/>
          </p:cNvSpPr>
          <p:nvPr/>
        </p:nvSpPr>
        <p:spPr bwMode="auto">
          <a:xfrm>
            <a:off x="6400800" y="38100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52291" name="Cloud"/>
          <p:cNvSpPr>
            <a:spLocks noChangeAspect="1" noEditPoints="1" noChangeArrowheads="1"/>
          </p:cNvSpPr>
          <p:nvPr/>
        </p:nvSpPr>
        <p:spPr bwMode="auto">
          <a:xfrm>
            <a:off x="6400800" y="4038600"/>
            <a:ext cx="381000" cy="255588"/>
          </a:xfrm>
          <a:custGeom>
            <a:avLst/>
            <a:gdLst>
              <a:gd name="T0" fmla="*/ 20849 w 21600"/>
              <a:gd name="T1" fmla="*/ 1512158 h 21600"/>
              <a:gd name="T2" fmla="*/ 3360208 w 21600"/>
              <a:gd name="T3" fmla="*/ 3021097 h 21600"/>
              <a:gd name="T4" fmla="*/ 6714825 w 21600"/>
              <a:gd name="T5" fmla="*/ 1512158 h 21600"/>
              <a:gd name="T6" fmla="*/ 3360208 w 21600"/>
              <a:gd name="T7" fmla="*/ 17291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en-US"/>
          </a:p>
        </p:txBody>
      </p:sp>
      <p:sp>
        <p:nvSpPr>
          <p:cNvPr id="82982" name="AutoShape 68"/>
          <p:cNvSpPr>
            <a:spLocks noChangeArrowheads="1"/>
          </p:cNvSpPr>
          <p:nvPr/>
        </p:nvSpPr>
        <p:spPr bwMode="auto">
          <a:xfrm>
            <a:off x="4572000" y="4267200"/>
            <a:ext cx="1295400" cy="533400"/>
          </a:xfrm>
          <a:prstGeom prst="rightArrow">
            <a:avLst>
              <a:gd name="adj1" fmla="val 50000"/>
              <a:gd name="adj2" fmla="val 60714"/>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82983" name="AutoShape 69"/>
          <p:cNvSpPr>
            <a:spLocks noChangeArrowheads="1"/>
          </p:cNvSpPr>
          <p:nvPr/>
        </p:nvSpPr>
        <p:spPr bwMode="auto">
          <a:xfrm>
            <a:off x="7086600" y="4191000"/>
            <a:ext cx="1981200" cy="762000"/>
          </a:xfrm>
          <a:prstGeom prst="rightArrow">
            <a:avLst>
              <a:gd name="adj1" fmla="val 50000"/>
              <a:gd name="adj2" fmla="val 65000"/>
            </a:avLst>
          </a:prstGeom>
          <a:solidFill>
            <a:srgbClr val="80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0"/>
              </a:spcBef>
              <a:buClrTx/>
              <a:buFontTx/>
              <a:buNone/>
            </a:pPr>
            <a:endParaRPr lang="en-US" altLang="en-US" sz="1800">
              <a:solidFill>
                <a:schemeClr val="tx1"/>
              </a:solidFill>
              <a:latin typeface="Arial" panose="020B0604020202020204" pitchFamily="34" charset="0"/>
            </a:endParaRPr>
          </a:p>
        </p:txBody>
      </p:sp>
      <p:sp>
        <p:nvSpPr>
          <p:cNvPr id="82984" name="Text Box 70"/>
          <p:cNvSpPr txBox="1">
            <a:spLocks noChangeArrowheads="1"/>
          </p:cNvSpPr>
          <p:nvPr/>
        </p:nvSpPr>
        <p:spPr bwMode="auto">
          <a:xfrm>
            <a:off x="4267200" y="3657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a:solidFill>
                  <a:schemeClr val="tx1"/>
                </a:solidFill>
                <a:latin typeface="Arial" panose="020B0604020202020204" pitchFamily="34" charset="0"/>
              </a:rPr>
              <a:t>WIND DIRECTION</a:t>
            </a:r>
          </a:p>
        </p:txBody>
      </p:sp>
      <p:sp>
        <p:nvSpPr>
          <p:cNvPr id="82985" name="Text Box 71"/>
          <p:cNvSpPr txBox="1">
            <a:spLocks noChangeArrowheads="1"/>
          </p:cNvSpPr>
          <p:nvPr/>
        </p:nvSpPr>
        <p:spPr bwMode="auto">
          <a:xfrm>
            <a:off x="7010400" y="35052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1800" b="1">
                <a:solidFill>
                  <a:schemeClr val="tx1"/>
                </a:solidFill>
                <a:latin typeface="Arial" panose="020B0604020202020204" pitchFamily="34" charset="0"/>
              </a:rPr>
              <a:t>WIND IS ACCELERATED</a:t>
            </a:r>
          </a:p>
        </p:txBody>
      </p:sp>
      <p:sp>
        <p:nvSpPr>
          <p:cNvPr id="82986" name="Text Box 72"/>
          <p:cNvSpPr txBox="1">
            <a:spLocks noChangeArrowheads="1"/>
          </p:cNvSpPr>
          <p:nvPr/>
        </p:nvSpPr>
        <p:spPr bwMode="auto">
          <a:xfrm>
            <a:off x="2133600" y="5486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2400" b="1" u="sng">
                <a:solidFill>
                  <a:schemeClr val="hlink"/>
                </a:solidFill>
                <a:latin typeface="Arial" panose="020B0604020202020204" pitchFamily="34" charset="0"/>
              </a:rPr>
              <a:t>YES</a:t>
            </a:r>
          </a:p>
        </p:txBody>
      </p:sp>
      <p:sp>
        <p:nvSpPr>
          <p:cNvPr id="82987" name="Text Box 73"/>
          <p:cNvSpPr txBox="1">
            <a:spLocks noChangeArrowheads="1"/>
          </p:cNvSpPr>
          <p:nvPr/>
        </p:nvSpPr>
        <p:spPr bwMode="auto">
          <a:xfrm>
            <a:off x="7239000" y="5410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spcBef>
                <a:spcPct val="50000"/>
              </a:spcBef>
              <a:buClrTx/>
              <a:buFontTx/>
              <a:buNone/>
            </a:pPr>
            <a:r>
              <a:rPr lang="en-US" altLang="en-US" sz="2400" b="1" u="sng">
                <a:solidFill>
                  <a:schemeClr val="hlink"/>
                </a:solidFill>
                <a:latin typeface="Arial" panose="020B0604020202020204" pitchFamily="34" charset="0"/>
              </a:rPr>
              <a:t>NO</a:t>
            </a:r>
          </a:p>
        </p:txBody>
      </p:sp>
    </p:spTree>
    <p:extLst>
      <p:ext uri="{BB962C8B-B14F-4D97-AF65-F5344CB8AC3E}">
        <p14:creationId xmlns:p14="http://schemas.microsoft.com/office/powerpoint/2010/main" val="3227860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57511C-985A-7340-802E-C5611C22FD7B}"/>
              </a:ext>
            </a:extLst>
          </p:cNvPr>
          <p:cNvSpPr>
            <a:spLocks noGrp="1"/>
          </p:cNvSpPr>
          <p:nvPr>
            <p:ph type="title"/>
          </p:nvPr>
        </p:nvSpPr>
        <p:spPr/>
        <p:txBody>
          <a:bodyPr/>
          <a:lstStyle/>
          <a:p>
            <a:r>
              <a:rPr lang="en-US" dirty="0"/>
              <a:t>Windbreak Continuity</a:t>
            </a:r>
          </a:p>
        </p:txBody>
      </p:sp>
      <p:sp>
        <p:nvSpPr>
          <p:cNvPr id="84995" name="Rectangle 3"/>
          <p:cNvSpPr>
            <a:spLocks noGrp="1" noChangeArrowheads="1"/>
          </p:cNvSpPr>
          <p:nvPr>
            <p:ph type="body" sz="half" idx="4294967295"/>
          </p:nvPr>
        </p:nvSpPr>
        <p:spPr>
          <a:xfrm>
            <a:off x="0" y="4886325"/>
            <a:ext cx="8763000" cy="457200"/>
          </a:xfrm>
          <a:prstGeom prst="rect">
            <a:avLst/>
          </a:prstGeom>
        </p:spPr>
        <p:txBody>
          <a:bodyPr/>
          <a:lstStyle/>
          <a:p>
            <a:pPr algn="ctr">
              <a:buFontTx/>
              <a:buNone/>
            </a:pPr>
            <a:r>
              <a:rPr lang="en-US" altLang="en-US" sz="2400" dirty="0">
                <a:ea typeface="ＭＳ Ｐゴシック" panose="020B0600070205080204" pitchFamily="34" charset="-128"/>
              </a:rPr>
              <a:t>Gaps in the windbreak can result in damage downwind  </a:t>
            </a:r>
          </a:p>
        </p:txBody>
      </p:sp>
      <p:grpSp>
        <p:nvGrpSpPr>
          <p:cNvPr id="84996" name="Group 4"/>
          <p:cNvGrpSpPr>
            <a:grpSpLocks/>
          </p:cNvGrpSpPr>
          <p:nvPr/>
        </p:nvGrpSpPr>
        <p:grpSpPr bwMode="auto">
          <a:xfrm>
            <a:off x="4660900" y="1625600"/>
            <a:ext cx="4259263" cy="3181350"/>
            <a:chOff x="1536" y="1200"/>
            <a:chExt cx="4480" cy="2032"/>
          </a:xfrm>
        </p:grpSpPr>
        <p:pic>
          <p:nvPicPr>
            <p:cNvPr id="8499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200"/>
              <a:ext cx="4480" cy="2032"/>
            </a:xfrm>
            <a:prstGeom prst="rect">
              <a:avLst/>
            </a:prstGeom>
            <a:noFill/>
            <a:ln>
              <a:noFill/>
            </a:ln>
            <a:effectLst>
              <a:outerShdw dist="35921" dir="135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000" name="Rectangle 6"/>
            <p:cNvSpPr>
              <a:spLocks noChangeArrowheads="1"/>
            </p:cNvSpPr>
            <p:nvPr/>
          </p:nvSpPr>
          <p:spPr bwMode="auto">
            <a:xfrm>
              <a:off x="1593" y="1228"/>
              <a:ext cx="4350" cy="1960"/>
            </a:xfrm>
            <a:prstGeom prst="rect">
              <a:avLst/>
            </a:prstGeom>
            <a:noFill/>
            <a:ln>
              <a:noFill/>
            </a:ln>
            <a:effectLst>
              <a:outerShdw dist="35921" dir="135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488" tIns="44450" rIns="90488" bIns="44450"/>
            <a:lstStyle>
              <a:lvl1pPr marL="342900" indent="-342900">
                <a:spcBef>
                  <a:spcPct val="20000"/>
                </a:spcBef>
                <a:buClr>
                  <a:schemeClr val="tx2"/>
                </a:buClr>
                <a:buChar char="•"/>
                <a:defRPr sz="3200">
                  <a:solidFill>
                    <a:schemeClr val="tx2"/>
                  </a:solidFill>
                  <a:latin typeface="Palatino Linotype" panose="02040502050505030304" pitchFamily="18" charset="0"/>
                  <a:ea typeface="ＭＳ Ｐゴシック" panose="020B0600070205080204" pitchFamily="34" charset="-128"/>
                </a:defRPr>
              </a:lvl1pPr>
              <a:lvl2pPr marL="742950" indent="-285750">
                <a:spcBef>
                  <a:spcPct val="20000"/>
                </a:spcBef>
                <a:buClr>
                  <a:schemeClr val="tx2"/>
                </a:buClr>
                <a:buChar char="–"/>
                <a:defRPr sz="2800">
                  <a:solidFill>
                    <a:schemeClr val="tx2"/>
                  </a:solidFill>
                  <a:latin typeface="Palatino Linotype" panose="0204050205050503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2"/>
                  </a:solidFill>
                  <a:latin typeface="Palatino Linotype" panose="0204050205050503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2"/>
                  </a:solidFill>
                  <a:latin typeface="Palatino Linotype" panose="02040502050505030304" pitchFamily="18" charset="0"/>
                  <a:ea typeface="ＭＳ Ｐゴシック" panose="020B0600070205080204" pitchFamily="34" charset="-128"/>
                </a:defRPr>
              </a:lvl9pPr>
            </a:lstStyle>
            <a:p>
              <a:pPr>
                <a:buSzPct val="75000"/>
                <a:buFont typeface="Monotype Sorts"/>
                <a:buChar char="n"/>
              </a:pPr>
              <a:endParaRPr lang="en-US" altLang="en-US" sz="2400">
                <a:solidFill>
                  <a:schemeClr val="tx1"/>
                </a:solidFill>
                <a:latin typeface="Arial" panose="020B0604020202020204" pitchFamily="34" charset="0"/>
              </a:endParaRPr>
            </a:p>
          </p:txBody>
        </p:sp>
      </p:grpSp>
      <p:pic>
        <p:nvPicPr>
          <p:cNvPr id="84997" name="Picture 7" descr="switchgrass herb barr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256088" cy="3181350"/>
          </a:xfrm>
          <a:prstGeom prst="rect">
            <a:avLst/>
          </a:prstGeom>
          <a:noFill/>
          <a:ln>
            <a:noFill/>
          </a:ln>
          <a:effectLst>
            <a:outerShdw dist="35921" dir="135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27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eaLnBrk="1" hangingPunct="1"/>
            <a:r>
              <a:rPr lang="en-US" altLang="en-US" dirty="0">
                <a:ea typeface="ＭＳ Ｐゴシック" panose="020B0600070205080204" pitchFamily="34" charset="-128"/>
              </a:rPr>
              <a:t>Land Preparation</a:t>
            </a:r>
          </a:p>
        </p:txBody>
      </p:sp>
      <p:sp>
        <p:nvSpPr>
          <p:cNvPr id="87043" name="Rectangle 3"/>
          <p:cNvSpPr>
            <a:spLocks noGrp="1" noChangeArrowheads="1"/>
          </p:cNvSpPr>
          <p:nvPr>
            <p:ph type="body" idx="1"/>
          </p:nvPr>
        </p:nvSpPr>
        <p:spPr>
          <a:xfrm>
            <a:off x="628650" y="1331718"/>
            <a:ext cx="7886700" cy="4351338"/>
          </a:xfrm>
        </p:spPr>
        <p:txBody>
          <a:bodyPr/>
          <a:lstStyle/>
          <a:p>
            <a:pPr eaLnBrk="1" hangingPunct="1"/>
            <a:r>
              <a:rPr lang="en-US" altLang="en-US" sz="2800" dirty="0">
                <a:ea typeface="ＭＳ Ｐゴシック" panose="020B0600070205080204" pitchFamily="34" charset="-128"/>
              </a:rPr>
              <a:t>If planting on new or overgrown land, clear unwanted vegetation but do not remove topsoil</a:t>
            </a:r>
          </a:p>
          <a:p>
            <a:pPr lvl="1" eaLnBrk="1" hangingPunct="1"/>
            <a:r>
              <a:rPr lang="en-US" altLang="en-US" sz="2400" dirty="0">
                <a:ea typeface="ＭＳ Ｐゴシック" panose="020B0600070205080204" pitchFamily="34" charset="-128"/>
              </a:rPr>
              <a:t>If using heavy equipment, do not scrape the soil</a:t>
            </a:r>
          </a:p>
          <a:p>
            <a:pPr lvl="1" eaLnBrk="1" hangingPunct="1"/>
            <a:r>
              <a:rPr lang="en-US" altLang="en-US" sz="2400" dirty="0">
                <a:ea typeface="ＭＳ Ｐゴシック" panose="020B0600070205080204" pitchFamily="34" charset="-128"/>
              </a:rPr>
              <a:t>Steeply sloping land should not be stripped of plant cover due to susceptibility to erosion</a:t>
            </a:r>
          </a:p>
          <a:p>
            <a:pPr lvl="1" eaLnBrk="1" hangingPunct="1"/>
            <a:r>
              <a:rPr lang="en-US" altLang="en-US" sz="2400" dirty="0">
                <a:ea typeface="ＭＳ Ｐゴシック" panose="020B0600070205080204" pitchFamily="34" charset="-128"/>
              </a:rPr>
              <a:t>Consider using sheet mulching</a:t>
            </a:r>
          </a:p>
          <a:p>
            <a:pPr eaLnBrk="1" hangingPunct="1"/>
            <a:r>
              <a:rPr lang="en-US" altLang="en-US" sz="2800" dirty="0">
                <a:ea typeface="ＭＳ Ｐゴシック" panose="020B0600070205080204" pitchFamily="34" charset="-128"/>
              </a:rPr>
              <a:t>Do not operate any machinery on wet soil; this can compact the soil and negatively impact plant growth and development and also increases soil erosion</a:t>
            </a:r>
          </a:p>
        </p:txBody>
      </p:sp>
    </p:spTree>
    <p:extLst>
      <p:ext uri="{BB962C8B-B14F-4D97-AF65-F5344CB8AC3E}">
        <p14:creationId xmlns:p14="http://schemas.microsoft.com/office/powerpoint/2010/main" val="3519249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152400"/>
            <a:ext cx="8229600" cy="1143000"/>
          </a:xfrm>
        </p:spPr>
        <p:txBody>
          <a:bodyPr/>
          <a:lstStyle/>
          <a:p>
            <a:pPr algn="ctr"/>
            <a:r>
              <a:rPr lang="en-US" altLang="en-US" dirty="0">
                <a:ea typeface="ＭＳ Ｐゴシック" panose="020B0600070205080204" pitchFamily="34" charset="-128"/>
              </a:rPr>
              <a:t>Planting and Care</a:t>
            </a:r>
          </a:p>
        </p:txBody>
      </p:sp>
      <p:sp>
        <p:nvSpPr>
          <p:cNvPr id="3" name="Content Placeholder 2"/>
          <p:cNvSpPr>
            <a:spLocks noGrp="1"/>
          </p:cNvSpPr>
          <p:nvPr>
            <p:ph idx="1"/>
          </p:nvPr>
        </p:nvSpPr>
        <p:spPr>
          <a:xfrm>
            <a:off x="436563" y="1143000"/>
            <a:ext cx="8229600" cy="4708525"/>
          </a:xfrm>
        </p:spPr>
        <p:txBody>
          <a:bodyPr>
            <a:normAutofit/>
          </a:bodyPr>
          <a:lstStyle/>
          <a:p>
            <a:pPr>
              <a:defRPr/>
            </a:pPr>
            <a:r>
              <a:rPr lang="en-US" dirty="0"/>
              <a:t>Site preparation</a:t>
            </a:r>
          </a:p>
          <a:p>
            <a:pPr marL="457200" lvl="1" indent="0" eaLnBrk="1" hangingPunct="1">
              <a:buNone/>
              <a:defRPr/>
            </a:pPr>
            <a:r>
              <a:rPr lang="en-US" altLang="en-US" dirty="0" smtClean="0">
                <a:ea typeface="ＭＳ Ｐゴシック" panose="020B0600070205080204" pitchFamily="34" charset="-128"/>
              </a:rPr>
              <a:t>- Dig </a:t>
            </a:r>
            <a:r>
              <a:rPr lang="en-US" altLang="en-US" dirty="0">
                <a:ea typeface="ＭＳ Ｐゴシック" panose="020B0600070205080204" pitchFamily="34" charset="-128"/>
              </a:rPr>
              <a:t>a hole at least the same depth and twice as wide as the root ball</a:t>
            </a:r>
          </a:p>
          <a:p>
            <a:pPr lvl="1" eaLnBrk="1" hangingPunct="1">
              <a:buFontTx/>
              <a:buChar char="-"/>
              <a:defRPr/>
            </a:pPr>
            <a:r>
              <a:rPr lang="en-US" altLang="en-US" dirty="0" smtClean="0">
                <a:ea typeface="ＭＳ Ｐゴシック" panose="020B0600070205080204" pitchFamily="34" charset="-128"/>
              </a:rPr>
              <a:t>The </a:t>
            </a:r>
            <a:r>
              <a:rPr lang="en-US" altLang="en-US" dirty="0">
                <a:ea typeface="ＭＳ Ｐゴシック" panose="020B0600070205080204" pitchFamily="34" charset="-128"/>
              </a:rPr>
              <a:t>crown (point where root &amp; stem meet) should be level with the ground </a:t>
            </a:r>
            <a:r>
              <a:rPr lang="en-US" altLang="en-US" dirty="0" smtClean="0">
                <a:ea typeface="ＭＳ Ｐゴシック" panose="020B0600070205080204" pitchFamily="34" charset="-128"/>
              </a:rPr>
              <a:t>surface</a:t>
            </a:r>
            <a:endParaRPr lang="en-US" dirty="0"/>
          </a:p>
        </p:txBody>
      </p:sp>
      <p:pic>
        <p:nvPicPr>
          <p:cNvPr id="2050" name="Picture 2" descr="page7image1726336">
            <a:extLst>
              <a:ext uri="{FF2B5EF4-FFF2-40B4-BE49-F238E27FC236}">
                <a16:creationId xmlns="" xmlns:a16="http://schemas.microsoft.com/office/drawing/2014/main" id="{5C230C75-3D33-0444-A450-EDB87ABF7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986" y="2922717"/>
            <a:ext cx="2332235" cy="280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8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dirty="0">
                <a:ea typeface="ＭＳ Ｐゴシック" panose="020B0600070205080204" pitchFamily="34" charset="-128"/>
              </a:rPr>
              <a:t>Protecting Against the Wind</a:t>
            </a:r>
          </a:p>
        </p:txBody>
      </p:sp>
      <p:sp>
        <p:nvSpPr>
          <p:cNvPr id="13315" name="Rectangle 3"/>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Why do we want to protect our crops from wind?</a:t>
            </a:r>
          </a:p>
          <a:p>
            <a:pPr lvl="1" eaLnBrk="1" hangingPunct="1">
              <a:buFont typeface="Lucida Grande"/>
              <a:buChar char="-"/>
            </a:pPr>
            <a:r>
              <a:rPr lang="en-US" altLang="en-US" dirty="0">
                <a:ea typeface="ＭＳ Ｐゴシック" panose="020B0600070205080204" pitchFamily="34" charset="-128"/>
              </a:rPr>
              <a:t>Wind stresses (physical damage, leaf burn) </a:t>
            </a:r>
            <a:r>
              <a:rPr lang="en-US" altLang="en-US" dirty="0" smtClean="0">
                <a:ea typeface="ＭＳ Ｐゴシック" panose="020B0600070205080204" pitchFamily="34" charset="-128"/>
              </a:rPr>
              <a:t>plants</a:t>
            </a:r>
          </a:p>
          <a:p>
            <a:pPr lvl="1" eaLnBrk="1" hangingPunct="1">
              <a:buFont typeface="Lucida Grande"/>
              <a:buChar char="-"/>
            </a:pPr>
            <a:r>
              <a:rPr lang="en-US" altLang="en-US" dirty="0" smtClean="0">
                <a:ea typeface="ＭＳ Ｐゴシック" panose="020B0600070205080204" pitchFamily="34" charset="-128"/>
              </a:rPr>
              <a:t>Winds </a:t>
            </a:r>
            <a:r>
              <a:rPr lang="en-US" altLang="en-US" dirty="0">
                <a:ea typeface="ＭＳ Ｐゴシック" panose="020B0600070205080204" pitchFamily="34" charset="-128"/>
              </a:rPr>
              <a:t>remove </a:t>
            </a:r>
            <a:r>
              <a:rPr lang="en-US" altLang="en-US" dirty="0" smtClean="0">
                <a:ea typeface="ＭＳ Ｐゴシック" panose="020B0600070205080204" pitchFamily="34" charset="-128"/>
              </a:rPr>
              <a:t>moisture</a:t>
            </a:r>
          </a:p>
          <a:p>
            <a:pPr lvl="1" eaLnBrk="1" hangingPunct="1">
              <a:buFont typeface="Lucida Grande"/>
              <a:buChar char="-"/>
            </a:pPr>
            <a:r>
              <a:rPr lang="en-US" altLang="en-US" dirty="0" smtClean="0">
                <a:ea typeface="ＭＳ Ｐゴシック" panose="020B0600070205080204" pitchFamily="34" charset="-128"/>
              </a:rPr>
              <a:t>Erodes soil</a:t>
            </a:r>
          </a:p>
          <a:p>
            <a:pPr lvl="1" eaLnBrk="1" hangingPunct="1">
              <a:buFont typeface="Lucida Grande"/>
              <a:buChar char="-"/>
            </a:pPr>
            <a:r>
              <a:rPr lang="en-US" altLang="en-US" dirty="0" smtClean="0">
                <a:ea typeface="ＭＳ Ｐゴシック" panose="020B0600070205080204" pitchFamily="34" charset="-128"/>
              </a:rPr>
              <a:t>Carries </a:t>
            </a:r>
            <a:r>
              <a:rPr lang="en-US" altLang="en-US" dirty="0">
                <a:ea typeface="ＭＳ Ｐゴシック" panose="020B0600070205080204" pitchFamily="34" charset="-128"/>
              </a:rPr>
              <a:t>salt</a:t>
            </a:r>
          </a:p>
          <a:p>
            <a:pPr eaLnBrk="1" hangingPunct="1">
              <a:buFontTx/>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683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BA6FF-DCA3-9A42-8071-0D427D45AA0B}"/>
              </a:ext>
            </a:extLst>
          </p:cNvPr>
          <p:cNvSpPr>
            <a:spLocks noGrp="1"/>
          </p:cNvSpPr>
          <p:nvPr>
            <p:ph type="title"/>
          </p:nvPr>
        </p:nvSpPr>
        <p:spPr/>
        <p:txBody>
          <a:bodyPr/>
          <a:lstStyle/>
          <a:p>
            <a:pPr algn="ctr"/>
            <a:r>
              <a:rPr lang="en-US" altLang="en-US" dirty="0">
                <a:ea typeface="ＭＳ Ｐゴシック" panose="020B0600070205080204" pitchFamily="34" charset="-128"/>
              </a:rPr>
              <a:t>Planting and Care</a:t>
            </a:r>
            <a:endParaRPr lang="en-US" dirty="0"/>
          </a:p>
        </p:txBody>
      </p:sp>
      <p:sp>
        <p:nvSpPr>
          <p:cNvPr id="3" name="Content Placeholder 2">
            <a:extLst>
              <a:ext uri="{FF2B5EF4-FFF2-40B4-BE49-F238E27FC236}">
                <a16:creationId xmlns="" xmlns:a16="http://schemas.microsoft.com/office/drawing/2014/main" id="{B5738310-52D1-444A-BE3D-5888BEACB315}"/>
              </a:ext>
            </a:extLst>
          </p:cNvPr>
          <p:cNvSpPr>
            <a:spLocks noGrp="1"/>
          </p:cNvSpPr>
          <p:nvPr>
            <p:ph idx="1"/>
          </p:nvPr>
        </p:nvSpPr>
        <p:spPr>
          <a:xfrm>
            <a:off x="628650" y="1402276"/>
            <a:ext cx="7886700" cy="4351338"/>
          </a:xfrm>
        </p:spPr>
        <p:txBody>
          <a:bodyPr>
            <a:normAutofit/>
          </a:bodyPr>
          <a:lstStyle/>
          <a:p>
            <a:pPr>
              <a:defRPr/>
            </a:pPr>
            <a:r>
              <a:rPr lang="en-US" dirty="0"/>
              <a:t>Maintenance</a:t>
            </a:r>
          </a:p>
          <a:p>
            <a:pPr lvl="1">
              <a:defRPr/>
            </a:pPr>
            <a:r>
              <a:rPr lang="en-US" dirty="0"/>
              <a:t>Weeding</a:t>
            </a:r>
          </a:p>
          <a:p>
            <a:pPr lvl="1">
              <a:defRPr/>
            </a:pPr>
            <a:r>
              <a:rPr lang="en-US" dirty="0"/>
              <a:t>Pest &amp; disease control</a:t>
            </a:r>
          </a:p>
          <a:p>
            <a:pPr lvl="1">
              <a:defRPr/>
            </a:pPr>
            <a:r>
              <a:rPr lang="en-US" dirty="0"/>
              <a:t>Irrigation</a:t>
            </a:r>
          </a:p>
          <a:p>
            <a:pPr lvl="1">
              <a:defRPr/>
            </a:pPr>
            <a:r>
              <a:rPr lang="en-US" dirty="0"/>
              <a:t>Fertilizing</a:t>
            </a:r>
          </a:p>
          <a:p>
            <a:pPr lvl="1">
              <a:defRPr/>
            </a:pPr>
            <a:r>
              <a:rPr lang="en-US" dirty="0"/>
              <a:t>Pruning</a:t>
            </a:r>
          </a:p>
          <a:p>
            <a:pPr lvl="1">
              <a:defRPr/>
            </a:pPr>
            <a:r>
              <a:rPr lang="en-US" altLang="en-US" dirty="0">
                <a:ea typeface="ＭＳ Ｐゴシック" panose="020B0600070205080204" pitchFamily="34" charset="-128"/>
              </a:rPr>
              <a:t>Mulch if possible</a:t>
            </a:r>
          </a:p>
          <a:p>
            <a:pPr lvl="1">
              <a:defRPr/>
            </a:pPr>
            <a:r>
              <a:rPr lang="en-US" altLang="en-US" dirty="0">
                <a:ea typeface="ＭＳ Ｐゴシック" panose="020B0600070205080204" pitchFamily="34" charset="-128"/>
              </a:rPr>
              <a:t>Replace dead plants as soon as possible</a:t>
            </a:r>
          </a:p>
          <a:p>
            <a:pPr lvl="1">
              <a:defRPr/>
            </a:pPr>
            <a:r>
              <a:rPr lang="en-US" altLang="en-US" dirty="0">
                <a:ea typeface="ＭＳ Ｐゴシック" panose="020B0600070205080204" pitchFamily="34" charset="-128"/>
              </a:rPr>
              <a:t>Close gaps as soon as possible </a:t>
            </a:r>
          </a:p>
          <a:p>
            <a:endParaRPr lang="en-US" dirty="0"/>
          </a:p>
        </p:txBody>
      </p:sp>
    </p:spTree>
    <p:extLst>
      <p:ext uri="{BB962C8B-B14F-4D97-AF65-F5344CB8AC3E}">
        <p14:creationId xmlns:p14="http://schemas.microsoft.com/office/powerpoint/2010/main" val="3277609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28650" y="216714"/>
            <a:ext cx="7886700" cy="957575"/>
          </a:xfrm>
        </p:spPr>
        <p:txBody>
          <a:bodyPr>
            <a:normAutofit fontScale="90000"/>
          </a:bodyPr>
          <a:lstStyle/>
          <a:p>
            <a:pPr algn="ctr" eaLnBrk="1" hangingPunct="1"/>
            <a:r>
              <a:rPr lang="en-US" altLang="en-US" sz="4000" dirty="0">
                <a:ea typeface="ＭＳ Ｐゴシック" panose="020B0600070205080204" pitchFamily="34" charset="-128"/>
              </a:rPr>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Supporting Government: Extension &amp; Outreach (UOG)</a:t>
            </a:r>
            <a:br>
              <a:rPr lang="en-US" altLang="en-US" sz="4000" dirty="0">
                <a:ea typeface="ＭＳ Ｐゴシック" panose="020B0600070205080204" pitchFamily="34" charset="-128"/>
              </a:rPr>
            </a:br>
            <a:endParaRPr lang="en-US" altLang="en-US" sz="4000" dirty="0">
              <a:ea typeface="ＭＳ Ｐゴシック" panose="020B0600070205080204" pitchFamily="34" charset="-128"/>
            </a:endParaRPr>
          </a:p>
        </p:txBody>
      </p:sp>
      <p:sp>
        <p:nvSpPr>
          <p:cNvPr id="88067" name="Rectangle 3"/>
          <p:cNvSpPr>
            <a:spLocks noGrp="1" noChangeArrowheads="1"/>
          </p:cNvSpPr>
          <p:nvPr>
            <p:ph type="body" idx="1"/>
          </p:nvPr>
        </p:nvSpPr>
        <p:spPr>
          <a:xfrm>
            <a:off x="457200" y="2026025"/>
            <a:ext cx="8229600" cy="4017545"/>
          </a:xfrm>
        </p:spPr>
        <p:txBody>
          <a:bodyPr/>
          <a:lstStyle/>
          <a:p>
            <a:pPr eaLnBrk="1" hangingPunct="1">
              <a:defRPr/>
            </a:pPr>
            <a:r>
              <a:rPr lang="en-US" altLang="en-US" sz="2800" dirty="0">
                <a:ea typeface="ＭＳ Ｐゴシック" panose="020B0600070205080204" pitchFamily="34" charset="-128"/>
              </a:rPr>
              <a:t>Consultation/Technical Advice/Education</a:t>
            </a:r>
          </a:p>
          <a:p>
            <a:pPr lvl="1" eaLnBrk="1" hangingPunct="1">
              <a:defRPr/>
            </a:pPr>
            <a:r>
              <a:rPr lang="en-US" altLang="en-US" sz="2400" dirty="0">
                <a:ea typeface="ＭＳ Ｐゴシック" panose="020B0600070205080204" pitchFamily="34" charset="-128"/>
              </a:rPr>
              <a:t>Appropriate/Desired species</a:t>
            </a:r>
          </a:p>
          <a:p>
            <a:pPr lvl="1" eaLnBrk="1" hangingPunct="1">
              <a:defRPr/>
            </a:pPr>
            <a:r>
              <a:rPr lang="en-US" altLang="en-US" sz="2400" dirty="0">
                <a:ea typeface="ＭＳ Ｐゴシック" panose="020B0600070205080204" pitchFamily="34" charset="-128"/>
              </a:rPr>
              <a:t>Design</a:t>
            </a:r>
          </a:p>
          <a:p>
            <a:pPr lvl="1" eaLnBrk="1" hangingPunct="1">
              <a:defRPr/>
            </a:pPr>
            <a:r>
              <a:rPr lang="en-US" altLang="en-US" sz="2400" dirty="0">
                <a:ea typeface="ＭＳ Ｐゴシック" panose="020B0600070205080204" pitchFamily="34" charset="-128"/>
              </a:rPr>
              <a:t>Maintenance topics</a:t>
            </a:r>
          </a:p>
          <a:p>
            <a:pPr marL="457200" lvl="1" indent="0" eaLnBrk="1" hangingPunct="1">
              <a:buFontTx/>
              <a:buNone/>
              <a:defRPr/>
            </a:pPr>
            <a:endParaRPr lang="en-US" altLang="en-US" sz="2400" dirty="0">
              <a:ea typeface="ＭＳ Ｐゴシック" panose="020B0600070205080204" pitchFamily="34" charset="-128"/>
            </a:endParaRPr>
          </a:p>
          <a:p>
            <a:pPr marL="457200" lvl="1" indent="0" eaLnBrk="1" hangingPunct="1">
              <a:buFontTx/>
              <a:buNone/>
              <a:defRPr/>
            </a:pPr>
            <a:endParaRPr lang="en-US" altLang="en-US" sz="2400" dirty="0">
              <a:ea typeface="ＭＳ Ｐゴシック" panose="020B0600070205080204" pitchFamily="34" charset="-128"/>
            </a:endParaRPr>
          </a:p>
          <a:p>
            <a:pPr marL="457200" lvl="1" indent="0" eaLnBrk="1" hangingPunct="1">
              <a:buFontTx/>
              <a:buNone/>
              <a:defRPr/>
            </a:pPr>
            <a:r>
              <a:rPr lang="en-US" altLang="en-US" sz="2400" dirty="0">
                <a:ea typeface="ＭＳ Ｐゴシック" panose="020B0600070205080204" pitchFamily="34" charset="-128"/>
              </a:rPr>
              <a:t>CONTACT:  </a:t>
            </a:r>
            <a:r>
              <a:rPr lang="en-US" altLang="en-US" dirty="0">
                <a:ea typeface="ＭＳ Ｐゴシック" panose="020B0600070205080204" pitchFamily="34" charset="-128"/>
              </a:rPr>
              <a:t>735 -2080</a:t>
            </a:r>
          </a:p>
          <a:p>
            <a:pPr eaLnBrk="1" hangingPunct="1">
              <a:buFontTx/>
              <a:buNone/>
              <a:defRPr/>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2979379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28650" y="72813"/>
            <a:ext cx="7886700" cy="1325563"/>
          </a:xfrm>
        </p:spPr>
        <p:txBody>
          <a:bodyPr>
            <a:normAutofit fontScale="90000"/>
          </a:bodyPr>
          <a:lstStyle/>
          <a:p>
            <a:pPr eaLnBrk="1" hangingPunct="1"/>
            <a:r>
              <a:rPr lang="en-US" altLang="en-US" sz="4000" dirty="0">
                <a:ea typeface="ＭＳ Ｐゴシック" panose="020B0600070205080204" pitchFamily="34" charset="-128"/>
              </a:rPr>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Supporting Government Program: EQIP</a:t>
            </a:r>
            <a:br>
              <a:rPr lang="en-US" altLang="en-US" sz="4000" dirty="0">
                <a:ea typeface="ＭＳ Ｐゴシック" panose="020B0600070205080204" pitchFamily="34" charset="-128"/>
              </a:rPr>
            </a:br>
            <a:endParaRPr lang="en-US" altLang="en-US" sz="4000" dirty="0">
              <a:ea typeface="ＭＳ Ｐゴシック" panose="020B0600070205080204" pitchFamily="34" charset="-128"/>
            </a:endParaRPr>
          </a:p>
        </p:txBody>
      </p:sp>
      <p:sp>
        <p:nvSpPr>
          <p:cNvPr id="94211" name="Rectangle 3"/>
          <p:cNvSpPr>
            <a:spLocks noGrp="1" noChangeArrowheads="1"/>
          </p:cNvSpPr>
          <p:nvPr>
            <p:ph type="body" idx="1"/>
          </p:nvPr>
        </p:nvSpPr>
        <p:spPr>
          <a:xfrm>
            <a:off x="457200" y="1601404"/>
            <a:ext cx="8229600" cy="4724400"/>
          </a:xfrm>
        </p:spPr>
        <p:txBody>
          <a:bodyPr/>
          <a:lstStyle/>
          <a:p>
            <a:pPr eaLnBrk="1" hangingPunct="1"/>
            <a:r>
              <a:rPr lang="en-US" altLang="en-US" sz="2800" dirty="0">
                <a:ea typeface="ＭＳ Ｐゴシック" panose="020B0600070205080204" pitchFamily="34" charset="-128"/>
              </a:rPr>
              <a:t>Through participation in the NRCS EQIP farmers can:</a:t>
            </a:r>
          </a:p>
          <a:p>
            <a:pPr marL="457200" lvl="1" indent="0" eaLnBrk="1" hangingPunct="1">
              <a:buNone/>
            </a:pPr>
            <a:r>
              <a:rPr lang="en-US" altLang="en-US" sz="2400" dirty="0" smtClean="0">
                <a:ea typeface="ＭＳ Ｐゴシック" panose="020B0600070205080204" pitchFamily="34" charset="-128"/>
              </a:rPr>
              <a:t>- Receive </a:t>
            </a:r>
            <a:r>
              <a:rPr lang="en-US" altLang="en-US" sz="2400" dirty="0">
                <a:ea typeface="ＭＳ Ｐゴシック" panose="020B0600070205080204" pitchFamily="34" charset="-128"/>
              </a:rPr>
              <a:t>cash reimbursements for establishment costs of recommended conservation practices</a:t>
            </a:r>
          </a:p>
          <a:p>
            <a:pPr lvl="2" eaLnBrk="1" hangingPunct="1"/>
            <a:r>
              <a:rPr lang="en-US" altLang="en-US" sz="2000" dirty="0">
                <a:ea typeface="ＭＳ Ｐゴシック" panose="020B0600070205080204" pitchFamily="34" charset="-128"/>
              </a:rPr>
              <a:t>Must be enrolled in program prior to implementing the practice</a:t>
            </a:r>
          </a:p>
          <a:p>
            <a:pPr lvl="2" eaLnBrk="1" hangingPunct="1"/>
            <a:r>
              <a:rPr lang="en-US" altLang="en-US" sz="2000" dirty="0">
                <a:ea typeface="ＭＳ Ｐゴシック" panose="020B0600070205080204" pitchFamily="34" charset="-128"/>
              </a:rPr>
              <a:t>Must follow all program requirements</a:t>
            </a:r>
          </a:p>
          <a:p>
            <a:pPr marL="457200" lvl="1" indent="0" eaLnBrk="1" hangingPunct="1">
              <a:buNone/>
            </a:pPr>
            <a:r>
              <a:rPr lang="en-US" altLang="en-US" sz="2400" dirty="0" smtClean="0">
                <a:ea typeface="ＭＳ Ｐゴシック" panose="020B0600070205080204" pitchFamily="34" charset="-128"/>
              </a:rPr>
              <a:t>- Windbreaks </a:t>
            </a:r>
            <a:r>
              <a:rPr lang="en-US" altLang="en-US" sz="2400" dirty="0">
                <a:ea typeface="ＭＳ Ｐゴシック" panose="020B0600070205080204" pitchFamily="34" charset="-128"/>
              </a:rPr>
              <a:t>are one of the many recommended practices</a:t>
            </a:r>
          </a:p>
          <a:p>
            <a:pPr eaLnBrk="1" hangingPunct="1"/>
            <a:r>
              <a:rPr lang="en-US" altLang="en-US" sz="2800" dirty="0">
                <a:ea typeface="ＭＳ Ｐゴシック" panose="020B0600070205080204" pitchFamily="34" charset="-128"/>
              </a:rPr>
              <a:t>For more information on EQIP contact your local NRCS field office at 734-2111</a:t>
            </a:r>
          </a:p>
          <a:p>
            <a:pPr eaLnBrk="1" hangingPunct="1">
              <a:buFontTx/>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2526737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73075" y="161276"/>
            <a:ext cx="8229600" cy="1143000"/>
          </a:xfrm>
        </p:spPr>
        <p:txBody>
          <a:bodyPr/>
          <a:lstStyle/>
          <a:p>
            <a:pPr eaLnBrk="1" hangingPunct="1"/>
            <a:r>
              <a:rPr lang="en-US" altLang="en-US" dirty="0">
                <a:ea typeface="ＭＳ Ｐゴシック" panose="020B0600070205080204" pitchFamily="34" charset="-128"/>
              </a:rPr>
              <a:t>Final Pointers</a:t>
            </a:r>
          </a:p>
        </p:txBody>
      </p:sp>
      <p:sp>
        <p:nvSpPr>
          <p:cNvPr id="96259" name="Rectangle 3"/>
          <p:cNvSpPr>
            <a:spLocks noGrp="1" noChangeArrowheads="1"/>
          </p:cNvSpPr>
          <p:nvPr>
            <p:ph type="body" idx="1"/>
          </p:nvPr>
        </p:nvSpPr>
        <p:spPr>
          <a:xfrm>
            <a:off x="473075" y="963972"/>
            <a:ext cx="8229600" cy="4525963"/>
          </a:xfrm>
        </p:spPr>
        <p:txBody>
          <a:bodyPr>
            <a:normAutofit/>
          </a:bodyPr>
          <a:lstStyle/>
          <a:p>
            <a:pPr eaLnBrk="1" hangingPunct="1"/>
            <a:r>
              <a:rPr lang="en-US" altLang="en-US" dirty="0">
                <a:ea typeface="ＭＳ Ｐゴシック" panose="020B0600070205080204" pitchFamily="34" charset="-128"/>
              </a:rPr>
              <a:t>Design windbreaks for the whole farm if possible</a:t>
            </a:r>
          </a:p>
          <a:p>
            <a:pPr eaLnBrk="1" hangingPunct="1"/>
            <a:r>
              <a:rPr lang="en-US" altLang="en-US" dirty="0">
                <a:ea typeface="ＭＳ Ｐゴシック" panose="020B0600070205080204" pitchFamily="34" charset="-128"/>
              </a:rPr>
              <a:t>Protect from prevailing winds at the very least</a:t>
            </a:r>
          </a:p>
          <a:p>
            <a:pPr eaLnBrk="1" hangingPunct="1"/>
            <a:r>
              <a:rPr lang="en-US" altLang="en-US" dirty="0">
                <a:ea typeface="ＭＳ Ｐゴシック" panose="020B0600070205080204" pitchFamily="34" charset="-128"/>
              </a:rPr>
              <a:t>Select several site-appropriate species to use</a:t>
            </a:r>
          </a:p>
          <a:p>
            <a:pPr eaLnBrk="1" hangingPunct="1"/>
            <a:r>
              <a:rPr lang="en-US" altLang="en-US" dirty="0">
                <a:ea typeface="ＭＳ Ｐゴシック" panose="020B0600070205080204" pitchFamily="34" charset="-128"/>
              </a:rPr>
              <a:t>Replant early to prevent gaps</a:t>
            </a:r>
          </a:p>
          <a:p>
            <a:pPr eaLnBrk="1" hangingPunct="1"/>
            <a:r>
              <a:rPr lang="en-US" altLang="en-US" dirty="0">
                <a:ea typeface="ＭＳ Ｐゴシック" panose="020B0600070205080204" pitchFamily="34" charset="-128"/>
              </a:rPr>
              <a:t>Control height and density as needed over the windbreak life.</a:t>
            </a:r>
          </a:p>
          <a:p>
            <a:pPr eaLnBrk="1" hangingPunct="1"/>
            <a:r>
              <a:rPr lang="en-US" altLang="en-US" dirty="0">
                <a:ea typeface="ＭＳ Ｐゴシック" panose="020B0600070205080204" pitchFamily="34" charset="-128"/>
              </a:rPr>
              <a:t>Maintenance</a:t>
            </a:r>
          </a:p>
          <a:p>
            <a:pPr eaLnBrk="1" hangingPunct="1"/>
            <a:r>
              <a:rPr lang="en-US" altLang="en-US" dirty="0">
                <a:ea typeface="ＭＳ Ｐゴシック" panose="020B0600070205080204" pitchFamily="34" charset="-128"/>
              </a:rPr>
              <a:t>Never too late to install windbreaks.  Best to install at the beginning of your operation.</a:t>
            </a:r>
          </a:p>
        </p:txBody>
      </p:sp>
    </p:spTree>
    <p:extLst>
      <p:ext uri="{BB962C8B-B14F-4D97-AF65-F5344CB8AC3E}">
        <p14:creationId xmlns:p14="http://schemas.microsoft.com/office/powerpoint/2010/main" val="1983229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 y="1709413"/>
            <a:ext cx="3011488"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0296" y="1671313"/>
            <a:ext cx="30940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2" descr="NRCS Color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920" y="977900"/>
            <a:ext cx="21669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4288" y="977900"/>
            <a:ext cx="15049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2401E5FF-4487-A545-B43B-C13BC3C058EB}"/>
              </a:ext>
            </a:extLst>
          </p:cNvPr>
          <p:cNvSpPr>
            <a:spLocks noGrp="1"/>
          </p:cNvSpPr>
          <p:nvPr>
            <p:ph type="title"/>
          </p:nvPr>
        </p:nvSpPr>
        <p:spPr>
          <a:xfrm>
            <a:off x="628650" y="203851"/>
            <a:ext cx="7886700" cy="804124"/>
          </a:xfrm>
        </p:spPr>
        <p:txBody>
          <a:bodyPr/>
          <a:lstStyle/>
          <a:p>
            <a:pPr algn="ctr"/>
            <a:r>
              <a:rPr lang="en-US" dirty="0"/>
              <a:t>Sources of Information</a:t>
            </a:r>
          </a:p>
        </p:txBody>
      </p:sp>
    </p:spTree>
    <p:extLst>
      <p:ext uri="{BB962C8B-B14F-4D97-AF65-F5344CB8AC3E}">
        <p14:creationId xmlns:p14="http://schemas.microsoft.com/office/powerpoint/2010/main" val="271941986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D9DC68-5BEF-9642-A1F5-4D7B12CC0264}"/>
              </a:ext>
            </a:extLst>
          </p:cNvPr>
          <p:cNvSpPr>
            <a:spLocks noGrp="1"/>
          </p:cNvSpPr>
          <p:nvPr>
            <p:ph type="title"/>
          </p:nvPr>
        </p:nvSpPr>
        <p:spPr/>
        <p:txBody>
          <a:bodyPr/>
          <a:lstStyle/>
          <a:p>
            <a:pPr algn="ctr"/>
            <a:r>
              <a:rPr lang="en-US" altLang="en-US" dirty="0">
                <a:ea typeface="ＭＳ Ｐゴシック" panose="020B0600070205080204" pitchFamily="34" charset="-128"/>
              </a:rPr>
              <a:t>Protecting Against the Wind</a:t>
            </a:r>
            <a:endParaRPr lang="en-US" dirty="0"/>
          </a:p>
        </p:txBody>
      </p:sp>
      <p:sp>
        <p:nvSpPr>
          <p:cNvPr id="3" name="Content Placeholder 2">
            <a:extLst>
              <a:ext uri="{FF2B5EF4-FFF2-40B4-BE49-F238E27FC236}">
                <a16:creationId xmlns="" xmlns:a16="http://schemas.microsoft.com/office/drawing/2014/main" id="{460807DC-7EF1-474C-A6F0-F59C95BD8FC9}"/>
              </a:ext>
            </a:extLst>
          </p:cNvPr>
          <p:cNvSpPr>
            <a:spLocks noGrp="1"/>
          </p:cNvSpPr>
          <p:nvPr>
            <p:ph idx="1"/>
          </p:nvPr>
        </p:nvSpPr>
        <p:spPr/>
        <p:txBody>
          <a:bodyPr/>
          <a:lstStyle/>
          <a:p>
            <a:r>
              <a:rPr lang="en-US" altLang="en-US" dirty="0">
                <a:ea typeface="ＭＳ Ｐゴシック" panose="020B0600070205080204" pitchFamily="34" charset="-128"/>
              </a:rPr>
              <a:t>Why do we want to protect our structures from wind?</a:t>
            </a:r>
          </a:p>
          <a:p>
            <a:pPr lvl="1">
              <a:buFont typeface="Lucida Grande"/>
              <a:buChar char="-"/>
            </a:pPr>
            <a:r>
              <a:rPr lang="en-US" dirty="0">
                <a:ea typeface="ＭＳ Ｐゴシック" panose="020B0600070205080204" pitchFamily="34" charset="-128"/>
              </a:rPr>
              <a:t>Winds can damage structures</a:t>
            </a:r>
          </a:p>
          <a:p>
            <a:pPr lvl="2"/>
            <a:r>
              <a:rPr lang="en-US" dirty="0">
                <a:ea typeface="ＭＳ Ｐゴシック" panose="020B0600070205080204" pitchFamily="34" charset="-128"/>
              </a:rPr>
              <a:t>Homes</a:t>
            </a:r>
          </a:p>
          <a:p>
            <a:pPr lvl="2"/>
            <a:r>
              <a:rPr lang="en-US" dirty="0">
                <a:ea typeface="ＭＳ Ｐゴシック" panose="020B0600070205080204" pitchFamily="34" charset="-128"/>
              </a:rPr>
              <a:t>Barns</a:t>
            </a:r>
          </a:p>
          <a:p>
            <a:pPr lvl="2"/>
            <a:r>
              <a:rPr lang="en-US" dirty="0">
                <a:ea typeface="ＭＳ Ｐゴシック" panose="020B0600070205080204" pitchFamily="34" charset="-128"/>
              </a:rPr>
              <a:t>Storages</a:t>
            </a:r>
          </a:p>
          <a:p>
            <a:pPr lvl="2"/>
            <a:r>
              <a:rPr lang="en-US" dirty="0">
                <a:ea typeface="ＭＳ Ｐゴシック" panose="020B0600070205080204" pitchFamily="34" charset="-128"/>
              </a:rPr>
              <a:t>Fences</a:t>
            </a:r>
          </a:p>
          <a:p>
            <a:pPr lvl="2"/>
            <a:r>
              <a:rPr lang="en-US" dirty="0">
                <a:ea typeface="ＭＳ Ｐゴシック" panose="020B0600070205080204" pitchFamily="34" charset="-128"/>
              </a:rPr>
              <a:t>Trellis</a:t>
            </a:r>
          </a:p>
          <a:p>
            <a:pPr lvl="2"/>
            <a:r>
              <a:rPr lang="en-US" dirty="0">
                <a:ea typeface="ＭＳ Ｐゴシック" panose="020B0600070205080204" pitchFamily="34" charset="-128"/>
              </a:rPr>
              <a:t>Etc.</a:t>
            </a:r>
          </a:p>
        </p:txBody>
      </p:sp>
    </p:spTree>
    <p:extLst>
      <p:ext uri="{BB962C8B-B14F-4D97-AF65-F5344CB8AC3E}">
        <p14:creationId xmlns:p14="http://schemas.microsoft.com/office/powerpoint/2010/main" val="183357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365125"/>
            <a:ext cx="7886700" cy="930275"/>
          </a:xfrm>
        </p:spPr>
        <p:txBody>
          <a:bodyPr/>
          <a:lstStyle/>
          <a:p>
            <a:pPr algn="ctr" eaLnBrk="1" hangingPunct="1"/>
            <a:r>
              <a:rPr lang="en-US" altLang="en-US" dirty="0">
                <a:ea typeface="ＭＳ Ｐゴシック" panose="020B0600070205080204" pitchFamily="34" charset="-128"/>
              </a:rPr>
              <a:t>Additional Benefits</a:t>
            </a:r>
          </a:p>
        </p:txBody>
      </p:sp>
      <p:sp>
        <p:nvSpPr>
          <p:cNvPr id="15363" name="Rectangle 3"/>
          <p:cNvSpPr>
            <a:spLocks noGrp="1" noChangeArrowheads="1"/>
          </p:cNvSpPr>
          <p:nvPr>
            <p:ph type="body" idx="1"/>
          </p:nvPr>
        </p:nvSpPr>
        <p:spPr>
          <a:xfrm>
            <a:off x="457200" y="1144204"/>
            <a:ext cx="8229600" cy="4631484"/>
          </a:xfrm>
        </p:spPr>
        <p:txBody>
          <a:bodyPr/>
          <a:lstStyle/>
          <a:p>
            <a:pPr eaLnBrk="1" hangingPunct="1">
              <a:lnSpc>
                <a:spcPct val="90000"/>
              </a:lnSpc>
            </a:pPr>
            <a:r>
              <a:rPr lang="en-US" altLang="en-US" sz="2400" dirty="0">
                <a:ea typeface="ＭＳ Ｐゴシック" panose="020B0600070205080204" pitchFamily="34" charset="-128"/>
              </a:rPr>
              <a:t>Improvement of crop/pasture quality</a:t>
            </a:r>
          </a:p>
          <a:p>
            <a:pPr eaLnBrk="1" hangingPunct="1">
              <a:lnSpc>
                <a:spcPct val="90000"/>
              </a:lnSpc>
            </a:pPr>
            <a:r>
              <a:rPr lang="en-US" altLang="en-US" sz="2400" dirty="0">
                <a:ea typeface="ＭＳ Ｐゴシック" panose="020B0600070205080204" pitchFamily="34" charset="-128"/>
              </a:rPr>
              <a:t>Conserves moisture</a:t>
            </a:r>
          </a:p>
          <a:p>
            <a:pPr eaLnBrk="1" hangingPunct="1">
              <a:lnSpc>
                <a:spcPct val="90000"/>
              </a:lnSpc>
            </a:pPr>
            <a:r>
              <a:rPr lang="en-US" altLang="en-US" sz="2400" dirty="0">
                <a:ea typeface="ＭＳ Ｐゴシック" panose="020B0600070205080204" pitchFamily="34" charset="-128"/>
              </a:rPr>
              <a:t>Reduce erosion</a:t>
            </a:r>
          </a:p>
          <a:p>
            <a:pPr eaLnBrk="1" hangingPunct="1">
              <a:lnSpc>
                <a:spcPct val="90000"/>
              </a:lnSpc>
            </a:pPr>
            <a:r>
              <a:rPr lang="en-US" altLang="en-US" sz="2400" dirty="0">
                <a:ea typeface="ＭＳ Ｐゴシック" panose="020B0600070205080204" pitchFamily="34" charset="-128"/>
              </a:rPr>
              <a:t>Intercepts potential salt spray, dust, and chemical drift</a:t>
            </a:r>
          </a:p>
          <a:p>
            <a:pPr eaLnBrk="1" hangingPunct="1">
              <a:lnSpc>
                <a:spcPct val="90000"/>
              </a:lnSpc>
            </a:pPr>
            <a:r>
              <a:rPr lang="en-US" altLang="en-US" sz="2400" dirty="0">
                <a:ea typeface="ＭＳ Ｐゴシック" panose="020B0600070205080204" pitchFamily="34" charset="-128"/>
              </a:rPr>
              <a:t>Can limit damage from storms </a:t>
            </a:r>
          </a:p>
          <a:p>
            <a:pPr eaLnBrk="1" hangingPunct="1">
              <a:lnSpc>
                <a:spcPct val="90000"/>
              </a:lnSpc>
            </a:pPr>
            <a:r>
              <a:rPr lang="en-US" altLang="en-US" sz="2400" dirty="0">
                <a:ea typeface="ＭＳ Ｐゴシック" panose="020B0600070205080204" pitchFamily="34" charset="-128"/>
              </a:rPr>
              <a:t>Reduce noise levels</a:t>
            </a:r>
          </a:p>
          <a:p>
            <a:pPr eaLnBrk="1" hangingPunct="1">
              <a:lnSpc>
                <a:spcPct val="90000"/>
              </a:lnSpc>
            </a:pPr>
            <a:r>
              <a:rPr lang="en-US" altLang="en-US" sz="2400" dirty="0">
                <a:ea typeface="ＭＳ Ｐゴシック" panose="020B0600070205080204" pitchFamily="34" charset="-128"/>
              </a:rPr>
              <a:t>Increase on-site resources (mulch, organic matter, wood products, plant material)</a:t>
            </a:r>
          </a:p>
          <a:p>
            <a:pPr eaLnBrk="1" hangingPunct="1">
              <a:lnSpc>
                <a:spcPct val="90000"/>
              </a:lnSpc>
            </a:pPr>
            <a:r>
              <a:rPr lang="en-US" altLang="en-US" sz="2400" dirty="0">
                <a:ea typeface="ＭＳ Ｐゴシック" panose="020B0600070205080204" pitchFamily="34" charset="-128"/>
              </a:rPr>
              <a:t>Reduce unpleasant odors</a:t>
            </a:r>
          </a:p>
          <a:p>
            <a:pPr eaLnBrk="1" hangingPunct="1">
              <a:lnSpc>
                <a:spcPct val="90000"/>
              </a:lnSpc>
            </a:pPr>
            <a:r>
              <a:rPr lang="en-US" altLang="en-US" sz="2400" dirty="0">
                <a:ea typeface="ＭＳ Ｐゴシック" panose="020B0600070205080204" pitchFamily="34" charset="-128"/>
              </a:rPr>
              <a:t>Provide as visual screens/living barrier</a:t>
            </a:r>
          </a:p>
          <a:p>
            <a:pPr eaLnBrk="1" hangingPunct="1">
              <a:lnSpc>
                <a:spcPct val="90000"/>
              </a:lnSpc>
              <a:buFontTx/>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323874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24339-0D3B-6542-A062-D9FCC0F63866}"/>
              </a:ext>
            </a:extLst>
          </p:cNvPr>
          <p:cNvSpPr>
            <a:spLocks noGrp="1"/>
          </p:cNvSpPr>
          <p:nvPr>
            <p:ph type="title"/>
          </p:nvPr>
        </p:nvSpPr>
        <p:spPr>
          <a:xfrm>
            <a:off x="166581" y="131037"/>
            <a:ext cx="7886700" cy="1325563"/>
          </a:xfrm>
        </p:spPr>
        <p:txBody>
          <a:bodyPr/>
          <a:lstStyle/>
          <a:p>
            <a:r>
              <a:rPr lang="en-US" dirty="0"/>
              <a:t>Field Windbreaks</a:t>
            </a:r>
          </a:p>
        </p:txBody>
      </p:sp>
      <p:pic>
        <p:nvPicPr>
          <p:cNvPr id="17411" name="Picture 6" descr="farmstead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 y="3434824"/>
            <a:ext cx="3411976" cy="235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gb_wb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492" y="3434824"/>
            <a:ext cx="3525520" cy="235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1436" y="884128"/>
            <a:ext cx="3750804" cy="243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379414"/>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78741-B66C-734F-B965-186D96FF647E}"/>
              </a:ext>
            </a:extLst>
          </p:cNvPr>
          <p:cNvSpPr>
            <a:spLocks noGrp="1"/>
          </p:cNvSpPr>
          <p:nvPr>
            <p:ph type="title"/>
          </p:nvPr>
        </p:nvSpPr>
        <p:spPr/>
        <p:txBody>
          <a:bodyPr/>
          <a:lstStyle/>
          <a:p>
            <a:r>
              <a:rPr lang="en-US" dirty="0"/>
              <a:t>Livestock Windbreaks</a:t>
            </a:r>
          </a:p>
        </p:txBody>
      </p:sp>
      <p:pic>
        <p:nvPicPr>
          <p:cNvPr id="19459" name="Picture 9" descr="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4211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251897"/>
      </p:ext>
    </p:extLst>
  </p:cSld>
  <p:clrMapOvr>
    <a:masterClrMapping/>
  </p:clrMapOvr>
  <p:transition xmlns:p14="http://schemas.microsoft.com/office/powerpoint/2010/mai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584</TotalTime>
  <Words>2059</Words>
  <Application>Microsoft Macintosh PowerPoint</Application>
  <PresentationFormat>On-screen Show (4:3)</PresentationFormat>
  <Paragraphs>373</Paragraphs>
  <Slides>54</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Custom Design</vt:lpstr>
      <vt:lpstr>Bitmap Image</vt:lpstr>
      <vt:lpstr>Windbreak Basics</vt:lpstr>
      <vt:lpstr>What is a Windbreak?</vt:lpstr>
      <vt:lpstr>PowerPoint Presentation</vt:lpstr>
      <vt:lpstr>What is a Multipurpose Windbreak?</vt:lpstr>
      <vt:lpstr>Protecting Against the Wind</vt:lpstr>
      <vt:lpstr>Protecting Against the Wind</vt:lpstr>
      <vt:lpstr>Additional Benefits</vt:lpstr>
      <vt:lpstr>Field Windbreaks</vt:lpstr>
      <vt:lpstr>Livestock Windbreaks</vt:lpstr>
      <vt:lpstr>Farmstead (Structure) Windbreaks</vt:lpstr>
      <vt:lpstr>Disadvantages of Windbreaks</vt:lpstr>
      <vt:lpstr>Disadvantages of Windbreaks</vt:lpstr>
      <vt:lpstr>Windbreak Design Considerations</vt:lpstr>
      <vt:lpstr>Species</vt:lpstr>
      <vt:lpstr>Species</vt:lpstr>
      <vt:lpstr>Species</vt:lpstr>
      <vt:lpstr>Species - Heights</vt:lpstr>
      <vt:lpstr>Spacing - Recommendations</vt:lpstr>
      <vt:lpstr>Species</vt:lpstr>
      <vt:lpstr>Species</vt:lpstr>
      <vt:lpstr>Species</vt:lpstr>
      <vt:lpstr>Staggered spacing filters and slows the wind</vt:lpstr>
      <vt:lpstr>Even spacing creates gaps that can accelerate wind</vt:lpstr>
      <vt:lpstr>Orientation</vt:lpstr>
      <vt:lpstr>Correct Orientation</vt:lpstr>
      <vt:lpstr>Wrong Orientation</vt:lpstr>
      <vt:lpstr>Orientation</vt:lpstr>
      <vt:lpstr>Windbreak Orientation</vt:lpstr>
      <vt:lpstr>Windbreak Orientation</vt:lpstr>
      <vt:lpstr>Single Row Windbreaks</vt:lpstr>
      <vt:lpstr>Multiple Row Windbreaks Consist of Two or More Rows</vt:lpstr>
      <vt:lpstr>Windbreak Orientation</vt:lpstr>
      <vt:lpstr>Windbreak Height</vt:lpstr>
      <vt:lpstr>Windbreak Height</vt:lpstr>
      <vt:lpstr>Windbreak Height</vt:lpstr>
      <vt:lpstr>Windbreak Length</vt:lpstr>
      <vt:lpstr>Windbreak Length</vt:lpstr>
      <vt:lpstr>PowerPoint Presentation</vt:lpstr>
      <vt:lpstr>Windbreak Length and Orientation </vt:lpstr>
      <vt:lpstr>Windbreak Density  Should slow the wind, not completely block it </vt:lpstr>
      <vt:lpstr>Windbreak Density</vt:lpstr>
      <vt:lpstr>PowerPoint Presentation</vt:lpstr>
      <vt:lpstr>PowerPoint Presentation</vt:lpstr>
      <vt:lpstr>Windbreak Density  </vt:lpstr>
      <vt:lpstr>Windbreak Density</vt:lpstr>
      <vt:lpstr>Continuity</vt:lpstr>
      <vt:lpstr>Windbreak Continuity</vt:lpstr>
      <vt:lpstr>Land Preparation</vt:lpstr>
      <vt:lpstr>Planting and Care</vt:lpstr>
      <vt:lpstr>Planting and Care</vt:lpstr>
      <vt:lpstr> Supporting Government: Extension &amp; Outreach (UOG) </vt:lpstr>
      <vt:lpstr> Supporting Government Program: EQIP </vt:lpstr>
      <vt:lpstr>Final Pointers</vt:lpstr>
      <vt:lpstr>Sources of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Sablan, Angelana Maria</dc:creator>
  <cp:lastModifiedBy>Mark  Acosta</cp:lastModifiedBy>
  <cp:revision>46</cp:revision>
  <dcterms:created xsi:type="dcterms:W3CDTF">2018-10-31T23:56:31Z</dcterms:created>
  <dcterms:modified xsi:type="dcterms:W3CDTF">2019-03-06T00:51:27Z</dcterms:modified>
</cp:coreProperties>
</file>