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57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65"/>
  </p:normalViewPr>
  <p:slideViewPr>
    <p:cSldViewPr snapToGrid="0" snapToObjects="1">
      <p:cViewPr varScale="1">
        <p:scale>
          <a:sx n="119" d="100"/>
          <a:sy n="119" d="100"/>
        </p:scale>
        <p:origin x="20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5E7F-7BC0-9745-A562-2813D2475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E2E4D-F6A4-3740-BBB3-FA906741D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31BC-6248-9A4C-9A7E-BED01680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1231E-C703-CD4A-A033-DD4C87E42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5C88A-ABAD-584E-B755-68B84EB0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9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18C4-C31C-294A-B7AC-FE217FDB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505E0-AF7A-EB45-A253-3B05D32A5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0C1-98A8-4447-80CF-30C861BE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A742F-BABD-1948-AEA4-03A1DAEC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D3D50-57A5-C546-B8D0-59A8C57E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8B8469-278C-EA4E-B61A-C7C873469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E873E-79FA-954A-8631-CDC660E79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79E58-167D-3740-A839-C566B8C79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DB9B6-1494-B647-9879-82A4597C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846B-7344-204C-8A93-3E7618B2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DAAC-A503-A147-BAF3-CB40B51B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41930-2672-2442-BFA8-E316694F1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56E7D-B21A-4047-AAED-C4B978EE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4A1A-3AE2-6B43-AE52-BF788D38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A65D4-BEE1-674D-9EAB-501A73B9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3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5875-F6FF-3D40-BC14-6428943C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8F3AF-F33F-9946-BC06-4E50418B8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33038-54D0-0C4E-9684-7775DB98B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6EB49-0CCF-A846-A37D-E8F64501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1D252-D544-2D45-8792-2125A7D8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5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0A6E-6106-B44D-8136-1A3E1510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108B-3B5A-8448-BBF5-A76EB793B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646D9-7505-B24D-9D66-C5352D83E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A6FEC-6AAB-A046-9044-EEE15E3C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AE10C-C8FC-6640-94EF-C02BCCE8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03C50-53A2-F64F-A93D-CFF45D8F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1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A85C0-F3E2-2844-9E78-80FFFC10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259FC-65B7-814A-BE42-CC79E3482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49A1F-D7D3-7043-9E07-3E5AAD679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07781C-8D8A-444D-B3C4-886B79F22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8418C-0378-1745-99B6-A284ACFA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7DCB8-B738-BE49-8E20-848DD948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05D6D-0A34-7342-A013-FA1DA61C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E59D3-8349-2740-B6F1-11562B19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5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295B-B977-424F-8CE1-278C3328A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00C4B5-6E68-3F4F-9F0B-D5C0FF28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48CE7-4EAA-0549-8799-A3B4BA32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CB62A-42E2-7846-B939-9044CCDB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1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E2220-6DEB-8B46-9244-BF8C9DBA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8CDB1-CE04-4A4A-9351-0591EC1E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95A4-CAED-7247-A974-D75806A6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5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1167F-0514-A845-808E-6AFEA332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0627E-0A21-8644-9936-58FE040B7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55FA0-52F8-F04D-8BF1-5D00FAE8A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6248C-3007-1A4E-BB07-E7272CB6C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ECAB3-CB42-914C-A054-3658B180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92F37-9320-4142-997A-66476005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2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1921-2447-B14E-892C-AED9B9FF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D411A-8BBB-A646-B29C-8DFE23674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32897-0689-2340-A514-3FC45CD9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EBB35-DCDA-C14C-9D69-4A0BA1FE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A9A96-C5BC-264C-80C0-542F3D0D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46CE7-A77D-1B4B-A913-FBA8915B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8FEAD-C905-DD49-B3F4-3D641B36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949FB-56AD-6242-82E0-0AADAE3E6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39FFF-15C7-144E-AA6C-F2FB668CA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C7416-2E5C-7642-B949-D68499CDE04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6AA39-B82E-C345-8633-794E68061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D81F6-4EDB-2845-ACBC-6A100ADC6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63C-3653-C043-A57B-6218751F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2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102A-3F24-784C-A262-26582E8CB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313333" cy="2387600"/>
          </a:xfrm>
        </p:spPr>
        <p:txBody>
          <a:bodyPr>
            <a:noAutofit/>
          </a:bodyPr>
          <a:lstStyle/>
          <a:p>
            <a:r>
              <a:rPr lang="en-US" sz="3600" b="1" dirty="0"/>
              <a:t>Sustainable Capture-based Aquaculture of </a:t>
            </a:r>
            <a:r>
              <a:rPr lang="en-US" sz="3600" b="1" dirty="0" err="1"/>
              <a:t>Siganids</a:t>
            </a:r>
            <a:r>
              <a:rPr lang="en-US" sz="3600" b="1" dirty="0"/>
              <a:t> (rabbitfishes) in </a:t>
            </a:r>
            <a:r>
              <a:rPr lang="en-US" sz="3600" b="1" dirty="0" err="1"/>
              <a:t>Pohnpei</a:t>
            </a:r>
            <a:r>
              <a:rPr lang="en-US" sz="3600" b="1" dirty="0"/>
              <a:t>.  Lessons learned to date and potential for expansion to other areas of Micronesia and the broader Pacific</a:t>
            </a:r>
            <a:r>
              <a:rPr lang="en-US" sz="3600" b="1" dirty="0">
                <a:effectLst/>
              </a:rPr>
              <a:t> </a:t>
            </a:r>
            <a:endParaRPr lang="en-US" sz="36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20951B-EBD2-6541-8FEA-7FDC0081C04A}"/>
              </a:ext>
            </a:extLst>
          </p:cNvPr>
          <p:cNvGrpSpPr/>
          <p:nvPr/>
        </p:nvGrpSpPr>
        <p:grpSpPr>
          <a:xfrm>
            <a:off x="722118" y="4204348"/>
            <a:ext cx="10608942" cy="1818361"/>
            <a:chOff x="722118" y="4204348"/>
            <a:chExt cx="10608942" cy="18183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2EBFB6-8441-564B-A0E4-9D7BFAF875C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702" y="4204348"/>
              <a:ext cx="1947060" cy="1818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1A161B-1EBE-2340-834D-7644FEC5E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118" y="4204348"/>
              <a:ext cx="759966" cy="15758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5F830F-C5AE-A944-AEAD-FB6B3FF4C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5098" y="4300729"/>
              <a:ext cx="1775007" cy="12875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22DE55-6926-F543-A450-180EEAB4C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0697" y="4396579"/>
              <a:ext cx="880363" cy="13638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A807EA-CC31-8D4D-8F55-834DF098F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3682" y="4530913"/>
              <a:ext cx="2654001" cy="978003"/>
            </a:xfrm>
            <a:prstGeom prst="rect">
              <a:avLst/>
            </a:prstGeom>
          </p:spPr>
        </p:pic>
        <p:pic>
          <p:nvPicPr>
            <p:cNvPr id="1026" name="Picture 2" descr="Western SARE: Sustainable Agriculture Research and Education - Celebrating 25 Years of SARE">
              <a:extLst>
                <a:ext uri="{FF2B5EF4-FFF2-40B4-BE49-F238E27FC236}">
                  <a16:creationId xmlns:a16="http://schemas.microsoft.com/office/drawing/2014/main" id="{58816250-C6F9-A54C-A5F4-AEDD0CCE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182" y="4300728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01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F2CC-FE9E-8C4A-96F3-FD3B4479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</a:t>
            </a:r>
            <a:r>
              <a:rPr lang="en-US" b="1" dirty="0"/>
              <a:t>Desired Outcome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375E9E-9DA3-EB44-9954-D5B494407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748" y="365125"/>
            <a:ext cx="3130251" cy="30143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75E7A-81F9-AC42-8B26-092E609E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566" y="3379441"/>
            <a:ext cx="2936613" cy="2920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F6103-83F2-0B43-8C55-F2A11BC8A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25" y="2162287"/>
            <a:ext cx="5156775" cy="3689873"/>
          </a:xfrm>
          <a:prstGeom prst="rect">
            <a:avLst/>
          </a:prstGeom>
        </p:spPr>
      </p:pic>
      <p:pic>
        <p:nvPicPr>
          <p:cNvPr id="11" name="Graphic 10" descr="SlightCurve">
            <a:extLst>
              <a:ext uri="{FF2B5EF4-FFF2-40B4-BE49-F238E27FC236}">
                <a16:creationId xmlns:a16="http://schemas.microsoft.com/office/drawing/2014/main" id="{A944A962-3CFF-F042-9E4E-AD9A173A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1547" y="2077864"/>
            <a:ext cx="914400" cy="914400"/>
          </a:xfrm>
          <a:prstGeom prst="rect">
            <a:avLst/>
          </a:prstGeom>
        </p:spPr>
      </p:pic>
      <p:pic>
        <p:nvPicPr>
          <p:cNvPr id="13" name="Graphic 12" descr="SlightCurve">
            <a:extLst>
              <a:ext uri="{FF2B5EF4-FFF2-40B4-BE49-F238E27FC236}">
                <a16:creationId xmlns:a16="http://schemas.microsoft.com/office/drawing/2014/main" id="{0EF72057-1B68-4A48-912F-4921B14AE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8354" y="45101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9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8E23-6D1E-E94A-94F6-E8B3BB2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Capture versus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99B1F-A2FB-B141-842F-E68106B3B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According to the FAO 20% of aquaculture world wide is still based on capture.</a:t>
            </a:r>
          </a:p>
          <a:p>
            <a:r>
              <a:rPr lang="en-US" dirty="0"/>
              <a:t>Capture-based generally means young animals are taken from the wild rather than being raised in a hatchery</a:t>
            </a:r>
          </a:p>
          <a:p>
            <a:r>
              <a:rPr lang="en-US" dirty="0"/>
              <a:t>Any type of aquaculture that relies of some form of capture of wild stock, including breeding stock, is capture-based. </a:t>
            </a:r>
          </a:p>
          <a:p>
            <a:r>
              <a:rPr lang="en-US" dirty="0"/>
              <a:t>Sustainable – capable of being maintained at a steady level.  </a:t>
            </a:r>
          </a:p>
        </p:txBody>
      </p:sp>
    </p:spTree>
    <p:extLst>
      <p:ext uri="{BB962C8B-B14F-4D97-AF65-F5344CB8AC3E}">
        <p14:creationId xmlns:p14="http://schemas.microsoft.com/office/powerpoint/2010/main" val="2273059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E9C-0CC3-C74E-B392-49E8CC80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Capture-based Aquaculture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54B7C-3682-824C-9173-CCD6140B8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Pros </a:t>
            </a:r>
          </a:p>
          <a:p>
            <a:pPr lvl="1"/>
            <a:r>
              <a:rPr lang="en-US" sz="2800" dirty="0"/>
              <a:t>Cheaper </a:t>
            </a:r>
          </a:p>
          <a:p>
            <a:pPr lvl="1"/>
            <a:r>
              <a:rPr lang="en-US" sz="2800" dirty="0"/>
              <a:t>More suitable for developing environments</a:t>
            </a:r>
          </a:p>
          <a:p>
            <a:pPr lvl="1"/>
            <a:r>
              <a:rPr lang="en-US" sz="2800" dirty="0"/>
              <a:t>Removes the most difficult stages of development</a:t>
            </a:r>
          </a:p>
          <a:p>
            <a:pPr marL="7938" lvl="1" indent="50800">
              <a:buNone/>
            </a:pPr>
            <a:endParaRPr lang="en-US" dirty="0"/>
          </a:p>
          <a:p>
            <a:pPr marL="7938" lvl="1" indent="0"/>
            <a:r>
              <a:rPr lang="en-US" sz="2800" dirty="0"/>
              <a:t> Cons</a:t>
            </a:r>
          </a:p>
          <a:p>
            <a:pPr marL="350838" lvl="1" indent="114300"/>
            <a:r>
              <a:rPr lang="en-US" dirty="0"/>
              <a:t>  </a:t>
            </a:r>
            <a:r>
              <a:rPr lang="en-US" sz="2800" dirty="0"/>
              <a:t>Competes with, and can deplete, local fisheries</a:t>
            </a:r>
          </a:p>
          <a:p>
            <a:pPr marL="350838" lvl="1" indent="114300"/>
            <a:r>
              <a:rPr lang="en-US" sz="2800" dirty="0"/>
              <a:t>  Cannot control genetics such as size and growth rate</a:t>
            </a:r>
          </a:p>
          <a:p>
            <a:pPr marL="350838" lvl="1" indent="114300"/>
            <a:r>
              <a:rPr lang="en-US" sz="2800" dirty="0"/>
              <a:t>  Dependent on natural cycles and changes such as climate change</a:t>
            </a:r>
          </a:p>
          <a:p>
            <a:pPr marL="350838" lvl="1" indent="114300"/>
            <a:r>
              <a:rPr lang="en-US" sz="2800" dirty="0"/>
              <a:t>  Generally harder to control</a:t>
            </a:r>
          </a:p>
          <a:p>
            <a:pPr marL="350838" lvl="1" indent="0">
              <a:buNone/>
            </a:pPr>
            <a:endParaRPr lang="en-US" dirty="0"/>
          </a:p>
          <a:p>
            <a:pPr marL="7938" lvl="1" indent="0">
              <a:buNone/>
            </a:pPr>
            <a:endParaRPr lang="en-US" sz="2800" dirty="0"/>
          </a:p>
          <a:p>
            <a:pPr marL="465138" lvl="1" indent="-45720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16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AECDB-8BCB-EA49-B950-C6B98D94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Capture-based Aquaculture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B2370-AB39-A447-ADF2-6E927680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 fine tuna farming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555EF-7B0D-E24C-B0B7-315B18D0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9" y="2669634"/>
            <a:ext cx="4782820" cy="2663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31101-897C-1244-9E16-9632A06F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279" y="2334408"/>
            <a:ext cx="6264307" cy="41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6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A08E-7C83-1448-B122-C72F1470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European and American Eels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7259ED-630B-814D-9AAE-C9F92FE8B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452" y="1690688"/>
            <a:ext cx="5875652" cy="30559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F6ADB-4A0E-DF43-AA17-8FF2C8F5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68" y="2938211"/>
            <a:ext cx="5209637" cy="35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8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3C88-CFD1-A84F-81D9-6DD1AD85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Mangrove Crab Fattening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D17CC6-9F93-9D43-BDD4-1DAF1CFAE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745" y="1502896"/>
            <a:ext cx="5433872" cy="40287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61A93-26E6-DE4A-B5A1-4810B5BC8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184" y="2345167"/>
            <a:ext cx="5334146" cy="39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088B-4586-844F-BEDB-2806E577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0D0D-85B3-6F4B-9A69-37226552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Milkfish in Pacific and Asia</a:t>
            </a:r>
          </a:p>
          <a:p>
            <a:r>
              <a:rPr lang="en-US" dirty="0"/>
              <a:t>Mullets in Africa</a:t>
            </a:r>
          </a:p>
          <a:p>
            <a:r>
              <a:rPr lang="en-US" dirty="0"/>
              <a:t>Groupers in Asia</a:t>
            </a:r>
          </a:p>
          <a:p>
            <a:r>
              <a:rPr lang="en-US" dirty="0"/>
              <a:t>Snakeheads and </a:t>
            </a:r>
            <a:r>
              <a:rPr lang="en-US" dirty="0" err="1"/>
              <a:t>Pangasius</a:t>
            </a:r>
            <a:r>
              <a:rPr lang="en-US" dirty="0"/>
              <a:t> catfish in Asia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04C52-C25B-1E44-962C-F167F199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011" y="1613647"/>
            <a:ext cx="4710048" cy="3178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18F10-1270-AB4C-B41B-3503EEDA3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11" y="4001294"/>
            <a:ext cx="4374734" cy="28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8A27-87F2-104A-BCA1-A9BE834F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MERIP Research and Development Program – Rabbitfish 2018-2019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820EB-5C6F-1B48-888E-531DF76DD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Document annual settlement times for key species of </a:t>
            </a:r>
            <a:r>
              <a:rPr lang="en-US" dirty="0" err="1"/>
              <a:t>Siganids</a:t>
            </a:r>
            <a:r>
              <a:rPr lang="en-US" dirty="0"/>
              <a:t> onto seagrass beds in </a:t>
            </a:r>
            <a:r>
              <a:rPr lang="en-US" dirty="0" err="1"/>
              <a:t>Pohnpei</a:t>
            </a:r>
            <a:r>
              <a:rPr lang="en-US" dirty="0"/>
              <a:t>. </a:t>
            </a:r>
          </a:p>
          <a:p>
            <a:r>
              <a:rPr lang="en-US" dirty="0"/>
              <a:t>Refine and demonstrate sustainable capture and grow-out methods of post-settlement </a:t>
            </a:r>
            <a:r>
              <a:rPr lang="en-US" dirty="0" err="1"/>
              <a:t>Siganid</a:t>
            </a:r>
            <a:r>
              <a:rPr lang="en-US" dirty="0"/>
              <a:t> species in </a:t>
            </a:r>
            <a:r>
              <a:rPr lang="en-US" dirty="0" err="1"/>
              <a:t>Pohnpei</a:t>
            </a:r>
            <a:r>
              <a:rPr lang="en-US" dirty="0"/>
              <a:t>.  </a:t>
            </a:r>
          </a:p>
          <a:p>
            <a:r>
              <a:rPr lang="en-US" dirty="0"/>
              <a:t>Transfer farming and capture technologies to fishing communities and establish pilot farms. </a:t>
            </a:r>
          </a:p>
          <a:p>
            <a:r>
              <a:rPr lang="en-US" dirty="0"/>
              <a:t>Strengthen institutional capacity for rabbitfish farming in </a:t>
            </a:r>
            <a:r>
              <a:rPr lang="en-US" dirty="0" err="1"/>
              <a:t>Pohnpei</a:t>
            </a:r>
            <a:r>
              <a:rPr lang="en-US" dirty="0"/>
              <a:t> and the broader Pacific</a:t>
            </a:r>
          </a:p>
          <a:p>
            <a:r>
              <a:rPr lang="en-US" dirty="0"/>
              <a:t>Conduct market research for farmed </a:t>
            </a:r>
            <a:r>
              <a:rPr lang="en-US" dirty="0" err="1"/>
              <a:t>Siganids</a:t>
            </a:r>
            <a:r>
              <a:rPr lang="en-US" dirty="0"/>
              <a:t> in </a:t>
            </a:r>
            <a:r>
              <a:rPr lang="en-US" dirty="0" err="1"/>
              <a:t>Pohnpei</a:t>
            </a:r>
            <a:r>
              <a:rPr lang="en-US" dirty="0"/>
              <a:t> and the neighboring island of Guam.  </a:t>
            </a:r>
          </a:p>
          <a:p>
            <a:r>
              <a:rPr lang="en-US" dirty="0"/>
              <a:t>Develop a simple demonstration marine fish hatchery on the MERIP facility in </a:t>
            </a:r>
            <a:r>
              <a:rPr lang="en-US" dirty="0" err="1"/>
              <a:t>Pohnpei</a:t>
            </a:r>
            <a:r>
              <a:rPr lang="en-US" dirty="0"/>
              <a:t> with a view to moving from capture-based aquaculture to hatchery-based aquaculture for future work on </a:t>
            </a:r>
            <a:r>
              <a:rPr lang="en-US" dirty="0" err="1"/>
              <a:t>Siganids</a:t>
            </a:r>
            <a:r>
              <a:rPr lang="en-US" dirty="0"/>
              <a:t> and other marine fishes in </a:t>
            </a:r>
            <a:r>
              <a:rPr lang="en-US" dirty="0" err="1"/>
              <a:t>Pohnpei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9209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FFE7-63D7-1C45-A4CF-3F50CCFD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Workshop Goal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3AD13-5AF8-2D4E-AC82-90263E74E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Strengthen institutional capacity for rabbitfish farming in </a:t>
            </a:r>
            <a:r>
              <a:rPr lang="en-US" dirty="0" err="1"/>
              <a:t>Pohnpei</a:t>
            </a:r>
            <a:r>
              <a:rPr lang="en-US" dirty="0"/>
              <a:t> and the broader Pacific</a:t>
            </a:r>
          </a:p>
          <a:p>
            <a:pPr lvl="1"/>
            <a:r>
              <a:rPr lang="en-US" sz="2800" dirty="0"/>
              <a:t>Rabbitfish biology and current status of farming </a:t>
            </a:r>
          </a:p>
          <a:p>
            <a:pPr lvl="1"/>
            <a:r>
              <a:rPr lang="en-US" sz="2800" dirty="0"/>
              <a:t>Theory and practice behind sustainable capture</a:t>
            </a:r>
          </a:p>
          <a:p>
            <a:pPr lvl="1"/>
            <a:r>
              <a:rPr lang="en-US" sz="2800" dirty="0"/>
              <a:t>Methods of capture</a:t>
            </a:r>
          </a:p>
          <a:p>
            <a:pPr lvl="1"/>
            <a:r>
              <a:rPr lang="en-US" sz="2800" dirty="0"/>
              <a:t>Results of capture and grow-out efforts to date</a:t>
            </a:r>
          </a:p>
          <a:p>
            <a:pPr lvl="1"/>
            <a:r>
              <a:rPr lang="en-US" sz="2800" dirty="0"/>
              <a:t>Cages and grow-out methods used for rabbitfish at MERIP</a:t>
            </a:r>
          </a:p>
          <a:p>
            <a:pPr lvl="1"/>
            <a:r>
              <a:rPr lang="en-US" sz="2800" dirty="0"/>
              <a:t>Discuss collaborations and possible next steps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72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359</Words>
  <Application>Microsoft Macintosh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Sustainable Capture-based Aquaculture of Siganids (rabbitfishes) in Pohnpei.  Lessons learned to date and potential for expansion to other areas of Micronesia and the broader Pacific </vt:lpstr>
      <vt:lpstr>Capture versus Culture</vt:lpstr>
      <vt:lpstr>Capture-based Aquaculture</vt:lpstr>
      <vt:lpstr>Examples of Capture-based Aquaculture</vt:lpstr>
      <vt:lpstr>European and American Eels</vt:lpstr>
      <vt:lpstr>Mangrove Crab Fattening</vt:lpstr>
      <vt:lpstr>Other Examples</vt:lpstr>
      <vt:lpstr>MERIP Research and Development Program – Rabbitfish 2018-2019</vt:lpstr>
      <vt:lpstr>Workshop Goal and Activities</vt:lpstr>
      <vt:lpstr>       Desired Outcome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Ellis</dc:creator>
  <cp:lastModifiedBy>Simon Ellis</cp:lastModifiedBy>
  <cp:revision>22</cp:revision>
  <dcterms:created xsi:type="dcterms:W3CDTF">2018-05-31T02:59:45Z</dcterms:created>
  <dcterms:modified xsi:type="dcterms:W3CDTF">2018-11-18T23:11:57Z</dcterms:modified>
</cp:coreProperties>
</file>