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1" r:id="rId2"/>
    <p:sldId id="282" r:id="rId3"/>
    <p:sldId id="263" r:id="rId4"/>
    <p:sldId id="256" r:id="rId5"/>
    <p:sldId id="267" r:id="rId6"/>
    <p:sldId id="279" r:id="rId7"/>
    <p:sldId id="260" r:id="rId8"/>
    <p:sldId id="272" r:id="rId9"/>
    <p:sldId id="257" r:id="rId10"/>
    <p:sldId id="262" r:id="rId11"/>
    <p:sldId id="259" r:id="rId12"/>
    <p:sldId id="280" r:id="rId13"/>
    <p:sldId id="281" r:id="rId14"/>
    <p:sldId id="298" r:id="rId15"/>
    <p:sldId id="258" r:id="rId16"/>
    <p:sldId id="275" r:id="rId17"/>
    <p:sldId id="299" r:id="rId18"/>
    <p:sldId id="288" r:id="rId19"/>
    <p:sldId id="289" r:id="rId20"/>
    <p:sldId id="290" r:id="rId21"/>
    <p:sldId id="296" r:id="rId22"/>
    <p:sldId id="297" r:id="rId23"/>
    <p:sldId id="294" r:id="rId24"/>
    <p:sldId id="295" r:id="rId25"/>
    <p:sldId id="292" r:id="rId26"/>
    <p:sldId id="264" r:id="rId27"/>
    <p:sldId id="266" r:id="rId2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5577FA-CF48-4A30-998F-C55E5EC6D6A9}"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2042EF4D-544A-4A14-B7FE-C1D7AEA84D10}">
      <dgm:prSet/>
      <dgm:spPr/>
      <dgm:t>
        <a:bodyPr/>
        <a:lstStyle/>
        <a:p>
          <a:r>
            <a:rPr lang="en-US" dirty="0">
              <a:solidFill>
                <a:srgbClr val="344D69"/>
              </a:solidFill>
            </a:rPr>
            <a:t>Provide education, training, and logistical information to farmers, agency staff, and the general public</a:t>
          </a:r>
        </a:p>
      </dgm:t>
    </dgm:pt>
    <dgm:pt modelId="{7A143DC2-9EF1-47E9-AE96-AE9F83019E85}" type="parTrans" cxnId="{E5E1B745-D5DB-4A6F-BCE1-B048696E8F67}">
      <dgm:prSet/>
      <dgm:spPr/>
      <dgm:t>
        <a:bodyPr/>
        <a:lstStyle/>
        <a:p>
          <a:endParaRPr lang="en-US"/>
        </a:p>
      </dgm:t>
    </dgm:pt>
    <dgm:pt modelId="{71025CA5-7E58-418C-8815-6E9C258E8865}" type="sibTrans" cxnId="{E5E1B745-D5DB-4A6F-BCE1-B048696E8F67}">
      <dgm:prSet/>
      <dgm:spPr/>
      <dgm:t>
        <a:bodyPr/>
        <a:lstStyle/>
        <a:p>
          <a:endParaRPr lang="en-US"/>
        </a:p>
      </dgm:t>
    </dgm:pt>
    <dgm:pt modelId="{BFF33D8A-C822-4C06-95BF-8F1F6EB62DE3}">
      <dgm:prSet/>
      <dgm:spPr/>
      <dgm:t>
        <a:bodyPr/>
        <a:lstStyle/>
        <a:p>
          <a:r>
            <a:rPr lang="en-US" dirty="0">
              <a:solidFill>
                <a:srgbClr val="344D69"/>
              </a:solidFill>
            </a:rPr>
            <a:t>Unite conservation agencies, farmers, and industry to advocate for large scale adoption of soil health principals </a:t>
          </a:r>
        </a:p>
      </dgm:t>
    </dgm:pt>
    <dgm:pt modelId="{8097A8D1-A230-4D7F-A20E-C9131FBFA688}" type="parTrans" cxnId="{AF464568-8CC2-4C3E-AD41-37208FAF6724}">
      <dgm:prSet/>
      <dgm:spPr/>
      <dgm:t>
        <a:bodyPr/>
        <a:lstStyle/>
        <a:p>
          <a:endParaRPr lang="en-US"/>
        </a:p>
      </dgm:t>
    </dgm:pt>
    <dgm:pt modelId="{E1A2458A-FA94-4608-91AD-5A59D2184ACE}" type="sibTrans" cxnId="{AF464568-8CC2-4C3E-AD41-37208FAF6724}">
      <dgm:prSet/>
      <dgm:spPr/>
      <dgm:t>
        <a:bodyPr/>
        <a:lstStyle/>
        <a:p>
          <a:endParaRPr lang="en-US"/>
        </a:p>
      </dgm:t>
    </dgm:pt>
    <dgm:pt modelId="{B28FA65F-F8E3-4A8F-A7A1-894CD702723B}">
      <dgm:prSet/>
      <dgm:spPr/>
      <dgm:t>
        <a:bodyPr/>
        <a:lstStyle/>
        <a:p>
          <a:r>
            <a:rPr lang="en-US" dirty="0">
              <a:solidFill>
                <a:srgbClr val="344D69"/>
              </a:solidFill>
            </a:rPr>
            <a:t>Develop and maintain the farmer to farmer mentor program </a:t>
          </a:r>
        </a:p>
      </dgm:t>
    </dgm:pt>
    <dgm:pt modelId="{5305B4B7-1F3A-4B58-AC88-F8533D19AC2B}" type="parTrans" cxnId="{6E4C6F74-AABF-48D3-9181-C6C2BD1AB750}">
      <dgm:prSet/>
      <dgm:spPr/>
      <dgm:t>
        <a:bodyPr/>
        <a:lstStyle/>
        <a:p>
          <a:endParaRPr lang="en-US"/>
        </a:p>
      </dgm:t>
    </dgm:pt>
    <dgm:pt modelId="{87A7BB69-E2E3-43F2-BB1E-A637F3C359A6}" type="sibTrans" cxnId="{6E4C6F74-AABF-48D3-9181-C6C2BD1AB750}">
      <dgm:prSet/>
      <dgm:spPr/>
      <dgm:t>
        <a:bodyPr/>
        <a:lstStyle/>
        <a:p>
          <a:endParaRPr lang="en-US"/>
        </a:p>
      </dgm:t>
    </dgm:pt>
    <dgm:pt modelId="{F748901D-519F-4982-813B-76D8C437C039}">
      <dgm:prSet/>
      <dgm:spPr/>
      <dgm:t>
        <a:bodyPr/>
        <a:lstStyle/>
        <a:p>
          <a:r>
            <a:rPr lang="en-US" dirty="0">
              <a:solidFill>
                <a:srgbClr val="344D69"/>
              </a:solidFill>
            </a:rPr>
            <a:t>Create and maintain a statewide soil health forum </a:t>
          </a:r>
        </a:p>
      </dgm:t>
    </dgm:pt>
    <dgm:pt modelId="{B44E5AEE-D4EE-4DE6-81D4-6A67D2B6B659}" type="parTrans" cxnId="{72C53965-791C-454E-BFA3-7DA91D0CE4E2}">
      <dgm:prSet/>
      <dgm:spPr/>
      <dgm:t>
        <a:bodyPr/>
        <a:lstStyle/>
        <a:p>
          <a:endParaRPr lang="en-US"/>
        </a:p>
      </dgm:t>
    </dgm:pt>
    <dgm:pt modelId="{6C86B22E-1915-471A-BB29-1AF9BBF723AC}" type="sibTrans" cxnId="{72C53965-791C-454E-BFA3-7DA91D0CE4E2}">
      <dgm:prSet/>
      <dgm:spPr/>
      <dgm:t>
        <a:bodyPr/>
        <a:lstStyle/>
        <a:p>
          <a:endParaRPr lang="en-US"/>
        </a:p>
      </dgm:t>
    </dgm:pt>
    <dgm:pt modelId="{48500AA9-9DC8-4537-A8FE-CAF84A082935}">
      <dgm:prSet/>
      <dgm:spPr/>
      <dgm:t>
        <a:bodyPr/>
        <a:lstStyle/>
        <a:p>
          <a:r>
            <a:rPr lang="en-US" dirty="0">
              <a:solidFill>
                <a:srgbClr val="344D69"/>
              </a:solidFill>
            </a:rPr>
            <a:t>Organize and collaborate on events, trainings, field days, and meetings with producers and other entities</a:t>
          </a:r>
        </a:p>
      </dgm:t>
    </dgm:pt>
    <dgm:pt modelId="{1DEA2C5C-B7C5-463A-90D1-B9216B45DFC1}" type="parTrans" cxnId="{08475FCD-3786-4BC0-8888-66B97DBF5F0A}">
      <dgm:prSet/>
      <dgm:spPr/>
      <dgm:t>
        <a:bodyPr/>
        <a:lstStyle/>
        <a:p>
          <a:endParaRPr lang="en-US"/>
        </a:p>
      </dgm:t>
    </dgm:pt>
    <dgm:pt modelId="{DE6DD178-12E7-4B4F-8249-41BF61103371}" type="sibTrans" cxnId="{08475FCD-3786-4BC0-8888-66B97DBF5F0A}">
      <dgm:prSet/>
      <dgm:spPr/>
      <dgm:t>
        <a:bodyPr/>
        <a:lstStyle/>
        <a:p>
          <a:endParaRPr lang="en-US"/>
        </a:p>
      </dgm:t>
    </dgm:pt>
    <dgm:pt modelId="{828A0357-7E94-421B-A112-DE3510680B4D}">
      <dgm:prSet/>
      <dgm:spPr/>
      <dgm:t>
        <a:bodyPr/>
        <a:lstStyle/>
        <a:p>
          <a:r>
            <a:rPr lang="en-US" dirty="0">
              <a:solidFill>
                <a:srgbClr val="344D69"/>
              </a:solidFill>
            </a:rPr>
            <a:t>Establish research base-Ag Center at MN College for a minimum of 5 year agreement for testing, data, and information exchange of soil health practice implementation in Minnesota</a:t>
          </a:r>
        </a:p>
      </dgm:t>
    </dgm:pt>
    <dgm:pt modelId="{F794709E-A827-42EC-9531-3EA2E42AFF3B}" type="parTrans" cxnId="{F42CD718-7EDF-4558-A746-5E15D88EB7CF}">
      <dgm:prSet/>
      <dgm:spPr/>
      <dgm:t>
        <a:bodyPr/>
        <a:lstStyle/>
        <a:p>
          <a:endParaRPr lang="en-US"/>
        </a:p>
      </dgm:t>
    </dgm:pt>
    <dgm:pt modelId="{20DE376D-03B2-4F9F-8F9B-B6131A4A3BF5}" type="sibTrans" cxnId="{F42CD718-7EDF-4558-A746-5E15D88EB7CF}">
      <dgm:prSet/>
      <dgm:spPr/>
      <dgm:t>
        <a:bodyPr/>
        <a:lstStyle/>
        <a:p>
          <a:endParaRPr lang="en-US"/>
        </a:p>
      </dgm:t>
    </dgm:pt>
    <dgm:pt modelId="{94D4B66D-39A2-4CE2-8F6C-96AB70A001A4}">
      <dgm:prSet/>
      <dgm:spPr/>
      <dgm:t>
        <a:bodyPr/>
        <a:lstStyle/>
        <a:p>
          <a:r>
            <a:rPr lang="en-US" dirty="0">
              <a:solidFill>
                <a:srgbClr val="344D69"/>
              </a:solidFill>
            </a:rPr>
            <a:t>Develop agreements with MN farmers and monitor management, soil health, and economics</a:t>
          </a:r>
        </a:p>
      </dgm:t>
    </dgm:pt>
    <dgm:pt modelId="{CA7E6335-A30B-4777-A392-9A99EDB6D708}" type="parTrans" cxnId="{C5D7F2F9-48D4-46D2-B829-721678BF1282}">
      <dgm:prSet/>
      <dgm:spPr/>
      <dgm:t>
        <a:bodyPr/>
        <a:lstStyle/>
        <a:p>
          <a:endParaRPr lang="en-US"/>
        </a:p>
      </dgm:t>
    </dgm:pt>
    <dgm:pt modelId="{E98981C7-6B24-49F4-91D1-11965A05C18B}" type="sibTrans" cxnId="{C5D7F2F9-48D4-46D2-B829-721678BF1282}">
      <dgm:prSet/>
      <dgm:spPr/>
      <dgm:t>
        <a:bodyPr/>
        <a:lstStyle/>
        <a:p>
          <a:endParaRPr lang="en-US"/>
        </a:p>
      </dgm:t>
    </dgm:pt>
    <dgm:pt modelId="{B1A3071F-5D5E-4F6B-A215-EFC383120254}">
      <dgm:prSet/>
      <dgm:spPr/>
      <dgm:t>
        <a:bodyPr/>
        <a:lstStyle/>
        <a:p>
          <a:r>
            <a:rPr lang="en-US" dirty="0">
              <a:solidFill>
                <a:srgbClr val="344D69"/>
              </a:solidFill>
            </a:rPr>
            <a:t>Develop and maintain a website with information about the organization, relevant technical information, links to information, calendar of events, and contacts for the organization </a:t>
          </a:r>
        </a:p>
      </dgm:t>
    </dgm:pt>
    <dgm:pt modelId="{81047347-2E4C-4175-8921-758A6A6397C6}" type="parTrans" cxnId="{41226E45-10E8-46BC-9CA4-72CF9E43C8F6}">
      <dgm:prSet/>
      <dgm:spPr/>
      <dgm:t>
        <a:bodyPr/>
        <a:lstStyle/>
        <a:p>
          <a:endParaRPr lang="en-US"/>
        </a:p>
      </dgm:t>
    </dgm:pt>
    <dgm:pt modelId="{8F20E724-5977-480B-9B06-D44B34FC6057}" type="sibTrans" cxnId="{41226E45-10E8-46BC-9CA4-72CF9E43C8F6}">
      <dgm:prSet/>
      <dgm:spPr/>
      <dgm:t>
        <a:bodyPr/>
        <a:lstStyle/>
        <a:p>
          <a:endParaRPr lang="en-US"/>
        </a:p>
      </dgm:t>
    </dgm:pt>
    <dgm:pt modelId="{65A11B14-ADCE-4E22-B550-364C0285CC61}">
      <dgm:prSet/>
      <dgm:spPr/>
      <dgm:t>
        <a:bodyPr/>
        <a:lstStyle/>
        <a:p>
          <a:r>
            <a:rPr lang="en-US" dirty="0">
              <a:solidFill>
                <a:srgbClr val="344D69"/>
              </a:solidFill>
            </a:rPr>
            <a:t>Leadership development, education, and training opportunities </a:t>
          </a:r>
        </a:p>
      </dgm:t>
    </dgm:pt>
    <dgm:pt modelId="{C6356A10-FA7D-4020-987D-5E77611E6098}" type="parTrans" cxnId="{A5CA9C6D-84A6-4300-BECF-517793D0A8D8}">
      <dgm:prSet/>
      <dgm:spPr/>
      <dgm:t>
        <a:bodyPr/>
        <a:lstStyle/>
        <a:p>
          <a:endParaRPr lang="en-US"/>
        </a:p>
      </dgm:t>
    </dgm:pt>
    <dgm:pt modelId="{139D0EB2-0757-40D5-8CCB-A2D63D3C8C3C}" type="sibTrans" cxnId="{A5CA9C6D-84A6-4300-BECF-517793D0A8D8}">
      <dgm:prSet/>
      <dgm:spPr/>
      <dgm:t>
        <a:bodyPr/>
        <a:lstStyle/>
        <a:p>
          <a:endParaRPr lang="en-US"/>
        </a:p>
      </dgm:t>
    </dgm:pt>
    <dgm:pt modelId="{B299EE90-2CB1-4673-B5A0-C93E1835B2CE}">
      <dgm:prSet/>
      <dgm:spPr/>
      <dgm:t>
        <a:bodyPr/>
        <a:lstStyle/>
        <a:p>
          <a:r>
            <a:rPr lang="en-US" dirty="0">
              <a:solidFill>
                <a:srgbClr val="344D69"/>
              </a:solidFill>
            </a:rPr>
            <a:t>Promote large scale adoption of soil health practices, making a measurable positive impact on soil erosion, surface water quality, and soil infiltration for Minnesota</a:t>
          </a:r>
        </a:p>
      </dgm:t>
    </dgm:pt>
    <dgm:pt modelId="{DE1CCA4B-C5D4-4DC1-B1DA-BC3FAC4F0AA7}" type="parTrans" cxnId="{BF7A2B34-279A-4A39-B0C9-EC456E6659F1}">
      <dgm:prSet/>
      <dgm:spPr/>
      <dgm:t>
        <a:bodyPr/>
        <a:lstStyle/>
        <a:p>
          <a:endParaRPr lang="en-US"/>
        </a:p>
      </dgm:t>
    </dgm:pt>
    <dgm:pt modelId="{378FCD87-D8D2-4155-AE0E-C0CED8016E64}" type="sibTrans" cxnId="{BF7A2B34-279A-4A39-B0C9-EC456E6659F1}">
      <dgm:prSet/>
      <dgm:spPr/>
      <dgm:t>
        <a:bodyPr/>
        <a:lstStyle/>
        <a:p>
          <a:endParaRPr lang="en-US"/>
        </a:p>
      </dgm:t>
    </dgm:pt>
    <dgm:pt modelId="{AD708A6A-357D-49C8-8A0D-4840807157B7}" type="pres">
      <dgm:prSet presAssocID="{1C5577FA-CF48-4A30-998F-C55E5EC6D6A9}" presName="diagram" presStyleCnt="0">
        <dgm:presLayoutVars>
          <dgm:dir/>
          <dgm:resizeHandles val="exact"/>
        </dgm:presLayoutVars>
      </dgm:prSet>
      <dgm:spPr/>
    </dgm:pt>
    <dgm:pt modelId="{1985E704-C9FD-490D-86F0-479A336E03C6}" type="pres">
      <dgm:prSet presAssocID="{2042EF4D-544A-4A14-B7FE-C1D7AEA84D10}" presName="node" presStyleLbl="node1" presStyleIdx="0" presStyleCnt="10">
        <dgm:presLayoutVars>
          <dgm:bulletEnabled val="1"/>
        </dgm:presLayoutVars>
      </dgm:prSet>
      <dgm:spPr/>
    </dgm:pt>
    <dgm:pt modelId="{7E981067-FAEE-4B18-AAFF-78B3EFC21733}" type="pres">
      <dgm:prSet presAssocID="{71025CA5-7E58-418C-8815-6E9C258E8865}" presName="sibTrans" presStyleCnt="0"/>
      <dgm:spPr/>
    </dgm:pt>
    <dgm:pt modelId="{119C043E-A791-4392-B1AF-3BDB5FC0279D}" type="pres">
      <dgm:prSet presAssocID="{BFF33D8A-C822-4C06-95BF-8F1F6EB62DE3}" presName="node" presStyleLbl="node1" presStyleIdx="1" presStyleCnt="10">
        <dgm:presLayoutVars>
          <dgm:bulletEnabled val="1"/>
        </dgm:presLayoutVars>
      </dgm:prSet>
      <dgm:spPr/>
    </dgm:pt>
    <dgm:pt modelId="{C012DE09-D125-4DA8-9012-F7C84976681F}" type="pres">
      <dgm:prSet presAssocID="{E1A2458A-FA94-4608-91AD-5A59D2184ACE}" presName="sibTrans" presStyleCnt="0"/>
      <dgm:spPr/>
    </dgm:pt>
    <dgm:pt modelId="{8DEB8322-6408-4842-B079-B31C5A1BF3F3}" type="pres">
      <dgm:prSet presAssocID="{B28FA65F-F8E3-4A8F-A7A1-894CD702723B}" presName="node" presStyleLbl="node1" presStyleIdx="2" presStyleCnt="10">
        <dgm:presLayoutVars>
          <dgm:bulletEnabled val="1"/>
        </dgm:presLayoutVars>
      </dgm:prSet>
      <dgm:spPr/>
    </dgm:pt>
    <dgm:pt modelId="{91DB994D-B03D-4F9B-BD87-C453C01991EC}" type="pres">
      <dgm:prSet presAssocID="{87A7BB69-E2E3-43F2-BB1E-A637F3C359A6}" presName="sibTrans" presStyleCnt="0"/>
      <dgm:spPr/>
    </dgm:pt>
    <dgm:pt modelId="{F704F789-89F2-4C35-9E90-CED83B1ED56C}" type="pres">
      <dgm:prSet presAssocID="{F748901D-519F-4982-813B-76D8C437C039}" presName="node" presStyleLbl="node1" presStyleIdx="3" presStyleCnt="10">
        <dgm:presLayoutVars>
          <dgm:bulletEnabled val="1"/>
        </dgm:presLayoutVars>
      </dgm:prSet>
      <dgm:spPr/>
    </dgm:pt>
    <dgm:pt modelId="{EFD35CDA-5AE9-41DE-8962-0F191E52D944}" type="pres">
      <dgm:prSet presAssocID="{6C86B22E-1915-471A-BB29-1AF9BBF723AC}" presName="sibTrans" presStyleCnt="0"/>
      <dgm:spPr/>
    </dgm:pt>
    <dgm:pt modelId="{E4E89C2A-1867-4661-847F-4893155F292B}" type="pres">
      <dgm:prSet presAssocID="{48500AA9-9DC8-4537-A8FE-CAF84A082935}" presName="node" presStyleLbl="node1" presStyleIdx="4" presStyleCnt="10">
        <dgm:presLayoutVars>
          <dgm:bulletEnabled val="1"/>
        </dgm:presLayoutVars>
      </dgm:prSet>
      <dgm:spPr/>
    </dgm:pt>
    <dgm:pt modelId="{71BAEE25-D9B4-466A-AF46-C7378B29D33D}" type="pres">
      <dgm:prSet presAssocID="{DE6DD178-12E7-4B4F-8249-41BF61103371}" presName="sibTrans" presStyleCnt="0"/>
      <dgm:spPr/>
    </dgm:pt>
    <dgm:pt modelId="{C70146C3-7154-4819-8B3A-92F5CCF5EEAC}" type="pres">
      <dgm:prSet presAssocID="{828A0357-7E94-421B-A112-DE3510680B4D}" presName="node" presStyleLbl="node1" presStyleIdx="5" presStyleCnt="10">
        <dgm:presLayoutVars>
          <dgm:bulletEnabled val="1"/>
        </dgm:presLayoutVars>
      </dgm:prSet>
      <dgm:spPr/>
    </dgm:pt>
    <dgm:pt modelId="{4F2426AC-DE83-4E65-943F-9CDDA15C7740}" type="pres">
      <dgm:prSet presAssocID="{20DE376D-03B2-4F9F-8F9B-B6131A4A3BF5}" presName="sibTrans" presStyleCnt="0"/>
      <dgm:spPr/>
    </dgm:pt>
    <dgm:pt modelId="{CAFE64DB-3F2C-438F-B40E-4E619036D2F5}" type="pres">
      <dgm:prSet presAssocID="{94D4B66D-39A2-4CE2-8F6C-96AB70A001A4}" presName="node" presStyleLbl="node1" presStyleIdx="6" presStyleCnt="10">
        <dgm:presLayoutVars>
          <dgm:bulletEnabled val="1"/>
        </dgm:presLayoutVars>
      </dgm:prSet>
      <dgm:spPr/>
    </dgm:pt>
    <dgm:pt modelId="{EC74948A-7CCA-4EEC-835B-A783868F4667}" type="pres">
      <dgm:prSet presAssocID="{E98981C7-6B24-49F4-91D1-11965A05C18B}" presName="sibTrans" presStyleCnt="0"/>
      <dgm:spPr/>
    </dgm:pt>
    <dgm:pt modelId="{DE505A40-4ED0-40FE-A668-58B8546B4AC1}" type="pres">
      <dgm:prSet presAssocID="{B1A3071F-5D5E-4F6B-A215-EFC383120254}" presName="node" presStyleLbl="node1" presStyleIdx="7" presStyleCnt="10">
        <dgm:presLayoutVars>
          <dgm:bulletEnabled val="1"/>
        </dgm:presLayoutVars>
      </dgm:prSet>
      <dgm:spPr/>
    </dgm:pt>
    <dgm:pt modelId="{DF2C6A15-7AEE-4B09-B183-B4C8EA40A79C}" type="pres">
      <dgm:prSet presAssocID="{8F20E724-5977-480B-9B06-D44B34FC6057}" presName="sibTrans" presStyleCnt="0"/>
      <dgm:spPr/>
    </dgm:pt>
    <dgm:pt modelId="{AF247358-1C74-4520-9A5E-6B828D6F1BE1}" type="pres">
      <dgm:prSet presAssocID="{65A11B14-ADCE-4E22-B550-364C0285CC61}" presName="node" presStyleLbl="node1" presStyleIdx="8" presStyleCnt="10">
        <dgm:presLayoutVars>
          <dgm:bulletEnabled val="1"/>
        </dgm:presLayoutVars>
      </dgm:prSet>
      <dgm:spPr/>
    </dgm:pt>
    <dgm:pt modelId="{FB001D1F-B63B-47E9-81CF-4D5D2FC1949C}" type="pres">
      <dgm:prSet presAssocID="{139D0EB2-0757-40D5-8CCB-A2D63D3C8C3C}" presName="sibTrans" presStyleCnt="0"/>
      <dgm:spPr/>
    </dgm:pt>
    <dgm:pt modelId="{396B444C-954E-44FC-A724-FB4AA7E88FCE}" type="pres">
      <dgm:prSet presAssocID="{B299EE90-2CB1-4673-B5A0-C93E1835B2CE}" presName="node" presStyleLbl="node1" presStyleIdx="9" presStyleCnt="10">
        <dgm:presLayoutVars>
          <dgm:bulletEnabled val="1"/>
        </dgm:presLayoutVars>
      </dgm:prSet>
      <dgm:spPr/>
    </dgm:pt>
  </dgm:ptLst>
  <dgm:cxnLst>
    <dgm:cxn modelId="{8D30E603-C7CC-4999-80B5-A6F3B85A43AC}" type="presOf" srcId="{F748901D-519F-4982-813B-76D8C437C039}" destId="{F704F789-89F2-4C35-9E90-CED83B1ED56C}" srcOrd="0" destOrd="0" presId="urn:microsoft.com/office/officeart/2005/8/layout/default"/>
    <dgm:cxn modelId="{F42CD718-7EDF-4558-A746-5E15D88EB7CF}" srcId="{1C5577FA-CF48-4A30-998F-C55E5EC6D6A9}" destId="{828A0357-7E94-421B-A112-DE3510680B4D}" srcOrd="5" destOrd="0" parTransId="{F794709E-A827-42EC-9531-3EA2E42AFF3B}" sibTransId="{20DE376D-03B2-4F9F-8F9B-B6131A4A3BF5}"/>
    <dgm:cxn modelId="{BF7A2B34-279A-4A39-B0C9-EC456E6659F1}" srcId="{1C5577FA-CF48-4A30-998F-C55E5EC6D6A9}" destId="{B299EE90-2CB1-4673-B5A0-C93E1835B2CE}" srcOrd="9" destOrd="0" parTransId="{DE1CCA4B-C5D4-4DC1-B1DA-BC3FAC4F0AA7}" sibTransId="{378FCD87-D8D2-4155-AE0E-C0CED8016E64}"/>
    <dgm:cxn modelId="{B2A8CE64-E3B5-4D8C-95C6-9DF7B84167B7}" type="presOf" srcId="{B1A3071F-5D5E-4F6B-A215-EFC383120254}" destId="{DE505A40-4ED0-40FE-A668-58B8546B4AC1}" srcOrd="0" destOrd="0" presId="urn:microsoft.com/office/officeart/2005/8/layout/default"/>
    <dgm:cxn modelId="{72C53965-791C-454E-BFA3-7DA91D0CE4E2}" srcId="{1C5577FA-CF48-4A30-998F-C55E5EC6D6A9}" destId="{F748901D-519F-4982-813B-76D8C437C039}" srcOrd="3" destOrd="0" parTransId="{B44E5AEE-D4EE-4DE6-81D4-6A67D2B6B659}" sibTransId="{6C86B22E-1915-471A-BB29-1AF9BBF723AC}"/>
    <dgm:cxn modelId="{41226E45-10E8-46BC-9CA4-72CF9E43C8F6}" srcId="{1C5577FA-CF48-4A30-998F-C55E5EC6D6A9}" destId="{B1A3071F-5D5E-4F6B-A215-EFC383120254}" srcOrd="7" destOrd="0" parTransId="{81047347-2E4C-4175-8921-758A6A6397C6}" sibTransId="{8F20E724-5977-480B-9B06-D44B34FC6057}"/>
    <dgm:cxn modelId="{E5E1B745-D5DB-4A6F-BCE1-B048696E8F67}" srcId="{1C5577FA-CF48-4A30-998F-C55E5EC6D6A9}" destId="{2042EF4D-544A-4A14-B7FE-C1D7AEA84D10}" srcOrd="0" destOrd="0" parTransId="{7A143DC2-9EF1-47E9-AE96-AE9F83019E85}" sibTransId="{71025CA5-7E58-418C-8815-6E9C258E8865}"/>
    <dgm:cxn modelId="{AF464568-8CC2-4C3E-AD41-37208FAF6724}" srcId="{1C5577FA-CF48-4A30-998F-C55E5EC6D6A9}" destId="{BFF33D8A-C822-4C06-95BF-8F1F6EB62DE3}" srcOrd="1" destOrd="0" parTransId="{8097A8D1-A230-4D7F-A20E-C9131FBFA688}" sibTransId="{E1A2458A-FA94-4608-91AD-5A59D2184ACE}"/>
    <dgm:cxn modelId="{A5CA9C6D-84A6-4300-BECF-517793D0A8D8}" srcId="{1C5577FA-CF48-4A30-998F-C55E5EC6D6A9}" destId="{65A11B14-ADCE-4E22-B550-364C0285CC61}" srcOrd="8" destOrd="0" parTransId="{C6356A10-FA7D-4020-987D-5E77611E6098}" sibTransId="{139D0EB2-0757-40D5-8CCB-A2D63D3C8C3C}"/>
    <dgm:cxn modelId="{6E4C6F74-AABF-48D3-9181-C6C2BD1AB750}" srcId="{1C5577FA-CF48-4A30-998F-C55E5EC6D6A9}" destId="{B28FA65F-F8E3-4A8F-A7A1-894CD702723B}" srcOrd="2" destOrd="0" parTransId="{5305B4B7-1F3A-4B58-AC88-F8533D19AC2B}" sibTransId="{87A7BB69-E2E3-43F2-BB1E-A637F3C359A6}"/>
    <dgm:cxn modelId="{C459C282-C624-49A5-992C-FAB6141CA14A}" type="presOf" srcId="{B28FA65F-F8E3-4A8F-A7A1-894CD702723B}" destId="{8DEB8322-6408-4842-B079-B31C5A1BF3F3}" srcOrd="0" destOrd="0" presId="urn:microsoft.com/office/officeart/2005/8/layout/default"/>
    <dgm:cxn modelId="{7E1BF698-893F-4812-A691-6A21084E3A16}" type="presOf" srcId="{B299EE90-2CB1-4673-B5A0-C93E1835B2CE}" destId="{396B444C-954E-44FC-A724-FB4AA7E88FCE}" srcOrd="0" destOrd="0" presId="urn:microsoft.com/office/officeart/2005/8/layout/default"/>
    <dgm:cxn modelId="{072C309D-5D8E-4788-915F-BF8437F2FBE0}" type="presOf" srcId="{1C5577FA-CF48-4A30-998F-C55E5EC6D6A9}" destId="{AD708A6A-357D-49C8-8A0D-4840807157B7}" srcOrd="0" destOrd="0" presId="urn:microsoft.com/office/officeart/2005/8/layout/default"/>
    <dgm:cxn modelId="{43F934AD-69F3-49BC-BF73-BAC5A410E75D}" type="presOf" srcId="{2042EF4D-544A-4A14-B7FE-C1D7AEA84D10}" destId="{1985E704-C9FD-490D-86F0-479A336E03C6}" srcOrd="0" destOrd="0" presId="urn:microsoft.com/office/officeart/2005/8/layout/default"/>
    <dgm:cxn modelId="{97F89BC3-4CE4-4E5E-90B3-B2F075AFD17E}" type="presOf" srcId="{48500AA9-9DC8-4537-A8FE-CAF84A082935}" destId="{E4E89C2A-1867-4661-847F-4893155F292B}" srcOrd="0" destOrd="0" presId="urn:microsoft.com/office/officeart/2005/8/layout/default"/>
    <dgm:cxn modelId="{08475FCD-3786-4BC0-8888-66B97DBF5F0A}" srcId="{1C5577FA-CF48-4A30-998F-C55E5EC6D6A9}" destId="{48500AA9-9DC8-4537-A8FE-CAF84A082935}" srcOrd="4" destOrd="0" parTransId="{1DEA2C5C-B7C5-463A-90D1-B9216B45DFC1}" sibTransId="{DE6DD178-12E7-4B4F-8249-41BF61103371}"/>
    <dgm:cxn modelId="{AD835CD1-D4CE-40CC-9289-60538254F8C3}" type="presOf" srcId="{65A11B14-ADCE-4E22-B550-364C0285CC61}" destId="{AF247358-1C74-4520-9A5E-6B828D6F1BE1}" srcOrd="0" destOrd="0" presId="urn:microsoft.com/office/officeart/2005/8/layout/default"/>
    <dgm:cxn modelId="{2DC8A7DB-B5BF-4723-8AFF-64B3EFCBB25E}" type="presOf" srcId="{94D4B66D-39A2-4CE2-8F6C-96AB70A001A4}" destId="{CAFE64DB-3F2C-438F-B40E-4E619036D2F5}" srcOrd="0" destOrd="0" presId="urn:microsoft.com/office/officeart/2005/8/layout/default"/>
    <dgm:cxn modelId="{4485E4F0-78BF-4F44-B0E1-5E5C6F1CD80D}" type="presOf" srcId="{828A0357-7E94-421B-A112-DE3510680B4D}" destId="{C70146C3-7154-4819-8B3A-92F5CCF5EEAC}" srcOrd="0" destOrd="0" presId="urn:microsoft.com/office/officeart/2005/8/layout/default"/>
    <dgm:cxn modelId="{C5D7F2F9-48D4-46D2-B829-721678BF1282}" srcId="{1C5577FA-CF48-4A30-998F-C55E5EC6D6A9}" destId="{94D4B66D-39A2-4CE2-8F6C-96AB70A001A4}" srcOrd="6" destOrd="0" parTransId="{CA7E6335-A30B-4777-A392-9A99EDB6D708}" sibTransId="{E98981C7-6B24-49F4-91D1-11965A05C18B}"/>
    <dgm:cxn modelId="{12F190FE-3525-4DCA-ABCD-9E7C1057AC72}" type="presOf" srcId="{BFF33D8A-C822-4C06-95BF-8F1F6EB62DE3}" destId="{119C043E-A791-4392-B1AF-3BDB5FC0279D}" srcOrd="0" destOrd="0" presId="urn:microsoft.com/office/officeart/2005/8/layout/default"/>
    <dgm:cxn modelId="{C73A150B-CA35-490F-B0AF-6D7F904F69DF}" type="presParOf" srcId="{AD708A6A-357D-49C8-8A0D-4840807157B7}" destId="{1985E704-C9FD-490D-86F0-479A336E03C6}" srcOrd="0" destOrd="0" presId="urn:microsoft.com/office/officeart/2005/8/layout/default"/>
    <dgm:cxn modelId="{29746E3B-502E-4404-A126-C4E74D53E7F5}" type="presParOf" srcId="{AD708A6A-357D-49C8-8A0D-4840807157B7}" destId="{7E981067-FAEE-4B18-AAFF-78B3EFC21733}" srcOrd="1" destOrd="0" presId="urn:microsoft.com/office/officeart/2005/8/layout/default"/>
    <dgm:cxn modelId="{CA0F3BDB-E61B-4937-A28A-3BB7F8A4E1E2}" type="presParOf" srcId="{AD708A6A-357D-49C8-8A0D-4840807157B7}" destId="{119C043E-A791-4392-B1AF-3BDB5FC0279D}" srcOrd="2" destOrd="0" presId="urn:microsoft.com/office/officeart/2005/8/layout/default"/>
    <dgm:cxn modelId="{BB82FEF3-AF85-4728-944A-C5BBC6478ED0}" type="presParOf" srcId="{AD708A6A-357D-49C8-8A0D-4840807157B7}" destId="{C012DE09-D125-4DA8-9012-F7C84976681F}" srcOrd="3" destOrd="0" presId="urn:microsoft.com/office/officeart/2005/8/layout/default"/>
    <dgm:cxn modelId="{08ADB438-8D8C-4170-85DC-E54E82AEED6D}" type="presParOf" srcId="{AD708A6A-357D-49C8-8A0D-4840807157B7}" destId="{8DEB8322-6408-4842-B079-B31C5A1BF3F3}" srcOrd="4" destOrd="0" presId="urn:microsoft.com/office/officeart/2005/8/layout/default"/>
    <dgm:cxn modelId="{67C03B2D-E651-4F6C-941F-A37A4F71784B}" type="presParOf" srcId="{AD708A6A-357D-49C8-8A0D-4840807157B7}" destId="{91DB994D-B03D-4F9B-BD87-C453C01991EC}" srcOrd="5" destOrd="0" presId="urn:microsoft.com/office/officeart/2005/8/layout/default"/>
    <dgm:cxn modelId="{CE5696D2-9DA0-4995-9144-2177DFA32523}" type="presParOf" srcId="{AD708A6A-357D-49C8-8A0D-4840807157B7}" destId="{F704F789-89F2-4C35-9E90-CED83B1ED56C}" srcOrd="6" destOrd="0" presId="urn:microsoft.com/office/officeart/2005/8/layout/default"/>
    <dgm:cxn modelId="{453A4977-F5CA-4D2E-8348-6F33011B10C3}" type="presParOf" srcId="{AD708A6A-357D-49C8-8A0D-4840807157B7}" destId="{EFD35CDA-5AE9-41DE-8962-0F191E52D944}" srcOrd="7" destOrd="0" presId="urn:microsoft.com/office/officeart/2005/8/layout/default"/>
    <dgm:cxn modelId="{8CF05049-A2D4-4CA1-B3E0-E127DDF7AAED}" type="presParOf" srcId="{AD708A6A-357D-49C8-8A0D-4840807157B7}" destId="{E4E89C2A-1867-4661-847F-4893155F292B}" srcOrd="8" destOrd="0" presId="urn:microsoft.com/office/officeart/2005/8/layout/default"/>
    <dgm:cxn modelId="{F3382810-9432-4B8F-87E2-E08D41A2A994}" type="presParOf" srcId="{AD708A6A-357D-49C8-8A0D-4840807157B7}" destId="{71BAEE25-D9B4-466A-AF46-C7378B29D33D}" srcOrd="9" destOrd="0" presId="urn:microsoft.com/office/officeart/2005/8/layout/default"/>
    <dgm:cxn modelId="{C74AF44F-FE5E-40A4-82B3-23CDD26B4EA3}" type="presParOf" srcId="{AD708A6A-357D-49C8-8A0D-4840807157B7}" destId="{C70146C3-7154-4819-8B3A-92F5CCF5EEAC}" srcOrd="10" destOrd="0" presId="urn:microsoft.com/office/officeart/2005/8/layout/default"/>
    <dgm:cxn modelId="{F71C2388-6876-4EE7-92CA-B8C1CB904055}" type="presParOf" srcId="{AD708A6A-357D-49C8-8A0D-4840807157B7}" destId="{4F2426AC-DE83-4E65-943F-9CDDA15C7740}" srcOrd="11" destOrd="0" presId="urn:microsoft.com/office/officeart/2005/8/layout/default"/>
    <dgm:cxn modelId="{63519BD7-DB9C-4D5D-A66F-D068BCAF6FFA}" type="presParOf" srcId="{AD708A6A-357D-49C8-8A0D-4840807157B7}" destId="{CAFE64DB-3F2C-438F-B40E-4E619036D2F5}" srcOrd="12" destOrd="0" presId="urn:microsoft.com/office/officeart/2005/8/layout/default"/>
    <dgm:cxn modelId="{266A4D66-453A-4DFE-83CC-6B288D11CF9F}" type="presParOf" srcId="{AD708A6A-357D-49C8-8A0D-4840807157B7}" destId="{EC74948A-7CCA-4EEC-835B-A783868F4667}" srcOrd="13" destOrd="0" presId="urn:microsoft.com/office/officeart/2005/8/layout/default"/>
    <dgm:cxn modelId="{3C6935FF-52EB-4F0F-AF35-659AEB1BD2C3}" type="presParOf" srcId="{AD708A6A-357D-49C8-8A0D-4840807157B7}" destId="{DE505A40-4ED0-40FE-A668-58B8546B4AC1}" srcOrd="14" destOrd="0" presId="urn:microsoft.com/office/officeart/2005/8/layout/default"/>
    <dgm:cxn modelId="{2FD8F877-B652-4D65-A5FF-11C56DF2D2A0}" type="presParOf" srcId="{AD708A6A-357D-49C8-8A0D-4840807157B7}" destId="{DF2C6A15-7AEE-4B09-B183-B4C8EA40A79C}" srcOrd="15" destOrd="0" presId="urn:microsoft.com/office/officeart/2005/8/layout/default"/>
    <dgm:cxn modelId="{1732A95A-26E7-48F6-93BC-EEE57AA71B96}" type="presParOf" srcId="{AD708A6A-357D-49C8-8A0D-4840807157B7}" destId="{AF247358-1C74-4520-9A5E-6B828D6F1BE1}" srcOrd="16" destOrd="0" presId="urn:microsoft.com/office/officeart/2005/8/layout/default"/>
    <dgm:cxn modelId="{9EDE4201-6E8F-4D26-B535-05485FC178D4}" type="presParOf" srcId="{AD708A6A-357D-49C8-8A0D-4840807157B7}" destId="{FB001D1F-B63B-47E9-81CF-4D5D2FC1949C}" srcOrd="17" destOrd="0" presId="urn:microsoft.com/office/officeart/2005/8/layout/default"/>
    <dgm:cxn modelId="{BF577B3F-DB48-4B4D-AAD6-328429C59F1C}" type="presParOf" srcId="{AD708A6A-357D-49C8-8A0D-4840807157B7}" destId="{396B444C-954E-44FC-A724-FB4AA7E88FCE}"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5E704-C9FD-490D-86F0-479A336E03C6}">
      <dsp:nvSpPr>
        <dsp:cNvPr id="0" name=""/>
        <dsp:cNvSpPr/>
      </dsp:nvSpPr>
      <dsp:spPr>
        <a:xfrm>
          <a:off x="967542" y="414"/>
          <a:ext cx="2154956" cy="129297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344D69"/>
              </a:solidFill>
            </a:rPr>
            <a:t>Provide education, training, and logistical information to farmers, agency staff, and the general public</a:t>
          </a:r>
        </a:p>
      </dsp:txBody>
      <dsp:txXfrm>
        <a:off x="967542" y="414"/>
        <a:ext cx="2154956" cy="1292974"/>
      </dsp:txXfrm>
    </dsp:sp>
    <dsp:sp modelId="{119C043E-A791-4392-B1AF-3BDB5FC0279D}">
      <dsp:nvSpPr>
        <dsp:cNvPr id="0" name=""/>
        <dsp:cNvSpPr/>
      </dsp:nvSpPr>
      <dsp:spPr>
        <a:xfrm>
          <a:off x="3337995" y="414"/>
          <a:ext cx="2154956" cy="1292974"/>
        </a:xfrm>
        <a:prstGeom prst="rect">
          <a:avLst/>
        </a:prstGeom>
        <a:solidFill>
          <a:schemeClr val="accent2">
            <a:hueOff val="-161707"/>
            <a:satOff val="-9325"/>
            <a:lumOff val="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344D69"/>
              </a:solidFill>
            </a:rPr>
            <a:t>Unite conservation agencies, farmers, and industry to advocate for large scale adoption of soil health principals </a:t>
          </a:r>
        </a:p>
      </dsp:txBody>
      <dsp:txXfrm>
        <a:off x="3337995" y="414"/>
        <a:ext cx="2154956" cy="1292974"/>
      </dsp:txXfrm>
    </dsp:sp>
    <dsp:sp modelId="{8DEB8322-6408-4842-B079-B31C5A1BF3F3}">
      <dsp:nvSpPr>
        <dsp:cNvPr id="0" name=""/>
        <dsp:cNvSpPr/>
      </dsp:nvSpPr>
      <dsp:spPr>
        <a:xfrm>
          <a:off x="5708447" y="414"/>
          <a:ext cx="2154956" cy="1292974"/>
        </a:xfrm>
        <a:prstGeom prst="rect">
          <a:avLst/>
        </a:prstGeom>
        <a:solidFill>
          <a:schemeClr val="accent2">
            <a:hueOff val="-323414"/>
            <a:satOff val="-18651"/>
            <a:lumOff val="19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344D69"/>
              </a:solidFill>
            </a:rPr>
            <a:t>Develop and maintain the farmer to farmer mentor program </a:t>
          </a:r>
        </a:p>
      </dsp:txBody>
      <dsp:txXfrm>
        <a:off x="5708447" y="414"/>
        <a:ext cx="2154956" cy="1292974"/>
      </dsp:txXfrm>
    </dsp:sp>
    <dsp:sp modelId="{F704F789-89F2-4C35-9E90-CED83B1ED56C}">
      <dsp:nvSpPr>
        <dsp:cNvPr id="0" name=""/>
        <dsp:cNvSpPr/>
      </dsp:nvSpPr>
      <dsp:spPr>
        <a:xfrm>
          <a:off x="8078900" y="414"/>
          <a:ext cx="2154956" cy="1292974"/>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344D69"/>
              </a:solidFill>
            </a:rPr>
            <a:t>Create and maintain a statewide soil health forum </a:t>
          </a:r>
        </a:p>
      </dsp:txBody>
      <dsp:txXfrm>
        <a:off x="8078900" y="414"/>
        <a:ext cx="2154956" cy="1292974"/>
      </dsp:txXfrm>
    </dsp:sp>
    <dsp:sp modelId="{E4E89C2A-1867-4661-847F-4893155F292B}">
      <dsp:nvSpPr>
        <dsp:cNvPr id="0" name=""/>
        <dsp:cNvSpPr/>
      </dsp:nvSpPr>
      <dsp:spPr>
        <a:xfrm>
          <a:off x="967542" y="1508884"/>
          <a:ext cx="2154956" cy="1292974"/>
        </a:xfrm>
        <a:prstGeom prst="rect">
          <a:avLst/>
        </a:prstGeom>
        <a:solidFill>
          <a:schemeClr val="accent2">
            <a:hueOff val="-646828"/>
            <a:satOff val="-37301"/>
            <a:lumOff val="3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344D69"/>
              </a:solidFill>
            </a:rPr>
            <a:t>Organize and collaborate on events, trainings, field days, and meetings with producers and other entities</a:t>
          </a:r>
        </a:p>
      </dsp:txBody>
      <dsp:txXfrm>
        <a:off x="967542" y="1508884"/>
        <a:ext cx="2154956" cy="1292974"/>
      </dsp:txXfrm>
    </dsp:sp>
    <dsp:sp modelId="{C70146C3-7154-4819-8B3A-92F5CCF5EEAC}">
      <dsp:nvSpPr>
        <dsp:cNvPr id="0" name=""/>
        <dsp:cNvSpPr/>
      </dsp:nvSpPr>
      <dsp:spPr>
        <a:xfrm>
          <a:off x="3337995" y="1508884"/>
          <a:ext cx="2154956" cy="1292974"/>
        </a:xfrm>
        <a:prstGeom prst="rect">
          <a:avLst/>
        </a:prstGeom>
        <a:solidFill>
          <a:schemeClr val="accent2">
            <a:hueOff val="-808535"/>
            <a:satOff val="-46627"/>
            <a:lumOff val="4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344D69"/>
              </a:solidFill>
            </a:rPr>
            <a:t>Establish research base-Ag Center at MN College for a minimum of 5 year agreement for testing, data, and information exchange of soil health practice implementation in Minnesota</a:t>
          </a:r>
        </a:p>
      </dsp:txBody>
      <dsp:txXfrm>
        <a:off x="3337995" y="1508884"/>
        <a:ext cx="2154956" cy="1292974"/>
      </dsp:txXfrm>
    </dsp:sp>
    <dsp:sp modelId="{CAFE64DB-3F2C-438F-B40E-4E619036D2F5}">
      <dsp:nvSpPr>
        <dsp:cNvPr id="0" name=""/>
        <dsp:cNvSpPr/>
      </dsp:nvSpPr>
      <dsp:spPr>
        <a:xfrm>
          <a:off x="5708447" y="1508884"/>
          <a:ext cx="2154956" cy="1292974"/>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344D69"/>
              </a:solidFill>
            </a:rPr>
            <a:t>Develop agreements with MN farmers and monitor management, soil health, and economics</a:t>
          </a:r>
        </a:p>
      </dsp:txBody>
      <dsp:txXfrm>
        <a:off x="5708447" y="1508884"/>
        <a:ext cx="2154956" cy="1292974"/>
      </dsp:txXfrm>
    </dsp:sp>
    <dsp:sp modelId="{DE505A40-4ED0-40FE-A668-58B8546B4AC1}">
      <dsp:nvSpPr>
        <dsp:cNvPr id="0" name=""/>
        <dsp:cNvSpPr/>
      </dsp:nvSpPr>
      <dsp:spPr>
        <a:xfrm>
          <a:off x="8078900" y="1508884"/>
          <a:ext cx="2154956" cy="1292974"/>
        </a:xfrm>
        <a:prstGeom prst="rect">
          <a:avLst/>
        </a:prstGeom>
        <a:solidFill>
          <a:schemeClr val="accent2">
            <a:hueOff val="-1131949"/>
            <a:satOff val="-65277"/>
            <a:lumOff val="6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344D69"/>
              </a:solidFill>
            </a:rPr>
            <a:t>Develop and maintain a website with information about the organization, relevant technical information, links to information, calendar of events, and contacts for the organization </a:t>
          </a:r>
        </a:p>
      </dsp:txBody>
      <dsp:txXfrm>
        <a:off x="8078900" y="1508884"/>
        <a:ext cx="2154956" cy="1292974"/>
      </dsp:txXfrm>
    </dsp:sp>
    <dsp:sp modelId="{AF247358-1C74-4520-9A5E-6B828D6F1BE1}">
      <dsp:nvSpPr>
        <dsp:cNvPr id="0" name=""/>
        <dsp:cNvSpPr/>
      </dsp:nvSpPr>
      <dsp:spPr>
        <a:xfrm>
          <a:off x="3337995" y="3017354"/>
          <a:ext cx="2154956" cy="1292974"/>
        </a:xfrm>
        <a:prstGeom prst="rect">
          <a:avLst/>
        </a:prstGeom>
        <a:solidFill>
          <a:schemeClr val="accent2">
            <a:hueOff val="-1293656"/>
            <a:satOff val="-74603"/>
            <a:lumOff val="76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344D69"/>
              </a:solidFill>
            </a:rPr>
            <a:t>Leadership development, education, and training opportunities </a:t>
          </a:r>
        </a:p>
      </dsp:txBody>
      <dsp:txXfrm>
        <a:off x="3337995" y="3017354"/>
        <a:ext cx="2154956" cy="1292974"/>
      </dsp:txXfrm>
    </dsp:sp>
    <dsp:sp modelId="{396B444C-954E-44FC-A724-FB4AA7E88FCE}">
      <dsp:nvSpPr>
        <dsp:cNvPr id="0" name=""/>
        <dsp:cNvSpPr/>
      </dsp:nvSpPr>
      <dsp:spPr>
        <a:xfrm>
          <a:off x="5708447" y="3017354"/>
          <a:ext cx="2154956" cy="1292974"/>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344D69"/>
              </a:solidFill>
            </a:rPr>
            <a:t>Promote large scale adoption of soil health practices, making a measurable positive impact on soil erosion, surface water quality, and soil infiltration for Minnesota</a:t>
          </a:r>
        </a:p>
      </dsp:txBody>
      <dsp:txXfrm>
        <a:off x="5708447" y="3017354"/>
        <a:ext cx="2154956" cy="129297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0CA4278-E1E4-410A-B32C-168A0716140D}" type="datetimeFigureOut">
              <a:rPr lang="en-US" smtClean="0"/>
              <a:t>11/26/2019</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E2FDA4A-6731-4F36-A514-94B23192ADC7}" type="slidenum">
              <a:rPr lang="en-US" smtClean="0"/>
              <a:t>‹#›</a:t>
            </a:fld>
            <a:endParaRPr lang="en-US"/>
          </a:p>
        </p:txBody>
      </p:sp>
    </p:spTree>
    <p:extLst>
      <p:ext uri="{BB962C8B-B14F-4D97-AF65-F5344CB8AC3E}">
        <p14:creationId xmlns:p14="http://schemas.microsoft.com/office/powerpoint/2010/main" val="2090117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introductions</a:t>
            </a:r>
          </a:p>
        </p:txBody>
      </p:sp>
      <p:sp>
        <p:nvSpPr>
          <p:cNvPr id="4" name="Slide Number Placeholder 3"/>
          <p:cNvSpPr>
            <a:spLocks noGrp="1"/>
          </p:cNvSpPr>
          <p:nvPr>
            <p:ph type="sldNum" sz="quarter" idx="5"/>
          </p:nvPr>
        </p:nvSpPr>
        <p:spPr/>
        <p:txBody>
          <a:bodyPr/>
          <a:lstStyle/>
          <a:p>
            <a:fld id="{D2CB3EE4-88CA-4A06-A74D-B0DC6D8AC103}" type="slidenum">
              <a:rPr lang="en-US" smtClean="0"/>
              <a:t>4</a:t>
            </a:fld>
            <a:endParaRPr lang="en-US"/>
          </a:p>
        </p:txBody>
      </p:sp>
    </p:spTree>
    <p:extLst>
      <p:ext uri="{BB962C8B-B14F-4D97-AF65-F5344CB8AC3E}">
        <p14:creationId xmlns:p14="http://schemas.microsoft.com/office/powerpoint/2010/main" val="1997662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pitchFamily="34" charset="-128"/>
              </a:defRPr>
            </a:lvl1pPr>
            <a:lvl2pPr marL="779085" indent="-298894">
              <a:spcBef>
                <a:spcPct val="30000"/>
              </a:spcBef>
              <a:defRPr sz="1200">
                <a:solidFill>
                  <a:schemeClr val="tx1"/>
                </a:solidFill>
                <a:latin typeface="Arial" charset="0"/>
                <a:ea typeface="MS PGothic" pitchFamily="34" charset="-128"/>
              </a:defRPr>
            </a:lvl2pPr>
            <a:lvl3pPr marL="1198844" indent="-238462">
              <a:spcBef>
                <a:spcPct val="30000"/>
              </a:spcBef>
              <a:defRPr sz="1200">
                <a:solidFill>
                  <a:schemeClr val="tx1"/>
                </a:solidFill>
                <a:latin typeface="Arial" charset="0"/>
                <a:ea typeface="MS PGothic" pitchFamily="34" charset="-128"/>
              </a:defRPr>
            </a:lvl3pPr>
            <a:lvl4pPr marL="1679034" indent="-238462">
              <a:spcBef>
                <a:spcPct val="30000"/>
              </a:spcBef>
              <a:defRPr sz="1200">
                <a:solidFill>
                  <a:schemeClr val="tx1"/>
                </a:solidFill>
                <a:latin typeface="Arial" charset="0"/>
                <a:ea typeface="MS PGothic" pitchFamily="34" charset="-128"/>
              </a:defRPr>
            </a:lvl4pPr>
            <a:lvl5pPr marL="2159224" indent="-238462">
              <a:spcBef>
                <a:spcPct val="30000"/>
              </a:spcBef>
              <a:defRPr sz="1200">
                <a:solidFill>
                  <a:schemeClr val="tx1"/>
                </a:solidFill>
                <a:latin typeface="Arial" charset="0"/>
                <a:ea typeface="MS PGothic" pitchFamily="34" charset="-128"/>
              </a:defRPr>
            </a:lvl5pPr>
            <a:lvl6pPr marL="2629615" indent="-238462" eaLnBrk="0" fontAlgn="base" hangingPunct="0">
              <a:spcBef>
                <a:spcPct val="30000"/>
              </a:spcBef>
              <a:spcAft>
                <a:spcPct val="0"/>
              </a:spcAft>
              <a:defRPr sz="1200">
                <a:solidFill>
                  <a:schemeClr val="tx1"/>
                </a:solidFill>
                <a:latin typeface="Arial" charset="0"/>
                <a:ea typeface="MS PGothic" pitchFamily="34" charset="-128"/>
              </a:defRPr>
            </a:lvl6pPr>
            <a:lvl7pPr marL="3100006" indent="-238462" eaLnBrk="0" fontAlgn="base" hangingPunct="0">
              <a:spcBef>
                <a:spcPct val="30000"/>
              </a:spcBef>
              <a:spcAft>
                <a:spcPct val="0"/>
              </a:spcAft>
              <a:defRPr sz="1200">
                <a:solidFill>
                  <a:schemeClr val="tx1"/>
                </a:solidFill>
                <a:latin typeface="Arial" charset="0"/>
                <a:ea typeface="MS PGothic" pitchFamily="34" charset="-128"/>
              </a:defRPr>
            </a:lvl7pPr>
            <a:lvl8pPr marL="3570397" indent="-238462" eaLnBrk="0" fontAlgn="base" hangingPunct="0">
              <a:spcBef>
                <a:spcPct val="30000"/>
              </a:spcBef>
              <a:spcAft>
                <a:spcPct val="0"/>
              </a:spcAft>
              <a:defRPr sz="1200">
                <a:solidFill>
                  <a:schemeClr val="tx1"/>
                </a:solidFill>
                <a:latin typeface="Arial" charset="0"/>
                <a:ea typeface="MS PGothic" pitchFamily="34" charset="-128"/>
              </a:defRPr>
            </a:lvl8pPr>
            <a:lvl9pPr marL="4040787" indent="-238462" eaLnBrk="0" fontAlgn="base" hangingPunct="0">
              <a:spcBef>
                <a:spcPct val="30000"/>
              </a:spcBef>
              <a:spcAft>
                <a:spcPct val="0"/>
              </a:spcAft>
              <a:defRPr sz="1200">
                <a:solidFill>
                  <a:schemeClr val="tx1"/>
                </a:solidFill>
                <a:latin typeface="Arial" charset="0"/>
                <a:ea typeface="MS PGothic" pitchFamily="34" charset="-128"/>
              </a:defRPr>
            </a:lvl9pPr>
          </a:lstStyle>
          <a:p>
            <a:pPr>
              <a:spcBef>
                <a:spcPct val="0"/>
              </a:spcBef>
            </a:pPr>
            <a:fld id="{A6CA9D2C-3F9F-4B47-8F75-71447FBC8162}" type="slidenum">
              <a:rPr lang="en-US" altLang="en-US"/>
              <a:pPr>
                <a:spcBef>
                  <a:spcPct val="0"/>
                </a:spcBef>
              </a:pPr>
              <a:t>18</a:t>
            </a:fld>
            <a:endParaRPr lang="en-US"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spcBef>
                <a:spcPct val="0"/>
              </a:spcBef>
            </a:pPr>
            <a:r>
              <a:rPr lang="en-US" altLang="en-US" dirty="0"/>
              <a:t>Beth</a:t>
            </a:r>
          </a:p>
        </p:txBody>
      </p:sp>
    </p:spTree>
    <p:extLst>
      <p:ext uri="{BB962C8B-B14F-4D97-AF65-F5344CB8AC3E}">
        <p14:creationId xmlns:p14="http://schemas.microsoft.com/office/powerpoint/2010/main" val="1656432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115">
              <a:spcBef>
                <a:spcPct val="30000"/>
              </a:spcBef>
              <a:defRPr sz="1200">
                <a:solidFill>
                  <a:schemeClr val="tx1"/>
                </a:solidFill>
                <a:latin typeface="Arial" charset="0"/>
                <a:ea typeface="MS PGothic" pitchFamily="34" charset="-128"/>
              </a:defRPr>
            </a:lvl1pPr>
            <a:lvl2pPr marL="779085" indent="-298894" defTabSz="957115">
              <a:spcBef>
                <a:spcPct val="30000"/>
              </a:spcBef>
              <a:defRPr sz="1200">
                <a:solidFill>
                  <a:schemeClr val="tx1"/>
                </a:solidFill>
                <a:latin typeface="Arial" charset="0"/>
                <a:ea typeface="MS PGothic" pitchFamily="34" charset="-128"/>
              </a:defRPr>
            </a:lvl2pPr>
            <a:lvl3pPr marL="1198844" indent="-238462" defTabSz="957115">
              <a:spcBef>
                <a:spcPct val="30000"/>
              </a:spcBef>
              <a:defRPr sz="1200">
                <a:solidFill>
                  <a:schemeClr val="tx1"/>
                </a:solidFill>
                <a:latin typeface="Arial" charset="0"/>
                <a:ea typeface="MS PGothic" pitchFamily="34" charset="-128"/>
              </a:defRPr>
            </a:lvl3pPr>
            <a:lvl4pPr marL="1679034" indent="-238462" defTabSz="957115">
              <a:spcBef>
                <a:spcPct val="30000"/>
              </a:spcBef>
              <a:defRPr sz="1200">
                <a:solidFill>
                  <a:schemeClr val="tx1"/>
                </a:solidFill>
                <a:latin typeface="Arial" charset="0"/>
                <a:ea typeface="MS PGothic" pitchFamily="34" charset="-128"/>
              </a:defRPr>
            </a:lvl4pPr>
            <a:lvl5pPr marL="2159224" indent="-238462" defTabSz="957115">
              <a:spcBef>
                <a:spcPct val="30000"/>
              </a:spcBef>
              <a:defRPr sz="1200">
                <a:solidFill>
                  <a:schemeClr val="tx1"/>
                </a:solidFill>
                <a:latin typeface="Arial" charset="0"/>
                <a:ea typeface="MS PGothic" pitchFamily="34" charset="-128"/>
              </a:defRPr>
            </a:lvl5pPr>
            <a:lvl6pPr marL="2629615" indent="-238462" defTabSz="957115" eaLnBrk="0" fontAlgn="base" hangingPunct="0">
              <a:spcBef>
                <a:spcPct val="30000"/>
              </a:spcBef>
              <a:spcAft>
                <a:spcPct val="0"/>
              </a:spcAft>
              <a:defRPr sz="1200">
                <a:solidFill>
                  <a:schemeClr val="tx1"/>
                </a:solidFill>
                <a:latin typeface="Arial" charset="0"/>
                <a:ea typeface="MS PGothic" pitchFamily="34" charset="-128"/>
              </a:defRPr>
            </a:lvl6pPr>
            <a:lvl7pPr marL="3100006" indent="-238462" defTabSz="957115" eaLnBrk="0" fontAlgn="base" hangingPunct="0">
              <a:spcBef>
                <a:spcPct val="30000"/>
              </a:spcBef>
              <a:spcAft>
                <a:spcPct val="0"/>
              </a:spcAft>
              <a:defRPr sz="1200">
                <a:solidFill>
                  <a:schemeClr val="tx1"/>
                </a:solidFill>
                <a:latin typeface="Arial" charset="0"/>
                <a:ea typeface="MS PGothic" pitchFamily="34" charset="-128"/>
              </a:defRPr>
            </a:lvl7pPr>
            <a:lvl8pPr marL="3570397" indent="-238462" defTabSz="957115" eaLnBrk="0" fontAlgn="base" hangingPunct="0">
              <a:spcBef>
                <a:spcPct val="30000"/>
              </a:spcBef>
              <a:spcAft>
                <a:spcPct val="0"/>
              </a:spcAft>
              <a:defRPr sz="1200">
                <a:solidFill>
                  <a:schemeClr val="tx1"/>
                </a:solidFill>
                <a:latin typeface="Arial" charset="0"/>
                <a:ea typeface="MS PGothic" pitchFamily="34" charset="-128"/>
              </a:defRPr>
            </a:lvl8pPr>
            <a:lvl9pPr marL="4040787" indent="-238462" defTabSz="957115" eaLnBrk="0" fontAlgn="base" hangingPunct="0">
              <a:spcBef>
                <a:spcPct val="30000"/>
              </a:spcBef>
              <a:spcAft>
                <a:spcPct val="0"/>
              </a:spcAft>
              <a:defRPr sz="1200">
                <a:solidFill>
                  <a:schemeClr val="tx1"/>
                </a:solidFill>
                <a:latin typeface="Arial" charset="0"/>
                <a:ea typeface="MS PGothic" pitchFamily="34" charset="-128"/>
              </a:defRPr>
            </a:lvl9pPr>
          </a:lstStyle>
          <a:p>
            <a:pPr>
              <a:spcBef>
                <a:spcPct val="0"/>
              </a:spcBef>
            </a:pPr>
            <a:fld id="{E594F437-3400-4FE8-9631-98302C3F7C04}" type="slidenum">
              <a:rPr lang="en-US" altLang="en-US"/>
              <a:pPr>
                <a:spcBef>
                  <a:spcPct val="0"/>
                </a:spcBef>
              </a:pPr>
              <a:t>19</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Beth</a:t>
            </a:r>
          </a:p>
        </p:txBody>
      </p:sp>
    </p:spTree>
    <p:extLst>
      <p:ext uri="{BB962C8B-B14F-4D97-AF65-F5344CB8AC3E}">
        <p14:creationId xmlns:p14="http://schemas.microsoft.com/office/powerpoint/2010/main" val="2560466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115">
              <a:spcBef>
                <a:spcPct val="30000"/>
              </a:spcBef>
              <a:defRPr sz="1200">
                <a:solidFill>
                  <a:schemeClr val="tx1"/>
                </a:solidFill>
                <a:latin typeface="Arial" charset="0"/>
                <a:ea typeface="MS PGothic" pitchFamily="34" charset="-128"/>
              </a:defRPr>
            </a:lvl1pPr>
            <a:lvl2pPr marL="779085" indent="-298894" defTabSz="957115">
              <a:spcBef>
                <a:spcPct val="30000"/>
              </a:spcBef>
              <a:defRPr sz="1200">
                <a:solidFill>
                  <a:schemeClr val="tx1"/>
                </a:solidFill>
                <a:latin typeface="Arial" charset="0"/>
                <a:ea typeface="MS PGothic" pitchFamily="34" charset="-128"/>
              </a:defRPr>
            </a:lvl2pPr>
            <a:lvl3pPr marL="1198844" indent="-238462" defTabSz="957115">
              <a:spcBef>
                <a:spcPct val="30000"/>
              </a:spcBef>
              <a:defRPr sz="1200">
                <a:solidFill>
                  <a:schemeClr val="tx1"/>
                </a:solidFill>
                <a:latin typeface="Arial" charset="0"/>
                <a:ea typeface="MS PGothic" pitchFamily="34" charset="-128"/>
              </a:defRPr>
            </a:lvl3pPr>
            <a:lvl4pPr marL="1679034" indent="-238462" defTabSz="957115">
              <a:spcBef>
                <a:spcPct val="30000"/>
              </a:spcBef>
              <a:defRPr sz="1200">
                <a:solidFill>
                  <a:schemeClr val="tx1"/>
                </a:solidFill>
                <a:latin typeface="Arial" charset="0"/>
                <a:ea typeface="MS PGothic" pitchFamily="34" charset="-128"/>
              </a:defRPr>
            </a:lvl4pPr>
            <a:lvl5pPr marL="2159224" indent="-238462" defTabSz="957115">
              <a:spcBef>
                <a:spcPct val="30000"/>
              </a:spcBef>
              <a:defRPr sz="1200">
                <a:solidFill>
                  <a:schemeClr val="tx1"/>
                </a:solidFill>
                <a:latin typeface="Arial" charset="0"/>
                <a:ea typeface="MS PGothic" pitchFamily="34" charset="-128"/>
              </a:defRPr>
            </a:lvl5pPr>
            <a:lvl6pPr marL="2629615" indent="-238462" defTabSz="957115" eaLnBrk="0" fontAlgn="base" hangingPunct="0">
              <a:spcBef>
                <a:spcPct val="30000"/>
              </a:spcBef>
              <a:spcAft>
                <a:spcPct val="0"/>
              </a:spcAft>
              <a:defRPr sz="1200">
                <a:solidFill>
                  <a:schemeClr val="tx1"/>
                </a:solidFill>
                <a:latin typeface="Arial" charset="0"/>
                <a:ea typeface="MS PGothic" pitchFamily="34" charset="-128"/>
              </a:defRPr>
            </a:lvl6pPr>
            <a:lvl7pPr marL="3100006" indent="-238462" defTabSz="957115" eaLnBrk="0" fontAlgn="base" hangingPunct="0">
              <a:spcBef>
                <a:spcPct val="30000"/>
              </a:spcBef>
              <a:spcAft>
                <a:spcPct val="0"/>
              </a:spcAft>
              <a:defRPr sz="1200">
                <a:solidFill>
                  <a:schemeClr val="tx1"/>
                </a:solidFill>
                <a:latin typeface="Arial" charset="0"/>
                <a:ea typeface="MS PGothic" pitchFamily="34" charset="-128"/>
              </a:defRPr>
            </a:lvl7pPr>
            <a:lvl8pPr marL="3570397" indent="-238462" defTabSz="957115" eaLnBrk="0" fontAlgn="base" hangingPunct="0">
              <a:spcBef>
                <a:spcPct val="30000"/>
              </a:spcBef>
              <a:spcAft>
                <a:spcPct val="0"/>
              </a:spcAft>
              <a:defRPr sz="1200">
                <a:solidFill>
                  <a:schemeClr val="tx1"/>
                </a:solidFill>
                <a:latin typeface="Arial" charset="0"/>
                <a:ea typeface="MS PGothic" pitchFamily="34" charset="-128"/>
              </a:defRPr>
            </a:lvl8pPr>
            <a:lvl9pPr marL="4040787" indent="-238462" defTabSz="957115" eaLnBrk="0" fontAlgn="base" hangingPunct="0">
              <a:spcBef>
                <a:spcPct val="30000"/>
              </a:spcBef>
              <a:spcAft>
                <a:spcPct val="0"/>
              </a:spcAft>
              <a:defRPr sz="1200">
                <a:solidFill>
                  <a:schemeClr val="tx1"/>
                </a:solidFill>
                <a:latin typeface="Arial" charset="0"/>
                <a:ea typeface="MS PGothic" pitchFamily="34" charset="-128"/>
              </a:defRPr>
            </a:lvl9pPr>
          </a:lstStyle>
          <a:p>
            <a:pPr>
              <a:spcBef>
                <a:spcPct val="0"/>
              </a:spcBef>
            </a:pPr>
            <a:fld id="{872287B9-FC60-4FE1-B0DF-6CEF0CD87679}" type="slidenum">
              <a:rPr lang="en-US" altLang="en-US"/>
              <a:pPr>
                <a:spcBef>
                  <a:spcPct val="0"/>
                </a:spcBef>
              </a:pPr>
              <a:t>20</a:t>
            </a:fld>
            <a:endParaRPr lang="en-US"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Beth</a:t>
            </a:r>
          </a:p>
        </p:txBody>
      </p:sp>
    </p:spTree>
    <p:extLst>
      <p:ext uri="{BB962C8B-B14F-4D97-AF65-F5344CB8AC3E}">
        <p14:creationId xmlns:p14="http://schemas.microsoft.com/office/powerpoint/2010/main" val="627693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b="1" dirty="0">
                <a:solidFill>
                  <a:schemeClr val="accent6">
                    <a:lumMod val="75000"/>
                  </a:schemeClr>
                </a:solidFill>
                <a:latin typeface="Arial" panose="020B0604020202020204" pitchFamily="34" charset="0"/>
                <a:cs typeface="Arial" panose="020B0604020202020204" pitchFamily="34" charset="0"/>
              </a:rPr>
              <a:t>Rob </a:t>
            </a:r>
          </a:p>
          <a:p>
            <a:pPr>
              <a:defRPr/>
            </a:pPr>
            <a:r>
              <a:rPr lang="en-US" b="1" dirty="0">
                <a:solidFill>
                  <a:schemeClr val="accent6">
                    <a:lumMod val="75000"/>
                  </a:schemeClr>
                </a:solidFill>
                <a:latin typeface="Arial" panose="020B0604020202020204" pitchFamily="34" charset="0"/>
                <a:cs typeface="Arial" panose="020B0604020202020204" pitchFamily="34" charset="0"/>
              </a:rPr>
              <a:t>Each project is to be led by an “ag professional,” such as:</a:t>
            </a:r>
          </a:p>
          <a:p>
            <a:pPr>
              <a:defRPr/>
            </a:pPr>
            <a:endParaRPr lang="en-US" b="1" dirty="0">
              <a:solidFill>
                <a:schemeClr val="accent6">
                  <a:lumMod val="75000"/>
                </a:schemeClr>
              </a:solidFill>
              <a:latin typeface="Arial" panose="020B0604020202020204" pitchFamily="34" charset="0"/>
              <a:cs typeface="Arial" panose="020B0604020202020204" pitchFamily="34" charset="0"/>
            </a:endParaRPr>
          </a:p>
          <a:p>
            <a:pPr marL="180030" indent="-180030">
              <a:spcBef>
                <a:spcPts val="1260"/>
              </a:spcBef>
              <a:buFont typeface="Arial" panose="020B0604020202020204" pitchFamily="34" charset="0"/>
              <a:buChar char="•"/>
              <a:defRPr/>
            </a:pPr>
            <a:r>
              <a:rPr lang="en-US" altLang="en-US" b="1" dirty="0">
                <a:solidFill>
                  <a:schemeClr val="accent6">
                    <a:lumMod val="75000"/>
                  </a:schemeClr>
                </a:solidFill>
                <a:latin typeface="Arial" panose="020B0604020202020204" pitchFamily="34" charset="0"/>
                <a:cs typeface="Arial" panose="020B0604020202020204" pitchFamily="34" charset="0"/>
              </a:rPr>
              <a:t>Extension educators (specialist/agents)</a:t>
            </a:r>
          </a:p>
          <a:p>
            <a:pPr marL="180030" indent="-180030">
              <a:spcBef>
                <a:spcPts val="1260"/>
              </a:spcBef>
              <a:buFont typeface="Arial" panose="020B0604020202020204" pitchFamily="34" charset="0"/>
              <a:buChar char="•"/>
              <a:defRPr/>
            </a:pPr>
            <a:r>
              <a:rPr lang="en-US" altLang="en-US" b="1" dirty="0">
                <a:solidFill>
                  <a:schemeClr val="accent6">
                    <a:lumMod val="75000"/>
                  </a:schemeClr>
                </a:solidFill>
                <a:latin typeface="Arial" panose="020B0604020202020204" pitchFamily="34" charset="0"/>
                <a:cs typeface="Arial" panose="020B0604020202020204" pitchFamily="34" charset="0"/>
              </a:rPr>
              <a:t>Other university educators or researchers</a:t>
            </a:r>
          </a:p>
          <a:p>
            <a:pPr marL="180030" indent="-180030">
              <a:spcBef>
                <a:spcPts val="1260"/>
              </a:spcBef>
              <a:buFont typeface="Arial" panose="020B0604020202020204" pitchFamily="34" charset="0"/>
              <a:buChar char="•"/>
              <a:defRPr/>
            </a:pPr>
            <a:r>
              <a:rPr lang="en-US" altLang="en-US" b="1" dirty="0">
                <a:solidFill>
                  <a:schemeClr val="accent6">
                    <a:lumMod val="75000"/>
                  </a:schemeClr>
                </a:solidFill>
                <a:latin typeface="Arial" panose="020B0604020202020204" pitchFamily="34" charset="0"/>
                <a:cs typeface="Arial" panose="020B0604020202020204" pitchFamily="34" charset="0"/>
              </a:rPr>
              <a:t>Non-profit organization staff</a:t>
            </a:r>
          </a:p>
          <a:p>
            <a:pPr marL="180030" indent="-180030">
              <a:spcBef>
                <a:spcPts val="1260"/>
              </a:spcBef>
              <a:buFont typeface="Arial" panose="020B0604020202020204" pitchFamily="34" charset="0"/>
              <a:buChar char="•"/>
              <a:defRPr/>
            </a:pPr>
            <a:r>
              <a:rPr lang="en-US" altLang="en-US" b="1" dirty="0">
                <a:solidFill>
                  <a:schemeClr val="accent6">
                    <a:lumMod val="75000"/>
                  </a:schemeClr>
                </a:solidFill>
                <a:latin typeface="Arial" panose="020B0604020202020204" pitchFamily="34" charset="0"/>
                <a:cs typeface="Arial" panose="020B0604020202020204" pitchFamily="34" charset="0"/>
              </a:rPr>
              <a:t>Agency staff</a:t>
            </a:r>
          </a:p>
          <a:p>
            <a:pPr marL="180030" indent="-180030">
              <a:spcBef>
                <a:spcPts val="1260"/>
              </a:spcBef>
              <a:buFont typeface="Arial" panose="020B0604020202020204" pitchFamily="34" charset="0"/>
              <a:buChar char="•"/>
              <a:defRPr/>
            </a:pPr>
            <a:r>
              <a:rPr lang="en-US" altLang="en-US" b="1" dirty="0">
                <a:solidFill>
                  <a:schemeClr val="accent6">
                    <a:lumMod val="75000"/>
                  </a:schemeClr>
                </a:solidFill>
                <a:latin typeface="Arial" panose="020B0604020202020204" pitchFamily="34" charset="0"/>
                <a:cs typeface="Arial" panose="020B0604020202020204" pitchFamily="34" charset="0"/>
              </a:rPr>
              <a:t>Certified crop advisors</a:t>
            </a:r>
          </a:p>
          <a:p>
            <a:pPr marL="180030" indent="-180030">
              <a:spcBef>
                <a:spcPts val="1260"/>
              </a:spcBef>
              <a:buFont typeface="Arial" panose="020B0604020202020204" pitchFamily="34" charset="0"/>
              <a:buChar char="•"/>
              <a:defRPr/>
            </a:pPr>
            <a:r>
              <a:rPr lang="en-US" altLang="en-US" b="1" dirty="0">
                <a:solidFill>
                  <a:schemeClr val="accent6">
                    <a:lumMod val="75000"/>
                  </a:schemeClr>
                </a:solidFill>
                <a:latin typeface="Arial" panose="020B0604020202020204" pitchFamily="34" charset="0"/>
                <a:cs typeface="Arial" panose="020B0604020202020204" pitchFamily="34" charset="0"/>
              </a:rPr>
              <a:t>Other ag and natural resource consultants</a:t>
            </a:r>
          </a:p>
          <a:p>
            <a:pPr>
              <a:defRPr/>
            </a:pPr>
            <a:endParaRPr 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Georgia" pitchFamily="18" charset="0"/>
                <a:ea typeface="MS PGothic" pitchFamily="34" charset="-128"/>
              </a:defRPr>
            </a:lvl1pPr>
            <a:lvl2pPr marL="764385" indent="-293994">
              <a:defRPr sz="2100">
                <a:solidFill>
                  <a:schemeClr val="tx1"/>
                </a:solidFill>
                <a:latin typeface="Georgia" pitchFamily="18" charset="0"/>
                <a:ea typeface="MS PGothic" pitchFamily="34" charset="-128"/>
              </a:defRPr>
            </a:lvl2pPr>
            <a:lvl3pPr marL="1175977" indent="-235195">
              <a:defRPr sz="2100">
                <a:solidFill>
                  <a:schemeClr val="tx1"/>
                </a:solidFill>
                <a:latin typeface="Georgia" pitchFamily="18" charset="0"/>
                <a:ea typeface="MS PGothic" pitchFamily="34" charset="-128"/>
              </a:defRPr>
            </a:lvl3pPr>
            <a:lvl4pPr marL="1646368" indent="-235195">
              <a:defRPr sz="2100">
                <a:solidFill>
                  <a:schemeClr val="tx1"/>
                </a:solidFill>
                <a:latin typeface="Georgia" pitchFamily="18" charset="0"/>
                <a:ea typeface="MS PGothic" pitchFamily="34" charset="-128"/>
              </a:defRPr>
            </a:lvl4pPr>
            <a:lvl5pPr marL="2116758" indent="-235195">
              <a:defRPr sz="2100">
                <a:solidFill>
                  <a:schemeClr val="tx1"/>
                </a:solidFill>
                <a:latin typeface="Georgia" pitchFamily="18" charset="0"/>
                <a:ea typeface="MS PGothic" pitchFamily="34" charset="-128"/>
              </a:defRPr>
            </a:lvl5pPr>
            <a:lvl6pPr marL="2587150" indent="-235195" eaLnBrk="0" fontAlgn="base" hangingPunct="0">
              <a:spcBef>
                <a:spcPct val="0"/>
              </a:spcBef>
              <a:spcAft>
                <a:spcPct val="0"/>
              </a:spcAft>
              <a:defRPr sz="2100">
                <a:solidFill>
                  <a:schemeClr val="tx1"/>
                </a:solidFill>
                <a:latin typeface="Georgia" pitchFamily="18" charset="0"/>
                <a:ea typeface="MS PGothic" pitchFamily="34" charset="-128"/>
              </a:defRPr>
            </a:lvl6pPr>
            <a:lvl7pPr marL="3057540" indent="-235195" eaLnBrk="0" fontAlgn="base" hangingPunct="0">
              <a:spcBef>
                <a:spcPct val="0"/>
              </a:spcBef>
              <a:spcAft>
                <a:spcPct val="0"/>
              </a:spcAft>
              <a:defRPr sz="2100">
                <a:solidFill>
                  <a:schemeClr val="tx1"/>
                </a:solidFill>
                <a:latin typeface="Georgia" pitchFamily="18" charset="0"/>
                <a:ea typeface="MS PGothic" pitchFamily="34" charset="-128"/>
              </a:defRPr>
            </a:lvl7pPr>
            <a:lvl8pPr marL="3527931" indent="-235195" eaLnBrk="0" fontAlgn="base" hangingPunct="0">
              <a:spcBef>
                <a:spcPct val="0"/>
              </a:spcBef>
              <a:spcAft>
                <a:spcPct val="0"/>
              </a:spcAft>
              <a:defRPr sz="2100">
                <a:solidFill>
                  <a:schemeClr val="tx1"/>
                </a:solidFill>
                <a:latin typeface="Georgia" pitchFamily="18" charset="0"/>
                <a:ea typeface="MS PGothic" pitchFamily="34" charset="-128"/>
              </a:defRPr>
            </a:lvl8pPr>
            <a:lvl9pPr marL="3998321" indent="-235195" eaLnBrk="0" fontAlgn="base" hangingPunct="0">
              <a:spcBef>
                <a:spcPct val="0"/>
              </a:spcBef>
              <a:spcAft>
                <a:spcPct val="0"/>
              </a:spcAft>
              <a:defRPr sz="2100">
                <a:solidFill>
                  <a:schemeClr val="tx1"/>
                </a:solidFill>
                <a:latin typeface="Georgia" pitchFamily="18" charset="0"/>
                <a:ea typeface="MS PGothic" pitchFamily="34" charset="-128"/>
              </a:defRPr>
            </a:lvl9pPr>
          </a:lstStyle>
          <a:p>
            <a:fld id="{F752AA3B-30A5-4251-ADDB-E49B94622A19}" type="slidenum">
              <a:rPr lang="en-US" altLang="en-US" sz="1200">
                <a:latin typeface="Arial" charset="0"/>
              </a:rPr>
              <a:pPr/>
              <a:t>21</a:t>
            </a:fld>
            <a:endParaRPr lang="en-US" altLang="en-US" sz="1200">
              <a:latin typeface="Arial" charset="0"/>
            </a:endParaRPr>
          </a:p>
        </p:txBody>
      </p:sp>
    </p:spTree>
    <p:extLst>
      <p:ext uri="{BB962C8B-B14F-4D97-AF65-F5344CB8AC3E}">
        <p14:creationId xmlns:p14="http://schemas.microsoft.com/office/powerpoint/2010/main" val="2547577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Rob</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Georgia" pitchFamily="18" charset="0"/>
                <a:ea typeface="MS PGothic" pitchFamily="34" charset="-128"/>
              </a:defRPr>
            </a:lvl1pPr>
            <a:lvl2pPr marL="764385" indent="-293994">
              <a:defRPr sz="2100">
                <a:solidFill>
                  <a:schemeClr val="tx1"/>
                </a:solidFill>
                <a:latin typeface="Georgia" pitchFamily="18" charset="0"/>
                <a:ea typeface="MS PGothic" pitchFamily="34" charset="-128"/>
              </a:defRPr>
            </a:lvl2pPr>
            <a:lvl3pPr marL="1175977" indent="-235195">
              <a:defRPr sz="2100">
                <a:solidFill>
                  <a:schemeClr val="tx1"/>
                </a:solidFill>
                <a:latin typeface="Georgia" pitchFamily="18" charset="0"/>
                <a:ea typeface="MS PGothic" pitchFamily="34" charset="-128"/>
              </a:defRPr>
            </a:lvl3pPr>
            <a:lvl4pPr marL="1646368" indent="-235195">
              <a:defRPr sz="2100">
                <a:solidFill>
                  <a:schemeClr val="tx1"/>
                </a:solidFill>
                <a:latin typeface="Georgia" pitchFamily="18" charset="0"/>
                <a:ea typeface="MS PGothic" pitchFamily="34" charset="-128"/>
              </a:defRPr>
            </a:lvl4pPr>
            <a:lvl5pPr marL="2116758" indent="-235195">
              <a:defRPr sz="2100">
                <a:solidFill>
                  <a:schemeClr val="tx1"/>
                </a:solidFill>
                <a:latin typeface="Georgia" pitchFamily="18" charset="0"/>
                <a:ea typeface="MS PGothic" pitchFamily="34" charset="-128"/>
              </a:defRPr>
            </a:lvl5pPr>
            <a:lvl6pPr marL="2587150" indent="-235195" eaLnBrk="0" fontAlgn="base" hangingPunct="0">
              <a:spcBef>
                <a:spcPct val="0"/>
              </a:spcBef>
              <a:spcAft>
                <a:spcPct val="0"/>
              </a:spcAft>
              <a:defRPr sz="2100">
                <a:solidFill>
                  <a:schemeClr val="tx1"/>
                </a:solidFill>
                <a:latin typeface="Georgia" pitchFamily="18" charset="0"/>
                <a:ea typeface="MS PGothic" pitchFamily="34" charset="-128"/>
              </a:defRPr>
            </a:lvl6pPr>
            <a:lvl7pPr marL="3057540" indent="-235195" eaLnBrk="0" fontAlgn="base" hangingPunct="0">
              <a:spcBef>
                <a:spcPct val="0"/>
              </a:spcBef>
              <a:spcAft>
                <a:spcPct val="0"/>
              </a:spcAft>
              <a:defRPr sz="2100">
                <a:solidFill>
                  <a:schemeClr val="tx1"/>
                </a:solidFill>
                <a:latin typeface="Georgia" pitchFamily="18" charset="0"/>
                <a:ea typeface="MS PGothic" pitchFamily="34" charset="-128"/>
              </a:defRPr>
            </a:lvl7pPr>
            <a:lvl8pPr marL="3527931" indent="-235195" eaLnBrk="0" fontAlgn="base" hangingPunct="0">
              <a:spcBef>
                <a:spcPct val="0"/>
              </a:spcBef>
              <a:spcAft>
                <a:spcPct val="0"/>
              </a:spcAft>
              <a:defRPr sz="2100">
                <a:solidFill>
                  <a:schemeClr val="tx1"/>
                </a:solidFill>
                <a:latin typeface="Georgia" pitchFamily="18" charset="0"/>
                <a:ea typeface="MS PGothic" pitchFamily="34" charset="-128"/>
              </a:defRPr>
            </a:lvl8pPr>
            <a:lvl9pPr marL="3998321" indent="-235195" eaLnBrk="0" fontAlgn="base" hangingPunct="0">
              <a:spcBef>
                <a:spcPct val="0"/>
              </a:spcBef>
              <a:spcAft>
                <a:spcPct val="0"/>
              </a:spcAft>
              <a:defRPr sz="2100">
                <a:solidFill>
                  <a:schemeClr val="tx1"/>
                </a:solidFill>
                <a:latin typeface="Georgia" pitchFamily="18" charset="0"/>
                <a:ea typeface="MS PGothic" pitchFamily="34" charset="-128"/>
              </a:defRPr>
            </a:lvl9pPr>
          </a:lstStyle>
          <a:p>
            <a:fld id="{C74A9045-4BE7-4D0F-9652-D42A1D993BAE}" type="slidenum">
              <a:rPr lang="en-US" altLang="en-US" sz="1200">
                <a:latin typeface="Arial" charset="0"/>
              </a:rPr>
              <a:pPr/>
              <a:t>22</a:t>
            </a:fld>
            <a:endParaRPr lang="en-US" altLang="en-US" sz="1200">
              <a:latin typeface="Arial" charset="0"/>
            </a:endParaRPr>
          </a:p>
        </p:txBody>
      </p:sp>
    </p:spTree>
    <p:extLst>
      <p:ext uri="{BB962C8B-B14F-4D97-AF65-F5344CB8AC3E}">
        <p14:creationId xmlns:p14="http://schemas.microsoft.com/office/powerpoint/2010/main" val="4271248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Joan</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Georgia" pitchFamily="18" charset="0"/>
                <a:ea typeface="MS PGothic" pitchFamily="34" charset="-128"/>
              </a:defRPr>
            </a:lvl1pPr>
            <a:lvl2pPr marL="764385" indent="-293994">
              <a:defRPr sz="2100">
                <a:solidFill>
                  <a:schemeClr val="tx1"/>
                </a:solidFill>
                <a:latin typeface="Georgia" pitchFamily="18" charset="0"/>
                <a:ea typeface="MS PGothic" pitchFamily="34" charset="-128"/>
              </a:defRPr>
            </a:lvl2pPr>
            <a:lvl3pPr marL="1175977" indent="-235195">
              <a:defRPr sz="2100">
                <a:solidFill>
                  <a:schemeClr val="tx1"/>
                </a:solidFill>
                <a:latin typeface="Georgia" pitchFamily="18" charset="0"/>
                <a:ea typeface="MS PGothic" pitchFamily="34" charset="-128"/>
              </a:defRPr>
            </a:lvl3pPr>
            <a:lvl4pPr marL="1646368" indent="-235195">
              <a:defRPr sz="2100">
                <a:solidFill>
                  <a:schemeClr val="tx1"/>
                </a:solidFill>
                <a:latin typeface="Georgia" pitchFamily="18" charset="0"/>
                <a:ea typeface="MS PGothic" pitchFamily="34" charset="-128"/>
              </a:defRPr>
            </a:lvl4pPr>
            <a:lvl5pPr marL="2116758" indent="-235195">
              <a:defRPr sz="2100">
                <a:solidFill>
                  <a:schemeClr val="tx1"/>
                </a:solidFill>
                <a:latin typeface="Georgia" pitchFamily="18" charset="0"/>
                <a:ea typeface="MS PGothic" pitchFamily="34" charset="-128"/>
              </a:defRPr>
            </a:lvl5pPr>
            <a:lvl6pPr marL="2587150" indent="-235195" eaLnBrk="0" fontAlgn="base" hangingPunct="0">
              <a:spcBef>
                <a:spcPct val="0"/>
              </a:spcBef>
              <a:spcAft>
                <a:spcPct val="0"/>
              </a:spcAft>
              <a:defRPr sz="2100">
                <a:solidFill>
                  <a:schemeClr val="tx1"/>
                </a:solidFill>
                <a:latin typeface="Georgia" pitchFamily="18" charset="0"/>
                <a:ea typeface="MS PGothic" pitchFamily="34" charset="-128"/>
              </a:defRPr>
            </a:lvl6pPr>
            <a:lvl7pPr marL="3057540" indent="-235195" eaLnBrk="0" fontAlgn="base" hangingPunct="0">
              <a:spcBef>
                <a:spcPct val="0"/>
              </a:spcBef>
              <a:spcAft>
                <a:spcPct val="0"/>
              </a:spcAft>
              <a:defRPr sz="2100">
                <a:solidFill>
                  <a:schemeClr val="tx1"/>
                </a:solidFill>
                <a:latin typeface="Georgia" pitchFamily="18" charset="0"/>
                <a:ea typeface="MS PGothic" pitchFamily="34" charset="-128"/>
              </a:defRPr>
            </a:lvl7pPr>
            <a:lvl8pPr marL="3527931" indent="-235195" eaLnBrk="0" fontAlgn="base" hangingPunct="0">
              <a:spcBef>
                <a:spcPct val="0"/>
              </a:spcBef>
              <a:spcAft>
                <a:spcPct val="0"/>
              </a:spcAft>
              <a:defRPr sz="2100">
                <a:solidFill>
                  <a:schemeClr val="tx1"/>
                </a:solidFill>
                <a:latin typeface="Georgia" pitchFamily="18" charset="0"/>
                <a:ea typeface="MS PGothic" pitchFamily="34" charset="-128"/>
              </a:defRPr>
            </a:lvl8pPr>
            <a:lvl9pPr marL="3998321" indent="-235195" eaLnBrk="0" fontAlgn="base" hangingPunct="0">
              <a:spcBef>
                <a:spcPct val="0"/>
              </a:spcBef>
              <a:spcAft>
                <a:spcPct val="0"/>
              </a:spcAft>
              <a:defRPr sz="2100">
                <a:solidFill>
                  <a:schemeClr val="tx1"/>
                </a:solidFill>
                <a:latin typeface="Georgia" pitchFamily="18" charset="0"/>
                <a:ea typeface="MS PGothic" pitchFamily="34" charset="-128"/>
              </a:defRPr>
            </a:lvl9pPr>
          </a:lstStyle>
          <a:p>
            <a:fld id="{86CF96DB-5B01-401F-A1A9-EEF8700E0831}" type="slidenum">
              <a:rPr lang="en-US" altLang="en-US" sz="1200">
                <a:latin typeface="Arial" charset="0"/>
              </a:rPr>
              <a:pPr/>
              <a:t>23</a:t>
            </a:fld>
            <a:endParaRPr lang="en-US" altLang="en-US" sz="1200">
              <a:latin typeface="Arial" charset="0"/>
            </a:endParaRPr>
          </a:p>
        </p:txBody>
      </p:sp>
    </p:spTree>
    <p:extLst>
      <p:ext uri="{BB962C8B-B14F-4D97-AF65-F5344CB8AC3E}">
        <p14:creationId xmlns:p14="http://schemas.microsoft.com/office/powerpoint/2010/main" val="3610394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Joan</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Georgia" pitchFamily="18" charset="0"/>
                <a:ea typeface="MS PGothic" pitchFamily="34" charset="-128"/>
              </a:defRPr>
            </a:lvl1pPr>
            <a:lvl2pPr marL="764385" indent="-293994">
              <a:defRPr sz="2100">
                <a:solidFill>
                  <a:schemeClr val="tx1"/>
                </a:solidFill>
                <a:latin typeface="Georgia" pitchFamily="18" charset="0"/>
                <a:ea typeface="MS PGothic" pitchFamily="34" charset="-128"/>
              </a:defRPr>
            </a:lvl2pPr>
            <a:lvl3pPr marL="1175977" indent="-235195">
              <a:defRPr sz="2100">
                <a:solidFill>
                  <a:schemeClr val="tx1"/>
                </a:solidFill>
                <a:latin typeface="Georgia" pitchFamily="18" charset="0"/>
                <a:ea typeface="MS PGothic" pitchFamily="34" charset="-128"/>
              </a:defRPr>
            </a:lvl3pPr>
            <a:lvl4pPr marL="1646368" indent="-235195">
              <a:defRPr sz="2100">
                <a:solidFill>
                  <a:schemeClr val="tx1"/>
                </a:solidFill>
                <a:latin typeface="Georgia" pitchFamily="18" charset="0"/>
                <a:ea typeface="MS PGothic" pitchFamily="34" charset="-128"/>
              </a:defRPr>
            </a:lvl4pPr>
            <a:lvl5pPr marL="2116758" indent="-235195">
              <a:defRPr sz="2100">
                <a:solidFill>
                  <a:schemeClr val="tx1"/>
                </a:solidFill>
                <a:latin typeface="Georgia" pitchFamily="18" charset="0"/>
                <a:ea typeface="MS PGothic" pitchFamily="34" charset="-128"/>
              </a:defRPr>
            </a:lvl5pPr>
            <a:lvl6pPr marL="2587150" indent="-235195" eaLnBrk="0" fontAlgn="base" hangingPunct="0">
              <a:spcBef>
                <a:spcPct val="0"/>
              </a:spcBef>
              <a:spcAft>
                <a:spcPct val="0"/>
              </a:spcAft>
              <a:defRPr sz="2100">
                <a:solidFill>
                  <a:schemeClr val="tx1"/>
                </a:solidFill>
                <a:latin typeface="Georgia" pitchFamily="18" charset="0"/>
                <a:ea typeface="MS PGothic" pitchFamily="34" charset="-128"/>
              </a:defRPr>
            </a:lvl6pPr>
            <a:lvl7pPr marL="3057540" indent="-235195" eaLnBrk="0" fontAlgn="base" hangingPunct="0">
              <a:spcBef>
                <a:spcPct val="0"/>
              </a:spcBef>
              <a:spcAft>
                <a:spcPct val="0"/>
              </a:spcAft>
              <a:defRPr sz="2100">
                <a:solidFill>
                  <a:schemeClr val="tx1"/>
                </a:solidFill>
                <a:latin typeface="Georgia" pitchFamily="18" charset="0"/>
                <a:ea typeface="MS PGothic" pitchFamily="34" charset="-128"/>
              </a:defRPr>
            </a:lvl7pPr>
            <a:lvl8pPr marL="3527931" indent="-235195" eaLnBrk="0" fontAlgn="base" hangingPunct="0">
              <a:spcBef>
                <a:spcPct val="0"/>
              </a:spcBef>
              <a:spcAft>
                <a:spcPct val="0"/>
              </a:spcAft>
              <a:defRPr sz="2100">
                <a:solidFill>
                  <a:schemeClr val="tx1"/>
                </a:solidFill>
                <a:latin typeface="Georgia" pitchFamily="18" charset="0"/>
                <a:ea typeface="MS PGothic" pitchFamily="34" charset="-128"/>
              </a:defRPr>
            </a:lvl8pPr>
            <a:lvl9pPr marL="3998321" indent="-235195" eaLnBrk="0" fontAlgn="base" hangingPunct="0">
              <a:spcBef>
                <a:spcPct val="0"/>
              </a:spcBef>
              <a:spcAft>
                <a:spcPct val="0"/>
              </a:spcAft>
              <a:defRPr sz="2100">
                <a:solidFill>
                  <a:schemeClr val="tx1"/>
                </a:solidFill>
                <a:latin typeface="Georgia" pitchFamily="18" charset="0"/>
                <a:ea typeface="MS PGothic" pitchFamily="34" charset="-128"/>
              </a:defRPr>
            </a:lvl9pPr>
          </a:lstStyle>
          <a:p>
            <a:fld id="{BB200ACB-D058-4236-9036-8A7EDDA9240D}" type="slidenum">
              <a:rPr lang="en-US" altLang="en-US" sz="1200">
                <a:latin typeface="Arial" charset="0"/>
              </a:rPr>
              <a:pPr/>
              <a:t>24</a:t>
            </a:fld>
            <a:endParaRPr lang="en-US" altLang="en-US" sz="1200">
              <a:latin typeface="Arial" charset="0"/>
            </a:endParaRPr>
          </a:p>
        </p:txBody>
      </p:sp>
    </p:spTree>
    <p:extLst>
      <p:ext uri="{BB962C8B-B14F-4D97-AF65-F5344CB8AC3E}">
        <p14:creationId xmlns:p14="http://schemas.microsoft.com/office/powerpoint/2010/main" val="4291238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pitchFamily="34" charset="-128"/>
              </a:defRPr>
            </a:lvl1pPr>
            <a:lvl2pPr marL="779085" indent="-298894">
              <a:spcBef>
                <a:spcPct val="30000"/>
              </a:spcBef>
              <a:defRPr sz="1200">
                <a:solidFill>
                  <a:schemeClr val="tx1"/>
                </a:solidFill>
                <a:latin typeface="Arial" charset="0"/>
                <a:ea typeface="MS PGothic" pitchFamily="34" charset="-128"/>
              </a:defRPr>
            </a:lvl2pPr>
            <a:lvl3pPr marL="1198844" indent="-238462">
              <a:spcBef>
                <a:spcPct val="30000"/>
              </a:spcBef>
              <a:defRPr sz="1200">
                <a:solidFill>
                  <a:schemeClr val="tx1"/>
                </a:solidFill>
                <a:latin typeface="Arial" charset="0"/>
                <a:ea typeface="MS PGothic" pitchFamily="34" charset="-128"/>
              </a:defRPr>
            </a:lvl3pPr>
            <a:lvl4pPr marL="1679034" indent="-238462">
              <a:spcBef>
                <a:spcPct val="30000"/>
              </a:spcBef>
              <a:defRPr sz="1200">
                <a:solidFill>
                  <a:schemeClr val="tx1"/>
                </a:solidFill>
                <a:latin typeface="Arial" charset="0"/>
                <a:ea typeface="MS PGothic" pitchFamily="34" charset="-128"/>
              </a:defRPr>
            </a:lvl4pPr>
            <a:lvl5pPr marL="2159224" indent="-238462">
              <a:spcBef>
                <a:spcPct val="30000"/>
              </a:spcBef>
              <a:defRPr sz="1200">
                <a:solidFill>
                  <a:schemeClr val="tx1"/>
                </a:solidFill>
                <a:latin typeface="Arial" charset="0"/>
                <a:ea typeface="MS PGothic" pitchFamily="34" charset="-128"/>
              </a:defRPr>
            </a:lvl5pPr>
            <a:lvl6pPr marL="2629615" indent="-238462" eaLnBrk="0" fontAlgn="base" hangingPunct="0">
              <a:spcBef>
                <a:spcPct val="30000"/>
              </a:spcBef>
              <a:spcAft>
                <a:spcPct val="0"/>
              </a:spcAft>
              <a:defRPr sz="1200">
                <a:solidFill>
                  <a:schemeClr val="tx1"/>
                </a:solidFill>
                <a:latin typeface="Arial" charset="0"/>
                <a:ea typeface="MS PGothic" pitchFamily="34" charset="-128"/>
              </a:defRPr>
            </a:lvl6pPr>
            <a:lvl7pPr marL="3100006" indent="-238462" eaLnBrk="0" fontAlgn="base" hangingPunct="0">
              <a:spcBef>
                <a:spcPct val="30000"/>
              </a:spcBef>
              <a:spcAft>
                <a:spcPct val="0"/>
              </a:spcAft>
              <a:defRPr sz="1200">
                <a:solidFill>
                  <a:schemeClr val="tx1"/>
                </a:solidFill>
                <a:latin typeface="Arial" charset="0"/>
                <a:ea typeface="MS PGothic" pitchFamily="34" charset="-128"/>
              </a:defRPr>
            </a:lvl7pPr>
            <a:lvl8pPr marL="3570397" indent="-238462" eaLnBrk="0" fontAlgn="base" hangingPunct="0">
              <a:spcBef>
                <a:spcPct val="30000"/>
              </a:spcBef>
              <a:spcAft>
                <a:spcPct val="0"/>
              </a:spcAft>
              <a:defRPr sz="1200">
                <a:solidFill>
                  <a:schemeClr val="tx1"/>
                </a:solidFill>
                <a:latin typeface="Arial" charset="0"/>
                <a:ea typeface="MS PGothic" pitchFamily="34" charset="-128"/>
              </a:defRPr>
            </a:lvl8pPr>
            <a:lvl9pPr marL="4040787" indent="-238462" eaLnBrk="0" fontAlgn="base" hangingPunct="0">
              <a:spcBef>
                <a:spcPct val="30000"/>
              </a:spcBef>
              <a:spcAft>
                <a:spcPct val="0"/>
              </a:spcAft>
              <a:defRPr sz="1200">
                <a:solidFill>
                  <a:schemeClr val="tx1"/>
                </a:solidFill>
                <a:latin typeface="Arial" charset="0"/>
                <a:ea typeface="MS PGothic" pitchFamily="34" charset="-128"/>
              </a:defRPr>
            </a:lvl9pPr>
          </a:lstStyle>
          <a:p>
            <a:pPr>
              <a:spcBef>
                <a:spcPct val="0"/>
              </a:spcBef>
            </a:pPr>
            <a:fld id="{5FE7D9E2-0ABA-42CD-B4A0-E45F47673DE9}" type="slidenum">
              <a:rPr lang="en-US" altLang="en-US"/>
              <a:pPr>
                <a:spcBef>
                  <a:spcPct val="0"/>
                </a:spcBef>
              </a:pPr>
              <a:t>25</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Joan</a:t>
            </a:r>
          </a:p>
        </p:txBody>
      </p:sp>
    </p:spTree>
    <p:extLst>
      <p:ext uri="{BB962C8B-B14F-4D97-AF65-F5344CB8AC3E}">
        <p14:creationId xmlns:p14="http://schemas.microsoft.com/office/powerpoint/2010/main" val="3940731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p:txBody>
      </p:sp>
      <p:sp>
        <p:nvSpPr>
          <p:cNvPr id="4" name="Slide Number Placeholder 3"/>
          <p:cNvSpPr>
            <a:spLocks noGrp="1"/>
          </p:cNvSpPr>
          <p:nvPr>
            <p:ph type="sldNum" sz="quarter" idx="5"/>
          </p:nvPr>
        </p:nvSpPr>
        <p:spPr/>
        <p:txBody>
          <a:bodyPr/>
          <a:lstStyle/>
          <a:p>
            <a:fld id="{D2CB3EE4-88CA-4A06-A74D-B0DC6D8AC103}" type="slidenum">
              <a:rPr lang="en-US" smtClean="0"/>
              <a:t>5</a:t>
            </a:fld>
            <a:endParaRPr lang="en-US"/>
          </a:p>
        </p:txBody>
      </p:sp>
    </p:spTree>
    <p:extLst>
      <p:ext uri="{BB962C8B-B14F-4D97-AF65-F5344CB8AC3E}">
        <p14:creationId xmlns:p14="http://schemas.microsoft.com/office/powerpoint/2010/main" val="1604759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3126">
              <a:defRPr/>
            </a:pPr>
            <a:r>
              <a:rPr lang="en-US" dirty="0">
                <a:solidFill>
                  <a:srgbClr val="FFFFFF"/>
                </a:solidFill>
              </a:rPr>
              <a:t>Holly</a:t>
            </a:r>
          </a:p>
          <a:p>
            <a:pPr defTabSz="953126">
              <a:defRPr/>
            </a:pPr>
            <a:r>
              <a:rPr lang="en-US" dirty="0">
                <a:solidFill>
                  <a:srgbClr val="FFFFFF"/>
                </a:solidFill>
              </a:rPr>
              <a:t>Additional benefits: </a:t>
            </a:r>
          </a:p>
          <a:p>
            <a:pPr defTabSz="953126">
              <a:defRPr/>
            </a:pPr>
            <a:r>
              <a:rPr lang="en-US" dirty="0">
                <a:solidFill>
                  <a:srgbClr val="FFFFFF"/>
                </a:solidFill>
              </a:rPr>
              <a:t>· Promote large scale adoption of Soil Health practices</a:t>
            </a:r>
          </a:p>
          <a:p>
            <a:pPr defTabSz="953126">
              <a:defRPr/>
            </a:pPr>
            <a:endParaRPr lang="en-US" dirty="0">
              <a:solidFill>
                <a:srgbClr val="FFFFFF"/>
              </a:solidFill>
            </a:endParaRPr>
          </a:p>
          <a:p>
            <a:pPr defTabSz="953126">
              <a:defRPr/>
            </a:pPr>
            <a:r>
              <a:rPr lang="en-US" dirty="0">
                <a:solidFill>
                  <a:srgbClr val="FFFFFF"/>
                </a:solidFill>
              </a:rPr>
              <a:t>· Leadership development opportunities</a:t>
            </a:r>
          </a:p>
          <a:p>
            <a:pPr defTabSz="953126">
              <a:defRPr/>
            </a:pPr>
            <a:r>
              <a:rPr lang="en-US" dirty="0">
                <a:solidFill>
                  <a:srgbClr val="FFFFFF"/>
                </a:solidFill>
              </a:rPr>
              <a:t> </a:t>
            </a:r>
          </a:p>
          <a:p>
            <a:pPr defTabSz="953126">
              <a:defRPr/>
            </a:pPr>
            <a:r>
              <a:rPr lang="en-US" dirty="0">
                <a:solidFill>
                  <a:srgbClr val="FFFFFF"/>
                </a:solidFill>
              </a:rPr>
              <a:t>· Promotion of Best Management Practices on working lands </a:t>
            </a:r>
          </a:p>
          <a:p>
            <a:pPr defTabSz="953126">
              <a:defRPr/>
            </a:pPr>
            <a:endParaRPr lang="en-US" dirty="0">
              <a:solidFill>
                <a:srgbClr val="FFFFFF"/>
              </a:solidFill>
            </a:endParaRPr>
          </a:p>
          <a:p>
            <a:pPr marL="178711" indent="-178711" defTabSz="953126">
              <a:buFont typeface="Arial" panose="020B0604020202020204" pitchFamily="34" charset="0"/>
              <a:buChar char="•"/>
              <a:defRPr/>
            </a:pPr>
            <a:r>
              <a:rPr lang="en-US" dirty="0">
                <a:solidFill>
                  <a:srgbClr val="FFFFFF"/>
                </a:solidFill>
              </a:rPr>
              <a:t>Customer driven conservation- the coalition will set goals and priorities based on real farmers and current customers needs and wants </a:t>
            </a:r>
          </a:p>
          <a:p>
            <a:endParaRPr lang="en-US" dirty="0"/>
          </a:p>
        </p:txBody>
      </p:sp>
      <p:sp>
        <p:nvSpPr>
          <p:cNvPr id="4" name="Slide Number Placeholder 3"/>
          <p:cNvSpPr>
            <a:spLocks noGrp="1"/>
          </p:cNvSpPr>
          <p:nvPr>
            <p:ph type="sldNum" sz="quarter" idx="5"/>
          </p:nvPr>
        </p:nvSpPr>
        <p:spPr/>
        <p:txBody>
          <a:bodyPr/>
          <a:lstStyle/>
          <a:p>
            <a:fld id="{D2CB3EE4-88CA-4A06-A74D-B0DC6D8AC103}" type="slidenum">
              <a:rPr lang="en-US" smtClean="0"/>
              <a:t>7</a:t>
            </a:fld>
            <a:endParaRPr lang="en-US"/>
          </a:p>
        </p:txBody>
      </p:sp>
    </p:spTree>
    <p:extLst>
      <p:ext uri="{BB962C8B-B14F-4D97-AF65-F5344CB8AC3E}">
        <p14:creationId xmlns:p14="http://schemas.microsoft.com/office/powerpoint/2010/main" val="554364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Initiated and funded by our state conservation agency, BWSR, and the WRC.</a:t>
            </a:r>
          </a:p>
          <a:p>
            <a:r>
              <a:rPr lang="en-US" dirty="0"/>
              <a:t>Mission is to </a:t>
            </a:r>
          </a:p>
          <a:p>
            <a:pPr marL="176679" indent="-176679">
              <a:buFont typeface="Arial" panose="020B0604020202020204" pitchFamily="34" charset="0"/>
              <a:buChar char="•"/>
            </a:pPr>
            <a:r>
              <a:rPr lang="en-US" dirty="0"/>
              <a:t>expand outreach to local government, private consultants, and</a:t>
            </a:r>
            <a:r>
              <a:rPr lang="en-US" baseline="0" dirty="0"/>
              <a:t> private organizations.</a:t>
            </a:r>
          </a:p>
          <a:p>
            <a:pPr marL="176679" indent="-176679">
              <a:buFont typeface="Arial" panose="020B0604020202020204" pitchFamily="34" charset="0"/>
              <a:buChar char="•"/>
            </a:pPr>
            <a:r>
              <a:rPr lang="en-US" baseline="0" dirty="0"/>
              <a:t>Coordinate research</a:t>
            </a:r>
          </a:p>
          <a:p>
            <a:pPr marL="176679" indent="-176679">
              <a:buFont typeface="Arial" panose="020B0604020202020204" pitchFamily="34" charset="0"/>
              <a:buChar char="•"/>
            </a:pPr>
            <a:r>
              <a:rPr lang="en-US" baseline="0" dirty="0"/>
              <a:t>Expand networking to support the diverse and </a:t>
            </a:r>
            <a:r>
              <a:rPr lang="en-US" dirty="0"/>
              <a:t>dispersed practitioners.</a:t>
            </a:r>
          </a:p>
          <a:p>
            <a:endParaRPr lang="en-US" dirty="0"/>
          </a:p>
        </p:txBody>
      </p:sp>
      <p:sp>
        <p:nvSpPr>
          <p:cNvPr id="4" name="Slide Number Placeholder 3"/>
          <p:cNvSpPr>
            <a:spLocks noGrp="1"/>
          </p:cNvSpPr>
          <p:nvPr>
            <p:ph type="sldNum" sz="quarter" idx="10"/>
          </p:nvPr>
        </p:nvSpPr>
        <p:spPr/>
        <p:txBody>
          <a:bodyPr/>
          <a:lstStyle/>
          <a:p>
            <a:fld id="{D5C11C9C-11E2-4CE6-A9AF-2FB2AE6901AA}" type="slidenum">
              <a:rPr lang="en-US" smtClean="0"/>
              <a:t>9</a:t>
            </a:fld>
            <a:endParaRPr lang="en-US"/>
          </a:p>
        </p:txBody>
      </p:sp>
    </p:spTree>
    <p:extLst>
      <p:ext uri="{BB962C8B-B14F-4D97-AF65-F5344CB8AC3E}">
        <p14:creationId xmlns:p14="http://schemas.microsoft.com/office/powerpoint/2010/main" val="342980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Initiated and funded by our state conservation agency, BWSR, and the WRC.</a:t>
            </a:r>
          </a:p>
          <a:p>
            <a:r>
              <a:rPr lang="en-US" dirty="0"/>
              <a:t>Mission is to </a:t>
            </a:r>
          </a:p>
          <a:p>
            <a:pPr marL="176679" indent="-176679">
              <a:buFont typeface="Arial" panose="020B0604020202020204" pitchFamily="34" charset="0"/>
              <a:buChar char="•"/>
            </a:pPr>
            <a:r>
              <a:rPr lang="en-US" dirty="0"/>
              <a:t>expand outreach to local government, private consultants, and</a:t>
            </a:r>
            <a:r>
              <a:rPr lang="en-US" baseline="0" dirty="0"/>
              <a:t> private organizations.</a:t>
            </a:r>
          </a:p>
          <a:p>
            <a:pPr marL="176679" indent="-176679">
              <a:buFont typeface="Arial" panose="020B0604020202020204" pitchFamily="34" charset="0"/>
              <a:buChar char="•"/>
            </a:pPr>
            <a:r>
              <a:rPr lang="en-US" baseline="0" dirty="0"/>
              <a:t>Coordinate research</a:t>
            </a:r>
          </a:p>
          <a:p>
            <a:pPr marL="176679" indent="-176679">
              <a:buFont typeface="Arial" panose="020B0604020202020204" pitchFamily="34" charset="0"/>
              <a:buChar char="•"/>
            </a:pPr>
            <a:r>
              <a:rPr lang="en-US" baseline="0" dirty="0"/>
              <a:t>Expand networking to support the diverse and </a:t>
            </a:r>
            <a:r>
              <a:rPr lang="en-US" dirty="0"/>
              <a:t>dispersed practitioners.</a:t>
            </a:r>
          </a:p>
          <a:p>
            <a:endParaRPr lang="en-US" dirty="0"/>
          </a:p>
        </p:txBody>
      </p:sp>
      <p:sp>
        <p:nvSpPr>
          <p:cNvPr id="4" name="Slide Number Placeholder 3"/>
          <p:cNvSpPr>
            <a:spLocks noGrp="1"/>
          </p:cNvSpPr>
          <p:nvPr>
            <p:ph type="sldNum" sz="quarter" idx="10"/>
          </p:nvPr>
        </p:nvSpPr>
        <p:spPr/>
        <p:txBody>
          <a:bodyPr/>
          <a:lstStyle/>
          <a:p>
            <a:fld id="{D5C11C9C-11E2-4CE6-A9AF-2FB2AE6901AA}" type="slidenum">
              <a:rPr lang="en-US" smtClean="0"/>
              <a:t>13</a:t>
            </a:fld>
            <a:endParaRPr lang="en-US"/>
          </a:p>
        </p:txBody>
      </p:sp>
    </p:spTree>
    <p:extLst>
      <p:ext uri="{BB962C8B-B14F-4D97-AF65-F5344CB8AC3E}">
        <p14:creationId xmlns:p14="http://schemas.microsoft.com/office/powerpoint/2010/main" val="2074828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4481">
              <a:defRPr sz="2100">
                <a:solidFill>
                  <a:schemeClr val="tx1"/>
                </a:solidFill>
                <a:latin typeface="Georgia" pitchFamily="18" charset="0"/>
                <a:ea typeface="MS PGothic" pitchFamily="34" charset="-128"/>
              </a:defRPr>
            </a:lvl1pPr>
            <a:lvl2pPr marL="764385" indent="-293994" defTabSz="1004481">
              <a:defRPr sz="2100">
                <a:solidFill>
                  <a:schemeClr val="tx1"/>
                </a:solidFill>
                <a:latin typeface="Georgia" pitchFamily="18" charset="0"/>
                <a:ea typeface="MS PGothic" pitchFamily="34" charset="-128"/>
              </a:defRPr>
            </a:lvl2pPr>
            <a:lvl3pPr marL="1175977" indent="-235195" defTabSz="1004481">
              <a:defRPr sz="2100">
                <a:solidFill>
                  <a:schemeClr val="tx1"/>
                </a:solidFill>
                <a:latin typeface="Georgia" pitchFamily="18" charset="0"/>
                <a:ea typeface="MS PGothic" pitchFamily="34" charset="-128"/>
              </a:defRPr>
            </a:lvl3pPr>
            <a:lvl4pPr marL="1646368" indent="-235195" defTabSz="1004481">
              <a:defRPr sz="2100">
                <a:solidFill>
                  <a:schemeClr val="tx1"/>
                </a:solidFill>
                <a:latin typeface="Georgia" pitchFamily="18" charset="0"/>
                <a:ea typeface="MS PGothic" pitchFamily="34" charset="-128"/>
              </a:defRPr>
            </a:lvl4pPr>
            <a:lvl5pPr marL="2116758" indent="-235195" defTabSz="1004481">
              <a:defRPr sz="2100">
                <a:solidFill>
                  <a:schemeClr val="tx1"/>
                </a:solidFill>
                <a:latin typeface="Georgia" pitchFamily="18" charset="0"/>
                <a:ea typeface="MS PGothic" pitchFamily="34" charset="-128"/>
              </a:defRPr>
            </a:lvl5pPr>
            <a:lvl6pPr marL="2587150" indent="-235195" defTabSz="1004481" eaLnBrk="0" fontAlgn="base" hangingPunct="0">
              <a:spcBef>
                <a:spcPct val="0"/>
              </a:spcBef>
              <a:spcAft>
                <a:spcPct val="0"/>
              </a:spcAft>
              <a:defRPr sz="2100">
                <a:solidFill>
                  <a:schemeClr val="tx1"/>
                </a:solidFill>
                <a:latin typeface="Georgia" pitchFamily="18" charset="0"/>
                <a:ea typeface="MS PGothic" pitchFamily="34" charset="-128"/>
              </a:defRPr>
            </a:lvl6pPr>
            <a:lvl7pPr marL="3057540" indent="-235195" defTabSz="1004481" eaLnBrk="0" fontAlgn="base" hangingPunct="0">
              <a:spcBef>
                <a:spcPct val="0"/>
              </a:spcBef>
              <a:spcAft>
                <a:spcPct val="0"/>
              </a:spcAft>
              <a:defRPr sz="2100">
                <a:solidFill>
                  <a:schemeClr val="tx1"/>
                </a:solidFill>
                <a:latin typeface="Georgia" pitchFamily="18" charset="0"/>
                <a:ea typeface="MS PGothic" pitchFamily="34" charset="-128"/>
              </a:defRPr>
            </a:lvl7pPr>
            <a:lvl8pPr marL="3527931" indent="-235195" defTabSz="1004481" eaLnBrk="0" fontAlgn="base" hangingPunct="0">
              <a:spcBef>
                <a:spcPct val="0"/>
              </a:spcBef>
              <a:spcAft>
                <a:spcPct val="0"/>
              </a:spcAft>
              <a:defRPr sz="2100">
                <a:solidFill>
                  <a:schemeClr val="tx1"/>
                </a:solidFill>
                <a:latin typeface="Georgia" pitchFamily="18" charset="0"/>
                <a:ea typeface="MS PGothic" pitchFamily="34" charset="-128"/>
              </a:defRPr>
            </a:lvl8pPr>
            <a:lvl9pPr marL="3998321" indent="-235195" defTabSz="1004481" eaLnBrk="0" fontAlgn="base" hangingPunct="0">
              <a:spcBef>
                <a:spcPct val="0"/>
              </a:spcBef>
              <a:spcAft>
                <a:spcPct val="0"/>
              </a:spcAft>
              <a:defRPr sz="2100">
                <a:solidFill>
                  <a:schemeClr val="tx1"/>
                </a:solidFill>
                <a:latin typeface="Georgia" pitchFamily="18" charset="0"/>
                <a:ea typeface="MS PGothic" pitchFamily="34" charset="-128"/>
              </a:defRPr>
            </a:lvl9pPr>
          </a:lstStyle>
          <a:p>
            <a:fld id="{7C14752D-B95C-4AA6-8088-C37B2E875BE8}" type="slidenum">
              <a:rPr lang="en-US" altLang="en-US" sz="1200">
                <a:latin typeface="Arial" charset="0"/>
              </a:rPr>
              <a:pPr/>
              <a:t>14</a:t>
            </a:fld>
            <a:endParaRPr lang="en-US" altLang="en-US" sz="1200">
              <a:latin typeface="Arial"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spcBef>
                <a:spcPct val="0"/>
              </a:spcBef>
            </a:pPr>
            <a:r>
              <a:rPr lang="en-US" altLang="en-US" dirty="0"/>
              <a:t>Beth</a:t>
            </a:r>
          </a:p>
        </p:txBody>
      </p:sp>
    </p:spTree>
    <p:extLst>
      <p:ext uri="{BB962C8B-B14F-4D97-AF65-F5344CB8AC3E}">
        <p14:creationId xmlns:p14="http://schemas.microsoft.com/office/powerpoint/2010/main" val="1761101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pitchFamily="34" charset="-128"/>
              </a:defRPr>
            </a:lvl1pPr>
            <a:lvl2pPr marL="779085" indent="-298894">
              <a:spcBef>
                <a:spcPct val="30000"/>
              </a:spcBef>
              <a:defRPr sz="1200">
                <a:solidFill>
                  <a:schemeClr val="tx1"/>
                </a:solidFill>
                <a:latin typeface="Arial" charset="0"/>
                <a:ea typeface="MS PGothic" pitchFamily="34" charset="-128"/>
              </a:defRPr>
            </a:lvl2pPr>
            <a:lvl3pPr marL="1198844" indent="-238462">
              <a:spcBef>
                <a:spcPct val="30000"/>
              </a:spcBef>
              <a:defRPr sz="1200">
                <a:solidFill>
                  <a:schemeClr val="tx1"/>
                </a:solidFill>
                <a:latin typeface="Arial" charset="0"/>
                <a:ea typeface="MS PGothic" pitchFamily="34" charset="-128"/>
              </a:defRPr>
            </a:lvl3pPr>
            <a:lvl4pPr marL="1679034" indent="-238462">
              <a:spcBef>
                <a:spcPct val="30000"/>
              </a:spcBef>
              <a:defRPr sz="1200">
                <a:solidFill>
                  <a:schemeClr val="tx1"/>
                </a:solidFill>
                <a:latin typeface="Arial" charset="0"/>
                <a:ea typeface="MS PGothic" pitchFamily="34" charset="-128"/>
              </a:defRPr>
            </a:lvl4pPr>
            <a:lvl5pPr marL="2159224" indent="-238462">
              <a:spcBef>
                <a:spcPct val="30000"/>
              </a:spcBef>
              <a:defRPr sz="1200">
                <a:solidFill>
                  <a:schemeClr val="tx1"/>
                </a:solidFill>
                <a:latin typeface="Arial" charset="0"/>
                <a:ea typeface="MS PGothic" pitchFamily="34" charset="-128"/>
              </a:defRPr>
            </a:lvl5pPr>
            <a:lvl6pPr marL="2629615" indent="-238462" eaLnBrk="0" fontAlgn="base" hangingPunct="0">
              <a:spcBef>
                <a:spcPct val="30000"/>
              </a:spcBef>
              <a:spcAft>
                <a:spcPct val="0"/>
              </a:spcAft>
              <a:defRPr sz="1200">
                <a:solidFill>
                  <a:schemeClr val="tx1"/>
                </a:solidFill>
                <a:latin typeface="Arial" charset="0"/>
                <a:ea typeface="MS PGothic" pitchFamily="34" charset="-128"/>
              </a:defRPr>
            </a:lvl6pPr>
            <a:lvl7pPr marL="3100006" indent="-238462" eaLnBrk="0" fontAlgn="base" hangingPunct="0">
              <a:spcBef>
                <a:spcPct val="30000"/>
              </a:spcBef>
              <a:spcAft>
                <a:spcPct val="0"/>
              </a:spcAft>
              <a:defRPr sz="1200">
                <a:solidFill>
                  <a:schemeClr val="tx1"/>
                </a:solidFill>
                <a:latin typeface="Arial" charset="0"/>
                <a:ea typeface="MS PGothic" pitchFamily="34" charset="-128"/>
              </a:defRPr>
            </a:lvl7pPr>
            <a:lvl8pPr marL="3570397" indent="-238462" eaLnBrk="0" fontAlgn="base" hangingPunct="0">
              <a:spcBef>
                <a:spcPct val="30000"/>
              </a:spcBef>
              <a:spcAft>
                <a:spcPct val="0"/>
              </a:spcAft>
              <a:defRPr sz="1200">
                <a:solidFill>
                  <a:schemeClr val="tx1"/>
                </a:solidFill>
                <a:latin typeface="Arial" charset="0"/>
                <a:ea typeface="MS PGothic" pitchFamily="34" charset="-128"/>
              </a:defRPr>
            </a:lvl8pPr>
            <a:lvl9pPr marL="4040787" indent="-238462" eaLnBrk="0" fontAlgn="base" hangingPunct="0">
              <a:spcBef>
                <a:spcPct val="30000"/>
              </a:spcBef>
              <a:spcAft>
                <a:spcPct val="0"/>
              </a:spcAft>
              <a:defRPr sz="1200">
                <a:solidFill>
                  <a:schemeClr val="tx1"/>
                </a:solidFill>
                <a:latin typeface="Arial" charset="0"/>
                <a:ea typeface="MS PGothic" pitchFamily="34" charset="-128"/>
              </a:defRPr>
            </a:lvl9pPr>
          </a:lstStyle>
          <a:p>
            <a:pPr>
              <a:spcBef>
                <a:spcPct val="0"/>
              </a:spcBef>
            </a:pPr>
            <a:fld id="{F83F05A3-1D22-456F-AFEE-AF33B73F7830}" type="slidenum">
              <a:rPr lang="en-US" altLang="en-US"/>
              <a:pPr>
                <a:spcBef>
                  <a:spcPct val="0"/>
                </a:spcBef>
              </a:pPr>
              <a:t>15</a:t>
            </a:fld>
            <a:endParaRPr lang="en-US"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Beth</a:t>
            </a:r>
          </a:p>
        </p:txBody>
      </p:sp>
    </p:spTree>
    <p:extLst>
      <p:ext uri="{BB962C8B-B14F-4D97-AF65-F5344CB8AC3E}">
        <p14:creationId xmlns:p14="http://schemas.microsoft.com/office/powerpoint/2010/main" val="2088790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pitchFamily="34" charset="-128"/>
              </a:defRPr>
            </a:lvl1pPr>
            <a:lvl2pPr marL="779085" indent="-298894">
              <a:spcBef>
                <a:spcPct val="30000"/>
              </a:spcBef>
              <a:defRPr sz="1200">
                <a:solidFill>
                  <a:schemeClr val="tx1"/>
                </a:solidFill>
                <a:latin typeface="Arial" charset="0"/>
                <a:ea typeface="MS PGothic" pitchFamily="34" charset="-128"/>
              </a:defRPr>
            </a:lvl2pPr>
            <a:lvl3pPr marL="1198844" indent="-238462">
              <a:spcBef>
                <a:spcPct val="30000"/>
              </a:spcBef>
              <a:defRPr sz="1200">
                <a:solidFill>
                  <a:schemeClr val="tx1"/>
                </a:solidFill>
                <a:latin typeface="Arial" charset="0"/>
                <a:ea typeface="MS PGothic" pitchFamily="34" charset="-128"/>
              </a:defRPr>
            </a:lvl3pPr>
            <a:lvl4pPr marL="1679034" indent="-238462">
              <a:spcBef>
                <a:spcPct val="30000"/>
              </a:spcBef>
              <a:defRPr sz="1200">
                <a:solidFill>
                  <a:schemeClr val="tx1"/>
                </a:solidFill>
                <a:latin typeface="Arial" charset="0"/>
                <a:ea typeface="MS PGothic" pitchFamily="34" charset="-128"/>
              </a:defRPr>
            </a:lvl4pPr>
            <a:lvl5pPr marL="2159224" indent="-238462">
              <a:spcBef>
                <a:spcPct val="30000"/>
              </a:spcBef>
              <a:defRPr sz="1200">
                <a:solidFill>
                  <a:schemeClr val="tx1"/>
                </a:solidFill>
                <a:latin typeface="Arial" charset="0"/>
                <a:ea typeface="MS PGothic" pitchFamily="34" charset="-128"/>
              </a:defRPr>
            </a:lvl5pPr>
            <a:lvl6pPr marL="2629615" indent="-238462" eaLnBrk="0" fontAlgn="base" hangingPunct="0">
              <a:spcBef>
                <a:spcPct val="30000"/>
              </a:spcBef>
              <a:spcAft>
                <a:spcPct val="0"/>
              </a:spcAft>
              <a:defRPr sz="1200">
                <a:solidFill>
                  <a:schemeClr val="tx1"/>
                </a:solidFill>
                <a:latin typeface="Arial" charset="0"/>
                <a:ea typeface="MS PGothic" pitchFamily="34" charset="-128"/>
              </a:defRPr>
            </a:lvl6pPr>
            <a:lvl7pPr marL="3100006" indent="-238462" eaLnBrk="0" fontAlgn="base" hangingPunct="0">
              <a:spcBef>
                <a:spcPct val="30000"/>
              </a:spcBef>
              <a:spcAft>
                <a:spcPct val="0"/>
              </a:spcAft>
              <a:defRPr sz="1200">
                <a:solidFill>
                  <a:schemeClr val="tx1"/>
                </a:solidFill>
                <a:latin typeface="Arial" charset="0"/>
                <a:ea typeface="MS PGothic" pitchFamily="34" charset="-128"/>
              </a:defRPr>
            </a:lvl7pPr>
            <a:lvl8pPr marL="3570397" indent="-238462" eaLnBrk="0" fontAlgn="base" hangingPunct="0">
              <a:spcBef>
                <a:spcPct val="30000"/>
              </a:spcBef>
              <a:spcAft>
                <a:spcPct val="0"/>
              </a:spcAft>
              <a:defRPr sz="1200">
                <a:solidFill>
                  <a:schemeClr val="tx1"/>
                </a:solidFill>
                <a:latin typeface="Arial" charset="0"/>
                <a:ea typeface="MS PGothic" pitchFamily="34" charset="-128"/>
              </a:defRPr>
            </a:lvl8pPr>
            <a:lvl9pPr marL="4040787" indent="-238462" eaLnBrk="0" fontAlgn="base" hangingPunct="0">
              <a:spcBef>
                <a:spcPct val="30000"/>
              </a:spcBef>
              <a:spcAft>
                <a:spcPct val="0"/>
              </a:spcAft>
              <a:defRPr sz="1200">
                <a:solidFill>
                  <a:schemeClr val="tx1"/>
                </a:solidFill>
                <a:latin typeface="Arial" charset="0"/>
                <a:ea typeface="MS PGothic" pitchFamily="34" charset="-128"/>
              </a:defRPr>
            </a:lvl9pPr>
          </a:lstStyle>
          <a:p>
            <a:pPr>
              <a:spcBef>
                <a:spcPct val="0"/>
              </a:spcBef>
            </a:pPr>
            <a:fld id="{6C486106-6D8B-47DA-B473-EF37EA6CE3AC}" type="slidenum">
              <a:rPr lang="en-US" altLang="en-US"/>
              <a:pPr>
                <a:spcBef>
                  <a:spcPct val="0"/>
                </a:spcBef>
              </a:pPr>
              <a:t>16</a:t>
            </a:fld>
            <a:endParaRPr lang="en-US" alt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Rob</a:t>
            </a:r>
          </a:p>
        </p:txBody>
      </p:sp>
    </p:spTree>
    <p:extLst>
      <p:ext uri="{BB962C8B-B14F-4D97-AF65-F5344CB8AC3E}">
        <p14:creationId xmlns:p14="http://schemas.microsoft.com/office/powerpoint/2010/main" val="2079926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pitchFamily="34" charset="-128"/>
              </a:defRPr>
            </a:lvl1pPr>
            <a:lvl2pPr marL="779085" indent="-298894">
              <a:spcBef>
                <a:spcPct val="30000"/>
              </a:spcBef>
              <a:defRPr sz="1200">
                <a:solidFill>
                  <a:schemeClr val="tx1"/>
                </a:solidFill>
                <a:latin typeface="Arial" charset="0"/>
                <a:ea typeface="MS PGothic" pitchFamily="34" charset="-128"/>
              </a:defRPr>
            </a:lvl2pPr>
            <a:lvl3pPr marL="1198844" indent="-238462">
              <a:spcBef>
                <a:spcPct val="30000"/>
              </a:spcBef>
              <a:defRPr sz="1200">
                <a:solidFill>
                  <a:schemeClr val="tx1"/>
                </a:solidFill>
                <a:latin typeface="Arial" charset="0"/>
                <a:ea typeface="MS PGothic" pitchFamily="34" charset="-128"/>
              </a:defRPr>
            </a:lvl3pPr>
            <a:lvl4pPr marL="1679034" indent="-238462">
              <a:spcBef>
                <a:spcPct val="30000"/>
              </a:spcBef>
              <a:defRPr sz="1200">
                <a:solidFill>
                  <a:schemeClr val="tx1"/>
                </a:solidFill>
                <a:latin typeface="Arial" charset="0"/>
                <a:ea typeface="MS PGothic" pitchFamily="34" charset="-128"/>
              </a:defRPr>
            </a:lvl4pPr>
            <a:lvl5pPr marL="2159224" indent="-238462">
              <a:spcBef>
                <a:spcPct val="30000"/>
              </a:spcBef>
              <a:defRPr sz="1200">
                <a:solidFill>
                  <a:schemeClr val="tx1"/>
                </a:solidFill>
                <a:latin typeface="Arial" charset="0"/>
                <a:ea typeface="MS PGothic" pitchFamily="34" charset="-128"/>
              </a:defRPr>
            </a:lvl5pPr>
            <a:lvl6pPr marL="2629615" indent="-238462" eaLnBrk="0" fontAlgn="base" hangingPunct="0">
              <a:spcBef>
                <a:spcPct val="30000"/>
              </a:spcBef>
              <a:spcAft>
                <a:spcPct val="0"/>
              </a:spcAft>
              <a:defRPr sz="1200">
                <a:solidFill>
                  <a:schemeClr val="tx1"/>
                </a:solidFill>
                <a:latin typeface="Arial" charset="0"/>
                <a:ea typeface="MS PGothic" pitchFamily="34" charset="-128"/>
              </a:defRPr>
            </a:lvl6pPr>
            <a:lvl7pPr marL="3100006" indent="-238462" eaLnBrk="0" fontAlgn="base" hangingPunct="0">
              <a:spcBef>
                <a:spcPct val="30000"/>
              </a:spcBef>
              <a:spcAft>
                <a:spcPct val="0"/>
              </a:spcAft>
              <a:defRPr sz="1200">
                <a:solidFill>
                  <a:schemeClr val="tx1"/>
                </a:solidFill>
                <a:latin typeface="Arial" charset="0"/>
                <a:ea typeface="MS PGothic" pitchFamily="34" charset="-128"/>
              </a:defRPr>
            </a:lvl7pPr>
            <a:lvl8pPr marL="3570397" indent="-238462" eaLnBrk="0" fontAlgn="base" hangingPunct="0">
              <a:spcBef>
                <a:spcPct val="30000"/>
              </a:spcBef>
              <a:spcAft>
                <a:spcPct val="0"/>
              </a:spcAft>
              <a:defRPr sz="1200">
                <a:solidFill>
                  <a:schemeClr val="tx1"/>
                </a:solidFill>
                <a:latin typeface="Arial" charset="0"/>
                <a:ea typeface="MS PGothic" pitchFamily="34" charset="-128"/>
              </a:defRPr>
            </a:lvl8pPr>
            <a:lvl9pPr marL="4040787" indent="-238462" eaLnBrk="0" fontAlgn="base" hangingPunct="0">
              <a:spcBef>
                <a:spcPct val="30000"/>
              </a:spcBef>
              <a:spcAft>
                <a:spcPct val="0"/>
              </a:spcAft>
              <a:defRPr sz="1200">
                <a:solidFill>
                  <a:schemeClr val="tx1"/>
                </a:solidFill>
                <a:latin typeface="Arial" charset="0"/>
                <a:ea typeface="MS PGothic" pitchFamily="34" charset="-128"/>
              </a:defRPr>
            </a:lvl9pPr>
          </a:lstStyle>
          <a:p>
            <a:pPr>
              <a:spcBef>
                <a:spcPct val="0"/>
              </a:spcBef>
            </a:pPr>
            <a:fld id="{064A667D-D1BF-44DD-B2FB-85B206C3E02D}" type="slidenum">
              <a:rPr lang="en-US" altLang="en-US"/>
              <a:pPr>
                <a:spcBef>
                  <a:spcPct val="0"/>
                </a:spcBef>
              </a:pPr>
              <a:t>17</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Rob</a:t>
            </a:r>
          </a:p>
        </p:txBody>
      </p:sp>
    </p:spTree>
    <p:extLst>
      <p:ext uri="{BB962C8B-B14F-4D97-AF65-F5344CB8AC3E}">
        <p14:creationId xmlns:p14="http://schemas.microsoft.com/office/powerpoint/2010/main" val="1870351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77DDF-F409-4A67-9697-299BA035AF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74C428-E690-4D64-912D-266EA6BF31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F8C272-58A8-4CC9-8926-377988262DDE}"/>
              </a:ext>
            </a:extLst>
          </p:cNvPr>
          <p:cNvSpPr>
            <a:spLocks noGrp="1"/>
          </p:cNvSpPr>
          <p:nvPr>
            <p:ph type="dt" sz="half" idx="10"/>
          </p:nvPr>
        </p:nvSpPr>
        <p:spPr/>
        <p:txBody>
          <a:bodyPr/>
          <a:lstStyle/>
          <a:p>
            <a:fld id="{54BBAD02-D014-468E-A36A-9169A842BCF2}" type="datetimeFigureOut">
              <a:rPr lang="en-US" smtClean="0"/>
              <a:t>11/26/2019</a:t>
            </a:fld>
            <a:endParaRPr lang="en-US"/>
          </a:p>
        </p:txBody>
      </p:sp>
      <p:sp>
        <p:nvSpPr>
          <p:cNvPr id="5" name="Footer Placeholder 4">
            <a:extLst>
              <a:ext uri="{FF2B5EF4-FFF2-40B4-BE49-F238E27FC236}">
                <a16:creationId xmlns:a16="http://schemas.microsoft.com/office/drawing/2014/main" id="{B8C8433B-3B05-4340-AF28-0B8B51094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8B73E-F595-4343-A59B-4ED1149B8F2B}"/>
              </a:ext>
            </a:extLst>
          </p:cNvPr>
          <p:cNvSpPr>
            <a:spLocks noGrp="1"/>
          </p:cNvSpPr>
          <p:nvPr>
            <p:ph type="sldNum" sz="quarter" idx="12"/>
          </p:nvPr>
        </p:nvSpPr>
        <p:spPr/>
        <p:txBody>
          <a:bodyPr/>
          <a:lstStyle/>
          <a:p>
            <a:fld id="{D9F06FE8-1934-4379-8F94-2660679E090B}" type="slidenum">
              <a:rPr lang="en-US" smtClean="0"/>
              <a:t>‹#›</a:t>
            </a:fld>
            <a:endParaRPr lang="en-US"/>
          </a:p>
        </p:txBody>
      </p:sp>
    </p:spTree>
    <p:extLst>
      <p:ext uri="{BB962C8B-B14F-4D97-AF65-F5344CB8AC3E}">
        <p14:creationId xmlns:p14="http://schemas.microsoft.com/office/powerpoint/2010/main" val="1302922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47640-5FB0-42E9-B9C9-50695FC11C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EE8A32-DE7F-4798-969F-C962EBB15A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7F2BD9-C472-4D85-8800-7411A083BC96}"/>
              </a:ext>
            </a:extLst>
          </p:cNvPr>
          <p:cNvSpPr>
            <a:spLocks noGrp="1"/>
          </p:cNvSpPr>
          <p:nvPr>
            <p:ph type="dt" sz="half" idx="10"/>
          </p:nvPr>
        </p:nvSpPr>
        <p:spPr/>
        <p:txBody>
          <a:bodyPr/>
          <a:lstStyle/>
          <a:p>
            <a:fld id="{54BBAD02-D014-468E-A36A-9169A842BCF2}" type="datetimeFigureOut">
              <a:rPr lang="en-US" smtClean="0"/>
              <a:t>11/26/2019</a:t>
            </a:fld>
            <a:endParaRPr lang="en-US"/>
          </a:p>
        </p:txBody>
      </p:sp>
      <p:sp>
        <p:nvSpPr>
          <p:cNvPr id="5" name="Footer Placeholder 4">
            <a:extLst>
              <a:ext uri="{FF2B5EF4-FFF2-40B4-BE49-F238E27FC236}">
                <a16:creationId xmlns:a16="http://schemas.microsoft.com/office/drawing/2014/main" id="{C0BC857D-6C5E-49BD-A466-D877B2D45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5906F6-6A1E-4E4F-9766-B116C2913F66}"/>
              </a:ext>
            </a:extLst>
          </p:cNvPr>
          <p:cNvSpPr>
            <a:spLocks noGrp="1"/>
          </p:cNvSpPr>
          <p:nvPr>
            <p:ph type="sldNum" sz="quarter" idx="12"/>
          </p:nvPr>
        </p:nvSpPr>
        <p:spPr/>
        <p:txBody>
          <a:bodyPr/>
          <a:lstStyle/>
          <a:p>
            <a:fld id="{D9F06FE8-1934-4379-8F94-2660679E090B}" type="slidenum">
              <a:rPr lang="en-US" smtClean="0"/>
              <a:t>‹#›</a:t>
            </a:fld>
            <a:endParaRPr lang="en-US"/>
          </a:p>
        </p:txBody>
      </p:sp>
    </p:spTree>
    <p:extLst>
      <p:ext uri="{BB962C8B-B14F-4D97-AF65-F5344CB8AC3E}">
        <p14:creationId xmlns:p14="http://schemas.microsoft.com/office/powerpoint/2010/main" val="1786560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4E5F1B-47EE-4DCC-AB00-171717CC34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A035F5-D567-42E1-B507-BE4117D0AE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68DC5-C7F5-48BA-97E5-4D25D17264EF}"/>
              </a:ext>
            </a:extLst>
          </p:cNvPr>
          <p:cNvSpPr>
            <a:spLocks noGrp="1"/>
          </p:cNvSpPr>
          <p:nvPr>
            <p:ph type="dt" sz="half" idx="10"/>
          </p:nvPr>
        </p:nvSpPr>
        <p:spPr/>
        <p:txBody>
          <a:bodyPr/>
          <a:lstStyle/>
          <a:p>
            <a:fld id="{54BBAD02-D014-468E-A36A-9169A842BCF2}" type="datetimeFigureOut">
              <a:rPr lang="en-US" smtClean="0"/>
              <a:t>11/26/2019</a:t>
            </a:fld>
            <a:endParaRPr lang="en-US"/>
          </a:p>
        </p:txBody>
      </p:sp>
      <p:sp>
        <p:nvSpPr>
          <p:cNvPr id="5" name="Footer Placeholder 4">
            <a:extLst>
              <a:ext uri="{FF2B5EF4-FFF2-40B4-BE49-F238E27FC236}">
                <a16:creationId xmlns:a16="http://schemas.microsoft.com/office/drawing/2014/main" id="{70B0F38F-D538-4D2C-BC6C-1A8161978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E8276E-3281-482C-87FB-24B7EE4A96FE}"/>
              </a:ext>
            </a:extLst>
          </p:cNvPr>
          <p:cNvSpPr>
            <a:spLocks noGrp="1"/>
          </p:cNvSpPr>
          <p:nvPr>
            <p:ph type="sldNum" sz="quarter" idx="12"/>
          </p:nvPr>
        </p:nvSpPr>
        <p:spPr/>
        <p:txBody>
          <a:bodyPr/>
          <a:lstStyle/>
          <a:p>
            <a:fld id="{D9F06FE8-1934-4379-8F94-2660679E090B}" type="slidenum">
              <a:rPr lang="en-US" smtClean="0"/>
              <a:t>‹#›</a:t>
            </a:fld>
            <a:endParaRPr lang="en-US"/>
          </a:p>
        </p:txBody>
      </p:sp>
    </p:spTree>
    <p:extLst>
      <p:ext uri="{BB962C8B-B14F-4D97-AF65-F5344CB8AC3E}">
        <p14:creationId xmlns:p14="http://schemas.microsoft.com/office/powerpoint/2010/main" val="2906590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DE89-1179-4E2D-9197-6F5C0FE3D3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FACC23-9811-42C3-B0DC-C93B9FCA98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61F7C-FC3A-4B17-A51C-55F9552D86BB}"/>
              </a:ext>
            </a:extLst>
          </p:cNvPr>
          <p:cNvSpPr>
            <a:spLocks noGrp="1"/>
          </p:cNvSpPr>
          <p:nvPr>
            <p:ph type="dt" sz="half" idx="10"/>
          </p:nvPr>
        </p:nvSpPr>
        <p:spPr/>
        <p:txBody>
          <a:bodyPr/>
          <a:lstStyle/>
          <a:p>
            <a:fld id="{54BBAD02-D014-468E-A36A-9169A842BCF2}" type="datetimeFigureOut">
              <a:rPr lang="en-US" smtClean="0"/>
              <a:t>11/26/2019</a:t>
            </a:fld>
            <a:endParaRPr lang="en-US"/>
          </a:p>
        </p:txBody>
      </p:sp>
      <p:sp>
        <p:nvSpPr>
          <p:cNvPr id="5" name="Footer Placeholder 4">
            <a:extLst>
              <a:ext uri="{FF2B5EF4-FFF2-40B4-BE49-F238E27FC236}">
                <a16:creationId xmlns:a16="http://schemas.microsoft.com/office/drawing/2014/main" id="{F5757010-F3BA-4B70-8491-E407BAFFC1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63075D-E5B4-4458-8640-87ED80E76006}"/>
              </a:ext>
            </a:extLst>
          </p:cNvPr>
          <p:cNvSpPr>
            <a:spLocks noGrp="1"/>
          </p:cNvSpPr>
          <p:nvPr>
            <p:ph type="sldNum" sz="quarter" idx="12"/>
          </p:nvPr>
        </p:nvSpPr>
        <p:spPr/>
        <p:txBody>
          <a:bodyPr/>
          <a:lstStyle/>
          <a:p>
            <a:fld id="{D9F06FE8-1934-4379-8F94-2660679E090B}" type="slidenum">
              <a:rPr lang="en-US" smtClean="0"/>
              <a:t>‹#›</a:t>
            </a:fld>
            <a:endParaRPr lang="en-US"/>
          </a:p>
        </p:txBody>
      </p:sp>
    </p:spTree>
    <p:extLst>
      <p:ext uri="{BB962C8B-B14F-4D97-AF65-F5344CB8AC3E}">
        <p14:creationId xmlns:p14="http://schemas.microsoft.com/office/powerpoint/2010/main" val="2723313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8EA71-F6AF-4742-AEB8-FF1DFF2117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C371FB-CC41-409E-ADED-9EE624FDAA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6B9AF8-0022-41A7-BFC8-076A189F1D32}"/>
              </a:ext>
            </a:extLst>
          </p:cNvPr>
          <p:cNvSpPr>
            <a:spLocks noGrp="1"/>
          </p:cNvSpPr>
          <p:nvPr>
            <p:ph type="dt" sz="half" idx="10"/>
          </p:nvPr>
        </p:nvSpPr>
        <p:spPr/>
        <p:txBody>
          <a:bodyPr/>
          <a:lstStyle/>
          <a:p>
            <a:fld id="{54BBAD02-D014-468E-A36A-9169A842BCF2}" type="datetimeFigureOut">
              <a:rPr lang="en-US" smtClean="0"/>
              <a:t>11/26/2019</a:t>
            </a:fld>
            <a:endParaRPr lang="en-US"/>
          </a:p>
        </p:txBody>
      </p:sp>
      <p:sp>
        <p:nvSpPr>
          <p:cNvPr id="5" name="Footer Placeholder 4">
            <a:extLst>
              <a:ext uri="{FF2B5EF4-FFF2-40B4-BE49-F238E27FC236}">
                <a16:creationId xmlns:a16="http://schemas.microsoft.com/office/drawing/2014/main" id="{91347A5F-8556-4346-922C-F6B5B76A4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C292D-4451-43E2-BC9E-FF47C7527D86}"/>
              </a:ext>
            </a:extLst>
          </p:cNvPr>
          <p:cNvSpPr>
            <a:spLocks noGrp="1"/>
          </p:cNvSpPr>
          <p:nvPr>
            <p:ph type="sldNum" sz="quarter" idx="12"/>
          </p:nvPr>
        </p:nvSpPr>
        <p:spPr/>
        <p:txBody>
          <a:bodyPr/>
          <a:lstStyle/>
          <a:p>
            <a:fld id="{D9F06FE8-1934-4379-8F94-2660679E090B}" type="slidenum">
              <a:rPr lang="en-US" smtClean="0"/>
              <a:t>‹#›</a:t>
            </a:fld>
            <a:endParaRPr lang="en-US"/>
          </a:p>
        </p:txBody>
      </p:sp>
    </p:spTree>
    <p:extLst>
      <p:ext uri="{BB962C8B-B14F-4D97-AF65-F5344CB8AC3E}">
        <p14:creationId xmlns:p14="http://schemas.microsoft.com/office/powerpoint/2010/main" val="288348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21288-358E-462A-921F-6834542262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5F43A-EDB3-4F67-9E16-CFCB37870D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79D1CE-0EE2-435F-AE43-AD6E029361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DF8D83-D5FE-4896-AE67-19CCE6448561}"/>
              </a:ext>
            </a:extLst>
          </p:cNvPr>
          <p:cNvSpPr>
            <a:spLocks noGrp="1"/>
          </p:cNvSpPr>
          <p:nvPr>
            <p:ph type="dt" sz="half" idx="10"/>
          </p:nvPr>
        </p:nvSpPr>
        <p:spPr/>
        <p:txBody>
          <a:bodyPr/>
          <a:lstStyle/>
          <a:p>
            <a:fld id="{54BBAD02-D014-468E-A36A-9169A842BCF2}" type="datetimeFigureOut">
              <a:rPr lang="en-US" smtClean="0"/>
              <a:t>11/26/2019</a:t>
            </a:fld>
            <a:endParaRPr lang="en-US"/>
          </a:p>
        </p:txBody>
      </p:sp>
      <p:sp>
        <p:nvSpPr>
          <p:cNvPr id="6" name="Footer Placeholder 5">
            <a:extLst>
              <a:ext uri="{FF2B5EF4-FFF2-40B4-BE49-F238E27FC236}">
                <a16:creationId xmlns:a16="http://schemas.microsoft.com/office/drawing/2014/main" id="{38CC82F2-EAAB-46A7-9661-8F2457830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F1E6E-21E1-4F37-A2FF-191C25116FA2}"/>
              </a:ext>
            </a:extLst>
          </p:cNvPr>
          <p:cNvSpPr>
            <a:spLocks noGrp="1"/>
          </p:cNvSpPr>
          <p:nvPr>
            <p:ph type="sldNum" sz="quarter" idx="12"/>
          </p:nvPr>
        </p:nvSpPr>
        <p:spPr/>
        <p:txBody>
          <a:bodyPr/>
          <a:lstStyle/>
          <a:p>
            <a:fld id="{D9F06FE8-1934-4379-8F94-2660679E090B}" type="slidenum">
              <a:rPr lang="en-US" smtClean="0"/>
              <a:t>‹#›</a:t>
            </a:fld>
            <a:endParaRPr lang="en-US"/>
          </a:p>
        </p:txBody>
      </p:sp>
    </p:spTree>
    <p:extLst>
      <p:ext uri="{BB962C8B-B14F-4D97-AF65-F5344CB8AC3E}">
        <p14:creationId xmlns:p14="http://schemas.microsoft.com/office/powerpoint/2010/main" val="2478064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70F0-1C5A-48C7-A764-58005E2BCC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A77737-E763-4C1C-81B2-A521DFC0E9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8716EB-C647-47D5-953A-F3847C9CC8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3402D-02FB-44C3-B637-6E91F39456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A46451-1543-458B-A5AA-CAA4703C5D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38B70A-BB14-4D91-AEA9-CB90491976EB}"/>
              </a:ext>
            </a:extLst>
          </p:cNvPr>
          <p:cNvSpPr>
            <a:spLocks noGrp="1"/>
          </p:cNvSpPr>
          <p:nvPr>
            <p:ph type="dt" sz="half" idx="10"/>
          </p:nvPr>
        </p:nvSpPr>
        <p:spPr/>
        <p:txBody>
          <a:bodyPr/>
          <a:lstStyle/>
          <a:p>
            <a:fld id="{54BBAD02-D014-468E-A36A-9169A842BCF2}" type="datetimeFigureOut">
              <a:rPr lang="en-US" smtClean="0"/>
              <a:t>11/26/2019</a:t>
            </a:fld>
            <a:endParaRPr lang="en-US"/>
          </a:p>
        </p:txBody>
      </p:sp>
      <p:sp>
        <p:nvSpPr>
          <p:cNvPr id="8" name="Footer Placeholder 7">
            <a:extLst>
              <a:ext uri="{FF2B5EF4-FFF2-40B4-BE49-F238E27FC236}">
                <a16:creationId xmlns:a16="http://schemas.microsoft.com/office/drawing/2014/main" id="{A4F73839-1596-40DF-9665-8D0C9D97D3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779A67-A12E-48EB-A5BA-B1D401526CE2}"/>
              </a:ext>
            </a:extLst>
          </p:cNvPr>
          <p:cNvSpPr>
            <a:spLocks noGrp="1"/>
          </p:cNvSpPr>
          <p:nvPr>
            <p:ph type="sldNum" sz="quarter" idx="12"/>
          </p:nvPr>
        </p:nvSpPr>
        <p:spPr/>
        <p:txBody>
          <a:bodyPr/>
          <a:lstStyle/>
          <a:p>
            <a:fld id="{D9F06FE8-1934-4379-8F94-2660679E090B}" type="slidenum">
              <a:rPr lang="en-US" smtClean="0"/>
              <a:t>‹#›</a:t>
            </a:fld>
            <a:endParaRPr lang="en-US"/>
          </a:p>
        </p:txBody>
      </p:sp>
    </p:spTree>
    <p:extLst>
      <p:ext uri="{BB962C8B-B14F-4D97-AF65-F5344CB8AC3E}">
        <p14:creationId xmlns:p14="http://schemas.microsoft.com/office/powerpoint/2010/main" val="1514167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2445-3374-4A4B-95E1-96B7642D2F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6A4E0B-4176-4669-8A57-A3C1C07E6155}"/>
              </a:ext>
            </a:extLst>
          </p:cNvPr>
          <p:cNvSpPr>
            <a:spLocks noGrp="1"/>
          </p:cNvSpPr>
          <p:nvPr>
            <p:ph type="dt" sz="half" idx="10"/>
          </p:nvPr>
        </p:nvSpPr>
        <p:spPr/>
        <p:txBody>
          <a:bodyPr/>
          <a:lstStyle/>
          <a:p>
            <a:fld id="{54BBAD02-D014-468E-A36A-9169A842BCF2}" type="datetimeFigureOut">
              <a:rPr lang="en-US" smtClean="0"/>
              <a:t>11/26/2019</a:t>
            </a:fld>
            <a:endParaRPr lang="en-US"/>
          </a:p>
        </p:txBody>
      </p:sp>
      <p:sp>
        <p:nvSpPr>
          <p:cNvPr id="4" name="Footer Placeholder 3">
            <a:extLst>
              <a:ext uri="{FF2B5EF4-FFF2-40B4-BE49-F238E27FC236}">
                <a16:creationId xmlns:a16="http://schemas.microsoft.com/office/drawing/2014/main" id="{1275B796-6D48-4D7E-A953-25F1CF7EB9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95C88A-77E1-429A-A829-84494C69ADC8}"/>
              </a:ext>
            </a:extLst>
          </p:cNvPr>
          <p:cNvSpPr>
            <a:spLocks noGrp="1"/>
          </p:cNvSpPr>
          <p:nvPr>
            <p:ph type="sldNum" sz="quarter" idx="12"/>
          </p:nvPr>
        </p:nvSpPr>
        <p:spPr/>
        <p:txBody>
          <a:bodyPr/>
          <a:lstStyle/>
          <a:p>
            <a:fld id="{D9F06FE8-1934-4379-8F94-2660679E090B}" type="slidenum">
              <a:rPr lang="en-US" smtClean="0"/>
              <a:t>‹#›</a:t>
            </a:fld>
            <a:endParaRPr lang="en-US"/>
          </a:p>
        </p:txBody>
      </p:sp>
    </p:spTree>
    <p:extLst>
      <p:ext uri="{BB962C8B-B14F-4D97-AF65-F5344CB8AC3E}">
        <p14:creationId xmlns:p14="http://schemas.microsoft.com/office/powerpoint/2010/main" val="1560323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CA0841-2AC9-4313-A2F6-CFA492617D07}"/>
              </a:ext>
            </a:extLst>
          </p:cNvPr>
          <p:cNvSpPr>
            <a:spLocks noGrp="1"/>
          </p:cNvSpPr>
          <p:nvPr>
            <p:ph type="dt" sz="half" idx="10"/>
          </p:nvPr>
        </p:nvSpPr>
        <p:spPr/>
        <p:txBody>
          <a:bodyPr/>
          <a:lstStyle/>
          <a:p>
            <a:fld id="{54BBAD02-D014-468E-A36A-9169A842BCF2}" type="datetimeFigureOut">
              <a:rPr lang="en-US" smtClean="0"/>
              <a:t>11/26/2019</a:t>
            </a:fld>
            <a:endParaRPr lang="en-US"/>
          </a:p>
        </p:txBody>
      </p:sp>
      <p:sp>
        <p:nvSpPr>
          <p:cNvPr id="3" name="Footer Placeholder 2">
            <a:extLst>
              <a:ext uri="{FF2B5EF4-FFF2-40B4-BE49-F238E27FC236}">
                <a16:creationId xmlns:a16="http://schemas.microsoft.com/office/drawing/2014/main" id="{20C8EF1A-541E-48F2-9385-594AB03039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3D1935-FFA9-4D94-8859-8AE6181CCB05}"/>
              </a:ext>
            </a:extLst>
          </p:cNvPr>
          <p:cNvSpPr>
            <a:spLocks noGrp="1"/>
          </p:cNvSpPr>
          <p:nvPr>
            <p:ph type="sldNum" sz="quarter" idx="12"/>
          </p:nvPr>
        </p:nvSpPr>
        <p:spPr/>
        <p:txBody>
          <a:bodyPr/>
          <a:lstStyle/>
          <a:p>
            <a:fld id="{D9F06FE8-1934-4379-8F94-2660679E090B}" type="slidenum">
              <a:rPr lang="en-US" smtClean="0"/>
              <a:t>‹#›</a:t>
            </a:fld>
            <a:endParaRPr lang="en-US"/>
          </a:p>
        </p:txBody>
      </p:sp>
    </p:spTree>
    <p:extLst>
      <p:ext uri="{BB962C8B-B14F-4D97-AF65-F5344CB8AC3E}">
        <p14:creationId xmlns:p14="http://schemas.microsoft.com/office/powerpoint/2010/main" val="3830498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E9CDB-D541-4FE5-A632-AD65759885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4BC57-260A-496F-8EEE-79389D0D8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E43D03-60F9-4E02-90CB-2B32CA8B3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AD29D-30FE-48CE-A802-8D3D0F9C2D2D}"/>
              </a:ext>
            </a:extLst>
          </p:cNvPr>
          <p:cNvSpPr>
            <a:spLocks noGrp="1"/>
          </p:cNvSpPr>
          <p:nvPr>
            <p:ph type="dt" sz="half" idx="10"/>
          </p:nvPr>
        </p:nvSpPr>
        <p:spPr/>
        <p:txBody>
          <a:bodyPr/>
          <a:lstStyle/>
          <a:p>
            <a:fld id="{54BBAD02-D014-468E-A36A-9169A842BCF2}" type="datetimeFigureOut">
              <a:rPr lang="en-US" smtClean="0"/>
              <a:t>11/26/2019</a:t>
            </a:fld>
            <a:endParaRPr lang="en-US"/>
          </a:p>
        </p:txBody>
      </p:sp>
      <p:sp>
        <p:nvSpPr>
          <p:cNvPr id="6" name="Footer Placeholder 5">
            <a:extLst>
              <a:ext uri="{FF2B5EF4-FFF2-40B4-BE49-F238E27FC236}">
                <a16:creationId xmlns:a16="http://schemas.microsoft.com/office/drawing/2014/main" id="{6DA5E7F0-64BF-40ED-96D3-8E8591525B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E73E1-44FA-4693-B20F-6651C05FBB73}"/>
              </a:ext>
            </a:extLst>
          </p:cNvPr>
          <p:cNvSpPr>
            <a:spLocks noGrp="1"/>
          </p:cNvSpPr>
          <p:nvPr>
            <p:ph type="sldNum" sz="quarter" idx="12"/>
          </p:nvPr>
        </p:nvSpPr>
        <p:spPr/>
        <p:txBody>
          <a:bodyPr/>
          <a:lstStyle/>
          <a:p>
            <a:fld id="{D9F06FE8-1934-4379-8F94-2660679E090B}" type="slidenum">
              <a:rPr lang="en-US" smtClean="0"/>
              <a:t>‹#›</a:t>
            </a:fld>
            <a:endParaRPr lang="en-US"/>
          </a:p>
        </p:txBody>
      </p:sp>
    </p:spTree>
    <p:extLst>
      <p:ext uri="{BB962C8B-B14F-4D97-AF65-F5344CB8AC3E}">
        <p14:creationId xmlns:p14="http://schemas.microsoft.com/office/powerpoint/2010/main" val="867592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AFEC-4FBA-494A-85BA-6732BA665E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447FFF-8750-4F88-A9D8-A83F47F838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261F47-616F-4989-89BE-20883925A9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B5C291-0D84-46B8-9A15-B05FBB573543}"/>
              </a:ext>
            </a:extLst>
          </p:cNvPr>
          <p:cNvSpPr>
            <a:spLocks noGrp="1"/>
          </p:cNvSpPr>
          <p:nvPr>
            <p:ph type="dt" sz="half" idx="10"/>
          </p:nvPr>
        </p:nvSpPr>
        <p:spPr/>
        <p:txBody>
          <a:bodyPr/>
          <a:lstStyle/>
          <a:p>
            <a:fld id="{54BBAD02-D014-468E-A36A-9169A842BCF2}" type="datetimeFigureOut">
              <a:rPr lang="en-US" smtClean="0"/>
              <a:t>11/26/2019</a:t>
            </a:fld>
            <a:endParaRPr lang="en-US"/>
          </a:p>
        </p:txBody>
      </p:sp>
      <p:sp>
        <p:nvSpPr>
          <p:cNvPr id="6" name="Footer Placeholder 5">
            <a:extLst>
              <a:ext uri="{FF2B5EF4-FFF2-40B4-BE49-F238E27FC236}">
                <a16:creationId xmlns:a16="http://schemas.microsoft.com/office/drawing/2014/main" id="{67434114-EB70-4088-96DE-02F8645395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E11164-866C-4745-AEE3-6BCC56C3ABB0}"/>
              </a:ext>
            </a:extLst>
          </p:cNvPr>
          <p:cNvSpPr>
            <a:spLocks noGrp="1"/>
          </p:cNvSpPr>
          <p:nvPr>
            <p:ph type="sldNum" sz="quarter" idx="12"/>
          </p:nvPr>
        </p:nvSpPr>
        <p:spPr/>
        <p:txBody>
          <a:bodyPr/>
          <a:lstStyle/>
          <a:p>
            <a:fld id="{D9F06FE8-1934-4379-8F94-2660679E090B}" type="slidenum">
              <a:rPr lang="en-US" smtClean="0"/>
              <a:t>‹#›</a:t>
            </a:fld>
            <a:endParaRPr lang="en-US"/>
          </a:p>
        </p:txBody>
      </p:sp>
    </p:spTree>
    <p:extLst>
      <p:ext uri="{BB962C8B-B14F-4D97-AF65-F5344CB8AC3E}">
        <p14:creationId xmlns:p14="http://schemas.microsoft.com/office/powerpoint/2010/main" val="4158475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B3D5AE-378F-4C35-9F63-4A14ED1778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1FBB97-0728-4189-BE0E-9E4D1A1637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5ED28A-F4F7-47E2-B438-EC2E8F872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BBAD02-D014-468E-A36A-9169A842BCF2}" type="datetimeFigureOut">
              <a:rPr lang="en-US" smtClean="0"/>
              <a:t>11/26/2019</a:t>
            </a:fld>
            <a:endParaRPr lang="en-US"/>
          </a:p>
        </p:txBody>
      </p:sp>
      <p:sp>
        <p:nvSpPr>
          <p:cNvPr id="5" name="Footer Placeholder 4">
            <a:extLst>
              <a:ext uri="{FF2B5EF4-FFF2-40B4-BE49-F238E27FC236}">
                <a16:creationId xmlns:a16="http://schemas.microsoft.com/office/drawing/2014/main" id="{DAABD3FA-38B5-4D0B-988F-A123059431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818E14-97EC-460F-BB25-9B6621CBE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F06FE8-1934-4379-8F94-2660679E090B}" type="slidenum">
              <a:rPr lang="en-US" smtClean="0"/>
              <a:t>‹#›</a:t>
            </a:fld>
            <a:endParaRPr lang="en-US"/>
          </a:p>
        </p:txBody>
      </p:sp>
    </p:spTree>
    <p:extLst>
      <p:ext uri="{BB962C8B-B14F-4D97-AF65-F5344CB8AC3E}">
        <p14:creationId xmlns:p14="http://schemas.microsoft.com/office/powerpoint/2010/main" val="3795051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xml"/><Relationship Id="rId7" Type="http://schemas.openxmlformats.org/officeDocument/2006/relationships/notesSlide" Target="../notesSlides/notesSlide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mnsoilhealth.or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F7AE77-64FA-4042-8D8C-E8C6A8F28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3450" y="4191000"/>
            <a:ext cx="2466975" cy="2238375"/>
          </a:xfrm>
          <a:prstGeom prst="rect">
            <a:avLst/>
          </a:prstGeom>
        </p:spPr>
      </p:pic>
      <p:sp>
        <p:nvSpPr>
          <p:cNvPr id="11" name="Rectangle 10">
            <a:extLst>
              <a:ext uri="{FF2B5EF4-FFF2-40B4-BE49-F238E27FC236}">
                <a16:creationId xmlns:a16="http://schemas.microsoft.com/office/drawing/2014/main" id="{739992B7-7B9A-4AA3-ADE6-D0D06227CCBD}"/>
              </a:ext>
            </a:extLst>
          </p:cNvPr>
          <p:cNvSpPr/>
          <p:nvPr/>
        </p:nvSpPr>
        <p:spPr>
          <a:xfrm>
            <a:off x="1171575" y="991285"/>
            <a:ext cx="10067925" cy="4216539"/>
          </a:xfrm>
          <a:prstGeom prst="rect">
            <a:avLst/>
          </a:prstGeom>
        </p:spPr>
        <p:txBody>
          <a:bodyPr wrap="square">
            <a:spAutoFit/>
          </a:bodyPr>
          <a:lstStyle/>
          <a:p>
            <a:pPr algn="ctr"/>
            <a:r>
              <a:rPr lang="en-US" sz="4400" b="1" dirty="0">
                <a:solidFill>
                  <a:srgbClr val="C00000"/>
                </a:solidFill>
              </a:rPr>
              <a:t>Wrap-Up Webinar to Celebrate SFA’s Two SARE-PDP “Networking for Soil Health” Grants</a:t>
            </a:r>
          </a:p>
          <a:p>
            <a:endParaRPr lang="en-US" sz="4400" dirty="0"/>
          </a:p>
          <a:p>
            <a:endParaRPr lang="en-US" sz="4400" dirty="0"/>
          </a:p>
          <a:p>
            <a:r>
              <a:rPr lang="en-US" sz="2400" b="1" dirty="0">
                <a:solidFill>
                  <a:srgbClr val="C00000"/>
                </a:solidFill>
              </a:rPr>
              <a:t>November 21, 2019</a:t>
            </a:r>
          </a:p>
          <a:p>
            <a:r>
              <a:rPr lang="en-US" sz="2400" b="1" dirty="0">
                <a:solidFill>
                  <a:srgbClr val="C00000"/>
                </a:solidFill>
              </a:rPr>
              <a:t>1:30 P.M.</a:t>
            </a:r>
          </a:p>
        </p:txBody>
      </p:sp>
      <p:pic>
        <p:nvPicPr>
          <p:cNvPr id="13" name="Picture 12">
            <a:extLst>
              <a:ext uri="{FF2B5EF4-FFF2-40B4-BE49-F238E27FC236}">
                <a16:creationId xmlns:a16="http://schemas.microsoft.com/office/drawing/2014/main" id="{475696B2-377D-42B8-8AB4-D30D50AD2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52" y="4482560"/>
            <a:ext cx="1976247" cy="1655254"/>
          </a:xfrm>
          <a:prstGeom prst="rect">
            <a:avLst/>
          </a:prstGeom>
        </p:spPr>
      </p:pic>
    </p:spTree>
    <p:extLst>
      <p:ext uri="{BB962C8B-B14F-4D97-AF65-F5344CB8AC3E}">
        <p14:creationId xmlns:p14="http://schemas.microsoft.com/office/powerpoint/2010/main" val="3060389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Framing Soil Health</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56754" y="1560945"/>
            <a:ext cx="7278493" cy="4991373"/>
          </a:xfrm>
        </p:spPr>
      </p:pic>
      <p:sp>
        <p:nvSpPr>
          <p:cNvPr id="5" name="TextBox 4"/>
          <p:cNvSpPr txBox="1"/>
          <p:nvPr/>
        </p:nvSpPr>
        <p:spPr>
          <a:xfrm>
            <a:off x="9407138" y="6422738"/>
            <a:ext cx="2503054" cy="369332"/>
          </a:xfrm>
          <a:prstGeom prst="rect">
            <a:avLst/>
          </a:prstGeom>
          <a:noFill/>
        </p:spPr>
        <p:txBody>
          <a:bodyPr wrap="square" rtlCol="0">
            <a:spAutoFit/>
          </a:bodyPr>
          <a:lstStyle/>
          <a:p>
            <a:r>
              <a:rPr lang="en-US" dirty="0"/>
              <a:t>Andrew McGuire, WSU</a:t>
            </a:r>
          </a:p>
        </p:txBody>
      </p:sp>
    </p:spTree>
    <p:extLst>
      <p:ext uri="{BB962C8B-B14F-4D97-AF65-F5344CB8AC3E}">
        <p14:creationId xmlns:p14="http://schemas.microsoft.com/office/powerpoint/2010/main" val="2978824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1115"/>
            <a:ext cx="10515600" cy="1734921"/>
          </a:xfrm>
        </p:spPr>
        <p:txBody>
          <a:bodyPr>
            <a:normAutofit fontScale="90000"/>
          </a:bodyPr>
          <a:lstStyle/>
          <a:p>
            <a:r>
              <a:rPr lang="en-US" dirty="0"/>
              <a:t>Resources: Midwest Cover Crop Council Decision Tool for MN</a:t>
            </a:r>
            <a:br>
              <a:rPr lang="en-US" dirty="0"/>
            </a:br>
            <a:endParaRPr lang="en-US" dirty="0"/>
          </a:p>
        </p:txBody>
      </p:sp>
      <p:sp>
        <p:nvSpPr>
          <p:cNvPr id="5" name="Content Placeholder 4"/>
          <p:cNvSpPr>
            <a:spLocks noGrp="1"/>
          </p:cNvSpPr>
          <p:nvPr>
            <p:ph idx="1"/>
          </p:nvPr>
        </p:nvSpPr>
        <p:spPr/>
        <p:txBody>
          <a:bodyPr/>
          <a:lstStyle/>
          <a:p>
            <a:endParaRPr lang="en-US" dirty="0"/>
          </a:p>
        </p:txBody>
      </p:sp>
      <p:pic>
        <p:nvPicPr>
          <p:cNvPr id="3" name="Picture 2"/>
          <p:cNvPicPr>
            <a:picLocks noChangeAspect="1"/>
          </p:cNvPicPr>
          <p:nvPr/>
        </p:nvPicPr>
        <p:blipFill>
          <a:blip r:embed="rId2"/>
          <a:stretch>
            <a:fillRect/>
          </a:stretch>
        </p:blipFill>
        <p:spPr>
          <a:xfrm>
            <a:off x="-914401" y="2576946"/>
            <a:ext cx="12014268" cy="4151745"/>
          </a:xfrm>
          <a:prstGeom prst="rect">
            <a:avLst/>
          </a:prstGeom>
        </p:spPr>
      </p:pic>
    </p:spTree>
    <p:extLst>
      <p:ext uri="{BB962C8B-B14F-4D97-AF65-F5344CB8AC3E}">
        <p14:creationId xmlns:p14="http://schemas.microsoft.com/office/powerpoint/2010/main" val="3589282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Daily Erosion Project</a:t>
            </a:r>
          </a:p>
        </p:txBody>
      </p:sp>
      <p:sp>
        <p:nvSpPr>
          <p:cNvPr id="5" name="Content Placeholder 4"/>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727778" y="2491365"/>
            <a:ext cx="9505950" cy="4886325"/>
          </a:xfrm>
          <a:prstGeom prst="rect">
            <a:avLst/>
          </a:prstGeom>
        </p:spPr>
      </p:pic>
    </p:spTree>
    <p:extLst>
      <p:ext uri="{BB962C8B-B14F-4D97-AF65-F5344CB8AC3E}">
        <p14:creationId xmlns:p14="http://schemas.microsoft.com/office/powerpoint/2010/main" val="916445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8" name="Picture 7" descr="MOSH pptx cover slide 150dpi N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 y="9602"/>
            <a:ext cx="12188825" cy="6856214"/>
          </a:xfrm>
          <a:prstGeom prst="rect">
            <a:avLst/>
          </a:prstGeom>
        </p:spPr>
      </p:pic>
      <p:pic>
        <p:nvPicPr>
          <p:cNvPr id="9" name="Picture 8" descr="MOSH pptx cover slide 150dpi NEW.jpg"/>
          <p:cNvPicPr>
            <a:picLocks noChangeAspect="1"/>
          </p:cNvPicPr>
          <p:nvPr/>
        </p:nvPicPr>
        <p:blipFill rotWithShape="1">
          <a:blip r:embed="rId3">
            <a:extLst>
              <a:ext uri="{28A0092B-C50C-407E-A947-70E740481C1C}">
                <a14:useLocalDpi xmlns:a14="http://schemas.microsoft.com/office/drawing/2010/main" val="0"/>
              </a:ext>
            </a:extLst>
          </a:blip>
          <a:srcRect l="12134" t="91288" r="56973"/>
          <a:stretch/>
        </p:blipFill>
        <p:spPr>
          <a:xfrm>
            <a:off x="638534" y="6260690"/>
            <a:ext cx="3765448" cy="597310"/>
          </a:xfrm>
          <a:prstGeom prst="rect">
            <a:avLst/>
          </a:prstGeom>
        </p:spPr>
      </p:pic>
      <p:sp>
        <p:nvSpPr>
          <p:cNvPr id="6" name="TextBox 5"/>
          <p:cNvSpPr txBox="1"/>
          <p:nvPr/>
        </p:nvSpPr>
        <p:spPr>
          <a:xfrm>
            <a:off x="4403982" y="6252874"/>
            <a:ext cx="6631912" cy="369332"/>
          </a:xfrm>
          <a:prstGeom prst="rect">
            <a:avLst/>
          </a:prstGeom>
          <a:noFill/>
        </p:spPr>
        <p:txBody>
          <a:bodyPr wrap="square" rtlCol="0">
            <a:spAutoFit/>
          </a:bodyPr>
          <a:lstStyle/>
          <a:p>
            <a:r>
              <a:rPr lang="en-US" dirty="0">
                <a:solidFill>
                  <a:srgbClr val="DDBE86"/>
                </a:solidFill>
              </a:rPr>
              <a:t>Anna Cates, </a:t>
            </a:r>
            <a:r>
              <a:rPr lang="en-US" dirty="0">
                <a:solidFill>
                  <a:schemeClr val="bg2"/>
                </a:solidFill>
              </a:rPr>
              <a:t>catesa@umn.edu</a:t>
            </a:r>
            <a:r>
              <a:rPr lang="en-US" dirty="0">
                <a:solidFill>
                  <a:srgbClr val="DDBE86"/>
                </a:solidFill>
              </a:rPr>
              <a:t>, 612-625-3135 @</a:t>
            </a:r>
            <a:r>
              <a:rPr lang="en-US" dirty="0" err="1">
                <a:solidFill>
                  <a:srgbClr val="DDBE86"/>
                </a:solidFill>
              </a:rPr>
              <a:t>MNSoil</a:t>
            </a:r>
            <a:endParaRPr lang="en-US" dirty="0">
              <a:solidFill>
                <a:srgbClr val="DDBE86"/>
              </a:solidFill>
            </a:endParaRPr>
          </a:p>
        </p:txBody>
      </p:sp>
    </p:spTree>
    <p:extLst>
      <p:ext uri="{BB962C8B-B14F-4D97-AF65-F5344CB8AC3E}">
        <p14:creationId xmlns:p14="http://schemas.microsoft.com/office/powerpoint/2010/main" val="3210493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custDataLst>
              <p:tags r:id="rId1"/>
            </p:custDataLst>
          </p:nvPr>
        </p:nvSpPr>
        <p:spPr bwMode="auto">
          <a:xfrm>
            <a:off x="1524000" y="0"/>
            <a:ext cx="9144000" cy="1828800"/>
          </a:xfrm>
          <a:prstGeom prst="rect">
            <a:avLst/>
          </a:prstGeom>
          <a:solidFill>
            <a:srgbClr val="FFC000"/>
          </a:solidFill>
          <a:ln w="0" algn="ctr">
            <a:solidFill>
              <a:schemeClr val="bg2"/>
            </a:solidFill>
            <a:miter lim="800000"/>
            <a:headEnd/>
            <a:tailEnd/>
          </a:ln>
        </p:spPr>
        <p:txBody>
          <a:bodyPr wrap="none" anchor="ct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algn="r" eaLnBrk="1" hangingPunct="1">
              <a:lnSpc>
                <a:spcPct val="150000"/>
              </a:lnSpc>
            </a:pPr>
            <a:endParaRPr lang="en-US" altLang="en-US" sz="4000">
              <a:latin typeface="Trebuchet MS" pitchFamily="34" charset="0"/>
              <a:cs typeface="Arial" charset="0"/>
            </a:endParaRPr>
          </a:p>
        </p:txBody>
      </p:sp>
      <p:sp>
        <p:nvSpPr>
          <p:cNvPr id="20483" name="Text Box 3"/>
          <p:cNvSpPr txBox="1">
            <a:spLocks noChangeArrowheads="1"/>
          </p:cNvSpPr>
          <p:nvPr>
            <p:custDataLst>
              <p:tags r:id="rId2"/>
            </p:custDataLst>
          </p:nvPr>
        </p:nvSpPr>
        <p:spPr bwMode="auto">
          <a:xfrm>
            <a:off x="1524000" y="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algn="ctr" eaLnBrk="1" hangingPunct="1"/>
            <a:r>
              <a:rPr lang="en-US" altLang="en-US" sz="3200" b="1" dirty="0">
                <a:solidFill>
                  <a:srgbClr val="FFFFFF"/>
                </a:solidFill>
                <a:latin typeface="Trebuchet MS" pitchFamily="34" charset="0"/>
                <a:cs typeface="Arial" charset="0"/>
              </a:rPr>
              <a:t>Funding Opportunities through the </a:t>
            </a:r>
          </a:p>
          <a:p>
            <a:pPr algn="ctr" eaLnBrk="1" hangingPunct="1"/>
            <a:r>
              <a:rPr lang="en-US" altLang="en-US" sz="3200" b="1" dirty="0">
                <a:solidFill>
                  <a:srgbClr val="FFFFFF"/>
                </a:solidFill>
                <a:latin typeface="Trebuchet MS" pitchFamily="34" charset="0"/>
                <a:cs typeface="Arial" charset="0"/>
              </a:rPr>
              <a:t>USDA-NIFA Sustainable Agriculture Research and Education (SARE) Program</a:t>
            </a:r>
            <a:endParaRPr lang="en-US" altLang="en-US" sz="4000" b="1" dirty="0">
              <a:solidFill>
                <a:schemeClr val="bg1"/>
              </a:solidFill>
              <a:latin typeface="Trebuchet MS" pitchFamily="34" charset="0"/>
              <a:cs typeface="Arial" charset="0"/>
            </a:endParaRPr>
          </a:p>
        </p:txBody>
      </p:sp>
      <p:sp>
        <p:nvSpPr>
          <p:cNvPr id="20484" name="Text Box 4"/>
          <p:cNvSpPr txBox="1">
            <a:spLocks noChangeArrowheads="1"/>
          </p:cNvSpPr>
          <p:nvPr>
            <p:custDataLst>
              <p:tags r:id="rId3"/>
            </p:custDataLst>
          </p:nvPr>
        </p:nvSpPr>
        <p:spPr bwMode="auto">
          <a:xfrm>
            <a:off x="2819400" y="2041526"/>
            <a:ext cx="3200400" cy="290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algn="r" eaLnBrk="1" hangingPunct="1">
              <a:spcBef>
                <a:spcPct val="50000"/>
              </a:spcBef>
            </a:pPr>
            <a:endParaRPr lang="en-US" altLang="en-US" sz="1300">
              <a:solidFill>
                <a:srgbClr val="990000"/>
              </a:solidFill>
              <a:latin typeface="Trebuchet MS" pitchFamily="34" charset="0"/>
              <a:cs typeface="Arial" charset="0"/>
            </a:endParaRPr>
          </a:p>
        </p:txBody>
      </p:sp>
      <p:sp>
        <p:nvSpPr>
          <p:cNvPr id="20485" name="Line 5"/>
          <p:cNvSpPr>
            <a:spLocks noChangeShapeType="1"/>
          </p:cNvSpPr>
          <p:nvPr>
            <p:custDataLst>
              <p:tags r:id="rId4"/>
            </p:custDataLst>
          </p:nvPr>
        </p:nvSpPr>
        <p:spPr bwMode="auto">
          <a:xfrm>
            <a:off x="152400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a:p>
        </p:txBody>
      </p:sp>
      <p:sp>
        <p:nvSpPr>
          <p:cNvPr id="4103" name="Rectangle 7"/>
          <p:cNvSpPr>
            <a:spLocks noChangeArrowheads="1"/>
          </p:cNvSpPr>
          <p:nvPr>
            <p:custDataLst>
              <p:tags r:id="rId5"/>
            </p:custDataLst>
          </p:nvPr>
        </p:nvSpPr>
        <p:spPr bwMode="auto">
          <a:xfrm>
            <a:off x="1524000" y="2695720"/>
            <a:ext cx="5054600" cy="131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rebuchet MS" pitchFamily="34" charset="0"/>
                <a:cs typeface="Arial" charset="0"/>
              </a:defRPr>
            </a:lvl1pPr>
            <a:lvl2pPr marL="742950" indent="-285750" eaLnBrk="0" hangingPunct="0">
              <a:defRPr sz="4000">
                <a:solidFill>
                  <a:schemeClr val="tx1"/>
                </a:solidFill>
                <a:latin typeface="Trebuchet MS" pitchFamily="34" charset="0"/>
                <a:cs typeface="Arial" charset="0"/>
              </a:defRPr>
            </a:lvl2pPr>
            <a:lvl3pPr marL="1143000" indent="-228600" eaLnBrk="0" hangingPunct="0">
              <a:defRPr sz="4000">
                <a:solidFill>
                  <a:schemeClr val="tx1"/>
                </a:solidFill>
                <a:latin typeface="Trebuchet MS" pitchFamily="34" charset="0"/>
                <a:cs typeface="Arial" charset="0"/>
              </a:defRPr>
            </a:lvl3pPr>
            <a:lvl4pPr marL="1600200" indent="-228600" eaLnBrk="0" hangingPunct="0">
              <a:defRPr sz="4000">
                <a:solidFill>
                  <a:schemeClr val="tx1"/>
                </a:solidFill>
                <a:latin typeface="Trebuchet MS" pitchFamily="34" charset="0"/>
                <a:cs typeface="Arial" charset="0"/>
              </a:defRPr>
            </a:lvl4pPr>
            <a:lvl5pPr marL="2057400" indent="-228600" eaLnBrk="0" hangingPunct="0">
              <a:defRPr sz="4000">
                <a:solidFill>
                  <a:schemeClr val="tx1"/>
                </a:solidFill>
                <a:latin typeface="Trebuchet MS" pitchFamily="34" charset="0"/>
                <a:cs typeface="Arial" charset="0"/>
              </a:defRPr>
            </a:lvl5pPr>
            <a:lvl6pPr marL="2514600" indent="-228600" eaLnBrk="0" fontAlgn="base" hangingPunct="0">
              <a:spcBef>
                <a:spcPct val="0"/>
              </a:spcBef>
              <a:spcAft>
                <a:spcPct val="0"/>
              </a:spcAft>
              <a:defRPr sz="4000">
                <a:solidFill>
                  <a:schemeClr val="tx1"/>
                </a:solidFill>
                <a:latin typeface="Trebuchet MS" pitchFamily="34" charset="0"/>
                <a:cs typeface="Arial" charset="0"/>
              </a:defRPr>
            </a:lvl6pPr>
            <a:lvl7pPr marL="2971800" indent="-228600" eaLnBrk="0" fontAlgn="base" hangingPunct="0">
              <a:spcBef>
                <a:spcPct val="0"/>
              </a:spcBef>
              <a:spcAft>
                <a:spcPct val="0"/>
              </a:spcAft>
              <a:defRPr sz="4000">
                <a:solidFill>
                  <a:schemeClr val="tx1"/>
                </a:solidFill>
                <a:latin typeface="Trebuchet MS" pitchFamily="34" charset="0"/>
                <a:cs typeface="Arial" charset="0"/>
              </a:defRPr>
            </a:lvl7pPr>
            <a:lvl8pPr marL="3429000" indent="-228600" eaLnBrk="0" fontAlgn="base" hangingPunct="0">
              <a:spcBef>
                <a:spcPct val="0"/>
              </a:spcBef>
              <a:spcAft>
                <a:spcPct val="0"/>
              </a:spcAft>
              <a:defRPr sz="4000">
                <a:solidFill>
                  <a:schemeClr val="tx1"/>
                </a:solidFill>
                <a:latin typeface="Trebuchet MS" pitchFamily="34" charset="0"/>
                <a:cs typeface="Arial" charset="0"/>
              </a:defRPr>
            </a:lvl8pPr>
            <a:lvl9pPr marL="3886200" indent="-228600" eaLnBrk="0" fontAlgn="base" hangingPunct="0">
              <a:spcBef>
                <a:spcPct val="0"/>
              </a:spcBef>
              <a:spcAft>
                <a:spcPct val="0"/>
              </a:spcAft>
              <a:defRPr sz="4000">
                <a:solidFill>
                  <a:schemeClr val="tx1"/>
                </a:solidFill>
                <a:latin typeface="Trebuchet MS" pitchFamily="34" charset="0"/>
                <a:cs typeface="Arial" charset="0"/>
              </a:defRPr>
            </a:lvl9pPr>
          </a:lstStyle>
          <a:p>
            <a:pPr algn="r" eaLnBrk="1" hangingPunct="1">
              <a:spcBef>
                <a:spcPct val="20000"/>
              </a:spcBef>
              <a:buClr>
                <a:srgbClr val="F0B81F"/>
              </a:buClr>
              <a:buSzPct val="85000"/>
              <a:defRPr/>
            </a:pPr>
            <a:endParaRPr lang="en-US" sz="2800" b="1" cap="all" spc="250" dirty="0">
              <a:solidFill>
                <a:srgbClr val="648C60"/>
              </a:solidFill>
              <a:latin typeface="Georgia"/>
              <a:cs typeface="+mn-cs"/>
            </a:endParaRPr>
          </a:p>
          <a:p>
            <a:pPr algn="r" eaLnBrk="1" hangingPunct="1">
              <a:spcBef>
                <a:spcPct val="20000"/>
              </a:spcBef>
              <a:buClr>
                <a:srgbClr val="F0B81F"/>
              </a:buClr>
              <a:buSzPct val="85000"/>
              <a:defRPr/>
            </a:pPr>
            <a:r>
              <a:rPr lang="en-US" sz="2800" b="1" cap="all" spc="250" dirty="0">
                <a:solidFill>
                  <a:srgbClr val="648C60"/>
                </a:solidFill>
                <a:latin typeface="Georgia"/>
                <a:cs typeface="+mn-cs"/>
              </a:rPr>
              <a:t>Wayne Martin</a:t>
            </a:r>
          </a:p>
          <a:p>
            <a:pPr algn="r" eaLnBrk="1" hangingPunct="1">
              <a:defRPr/>
            </a:pPr>
            <a:r>
              <a:rPr lang="en-US" altLang="en-US" sz="1800" b="1" dirty="0">
                <a:solidFill>
                  <a:srgbClr val="008000"/>
                </a:solidFill>
                <a:latin typeface="Georgia" pitchFamily="18" charset="0"/>
              </a:rPr>
              <a:t> </a:t>
            </a:r>
          </a:p>
        </p:txBody>
      </p:sp>
      <p:pic>
        <p:nvPicPr>
          <p:cNvPr id="20487" name="Picture 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99276" y="2333626"/>
            <a:ext cx="3400425"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6578600" y="6152828"/>
            <a:ext cx="3980912" cy="557939"/>
          </a:xfrm>
          <a:prstGeom prst="rect">
            <a:avLst/>
          </a:prstGeom>
          <a:solidFill>
            <a:srgbClr val="FFFFFF"/>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r" fontAlgn="base">
              <a:lnSpc>
                <a:spcPct val="150000"/>
              </a:lnSpc>
              <a:spcBef>
                <a:spcPct val="0"/>
              </a:spcBef>
              <a:spcAft>
                <a:spcPct val="0"/>
              </a:spcAft>
            </a:pPr>
            <a:endParaRPr lang="en-US" sz="2000">
              <a:latin typeface="Georgia"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1"/>
          <p:cNvSpPr>
            <a:spLocks noChangeArrowheads="1"/>
          </p:cNvSpPr>
          <p:nvPr/>
        </p:nvSpPr>
        <p:spPr bwMode="auto">
          <a:xfrm>
            <a:off x="1524000" y="0"/>
            <a:ext cx="9144000" cy="1828800"/>
          </a:xfrm>
          <a:prstGeom prst="rect">
            <a:avLst/>
          </a:prstGeom>
          <a:solidFill>
            <a:srgbClr val="BF7D1B"/>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algn="r" eaLnBrk="1" hangingPunct="1">
              <a:lnSpc>
                <a:spcPct val="150000"/>
              </a:lnSpc>
            </a:pPr>
            <a:endParaRPr lang="en-US" altLang="en-US"/>
          </a:p>
        </p:txBody>
      </p:sp>
      <p:sp>
        <p:nvSpPr>
          <p:cNvPr id="22531" name="Text Box 3"/>
          <p:cNvSpPr txBox="1">
            <a:spLocks noChangeArrowheads="1"/>
          </p:cNvSpPr>
          <p:nvPr/>
        </p:nvSpPr>
        <p:spPr bwMode="auto">
          <a:xfrm>
            <a:off x="1981200" y="1955800"/>
            <a:ext cx="3810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algn="r" eaLnBrk="1" hangingPunct="1">
              <a:lnSpc>
                <a:spcPct val="150000"/>
              </a:lnSpc>
            </a:pPr>
            <a:r>
              <a:rPr lang="en-US" altLang="en-US" sz="2400" b="1">
                <a:solidFill>
                  <a:srgbClr val="BF7D1B"/>
                </a:solidFill>
              </a:rPr>
              <a:t>Grants and outreach to advance sustainable innovations to the whole of American agriculture.</a:t>
            </a:r>
          </a:p>
          <a:p>
            <a:pPr eaLnBrk="1" hangingPunct="1">
              <a:lnSpc>
                <a:spcPct val="150000"/>
              </a:lnSpc>
            </a:pPr>
            <a:endParaRPr lang="en-US" altLang="en-US" sz="2400" b="1">
              <a:solidFill>
                <a:srgbClr val="BF7D1B"/>
              </a:solidFill>
            </a:endParaRPr>
          </a:p>
        </p:txBody>
      </p:sp>
      <p:sp>
        <p:nvSpPr>
          <p:cNvPr id="22532" name="Line 5"/>
          <p:cNvSpPr>
            <a:spLocks noChangeShapeType="1"/>
          </p:cNvSpPr>
          <p:nvPr/>
        </p:nvSpPr>
        <p:spPr bwMode="auto">
          <a:xfrm>
            <a:off x="152400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a:p>
        </p:txBody>
      </p:sp>
      <p:pic>
        <p:nvPicPr>
          <p:cNvPr id="22533" name="Picture 13" descr="Clover in whe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32"/>
          <p:cNvSpPr txBox="1">
            <a:spLocks noChangeArrowheads="1"/>
          </p:cNvSpPr>
          <p:nvPr/>
        </p:nvSpPr>
        <p:spPr bwMode="auto">
          <a:xfrm>
            <a:off x="1905000" y="1020764"/>
            <a:ext cx="3962400" cy="47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algn="r" eaLnBrk="1" hangingPunct="1">
              <a:lnSpc>
                <a:spcPct val="50000"/>
              </a:lnSpc>
              <a:spcBef>
                <a:spcPct val="50000"/>
              </a:spcBef>
            </a:pPr>
            <a:r>
              <a:rPr lang="en-US" altLang="en-US" sz="4400" b="1">
                <a:solidFill>
                  <a:schemeClr val="bg1"/>
                </a:solidFill>
                <a:latin typeface="Trebuchet MS" pitchFamily="34" charset="0"/>
              </a:rPr>
              <a:t>What is SARE?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6"/>
          <p:cNvSpPr>
            <a:spLocks noChangeArrowheads="1"/>
          </p:cNvSpPr>
          <p:nvPr/>
        </p:nvSpPr>
        <p:spPr bwMode="auto">
          <a:xfrm>
            <a:off x="1524000" y="0"/>
            <a:ext cx="9144000" cy="1828800"/>
          </a:xfrm>
          <a:prstGeom prst="rect">
            <a:avLst/>
          </a:prstGeom>
          <a:solidFill>
            <a:srgbClr val="99CC0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algn="r" eaLnBrk="1" hangingPunct="1">
              <a:lnSpc>
                <a:spcPct val="150000"/>
              </a:lnSpc>
            </a:pPr>
            <a:endParaRPr lang="en-US" altLang="en-US"/>
          </a:p>
        </p:txBody>
      </p:sp>
      <p:pic>
        <p:nvPicPr>
          <p:cNvPr id="32771" name="Picture 8" descr="Troy-Bishopp2-(NE-E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1"/>
            <a:ext cx="457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13"/>
          <p:cNvSpPr txBox="1">
            <a:spLocks noChangeArrowheads="1"/>
          </p:cNvSpPr>
          <p:nvPr/>
        </p:nvSpPr>
        <p:spPr bwMode="auto">
          <a:xfrm>
            <a:off x="1524000" y="1958976"/>
            <a:ext cx="4572000" cy="436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1963" indent="-287338">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hangingPunct="1">
              <a:lnSpc>
                <a:spcPct val="150000"/>
              </a:lnSpc>
              <a:buFontTx/>
              <a:buChar char="•"/>
            </a:pPr>
            <a:r>
              <a:rPr lang="en-US" altLang="en-US" sz="1500" b="1" dirty="0">
                <a:solidFill>
                  <a:srgbClr val="668A00"/>
                </a:solidFill>
              </a:rPr>
              <a:t>Sustainable pest and weed mgmt.</a:t>
            </a:r>
          </a:p>
          <a:p>
            <a:pPr eaLnBrk="1" hangingPunct="1">
              <a:lnSpc>
                <a:spcPct val="150000"/>
              </a:lnSpc>
              <a:buFontTx/>
              <a:buChar char="•"/>
            </a:pPr>
            <a:r>
              <a:rPr lang="en-US" altLang="en-US" sz="1500" b="1" dirty="0">
                <a:solidFill>
                  <a:srgbClr val="668A00"/>
                </a:solidFill>
              </a:rPr>
              <a:t>Marketing and local food systems</a:t>
            </a:r>
          </a:p>
          <a:p>
            <a:pPr eaLnBrk="1" hangingPunct="1">
              <a:lnSpc>
                <a:spcPct val="150000"/>
              </a:lnSpc>
              <a:buFontTx/>
              <a:buChar char="•"/>
            </a:pPr>
            <a:r>
              <a:rPr lang="en-US" altLang="en-US" sz="1500" b="1" dirty="0">
                <a:solidFill>
                  <a:srgbClr val="668A00"/>
                </a:solidFill>
              </a:rPr>
              <a:t>Water quality and nutrient mgmt.</a:t>
            </a:r>
          </a:p>
          <a:p>
            <a:pPr eaLnBrk="1" hangingPunct="1">
              <a:lnSpc>
                <a:spcPct val="150000"/>
              </a:lnSpc>
              <a:buFontTx/>
              <a:buChar char="•"/>
            </a:pPr>
            <a:r>
              <a:rPr lang="en-US" altLang="en-US" sz="1500" b="1" dirty="0">
                <a:solidFill>
                  <a:srgbClr val="668A00"/>
                </a:solidFill>
              </a:rPr>
              <a:t>Systems research</a:t>
            </a:r>
          </a:p>
          <a:p>
            <a:pPr eaLnBrk="1" hangingPunct="1">
              <a:lnSpc>
                <a:spcPct val="150000"/>
              </a:lnSpc>
              <a:buFontTx/>
              <a:buChar char="•"/>
            </a:pPr>
            <a:r>
              <a:rPr lang="en-US" altLang="en-US" sz="1500" b="1" dirty="0">
                <a:solidFill>
                  <a:srgbClr val="668A00"/>
                </a:solidFill>
              </a:rPr>
              <a:t>High tunnels and season extension</a:t>
            </a:r>
          </a:p>
          <a:p>
            <a:pPr eaLnBrk="1" hangingPunct="1">
              <a:lnSpc>
                <a:spcPct val="150000"/>
              </a:lnSpc>
              <a:buFontTx/>
              <a:buChar char="•"/>
            </a:pPr>
            <a:r>
              <a:rPr lang="en-US" altLang="en-US" sz="1500" b="1" dirty="0">
                <a:solidFill>
                  <a:srgbClr val="668A00"/>
                </a:solidFill>
              </a:rPr>
              <a:t>Crop diversification</a:t>
            </a:r>
          </a:p>
          <a:p>
            <a:pPr eaLnBrk="1" hangingPunct="1">
              <a:lnSpc>
                <a:spcPct val="150000"/>
              </a:lnSpc>
              <a:buFontTx/>
              <a:buChar char="•"/>
            </a:pPr>
            <a:r>
              <a:rPr lang="en-US" altLang="en-US" sz="1500" b="1" dirty="0">
                <a:solidFill>
                  <a:srgbClr val="668A00"/>
                </a:solidFill>
              </a:rPr>
              <a:t>Cover crops and soil health</a:t>
            </a:r>
          </a:p>
          <a:p>
            <a:pPr eaLnBrk="1" hangingPunct="1">
              <a:lnSpc>
                <a:spcPct val="150000"/>
              </a:lnSpc>
              <a:buFontTx/>
              <a:buChar char="•"/>
            </a:pPr>
            <a:r>
              <a:rPr lang="en-US" altLang="en-US" sz="1500" b="1" dirty="0">
                <a:solidFill>
                  <a:srgbClr val="668A00"/>
                </a:solidFill>
              </a:rPr>
              <a:t>Small ruminants/poultry/cattle</a:t>
            </a:r>
          </a:p>
          <a:p>
            <a:pPr eaLnBrk="1" hangingPunct="1">
              <a:lnSpc>
                <a:spcPct val="150000"/>
              </a:lnSpc>
              <a:buFontTx/>
              <a:buChar char="•"/>
            </a:pPr>
            <a:r>
              <a:rPr lang="en-US" altLang="en-US" sz="1500" b="1" dirty="0">
                <a:solidFill>
                  <a:srgbClr val="668A00"/>
                </a:solidFill>
              </a:rPr>
              <a:t>Pastured livestock/grazing systems</a:t>
            </a:r>
          </a:p>
          <a:p>
            <a:pPr eaLnBrk="1" hangingPunct="1">
              <a:lnSpc>
                <a:spcPct val="150000"/>
              </a:lnSpc>
              <a:buFontTx/>
              <a:buChar char="•"/>
            </a:pPr>
            <a:r>
              <a:rPr lang="en-US" altLang="en-US" sz="1500" b="1" dirty="0">
                <a:solidFill>
                  <a:srgbClr val="668A00"/>
                </a:solidFill>
              </a:rPr>
              <a:t>Pollinators and biodiversity</a:t>
            </a:r>
          </a:p>
          <a:p>
            <a:pPr eaLnBrk="1" hangingPunct="1">
              <a:lnSpc>
                <a:spcPct val="150000"/>
              </a:lnSpc>
              <a:buFontTx/>
              <a:buChar char="•"/>
            </a:pPr>
            <a:r>
              <a:rPr lang="en-US" altLang="en-US" sz="1500" b="1" dirty="0">
                <a:solidFill>
                  <a:srgbClr val="668A00"/>
                </a:solidFill>
              </a:rPr>
              <a:t>Urban agriculture</a:t>
            </a:r>
          </a:p>
          <a:p>
            <a:pPr eaLnBrk="1" hangingPunct="1">
              <a:lnSpc>
                <a:spcPct val="200000"/>
              </a:lnSpc>
            </a:pPr>
            <a:r>
              <a:rPr lang="en-US" altLang="en-US" sz="1500" b="1" dirty="0">
                <a:solidFill>
                  <a:srgbClr val="668A00"/>
                </a:solidFill>
              </a:rPr>
              <a:t>…and much more</a:t>
            </a:r>
          </a:p>
        </p:txBody>
      </p:sp>
      <p:sp>
        <p:nvSpPr>
          <p:cNvPr id="32773" name="Text Box 15"/>
          <p:cNvSpPr txBox="1">
            <a:spLocks noChangeArrowheads="1"/>
          </p:cNvSpPr>
          <p:nvPr/>
        </p:nvSpPr>
        <p:spPr bwMode="auto">
          <a:xfrm rot="-5400000">
            <a:off x="5033963" y="6439868"/>
            <a:ext cx="1828800" cy="22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algn="r" eaLnBrk="1" hangingPunct="1">
              <a:lnSpc>
                <a:spcPct val="120000"/>
              </a:lnSpc>
              <a:spcBef>
                <a:spcPct val="50000"/>
              </a:spcBef>
            </a:pPr>
            <a:r>
              <a:rPr lang="en-US" altLang="en-US" sz="800">
                <a:latin typeface="Trebuchet MS" pitchFamily="34" charset="0"/>
              </a:rPr>
              <a:t>Photo by Troy Bishopp</a:t>
            </a:r>
          </a:p>
        </p:txBody>
      </p:sp>
      <p:sp>
        <p:nvSpPr>
          <p:cNvPr id="32774" name="Text Box 17"/>
          <p:cNvSpPr txBox="1">
            <a:spLocks noChangeArrowheads="1"/>
          </p:cNvSpPr>
          <p:nvPr/>
        </p:nvSpPr>
        <p:spPr bwMode="auto">
          <a:xfrm>
            <a:off x="1371600" y="304801"/>
            <a:ext cx="45720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algn="r" eaLnBrk="1" hangingPunct="1"/>
            <a:r>
              <a:rPr lang="en-US" altLang="en-US" sz="4200" b="1" dirty="0">
                <a:solidFill>
                  <a:schemeClr val="bg1"/>
                </a:solidFill>
                <a:latin typeface="Trebuchet MS" pitchFamily="34" charset="0"/>
              </a:rPr>
              <a:t>The </a:t>
            </a:r>
          </a:p>
          <a:p>
            <a:pPr algn="r" eaLnBrk="1" hangingPunct="1"/>
            <a:r>
              <a:rPr lang="en-US" altLang="en-US" sz="4200" b="1" dirty="0">
                <a:solidFill>
                  <a:schemeClr val="bg1"/>
                </a:solidFill>
                <a:latin typeface="Trebuchet MS" pitchFamily="34" charset="0"/>
              </a:rPr>
              <a:t>SARE Portfolio</a:t>
            </a:r>
          </a:p>
          <a:p>
            <a:pPr algn="r" eaLnBrk="1" hangingPunct="1"/>
            <a:endParaRPr lang="en-US" altLang="en-US" sz="4200" b="1" dirty="0">
              <a:solidFill>
                <a:schemeClr val="bg1"/>
              </a:solidFill>
              <a:latin typeface="Trebuchet MS"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1"/>
          <p:cNvSpPr>
            <a:spLocks noChangeArrowheads="1"/>
          </p:cNvSpPr>
          <p:nvPr/>
        </p:nvSpPr>
        <p:spPr bwMode="auto">
          <a:xfrm>
            <a:off x="1524000" y="0"/>
            <a:ext cx="9144000" cy="1828800"/>
          </a:xfrm>
          <a:prstGeom prst="rect">
            <a:avLst/>
          </a:prstGeom>
          <a:solidFill>
            <a:srgbClr val="EBAE41"/>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algn="r" eaLnBrk="1" hangingPunct="1">
              <a:lnSpc>
                <a:spcPct val="150000"/>
              </a:lnSpc>
            </a:pPr>
            <a:endParaRPr lang="en-US" altLang="en-US"/>
          </a:p>
        </p:txBody>
      </p:sp>
      <p:pic>
        <p:nvPicPr>
          <p:cNvPr id="34819" name="Picture 39" descr="NEWSWU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2"/>
          <p:cNvSpPr txBox="1">
            <a:spLocks noChangeArrowheads="1"/>
          </p:cNvSpPr>
          <p:nvPr/>
        </p:nvSpPr>
        <p:spPr bwMode="auto">
          <a:xfrm>
            <a:off x="6477000" y="152400"/>
            <a:ext cx="3962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hangingPunct="1"/>
            <a:r>
              <a:rPr lang="en-US" altLang="en-US" sz="4400" b="1" dirty="0">
                <a:solidFill>
                  <a:schemeClr val="bg1"/>
                </a:solidFill>
                <a:latin typeface="Trebuchet MS" pitchFamily="34" charset="0"/>
              </a:rPr>
              <a:t>SARE </a:t>
            </a:r>
          </a:p>
          <a:p>
            <a:pPr eaLnBrk="1" hangingPunct="1"/>
            <a:r>
              <a:rPr lang="en-US" altLang="en-US" sz="4400" b="1" dirty="0">
                <a:solidFill>
                  <a:schemeClr val="bg1"/>
                </a:solidFill>
                <a:latin typeface="Trebuchet MS" pitchFamily="34" charset="0"/>
              </a:rPr>
              <a:t>Grant Types</a:t>
            </a:r>
          </a:p>
        </p:txBody>
      </p:sp>
      <p:sp>
        <p:nvSpPr>
          <p:cNvPr id="34821" name="Text Box 3"/>
          <p:cNvSpPr txBox="1">
            <a:spLocks noChangeArrowheads="1"/>
          </p:cNvSpPr>
          <p:nvPr/>
        </p:nvSpPr>
        <p:spPr bwMode="auto">
          <a:xfrm>
            <a:off x="6477000" y="1968501"/>
            <a:ext cx="419100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hangingPunct="1">
              <a:spcBef>
                <a:spcPct val="50000"/>
              </a:spcBef>
            </a:pPr>
            <a:r>
              <a:rPr lang="en-US" altLang="en-US" dirty="0"/>
              <a:t>• Since 1988, SARE has </a:t>
            </a:r>
            <a:r>
              <a:rPr lang="en-US" altLang="en-US"/>
              <a:t>invested in over </a:t>
            </a:r>
            <a:r>
              <a:rPr lang="en-US" altLang="en-US" sz="2400" dirty="0"/>
              <a:t>6,000</a:t>
            </a:r>
            <a:r>
              <a:rPr lang="en-US" altLang="en-US" dirty="0"/>
              <a:t> projects nationwide</a:t>
            </a:r>
          </a:p>
          <a:p>
            <a:pPr eaLnBrk="1" hangingPunct="1">
              <a:spcBef>
                <a:spcPct val="50000"/>
              </a:spcBef>
            </a:pPr>
            <a:r>
              <a:rPr lang="en-US" altLang="en-US" dirty="0"/>
              <a:t>• SARE in the North Central Region offers grants for:</a:t>
            </a:r>
          </a:p>
        </p:txBody>
      </p:sp>
      <p:sp>
        <p:nvSpPr>
          <p:cNvPr id="34822" name="Text Box 4"/>
          <p:cNvSpPr txBox="1">
            <a:spLocks noChangeArrowheads="1"/>
          </p:cNvSpPr>
          <p:nvPr/>
        </p:nvSpPr>
        <p:spPr bwMode="auto">
          <a:xfrm>
            <a:off x="6400800" y="3575704"/>
            <a:ext cx="4267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287338">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marL="174625" indent="0">
              <a:spcBef>
                <a:spcPct val="80000"/>
              </a:spcBef>
            </a:pPr>
            <a:r>
              <a:rPr lang="en-US" altLang="en-US" sz="1800" b="1" dirty="0">
                <a:solidFill>
                  <a:srgbClr val="D49016"/>
                </a:solidFill>
              </a:rPr>
              <a:t>Research &amp; Education</a:t>
            </a:r>
          </a:p>
          <a:p>
            <a:pPr marL="174625" indent="0">
              <a:spcBef>
                <a:spcPct val="80000"/>
              </a:spcBef>
            </a:pPr>
            <a:r>
              <a:rPr lang="en-US" altLang="en-US" sz="1800" b="1" dirty="0">
                <a:solidFill>
                  <a:srgbClr val="D49016"/>
                </a:solidFill>
              </a:rPr>
              <a:t>Graduate Student</a:t>
            </a:r>
          </a:p>
          <a:p>
            <a:pPr marL="174625" indent="0">
              <a:spcBef>
                <a:spcPct val="80000"/>
              </a:spcBef>
            </a:pPr>
            <a:r>
              <a:rPr lang="en-US" altLang="en-US" sz="1800" b="1" dirty="0">
                <a:solidFill>
                  <a:srgbClr val="D49016"/>
                </a:solidFill>
              </a:rPr>
              <a:t>Partnership</a:t>
            </a:r>
          </a:p>
          <a:p>
            <a:pPr marL="174625" indent="0">
              <a:spcBef>
                <a:spcPct val="80000"/>
              </a:spcBef>
            </a:pPr>
            <a:r>
              <a:rPr lang="en-US" altLang="en-US" sz="1800" b="1" dirty="0">
                <a:solidFill>
                  <a:srgbClr val="D49016"/>
                </a:solidFill>
              </a:rPr>
              <a:t>Professional Development</a:t>
            </a:r>
          </a:p>
          <a:p>
            <a:pPr marL="174625" indent="0">
              <a:spcBef>
                <a:spcPct val="80000"/>
              </a:spcBef>
            </a:pPr>
            <a:r>
              <a:rPr lang="en-US" altLang="en-US" sz="1800" b="1" dirty="0">
                <a:solidFill>
                  <a:srgbClr val="D49016"/>
                </a:solidFill>
              </a:rPr>
              <a:t>Farmer/Rancher </a:t>
            </a:r>
          </a:p>
          <a:p>
            <a:pPr marL="174625" indent="0">
              <a:spcBef>
                <a:spcPct val="80000"/>
              </a:spcBef>
            </a:pPr>
            <a:r>
              <a:rPr lang="en-US" altLang="en-US" sz="1800" b="1" dirty="0">
                <a:solidFill>
                  <a:srgbClr val="D49016"/>
                </a:solidFill>
              </a:rPr>
              <a:t>Youth Educator</a:t>
            </a:r>
          </a:p>
        </p:txBody>
      </p:sp>
      <p:sp>
        <p:nvSpPr>
          <p:cNvPr id="34823" name="Line 6"/>
          <p:cNvSpPr>
            <a:spLocks noChangeShapeType="1"/>
          </p:cNvSpPr>
          <p:nvPr/>
        </p:nvSpPr>
        <p:spPr bwMode="auto">
          <a:xfrm>
            <a:off x="152400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a:p>
        </p:txBody>
      </p:sp>
      <p:sp>
        <p:nvSpPr>
          <p:cNvPr id="34824" name="Text Box 10"/>
          <p:cNvSpPr txBox="1">
            <a:spLocks noChangeArrowheads="1"/>
          </p:cNvSpPr>
          <p:nvPr/>
        </p:nvSpPr>
        <p:spPr bwMode="auto">
          <a:xfrm>
            <a:off x="1628776" y="4495800"/>
            <a:ext cx="4437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algn="ctr" eaLnBrk="1" hangingPunct="1">
              <a:spcBef>
                <a:spcPct val="50000"/>
              </a:spcBef>
            </a:pPr>
            <a:r>
              <a:rPr lang="en-US" altLang="en-US" sz="2400"/>
              <a:t>Visit </a:t>
            </a:r>
            <a:r>
              <a:rPr lang="en-US" altLang="en-US" sz="2400" b="1">
                <a:solidFill>
                  <a:srgbClr val="D49016"/>
                </a:solidFill>
              </a:rPr>
              <a:t>www.sare.org</a:t>
            </a:r>
            <a:r>
              <a:rPr lang="en-US" altLang="en-US" sz="2400">
                <a:solidFill>
                  <a:srgbClr val="336600"/>
                </a:solidFill>
              </a:rPr>
              <a:t> </a:t>
            </a:r>
            <a:r>
              <a:rPr lang="en-US" altLang="en-US" sz="2400"/>
              <a:t>or</a:t>
            </a:r>
          </a:p>
          <a:p>
            <a:pPr algn="ctr" eaLnBrk="1" hangingPunct="1">
              <a:spcBef>
                <a:spcPct val="50000"/>
              </a:spcBef>
            </a:pPr>
            <a:r>
              <a:rPr lang="en-US" altLang="en-US" sz="2400" b="1">
                <a:solidFill>
                  <a:srgbClr val="D49016"/>
                </a:solidFill>
              </a:rPr>
              <a:t>www.northcentralsare.org</a:t>
            </a:r>
            <a:r>
              <a:rPr lang="en-US" altLang="en-US" sz="2400">
                <a:solidFill>
                  <a:srgbClr val="336600"/>
                </a:solidFill>
              </a:rPr>
              <a:t> </a:t>
            </a:r>
            <a:endParaRPr lang="en-US" altLang="en-US" sz="2400"/>
          </a:p>
        </p:txBody>
      </p:sp>
      <p:pic>
        <p:nvPicPr>
          <p:cNvPr id="34825" name="Picture 36" descr="color-US-w-territories"/>
          <p:cNvPicPr>
            <a:picLocks noChangeAspect="1" noChangeArrowheads="1"/>
          </p:cNvPicPr>
          <p:nvPr/>
        </p:nvPicPr>
        <p:blipFill>
          <a:blip r:embed="rId4" cstate="screen">
            <a:lum bright="-6000" contrast="18000"/>
            <a:extLst>
              <a:ext uri="{28A0092B-C50C-407E-A947-70E740481C1C}">
                <a14:useLocalDpi xmlns:a14="http://schemas.microsoft.com/office/drawing/2010/main"/>
              </a:ext>
            </a:extLst>
          </a:blip>
          <a:srcRect/>
          <a:stretch>
            <a:fillRect/>
          </a:stretch>
        </p:blipFill>
        <p:spPr bwMode="auto">
          <a:xfrm>
            <a:off x="1676401" y="1066801"/>
            <a:ext cx="414972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40"/>
          <p:cNvSpPr txBox="1">
            <a:spLocks noChangeArrowheads="1"/>
          </p:cNvSpPr>
          <p:nvPr/>
        </p:nvSpPr>
        <p:spPr bwMode="auto">
          <a:xfrm rot="-5400000">
            <a:off x="5272088" y="6439868"/>
            <a:ext cx="1828800" cy="22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algn="r" eaLnBrk="1" hangingPunct="1">
              <a:lnSpc>
                <a:spcPct val="120000"/>
              </a:lnSpc>
              <a:spcBef>
                <a:spcPct val="50000"/>
              </a:spcBef>
            </a:pPr>
            <a:r>
              <a:rPr lang="en-US" altLang="en-US" sz="800">
                <a:latin typeface="Trebuchet MS" pitchFamily="34" charset="0"/>
              </a:rPr>
              <a:t>Photo by Carol Flaherty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descr="768718-R1-023-1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43714" y="987426"/>
            <a:ext cx="3824287"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2"/>
          <p:cNvSpPr>
            <a:spLocks noChangeArrowheads="1"/>
          </p:cNvSpPr>
          <p:nvPr/>
        </p:nvSpPr>
        <p:spPr bwMode="auto">
          <a:xfrm>
            <a:off x="1524000" y="0"/>
            <a:ext cx="9144000" cy="1828800"/>
          </a:xfrm>
          <a:prstGeom prst="rect">
            <a:avLst/>
          </a:prstGeom>
          <a:solidFill>
            <a:srgbClr val="6699FF"/>
          </a:solidFill>
          <a:ln w="0">
            <a:solidFill>
              <a:schemeClr val="bg2"/>
            </a:solidFill>
            <a:miter lim="800000"/>
            <a:headEnd/>
            <a:tailEnd/>
          </a:ln>
        </p:spPr>
        <p:txBody>
          <a:bodyPr wrap="none" anchor="ct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hangingPunct="1"/>
            <a:endParaRPr lang="en-US" altLang="en-US"/>
          </a:p>
        </p:txBody>
      </p:sp>
      <p:sp>
        <p:nvSpPr>
          <p:cNvPr id="37892" name="Text Box 3"/>
          <p:cNvSpPr txBox="1">
            <a:spLocks noChangeArrowheads="1"/>
          </p:cNvSpPr>
          <p:nvPr/>
        </p:nvSpPr>
        <p:spPr bwMode="auto">
          <a:xfrm>
            <a:off x="1665288" y="252414"/>
            <a:ext cx="5657850" cy="1323975"/>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hangingPunct="1"/>
            <a:r>
              <a:rPr lang="en-US" altLang="en-US" sz="4000" b="1" dirty="0">
                <a:solidFill>
                  <a:schemeClr val="bg1"/>
                </a:solidFill>
                <a:latin typeface="Trebuchet MS" pitchFamily="34" charset="0"/>
              </a:rPr>
              <a:t>Research &amp; Education (R &amp; E) Program</a:t>
            </a:r>
          </a:p>
        </p:txBody>
      </p:sp>
      <p:sp>
        <p:nvSpPr>
          <p:cNvPr id="37893" name="Text Box 4"/>
          <p:cNvSpPr txBox="1">
            <a:spLocks noChangeArrowheads="1"/>
          </p:cNvSpPr>
          <p:nvPr/>
        </p:nvSpPr>
        <p:spPr bwMode="auto">
          <a:xfrm>
            <a:off x="2819400" y="2041526"/>
            <a:ext cx="3200400" cy="290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hangingPunct="1">
              <a:spcBef>
                <a:spcPct val="50000"/>
              </a:spcBef>
            </a:pPr>
            <a:endParaRPr lang="en-US" altLang="en-US" sz="1300">
              <a:solidFill>
                <a:srgbClr val="990000"/>
              </a:solidFill>
            </a:endParaRPr>
          </a:p>
        </p:txBody>
      </p:sp>
      <p:sp>
        <p:nvSpPr>
          <p:cNvPr id="37894" name="Line 5"/>
          <p:cNvSpPr>
            <a:spLocks noChangeShapeType="1"/>
          </p:cNvSpPr>
          <p:nvPr/>
        </p:nvSpPr>
        <p:spPr bwMode="auto">
          <a:xfrm>
            <a:off x="152400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a:p>
        </p:txBody>
      </p:sp>
      <p:sp>
        <p:nvSpPr>
          <p:cNvPr id="37895" name="Text Box 6"/>
          <p:cNvSpPr txBox="1">
            <a:spLocks noChangeArrowheads="1"/>
          </p:cNvSpPr>
          <p:nvPr/>
        </p:nvSpPr>
        <p:spPr bwMode="auto">
          <a:xfrm rot="-5400000">
            <a:off x="5779294" y="5830139"/>
            <a:ext cx="1828800" cy="22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hangingPunct="1">
              <a:lnSpc>
                <a:spcPct val="120000"/>
              </a:lnSpc>
              <a:spcBef>
                <a:spcPct val="50000"/>
              </a:spcBef>
            </a:pPr>
            <a:r>
              <a:rPr lang="en-US" altLang="en-US" sz="800"/>
              <a:t>Photo courtesy Wayne Martin</a:t>
            </a:r>
          </a:p>
        </p:txBody>
      </p:sp>
      <p:sp>
        <p:nvSpPr>
          <p:cNvPr id="18439" name="Text Box 8"/>
          <p:cNvSpPr txBox="1">
            <a:spLocks noChangeArrowheads="1"/>
          </p:cNvSpPr>
          <p:nvPr/>
        </p:nvSpPr>
        <p:spPr bwMode="auto">
          <a:xfrm>
            <a:off x="1759744" y="1828801"/>
            <a:ext cx="4933950" cy="4431983"/>
          </a:xfrm>
          <a:prstGeom prst="rect">
            <a:avLst/>
          </a:prstGeom>
          <a:noFill/>
          <a:ln w="0" algn="ctr">
            <a:noFill/>
            <a:miter lim="800000"/>
            <a:headEnd/>
            <a:tailEnd/>
          </a:ln>
        </p:spPr>
        <p:txBody>
          <a:bodyPr>
            <a:spAutoFit/>
          </a:bodyPr>
          <a:lstStyle/>
          <a:p>
            <a:pPr eaLnBrk="1" hangingPunct="1">
              <a:defRPr/>
            </a:pPr>
            <a:r>
              <a:rPr lang="en-US" sz="2400" b="1" dirty="0">
                <a:solidFill>
                  <a:schemeClr val="accent2">
                    <a:lumMod val="50000"/>
                  </a:schemeClr>
                </a:solidFill>
                <a:ea typeface="ＭＳ Ｐゴシック" pitchFamily="34" charset="-128"/>
              </a:rPr>
              <a:t>Grants for up to $200,000 for up to 3 yrs</a:t>
            </a:r>
          </a:p>
          <a:p>
            <a:pPr eaLnBrk="1" hangingPunct="1">
              <a:defRPr/>
            </a:pPr>
            <a:endParaRPr lang="en-US" sz="2400" b="1" dirty="0">
              <a:solidFill>
                <a:schemeClr val="accent2">
                  <a:lumMod val="50000"/>
                </a:schemeClr>
              </a:solidFill>
              <a:ea typeface="ＭＳ Ｐゴシック" pitchFamily="34" charset="-128"/>
            </a:endParaRPr>
          </a:p>
          <a:p>
            <a:pPr eaLnBrk="1" hangingPunct="1">
              <a:defRPr/>
            </a:pPr>
            <a:r>
              <a:rPr lang="en-US" sz="2400" b="1" dirty="0">
                <a:solidFill>
                  <a:schemeClr val="accent2">
                    <a:lumMod val="50000"/>
                  </a:schemeClr>
                </a:solidFill>
                <a:ea typeface="ＭＳ Ｐゴシック" pitchFamily="34" charset="-128"/>
              </a:rPr>
              <a:t>Can be research or education projects</a:t>
            </a:r>
          </a:p>
          <a:p>
            <a:pPr eaLnBrk="1" hangingPunct="1">
              <a:defRPr/>
            </a:pPr>
            <a:endParaRPr lang="en-US" sz="2400" b="1" dirty="0">
              <a:solidFill>
                <a:schemeClr val="accent2">
                  <a:lumMod val="50000"/>
                </a:schemeClr>
              </a:solidFill>
              <a:ea typeface="ＭＳ Ｐゴシック" pitchFamily="34" charset="-128"/>
            </a:endParaRPr>
          </a:p>
          <a:p>
            <a:pPr eaLnBrk="1" hangingPunct="1">
              <a:defRPr/>
            </a:pPr>
            <a:r>
              <a:rPr lang="en-US" sz="2400" b="1" dirty="0">
                <a:solidFill>
                  <a:schemeClr val="accent2">
                    <a:lumMod val="50000"/>
                  </a:schemeClr>
                </a:solidFill>
                <a:ea typeface="ＭＳ Ｐゴシック" pitchFamily="34" charset="-128"/>
              </a:rPr>
              <a:t>Grants go primarily to organizations</a:t>
            </a:r>
          </a:p>
          <a:p>
            <a:pPr eaLnBrk="1" hangingPunct="1">
              <a:defRPr/>
            </a:pPr>
            <a:endParaRPr lang="en-US" sz="2400" b="1" dirty="0">
              <a:solidFill>
                <a:schemeClr val="accent2">
                  <a:lumMod val="50000"/>
                </a:schemeClr>
              </a:solidFill>
              <a:ea typeface="ＭＳ Ｐゴシック" pitchFamily="34" charset="-128"/>
            </a:endParaRPr>
          </a:p>
          <a:p>
            <a:pPr eaLnBrk="1" hangingPunct="1">
              <a:defRPr/>
            </a:pPr>
            <a:r>
              <a:rPr lang="en-US" sz="2400" b="1" dirty="0">
                <a:solidFill>
                  <a:schemeClr val="accent2">
                    <a:lumMod val="50000"/>
                  </a:schemeClr>
                </a:solidFill>
                <a:ea typeface="ＭＳ Ｐゴシック" pitchFamily="34" charset="-128"/>
              </a:rPr>
              <a:t>Fund 14-15 grants per year</a:t>
            </a:r>
          </a:p>
          <a:p>
            <a:pPr eaLnBrk="1" hangingPunct="1">
              <a:defRPr/>
            </a:pPr>
            <a:endParaRPr lang="en-US" sz="2400" b="1" dirty="0">
              <a:solidFill>
                <a:schemeClr val="accent2">
                  <a:lumMod val="50000"/>
                </a:schemeClr>
              </a:solidFill>
              <a:ea typeface="ＭＳ Ｐゴシック" pitchFamily="34" charset="-128"/>
            </a:endParaRPr>
          </a:p>
          <a:p>
            <a:pPr eaLnBrk="1" hangingPunct="1">
              <a:defRPr/>
            </a:pPr>
            <a:r>
              <a:rPr lang="en-US" sz="2400" b="1" dirty="0">
                <a:solidFill>
                  <a:schemeClr val="accent2">
                    <a:lumMod val="50000"/>
                  </a:schemeClr>
                </a:solidFill>
                <a:ea typeface="ＭＳ Ｐゴシック" pitchFamily="34" charset="-128"/>
              </a:rPr>
              <a:t>Coordinator is Beth Nelson</a:t>
            </a:r>
          </a:p>
          <a:p>
            <a:pPr eaLnBrk="1" hangingPunct="1">
              <a:buFont typeface="Arial" pitchFamily="34" charset="0"/>
              <a:buChar char="•"/>
              <a:defRPr/>
            </a:pPr>
            <a:endParaRPr lang="en-US" dirty="0">
              <a:solidFill>
                <a:schemeClr val="accent2">
                  <a:lumMod val="50000"/>
                </a:schemeClr>
              </a:solidFill>
              <a:ea typeface="ＭＳ Ｐゴシック" pitchFamily="34"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524000" y="0"/>
            <a:ext cx="9144000" cy="1828800"/>
          </a:xfrm>
          <a:prstGeom prst="rect">
            <a:avLst/>
          </a:prstGeom>
          <a:solidFill>
            <a:srgbClr val="C00000"/>
          </a:solidFill>
          <a:ln w="0">
            <a:solidFill>
              <a:schemeClr val="bg2"/>
            </a:solidFill>
            <a:miter lim="800000"/>
            <a:headEnd/>
            <a:tailEnd/>
          </a:ln>
        </p:spPr>
        <p:txBody>
          <a:bodyPr wrap="none" anchor="ct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hangingPunct="1"/>
            <a:endParaRPr lang="en-US" altLang="en-US"/>
          </a:p>
        </p:txBody>
      </p:sp>
      <p:sp>
        <p:nvSpPr>
          <p:cNvPr id="39939" name="Text Box 3"/>
          <p:cNvSpPr txBox="1">
            <a:spLocks noChangeArrowheads="1"/>
          </p:cNvSpPr>
          <p:nvPr/>
        </p:nvSpPr>
        <p:spPr bwMode="auto">
          <a:xfrm>
            <a:off x="1725613" y="376239"/>
            <a:ext cx="43434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hangingPunct="1"/>
            <a:r>
              <a:rPr lang="en-US" altLang="en-US" sz="4400" b="1" dirty="0">
                <a:solidFill>
                  <a:schemeClr val="bg1"/>
                </a:solidFill>
                <a:latin typeface="Trebuchet MS" pitchFamily="34" charset="0"/>
              </a:rPr>
              <a:t>R &amp; E Timeline</a:t>
            </a:r>
          </a:p>
          <a:p>
            <a:pPr eaLnBrk="1" hangingPunct="1"/>
            <a:endParaRPr lang="en-US" altLang="en-US" b="1" dirty="0">
              <a:solidFill>
                <a:schemeClr val="bg1"/>
              </a:solidFill>
            </a:endParaRPr>
          </a:p>
        </p:txBody>
      </p:sp>
      <p:sp>
        <p:nvSpPr>
          <p:cNvPr id="39940" name="Text Box 4"/>
          <p:cNvSpPr txBox="1">
            <a:spLocks noChangeArrowheads="1"/>
          </p:cNvSpPr>
          <p:nvPr/>
        </p:nvSpPr>
        <p:spPr bwMode="auto">
          <a:xfrm>
            <a:off x="2819400" y="2041526"/>
            <a:ext cx="3200400" cy="290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hangingPunct="1">
              <a:spcBef>
                <a:spcPct val="50000"/>
              </a:spcBef>
            </a:pPr>
            <a:endParaRPr lang="en-US" altLang="en-US" sz="1300">
              <a:solidFill>
                <a:srgbClr val="990000"/>
              </a:solidFill>
            </a:endParaRPr>
          </a:p>
        </p:txBody>
      </p:sp>
      <p:sp>
        <p:nvSpPr>
          <p:cNvPr id="39941" name="Line 5"/>
          <p:cNvSpPr>
            <a:spLocks noChangeShapeType="1"/>
          </p:cNvSpPr>
          <p:nvPr/>
        </p:nvSpPr>
        <p:spPr bwMode="auto">
          <a:xfrm>
            <a:off x="152400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a:p>
        </p:txBody>
      </p:sp>
      <p:sp>
        <p:nvSpPr>
          <p:cNvPr id="39942" name="Text Box 9"/>
          <p:cNvSpPr txBox="1">
            <a:spLocks noChangeArrowheads="1"/>
          </p:cNvSpPr>
          <p:nvPr/>
        </p:nvSpPr>
        <p:spPr bwMode="auto">
          <a:xfrm>
            <a:off x="1725613" y="2117725"/>
            <a:ext cx="441325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hangingPunct="1"/>
            <a:r>
              <a:rPr lang="en-US" altLang="en-US" sz="2400" b="1" dirty="0">
                <a:solidFill>
                  <a:srgbClr val="C00000"/>
                </a:solidFill>
              </a:rPr>
              <a:t>Preproposals due </a:t>
            </a:r>
          </a:p>
          <a:p>
            <a:pPr eaLnBrk="1" hangingPunct="1"/>
            <a:r>
              <a:rPr lang="en-US" altLang="en-US" sz="2400" b="1" u="sng" dirty="0">
                <a:solidFill>
                  <a:srgbClr val="C00000"/>
                </a:solidFill>
              </a:rPr>
              <a:t>Early October each year</a:t>
            </a:r>
          </a:p>
          <a:p>
            <a:pPr eaLnBrk="1" hangingPunct="1"/>
            <a:endParaRPr lang="en-US" altLang="en-US" sz="2400" b="1" dirty="0">
              <a:solidFill>
                <a:srgbClr val="C00000"/>
              </a:solidFill>
            </a:endParaRPr>
          </a:p>
          <a:p>
            <a:pPr eaLnBrk="1" hangingPunct="1"/>
            <a:r>
              <a:rPr lang="en-US" altLang="en-US" sz="2400" b="1" dirty="0">
                <a:solidFill>
                  <a:srgbClr val="C00000"/>
                </a:solidFill>
              </a:rPr>
              <a:t>Invited full proposals due in April</a:t>
            </a:r>
          </a:p>
          <a:p>
            <a:pPr eaLnBrk="1" hangingPunct="1"/>
            <a:endParaRPr lang="en-US" altLang="en-US" sz="2400" b="1" dirty="0">
              <a:solidFill>
                <a:srgbClr val="C00000"/>
              </a:solidFill>
            </a:endParaRPr>
          </a:p>
          <a:p>
            <a:pPr eaLnBrk="1" hangingPunct="1"/>
            <a:r>
              <a:rPr lang="en-US" altLang="en-US" sz="2400" b="1" dirty="0">
                <a:solidFill>
                  <a:srgbClr val="C00000"/>
                </a:solidFill>
              </a:rPr>
              <a:t>Funding decisions made in July</a:t>
            </a:r>
          </a:p>
          <a:p>
            <a:pPr eaLnBrk="1" hangingPunct="1"/>
            <a:endParaRPr lang="en-US" altLang="en-US" sz="2400" b="1" dirty="0">
              <a:solidFill>
                <a:srgbClr val="C00000"/>
              </a:solidFill>
            </a:endParaRPr>
          </a:p>
          <a:p>
            <a:pPr eaLnBrk="1" hangingPunct="1"/>
            <a:r>
              <a:rPr lang="en-US" altLang="en-US" sz="2400" b="1" dirty="0">
                <a:solidFill>
                  <a:srgbClr val="C00000"/>
                </a:solidFill>
              </a:rPr>
              <a:t>Funds available November</a:t>
            </a:r>
          </a:p>
        </p:txBody>
      </p:sp>
      <p:pic>
        <p:nvPicPr>
          <p:cNvPr id="39943" name="Picture 7" descr="100_021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1828800"/>
            <a:ext cx="441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B2F3D-8831-40BE-BD74-2177F502D172}"/>
              </a:ext>
            </a:extLst>
          </p:cNvPr>
          <p:cNvSpPr>
            <a:spLocks noGrp="1"/>
          </p:cNvSpPr>
          <p:nvPr>
            <p:ph type="title"/>
          </p:nvPr>
        </p:nvSpPr>
        <p:spPr>
          <a:xfrm>
            <a:off x="838200" y="1638300"/>
            <a:ext cx="10515600" cy="3962400"/>
          </a:xfrm>
        </p:spPr>
        <p:txBody>
          <a:bodyPr>
            <a:normAutofit fontScale="90000"/>
          </a:bodyPr>
          <a:lstStyle/>
          <a:p>
            <a:r>
              <a:rPr lang="en-US" sz="3600" b="1" dirty="0">
                <a:solidFill>
                  <a:srgbClr val="FF0000"/>
                </a:solidFill>
              </a:rPr>
              <a:t>Webinar Agenda:</a:t>
            </a:r>
            <a:br>
              <a:rPr lang="en-US" dirty="0"/>
            </a:br>
            <a:br>
              <a:rPr lang="en-US" sz="2700" dirty="0"/>
            </a:br>
            <a:r>
              <a:rPr lang="en-US" sz="2700" dirty="0"/>
              <a:t>Welcome and Introductions</a:t>
            </a:r>
            <a:br>
              <a:rPr lang="en-US" sz="2700" dirty="0"/>
            </a:br>
            <a:br>
              <a:rPr lang="en-US" sz="2700" dirty="0"/>
            </a:br>
            <a:r>
              <a:rPr lang="en-US" sz="2700" dirty="0"/>
              <a:t>Summary of Activities and Feedback from Scholarship Recipients</a:t>
            </a:r>
            <a:br>
              <a:rPr lang="en-US" sz="2700" dirty="0"/>
            </a:br>
            <a:br>
              <a:rPr lang="en-US" sz="2700" dirty="0"/>
            </a:br>
            <a:r>
              <a:rPr lang="en-US" sz="2700" dirty="0"/>
              <a:t>Jennifer Hahn Introduces the MN Soil Health Coalition</a:t>
            </a:r>
            <a:br>
              <a:rPr lang="en-US" sz="2700" dirty="0"/>
            </a:br>
            <a:br>
              <a:rPr lang="en-US" sz="2700" dirty="0"/>
            </a:br>
            <a:r>
              <a:rPr lang="en-US" sz="2700" dirty="0"/>
              <a:t>Anna Cates Introduces MN Office of Soil Health</a:t>
            </a:r>
            <a:br>
              <a:rPr lang="en-US" sz="2700" dirty="0"/>
            </a:br>
            <a:br>
              <a:rPr lang="en-US" sz="2700" dirty="0"/>
            </a:br>
            <a:r>
              <a:rPr lang="en-US" sz="2700" dirty="0"/>
              <a:t>Wayne Martin Discusses NC-SARE Programs</a:t>
            </a:r>
            <a:br>
              <a:rPr lang="en-US" sz="2700" dirty="0"/>
            </a:br>
            <a:br>
              <a:rPr lang="en-US" sz="2700" dirty="0"/>
            </a:br>
            <a:r>
              <a:rPr lang="en-US" sz="2700" dirty="0"/>
              <a:t>Theresa </a:t>
            </a:r>
            <a:r>
              <a:rPr lang="en-US" sz="2700" dirty="0" err="1"/>
              <a:t>Keaveny</a:t>
            </a:r>
            <a:r>
              <a:rPr lang="en-US" sz="2700"/>
              <a:t> </a:t>
            </a:r>
            <a:r>
              <a:rPr lang="en-US" sz="2700" dirty="0"/>
              <a:t>Describes SFA’s new Silvopasture Grant</a:t>
            </a:r>
            <a:br>
              <a:rPr lang="en-US" sz="2700" dirty="0"/>
            </a:br>
            <a:br>
              <a:rPr lang="en-US" sz="2700" dirty="0"/>
            </a:br>
            <a:r>
              <a:rPr lang="en-US" sz="2700" dirty="0"/>
              <a:t>Wayne Monsen Details on Upcoming SFA Silvopasture Events</a:t>
            </a:r>
            <a:br>
              <a:rPr lang="en-US" sz="2700" dirty="0"/>
            </a:br>
            <a:br>
              <a:rPr lang="en-US" sz="2700" dirty="0"/>
            </a:br>
            <a:r>
              <a:rPr lang="en-US" sz="2700" dirty="0"/>
              <a:t>Final Thoughts and Sign-0ff</a:t>
            </a:r>
            <a:br>
              <a:rPr lang="en-US" dirty="0"/>
            </a:br>
            <a:endParaRPr lang="en-US" dirty="0"/>
          </a:p>
        </p:txBody>
      </p:sp>
    </p:spTree>
    <p:extLst>
      <p:ext uri="{BB962C8B-B14F-4D97-AF65-F5344CB8AC3E}">
        <p14:creationId xmlns:p14="http://schemas.microsoft.com/office/powerpoint/2010/main" val="909378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524000" y="0"/>
            <a:ext cx="9144000" cy="1828800"/>
          </a:xfrm>
          <a:prstGeom prst="rect">
            <a:avLst/>
          </a:prstGeom>
          <a:solidFill>
            <a:schemeClr val="accent2"/>
          </a:solidFill>
          <a:ln w="0">
            <a:solidFill>
              <a:schemeClr val="bg2"/>
            </a:solidFill>
            <a:miter lim="800000"/>
            <a:headEnd/>
            <a:tailEnd/>
          </a:ln>
        </p:spPr>
        <p:txBody>
          <a:bodyPr wrap="none" anchor="ct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hangingPunct="1"/>
            <a:endParaRPr lang="en-US" altLang="en-US"/>
          </a:p>
        </p:txBody>
      </p:sp>
      <p:sp>
        <p:nvSpPr>
          <p:cNvPr id="44035" name="Text Box 3"/>
          <p:cNvSpPr txBox="1">
            <a:spLocks noChangeArrowheads="1"/>
          </p:cNvSpPr>
          <p:nvPr/>
        </p:nvSpPr>
        <p:spPr bwMode="auto">
          <a:xfrm>
            <a:off x="1752600" y="0"/>
            <a:ext cx="4343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hangingPunct="1"/>
            <a:r>
              <a:rPr lang="en-US" altLang="en-US" sz="4400" b="1">
                <a:solidFill>
                  <a:schemeClr val="bg1"/>
                </a:solidFill>
                <a:latin typeface="Trebuchet MS" pitchFamily="34" charset="0"/>
              </a:rPr>
              <a:t>Graduate Student Grants</a:t>
            </a:r>
          </a:p>
          <a:p>
            <a:pPr eaLnBrk="1" hangingPunct="1"/>
            <a:endParaRPr lang="en-US" altLang="en-US" b="1">
              <a:solidFill>
                <a:schemeClr val="bg1"/>
              </a:solidFill>
            </a:endParaRPr>
          </a:p>
        </p:txBody>
      </p:sp>
      <p:sp>
        <p:nvSpPr>
          <p:cNvPr id="44036" name="Text Box 4"/>
          <p:cNvSpPr txBox="1">
            <a:spLocks noChangeArrowheads="1"/>
          </p:cNvSpPr>
          <p:nvPr/>
        </p:nvSpPr>
        <p:spPr bwMode="auto">
          <a:xfrm>
            <a:off x="2819400" y="2041526"/>
            <a:ext cx="3200400" cy="290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hangingPunct="1">
              <a:spcBef>
                <a:spcPct val="50000"/>
              </a:spcBef>
            </a:pPr>
            <a:endParaRPr lang="en-US" altLang="en-US" sz="1300">
              <a:solidFill>
                <a:srgbClr val="990000"/>
              </a:solidFill>
            </a:endParaRPr>
          </a:p>
        </p:txBody>
      </p:sp>
      <p:sp>
        <p:nvSpPr>
          <p:cNvPr id="44037" name="Line 5"/>
          <p:cNvSpPr>
            <a:spLocks noChangeShapeType="1"/>
          </p:cNvSpPr>
          <p:nvPr/>
        </p:nvSpPr>
        <p:spPr bwMode="auto">
          <a:xfrm>
            <a:off x="152400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a:p>
        </p:txBody>
      </p:sp>
      <p:sp>
        <p:nvSpPr>
          <p:cNvPr id="8" name="Rectangle 7"/>
          <p:cNvSpPr/>
          <p:nvPr/>
        </p:nvSpPr>
        <p:spPr>
          <a:xfrm>
            <a:off x="1716088" y="1989139"/>
            <a:ext cx="4799012" cy="3693319"/>
          </a:xfrm>
          <a:prstGeom prst="rect">
            <a:avLst/>
          </a:prstGeom>
        </p:spPr>
        <p:txBody>
          <a:bodyPr>
            <a:spAutoFit/>
          </a:bodyPr>
          <a:lstStyle/>
          <a:p>
            <a:pPr eaLnBrk="1" hangingPunct="1">
              <a:defRPr/>
            </a:pPr>
            <a:r>
              <a:rPr lang="en-US" b="1" dirty="0">
                <a:solidFill>
                  <a:schemeClr val="accent2">
                    <a:lumMod val="75000"/>
                  </a:schemeClr>
                </a:solidFill>
                <a:ea typeface="ＭＳ Ｐゴシック" pitchFamily="34" charset="-128"/>
              </a:rPr>
              <a:t>Grants for up to $15,000</a:t>
            </a:r>
          </a:p>
          <a:p>
            <a:pPr eaLnBrk="1" hangingPunct="1">
              <a:defRPr/>
            </a:pPr>
            <a:endParaRPr lang="en-US" b="1" dirty="0">
              <a:solidFill>
                <a:schemeClr val="accent2">
                  <a:lumMod val="75000"/>
                </a:schemeClr>
              </a:solidFill>
              <a:ea typeface="ＭＳ Ｐゴシック" pitchFamily="34" charset="-128"/>
            </a:endParaRPr>
          </a:p>
          <a:p>
            <a:pPr eaLnBrk="1" hangingPunct="1">
              <a:defRPr/>
            </a:pPr>
            <a:r>
              <a:rPr lang="en-US" b="1" dirty="0">
                <a:solidFill>
                  <a:schemeClr val="accent2">
                    <a:lumMod val="75000"/>
                  </a:schemeClr>
                </a:solidFill>
                <a:ea typeface="ＭＳ Ｐゴシック" pitchFamily="34" charset="-128"/>
              </a:rPr>
              <a:t>Currently enrolled graduate students must write proposal and lead work on project</a:t>
            </a:r>
          </a:p>
          <a:p>
            <a:pPr eaLnBrk="1" hangingPunct="1">
              <a:defRPr/>
            </a:pPr>
            <a:endParaRPr lang="en-US" b="1" dirty="0">
              <a:solidFill>
                <a:schemeClr val="accent2">
                  <a:lumMod val="75000"/>
                </a:schemeClr>
              </a:solidFill>
              <a:ea typeface="ＭＳ Ｐゴシック" pitchFamily="34" charset="-128"/>
            </a:endParaRPr>
          </a:p>
          <a:p>
            <a:pPr eaLnBrk="1" hangingPunct="1">
              <a:defRPr/>
            </a:pPr>
            <a:r>
              <a:rPr lang="en-US" b="1" dirty="0">
                <a:solidFill>
                  <a:schemeClr val="accent2">
                    <a:lumMod val="75000"/>
                  </a:schemeClr>
                </a:solidFill>
                <a:ea typeface="ＭＳ Ｐゴシック" pitchFamily="34" charset="-128"/>
              </a:rPr>
              <a:t>Proposals due in </a:t>
            </a:r>
            <a:r>
              <a:rPr lang="en-US" b="1" u="sng" dirty="0">
                <a:solidFill>
                  <a:schemeClr val="accent2">
                    <a:lumMod val="75000"/>
                  </a:schemeClr>
                </a:solidFill>
                <a:ea typeface="ＭＳ Ｐゴシック" pitchFamily="34" charset="-128"/>
              </a:rPr>
              <a:t>April, 2020</a:t>
            </a:r>
          </a:p>
          <a:p>
            <a:pPr eaLnBrk="1" hangingPunct="1">
              <a:defRPr/>
            </a:pPr>
            <a:endParaRPr lang="en-US" b="1" dirty="0">
              <a:solidFill>
                <a:schemeClr val="accent2">
                  <a:lumMod val="75000"/>
                </a:schemeClr>
              </a:solidFill>
              <a:ea typeface="ＭＳ Ｐゴシック" pitchFamily="34" charset="-128"/>
            </a:endParaRPr>
          </a:p>
          <a:p>
            <a:pPr eaLnBrk="1" hangingPunct="1">
              <a:defRPr/>
            </a:pPr>
            <a:r>
              <a:rPr lang="en-US" b="1" dirty="0">
                <a:solidFill>
                  <a:schemeClr val="accent2">
                    <a:lumMod val="75000"/>
                  </a:schemeClr>
                </a:solidFill>
                <a:ea typeface="ＭＳ Ｐゴシック" pitchFamily="34" charset="-128"/>
              </a:rPr>
              <a:t>20 grants are funded per year</a:t>
            </a:r>
          </a:p>
          <a:p>
            <a:pPr eaLnBrk="1" hangingPunct="1">
              <a:defRPr/>
            </a:pPr>
            <a:endParaRPr lang="en-US" b="1" dirty="0">
              <a:solidFill>
                <a:schemeClr val="accent2">
                  <a:lumMod val="75000"/>
                </a:schemeClr>
              </a:solidFill>
              <a:ea typeface="ＭＳ Ｐゴシック" pitchFamily="34" charset="-128"/>
            </a:endParaRPr>
          </a:p>
          <a:p>
            <a:pPr eaLnBrk="1" hangingPunct="1">
              <a:defRPr/>
            </a:pPr>
            <a:r>
              <a:rPr lang="en-US" b="1" dirty="0">
                <a:solidFill>
                  <a:schemeClr val="accent2">
                    <a:lumMod val="75000"/>
                  </a:schemeClr>
                </a:solidFill>
                <a:ea typeface="ＭＳ Ｐゴシック" pitchFamily="34" charset="-128"/>
              </a:rPr>
              <a:t>Funds available in Sept., 2020</a:t>
            </a:r>
          </a:p>
          <a:p>
            <a:pPr eaLnBrk="1" hangingPunct="1">
              <a:defRPr/>
            </a:pPr>
            <a:endParaRPr lang="en-US" b="1" dirty="0">
              <a:solidFill>
                <a:schemeClr val="accent2">
                  <a:lumMod val="75000"/>
                </a:schemeClr>
              </a:solidFill>
              <a:ea typeface="ＭＳ Ｐゴシック" pitchFamily="34" charset="-128"/>
            </a:endParaRPr>
          </a:p>
          <a:p>
            <a:pPr eaLnBrk="1" hangingPunct="1">
              <a:defRPr/>
            </a:pPr>
            <a:r>
              <a:rPr lang="en-US" b="1" dirty="0">
                <a:solidFill>
                  <a:schemeClr val="accent2">
                    <a:lumMod val="75000"/>
                  </a:schemeClr>
                </a:solidFill>
                <a:ea typeface="ＭＳ Ｐゴシック" pitchFamily="34" charset="-128"/>
              </a:rPr>
              <a:t>Coordinator is Beth Nelson</a:t>
            </a:r>
          </a:p>
          <a:p>
            <a:pPr eaLnBrk="1" hangingPunct="1">
              <a:buFont typeface="Arial" pitchFamily="34" charset="0"/>
              <a:buChar char="•"/>
              <a:defRPr/>
            </a:pPr>
            <a:endParaRPr lang="en-US" b="1" dirty="0">
              <a:solidFill>
                <a:schemeClr val="accent2"/>
              </a:solidFill>
              <a:ea typeface="ＭＳ Ｐゴシック" pitchFamily="34" charset="-128"/>
            </a:endParaRPr>
          </a:p>
        </p:txBody>
      </p:sp>
      <p:pic>
        <p:nvPicPr>
          <p:cNvPr id="44039"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02400" y="0"/>
            <a:ext cx="4165600" cy="697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Box 1"/>
          <p:cNvSpPr txBox="1">
            <a:spLocks noChangeArrowheads="1"/>
          </p:cNvSpPr>
          <p:nvPr/>
        </p:nvSpPr>
        <p:spPr bwMode="auto">
          <a:xfrm rot="-5400000">
            <a:off x="5621338" y="5888038"/>
            <a:ext cx="1377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Georgia" pitchFamily="18" charset="0"/>
                <a:ea typeface="MS PGothic" pitchFamily="34" charset="-128"/>
              </a:defRPr>
            </a:lvl1pPr>
            <a:lvl2pPr marL="742950" indent="-285750">
              <a:defRPr sz="2000">
                <a:solidFill>
                  <a:schemeClr val="tx1"/>
                </a:solidFill>
                <a:latin typeface="Georgia" pitchFamily="18" charset="0"/>
                <a:ea typeface="MS PGothic" pitchFamily="34" charset="-128"/>
              </a:defRPr>
            </a:lvl2pPr>
            <a:lvl3pPr marL="1143000" indent="-228600">
              <a:defRPr sz="2000">
                <a:solidFill>
                  <a:schemeClr val="tx1"/>
                </a:solidFill>
                <a:latin typeface="Georgia" pitchFamily="18" charset="0"/>
                <a:ea typeface="MS PGothic" pitchFamily="34" charset="-128"/>
              </a:defRPr>
            </a:lvl3pPr>
            <a:lvl4pPr marL="1600200" indent="-228600">
              <a:defRPr sz="2000">
                <a:solidFill>
                  <a:schemeClr val="tx1"/>
                </a:solidFill>
                <a:latin typeface="Georgia" pitchFamily="18" charset="0"/>
                <a:ea typeface="MS PGothic" pitchFamily="34" charset="-128"/>
              </a:defRPr>
            </a:lvl4pPr>
            <a:lvl5pPr marL="2057400" indent="-22860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hangingPunct="1"/>
            <a:r>
              <a:rPr lang="en-US" altLang="en-US" sz="800"/>
              <a:t>Photo credit: Beth Stuever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5" descr="SARE_NorthCentral_CMY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48801" y="5768976"/>
            <a:ext cx="982663" cy="887413"/>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1636295" y="1727200"/>
            <a:ext cx="4459705" cy="5130800"/>
          </a:xfrm>
          <a:solidFill>
            <a:schemeClr val="bg1"/>
          </a:solidFill>
        </p:spPr>
        <p:txBody>
          <a:bodyPr anchor="ctr">
            <a:normAutofit/>
          </a:bodyPr>
          <a:lstStyle/>
          <a:p>
            <a:pPr>
              <a:spcBef>
                <a:spcPts val="1200"/>
              </a:spcBef>
              <a:defRPr/>
            </a:pPr>
            <a:endParaRPr lang="en-US" sz="2000" b="1" dirty="0">
              <a:solidFill>
                <a:srgbClr val="8D1B1B"/>
              </a:solidFill>
            </a:endParaRPr>
          </a:p>
          <a:p>
            <a:pPr marL="0" indent="0">
              <a:spcBef>
                <a:spcPts val="1200"/>
              </a:spcBef>
              <a:buNone/>
              <a:defRPr/>
            </a:pPr>
            <a:r>
              <a:rPr lang="en-US" sz="2000" b="1" dirty="0">
                <a:solidFill>
                  <a:srgbClr val="8D1B1B"/>
                </a:solidFill>
              </a:rPr>
              <a:t>Grants for on-farm research, demonstration, and/or educational projects for up to 24 months</a:t>
            </a:r>
          </a:p>
          <a:p>
            <a:pPr marL="0" indent="0">
              <a:spcBef>
                <a:spcPts val="1200"/>
              </a:spcBef>
              <a:buNone/>
              <a:defRPr/>
            </a:pPr>
            <a:r>
              <a:rPr lang="en-US" sz="2000" b="1" dirty="0">
                <a:solidFill>
                  <a:srgbClr val="8D1B1B"/>
                </a:solidFill>
              </a:rPr>
              <a:t>Up to $40,000 per project </a:t>
            </a:r>
          </a:p>
          <a:p>
            <a:pPr marL="0" indent="0">
              <a:spcBef>
                <a:spcPts val="1200"/>
              </a:spcBef>
              <a:buNone/>
              <a:defRPr/>
            </a:pPr>
            <a:r>
              <a:rPr lang="en-US" sz="2000" b="1" dirty="0">
                <a:solidFill>
                  <a:srgbClr val="8D1B1B"/>
                </a:solidFill>
              </a:rPr>
              <a:t>An Agricultural Professional is the grant applicant and principal investigator</a:t>
            </a:r>
          </a:p>
          <a:p>
            <a:pPr marL="0" indent="0">
              <a:spcBef>
                <a:spcPts val="1200"/>
              </a:spcBef>
              <a:buNone/>
              <a:defRPr/>
            </a:pPr>
            <a:r>
              <a:rPr lang="en-US" sz="2000" b="1" dirty="0">
                <a:solidFill>
                  <a:srgbClr val="8D1B1B"/>
                </a:solidFill>
              </a:rPr>
              <a:t>Typically three or more farmers or ranchers involved in the project </a:t>
            </a:r>
          </a:p>
          <a:p>
            <a:pPr marL="0" indent="0">
              <a:spcBef>
                <a:spcPts val="1200"/>
              </a:spcBef>
              <a:buNone/>
              <a:defRPr/>
            </a:pPr>
            <a:r>
              <a:rPr lang="en-US" sz="2000" b="1" dirty="0">
                <a:solidFill>
                  <a:srgbClr val="8D1B1B"/>
                </a:solidFill>
              </a:rPr>
              <a:t>Due </a:t>
            </a:r>
            <a:r>
              <a:rPr lang="en-US" sz="2000" b="1" u="sng" dirty="0">
                <a:solidFill>
                  <a:srgbClr val="8D1B1B"/>
                </a:solidFill>
              </a:rPr>
              <a:t>late October</a:t>
            </a:r>
            <a:r>
              <a:rPr lang="en-US" sz="2000" b="1" dirty="0">
                <a:solidFill>
                  <a:srgbClr val="8D1B1B"/>
                </a:solidFill>
              </a:rPr>
              <a:t>; funds available following March</a:t>
            </a:r>
          </a:p>
          <a:p>
            <a:pPr marL="0" indent="0">
              <a:buNone/>
              <a:defRPr/>
            </a:pPr>
            <a:endParaRPr lang="en-US" b="1" dirty="0"/>
          </a:p>
        </p:txBody>
      </p:sp>
      <p:sp>
        <p:nvSpPr>
          <p:cNvPr id="48133" name="Title 1"/>
          <p:cNvSpPr>
            <a:spLocks noGrp="1"/>
          </p:cNvSpPr>
          <p:nvPr>
            <p:ph type="title"/>
          </p:nvPr>
        </p:nvSpPr>
        <p:spPr>
          <a:xfrm>
            <a:off x="1524000" y="0"/>
            <a:ext cx="4572000" cy="1727200"/>
          </a:xfrm>
          <a:solidFill>
            <a:srgbClr val="C00000"/>
          </a:solidFill>
        </p:spPr>
        <p:txBody>
          <a:bodyPr/>
          <a:lstStyle/>
          <a:p>
            <a:pPr algn="l"/>
            <a:r>
              <a:rPr lang="en-US" altLang="en-US" sz="3400" b="1" dirty="0">
                <a:solidFill>
                  <a:schemeClr val="bg1"/>
                </a:solidFill>
                <a:latin typeface="Trebuchet MS" pitchFamily="34" charset="0"/>
              </a:rPr>
              <a:t>NCR-SARE Partnership Grant Program</a:t>
            </a:r>
          </a:p>
        </p:txBody>
      </p:sp>
      <p:sp>
        <p:nvSpPr>
          <p:cNvPr id="48134" name="TextBox 9"/>
          <p:cNvSpPr txBox="1">
            <a:spLocks noChangeArrowheads="1"/>
          </p:cNvSpPr>
          <p:nvPr/>
        </p:nvSpPr>
        <p:spPr bwMode="auto">
          <a:xfrm>
            <a:off x="6248400" y="6424614"/>
            <a:ext cx="16764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buChar char=""/>
              <a:defRPr sz="2700">
                <a:solidFill>
                  <a:schemeClr val="tx1"/>
                </a:solidFill>
                <a:latin typeface="Georgia" pitchFamily="18" charset="0"/>
                <a:ea typeface="MS PGothic" pitchFamily="34" charset="-128"/>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ea typeface="MS PGothic" pitchFamily="34" charset="-128"/>
              </a:defRPr>
            </a:lvl2pPr>
            <a:lvl3pPr marL="1143000" indent="-228600">
              <a:spcBef>
                <a:spcPct val="20000"/>
              </a:spcBef>
              <a:buClr>
                <a:srgbClr val="425D40"/>
              </a:buClr>
              <a:buSzPct val="75000"/>
              <a:buFont typeface="Wingdings 2" pitchFamily="18" charset="2"/>
              <a:buChar char=""/>
              <a:defRPr sz="2000">
                <a:solidFill>
                  <a:schemeClr val="tx1"/>
                </a:solidFill>
                <a:latin typeface="Georgia" pitchFamily="18" charset="0"/>
                <a:ea typeface="MS PGothic" pitchFamily="34" charset="-128"/>
              </a:defRPr>
            </a:lvl3pPr>
            <a:lvl4pPr marL="1600200" indent="-228600">
              <a:spcBef>
                <a:spcPct val="20000"/>
              </a:spcBef>
              <a:buClr>
                <a:srgbClr val="BBCFBA"/>
              </a:buClr>
              <a:buSzPct val="70000"/>
              <a:buFont typeface="Wingdings" pitchFamily="2" charset="2"/>
              <a:buChar char=""/>
              <a:defRPr sz="2000">
                <a:solidFill>
                  <a:schemeClr val="tx2"/>
                </a:solidFill>
                <a:latin typeface="Georgia" pitchFamily="18" charset="0"/>
                <a:ea typeface="MS PGothic" pitchFamily="34" charset="-128"/>
              </a:defRPr>
            </a:lvl4pPr>
            <a:lvl5pPr marL="2057400" indent="-228600">
              <a:spcBef>
                <a:spcPct val="20000"/>
              </a:spcBef>
              <a:buClr>
                <a:srgbClr val="8FB08C"/>
              </a:buClr>
              <a:buChar char="•"/>
              <a:defRPr>
                <a:solidFill>
                  <a:schemeClr val="tx1"/>
                </a:solidFill>
                <a:latin typeface="Georgia" pitchFamily="18" charset="0"/>
                <a:ea typeface="MS PGothic" pitchFamily="34" charset="-128"/>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9pPr>
          </a:lstStyle>
          <a:p>
            <a:pPr eaLnBrk="1" hangingPunct="1">
              <a:spcBef>
                <a:spcPct val="0"/>
              </a:spcBef>
              <a:buClrTx/>
              <a:buSzTx/>
              <a:buFontTx/>
              <a:buNone/>
            </a:pPr>
            <a:r>
              <a:rPr lang="en-US" altLang="en-US" sz="900">
                <a:solidFill>
                  <a:schemeClr val="bg1"/>
                </a:solidFill>
              </a:rPr>
              <a:t>photo credit: Joan Benjamin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descr="Will AllenatDeamofWildHealt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454025"/>
            <a:ext cx="4419600" cy="79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11" descr="SARE_NorthCentral_CMY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0" y="5486401"/>
            <a:ext cx="1149350" cy="10382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0180" name="TextBox 5"/>
          <p:cNvSpPr txBox="1">
            <a:spLocks noChangeArrowheads="1"/>
          </p:cNvSpPr>
          <p:nvPr/>
        </p:nvSpPr>
        <p:spPr bwMode="auto">
          <a:xfrm>
            <a:off x="6496974" y="6524625"/>
            <a:ext cx="1676400" cy="230188"/>
          </a:xfrm>
          <a:prstGeom prst="rect">
            <a:avLst/>
          </a:prstGeom>
          <a:solidFill>
            <a:schemeClr val="bg1"/>
          </a:solidFill>
          <a:ln>
            <a:noFill/>
          </a:ln>
        </p:spPr>
        <p:txBody>
          <a:bodyPr>
            <a:spAutoFit/>
          </a:bodyPr>
          <a:lstStyle>
            <a:lvl1pPr>
              <a:spcBef>
                <a:spcPct val="20000"/>
              </a:spcBef>
              <a:buClr>
                <a:schemeClr val="accent1"/>
              </a:buClr>
              <a:buSzPct val="85000"/>
              <a:buFont typeface="Wingdings 2" pitchFamily="18" charset="2"/>
              <a:buChar char=""/>
              <a:defRPr sz="2700">
                <a:solidFill>
                  <a:schemeClr val="tx1"/>
                </a:solidFill>
                <a:latin typeface="Georgia" pitchFamily="18" charset="0"/>
                <a:ea typeface="MS PGothic" pitchFamily="34" charset="-128"/>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ea typeface="MS PGothic" pitchFamily="34" charset="-128"/>
              </a:defRPr>
            </a:lvl2pPr>
            <a:lvl3pPr marL="1143000" indent="-228600">
              <a:spcBef>
                <a:spcPct val="20000"/>
              </a:spcBef>
              <a:buClr>
                <a:srgbClr val="425D40"/>
              </a:buClr>
              <a:buSzPct val="75000"/>
              <a:buFont typeface="Wingdings 2" pitchFamily="18" charset="2"/>
              <a:buChar char=""/>
              <a:defRPr sz="2000">
                <a:solidFill>
                  <a:schemeClr val="tx1"/>
                </a:solidFill>
                <a:latin typeface="Georgia" pitchFamily="18" charset="0"/>
                <a:ea typeface="MS PGothic" pitchFamily="34" charset="-128"/>
              </a:defRPr>
            </a:lvl3pPr>
            <a:lvl4pPr marL="1600200" indent="-228600">
              <a:spcBef>
                <a:spcPct val="20000"/>
              </a:spcBef>
              <a:buClr>
                <a:srgbClr val="BBCFBA"/>
              </a:buClr>
              <a:buSzPct val="70000"/>
              <a:buFont typeface="Wingdings" pitchFamily="2" charset="2"/>
              <a:buChar char=""/>
              <a:defRPr sz="2000">
                <a:solidFill>
                  <a:schemeClr val="tx2"/>
                </a:solidFill>
                <a:latin typeface="Georgia" pitchFamily="18" charset="0"/>
                <a:ea typeface="MS PGothic" pitchFamily="34" charset="-128"/>
              </a:defRPr>
            </a:lvl4pPr>
            <a:lvl5pPr marL="2057400" indent="-228600">
              <a:spcBef>
                <a:spcPct val="20000"/>
              </a:spcBef>
              <a:buClr>
                <a:srgbClr val="8FB08C"/>
              </a:buClr>
              <a:buChar char="•"/>
              <a:defRPr>
                <a:solidFill>
                  <a:schemeClr val="tx1"/>
                </a:solidFill>
                <a:latin typeface="Georgia" pitchFamily="18" charset="0"/>
                <a:ea typeface="MS PGothic" pitchFamily="34" charset="-128"/>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9pPr>
          </a:lstStyle>
          <a:p>
            <a:pPr eaLnBrk="1" hangingPunct="1">
              <a:spcBef>
                <a:spcPct val="0"/>
              </a:spcBef>
              <a:buClrTx/>
              <a:buSzTx/>
              <a:buFontTx/>
              <a:buNone/>
            </a:pPr>
            <a:r>
              <a:rPr lang="en-US" altLang="en-US" sz="900" dirty="0"/>
              <a:t>photo credit: Teresa Webb</a:t>
            </a:r>
          </a:p>
        </p:txBody>
      </p:sp>
      <p:sp>
        <p:nvSpPr>
          <p:cNvPr id="22530" name="Rectangle 2"/>
          <p:cNvSpPr>
            <a:spLocks noGrp="1" noChangeArrowheads="1"/>
          </p:cNvSpPr>
          <p:nvPr>
            <p:ph type="title"/>
          </p:nvPr>
        </p:nvSpPr>
        <p:spPr>
          <a:xfrm>
            <a:off x="1524000" y="-50800"/>
            <a:ext cx="4913745" cy="1879600"/>
          </a:xfrm>
          <a:solidFill>
            <a:schemeClr val="accent3">
              <a:lumMod val="75000"/>
            </a:schemeClr>
          </a:solidFill>
        </p:spPr>
        <p:txBody>
          <a:bodyPr anchor="ctr">
            <a:normAutofit/>
          </a:bodyPr>
          <a:lstStyle/>
          <a:p>
            <a:pPr algn="l" eaLnBrk="1" hangingPunct="1">
              <a:defRPr/>
            </a:pPr>
            <a:r>
              <a:rPr lang="en-US" sz="3400" dirty="0">
                <a:solidFill>
                  <a:schemeClr val="bg1"/>
                </a:solidFill>
                <a:latin typeface="Trebuchet MS" panose="020B0603020202020204" pitchFamily="34" charset="0"/>
              </a:rPr>
              <a:t>Professional Development Program</a:t>
            </a:r>
          </a:p>
        </p:txBody>
      </p:sp>
      <p:sp>
        <p:nvSpPr>
          <p:cNvPr id="22531" name="Rectangle 8"/>
          <p:cNvSpPr>
            <a:spLocks noGrp="1" noChangeArrowheads="1"/>
          </p:cNvSpPr>
          <p:nvPr>
            <p:ph sz="half" idx="1"/>
          </p:nvPr>
        </p:nvSpPr>
        <p:spPr>
          <a:xfrm>
            <a:off x="1524000" y="1739900"/>
            <a:ext cx="4903788" cy="5168900"/>
          </a:xfrm>
          <a:solidFill>
            <a:schemeClr val="bg1"/>
          </a:solidFill>
        </p:spPr>
        <p:txBody>
          <a:bodyPr vert="horz" lIns="91440" tIns="45720" rIns="640080" bIns="45720" rtlCol="0">
            <a:normAutofit fontScale="55000" lnSpcReduction="20000"/>
          </a:bodyPr>
          <a:lstStyle/>
          <a:p>
            <a:pPr algn="ctr" eaLnBrk="1" hangingPunct="1">
              <a:buFont typeface="Wingdings" pitchFamily="2" charset="2"/>
              <a:buNone/>
              <a:defRPr/>
            </a:pPr>
            <a:endParaRPr lang="en-US" sz="1300" b="1" dirty="0">
              <a:latin typeface="Arial Narrow" pitchFamily="34" charset="0"/>
            </a:endParaRPr>
          </a:p>
          <a:p>
            <a:pPr marL="0" indent="0">
              <a:spcBef>
                <a:spcPts val="1200"/>
              </a:spcBef>
              <a:buNone/>
              <a:defRPr/>
            </a:pPr>
            <a:r>
              <a:rPr lang="en-US" sz="3600" b="1" dirty="0">
                <a:solidFill>
                  <a:schemeClr val="accent3">
                    <a:lumMod val="50000"/>
                  </a:schemeClr>
                </a:solidFill>
              </a:rPr>
              <a:t>Competitive grants </a:t>
            </a:r>
          </a:p>
          <a:p>
            <a:pPr marL="274638" lvl="1" indent="0">
              <a:spcBef>
                <a:spcPts val="1200"/>
              </a:spcBef>
              <a:buNone/>
              <a:defRPr/>
            </a:pPr>
            <a:r>
              <a:rPr lang="en-US" sz="3600" dirty="0">
                <a:solidFill>
                  <a:schemeClr val="accent3">
                    <a:lumMod val="50000"/>
                  </a:schemeClr>
                </a:solidFill>
              </a:rPr>
              <a:t>Grants for ag professionals to train other ag professionals </a:t>
            </a:r>
          </a:p>
          <a:p>
            <a:pPr marL="274638" lvl="1" indent="0">
              <a:spcBef>
                <a:spcPts val="1200"/>
              </a:spcBef>
              <a:buNone/>
              <a:defRPr/>
            </a:pPr>
            <a:r>
              <a:rPr lang="en-US" sz="3600" dirty="0">
                <a:solidFill>
                  <a:schemeClr val="accent3">
                    <a:lumMod val="50000"/>
                  </a:schemeClr>
                </a:solidFill>
              </a:rPr>
              <a:t>Proposals due in early April 2020; </a:t>
            </a:r>
            <a:r>
              <a:rPr lang="en-US" sz="3600" b="1" dirty="0">
                <a:solidFill>
                  <a:schemeClr val="accent3">
                    <a:lumMod val="50000"/>
                  </a:schemeClr>
                </a:solidFill>
              </a:rPr>
              <a:t>up to $90,000 per project</a:t>
            </a:r>
          </a:p>
          <a:p>
            <a:pPr marL="274638" lvl="1" indent="0">
              <a:spcBef>
                <a:spcPts val="1200"/>
              </a:spcBef>
              <a:buNone/>
              <a:defRPr/>
            </a:pPr>
            <a:r>
              <a:rPr lang="en-US" sz="3600" dirty="0">
                <a:solidFill>
                  <a:schemeClr val="accent3">
                    <a:lumMod val="50000"/>
                  </a:schemeClr>
                </a:solidFill>
              </a:rPr>
              <a:t>Funds available in October 2020</a:t>
            </a:r>
          </a:p>
          <a:p>
            <a:pPr marL="0" indent="0">
              <a:spcBef>
                <a:spcPts val="1200"/>
              </a:spcBef>
              <a:buNone/>
              <a:defRPr/>
            </a:pPr>
            <a:r>
              <a:rPr lang="en-US" sz="3600" b="1" dirty="0">
                <a:solidFill>
                  <a:schemeClr val="accent3">
                    <a:lumMod val="50000"/>
                  </a:schemeClr>
                </a:solidFill>
              </a:rPr>
              <a:t>State activities organized by State Coordinators</a:t>
            </a:r>
          </a:p>
          <a:p>
            <a:pPr marL="274638" lvl="1" indent="0">
              <a:spcBef>
                <a:spcPts val="1200"/>
              </a:spcBef>
              <a:buNone/>
              <a:defRPr/>
            </a:pPr>
            <a:r>
              <a:rPr lang="en-US" sz="3600" dirty="0">
                <a:solidFill>
                  <a:schemeClr val="accent3">
                    <a:lumMod val="50000"/>
                  </a:schemeClr>
                </a:solidFill>
              </a:rPr>
              <a:t>Minnesota SARE co-coordinators are Kate Seager and Wayne Martin both at the University of Minnesota.</a:t>
            </a:r>
          </a:p>
          <a:p>
            <a:pPr marL="274638" lvl="1" indent="0">
              <a:spcBef>
                <a:spcPts val="1200"/>
              </a:spcBef>
              <a:buNone/>
              <a:defRPr/>
            </a:pPr>
            <a:r>
              <a:rPr lang="en-US" sz="3600" dirty="0">
                <a:solidFill>
                  <a:schemeClr val="accent3">
                    <a:lumMod val="50000"/>
                  </a:schemeClr>
                </a:solidFill>
              </a:rPr>
              <a:t>Face of SARE – communicating about SARE programs</a:t>
            </a:r>
          </a:p>
          <a:p>
            <a:pPr marL="274638" lvl="1" indent="0">
              <a:spcBef>
                <a:spcPts val="1200"/>
              </a:spcBef>
              <a:buNone/>
              <a:defRPr/>
            </a:pPr>
            <a:r>
              <a:rPr lang="en-US" sz="3600" dirty="0">
                <a:solidFill>
                  <a:schemeClr val="accent3">
                    <a:lumMod val="50000"/>
                  </a:schemeClr>
                </a:solidFill>
              </a:rPr>
              <a:t>Workshops, webinars, mini-grants, travel scholarships funded by $65,000 in annual support from the SARE program</a:t>
            </a:r>
          </a:p>
          <a:p>
            <a:pPr marL="457200" lvl="1" indent="0">
              <a:spcBef>
                <a:spcPts val="1200"/>
              </a:spcBef>
              <a:buNone/>
              <a:defRPr/>
            </a:pPr>
            <a:endParaRPr lang="en-US" sz="2600" dirty="0">
              <a:latin typeface="Trebuchet MS" panose="020B0603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I:\SARE\Photos\Metadata Added\Added to flickr\Photos by Joan Benjamin\FNC06-641, Stu Jacobson, IL, 7-18-08\DSCN268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4260000">
            <a:off x="4391026" y="165101"/>
            <a:ext cx="8031163" cy="654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5" descr="SARE_NorthCentral_CMY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67800" y="5562601"/>
            <a:ext cx="1149350" cy="10382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36296" y="1611518"/>
            <a:ext cx="4535905" cy="5032147"/>
          </a:xfrm>
          <a:prstGeom prst="rect">
            <a:avLst/>
          </a:prstGeom>
          <a:solidFill>
            <a:schemeClr val="bg1"/>
          </a:solidFill>
        </p:spPr>
        <p:txBody>
          <a:bodyPr wrap="square" tIns="182880">
            <a:spAutoFit/>
          </a:bodyPr>
          <a:lstStyle/>
          <a:p>
            <a:pPr>
              <a:spcBef>
                <a:spcPts val="1200"/>
              </a:spcBef>
              <a:defRPr/>
            </a:pPr>
            <a:r>
              <a:rPr lang="en-US" b="1" dirty="0">
                <a:solidFill>
                  <a:srgbClr val="666699"/>
                </a:solidFill>
              </a:rPr>
              <a:t>Directly funds farmers and ranchers who want to try innovative sustainable agriculture solutions to production, marketing, labor and other problems on their farm/ranch</a:t>
            </a:r>
          </a:p>
          <a:p>
            <a:pPr>
              <a:spcBef>
                <a:spcPts val="1200"/>
              </a:spcBef>
              <a:defRPr/>
            </a:pPr>
            <a:r>
              <a:rPr lang="en-US" b="1" dirty="0">
                <a:solidFill>
                  <a:srgbClr val="666699"/>
                </a:solidFill>
              </a:rPr>
              <a:t>Up to $9000 for individual farm, $18,000 for Team of Two, and $27,000 for Group (3 or more)</a:t>
            </a:r>
          </a:p>
          <a:p>
            <a:pPr>
              <a:spcBef>
                <a:spcPts val="1200"/>
              </a:spcBef>
              <a:defRPr/>
            </a:pPr>
            <a:r>
              <a:rPr lang="en-US" b="1" dirty="0">
                <a:solidFill>
                  <a:srgbClr val="666699"/>
                </a:solidFill>
              </a:rPr>
              <a:t>Applications due </a:t>
            </a:r>
            <a:r>
              <a:rPr lang="en-US" b="1" u="sng" dirty="0">
                <a:solidFill>
                  <a:srgbClr val="FF0000"/>
                </a:solidFill>
              </a:rPr>
              <a:t>Dec. 5, 2019</a:t>
            </a:r>
            <a:r>
              <a:rPr lang="en-US" b="1" dirty="0">
                <a:solidFill>
                  <a:srgbClr val="666699"/>
                </a:solidFill>
              </a:rPr>
              <a:t>; Funding available in mid-April to mid-May 2020</a:t>
            </a:r>
          </a:p>
          <a:p>
            <a:pPr>
              <a:spcBef>
                <a:spcPts val="1200"/>
              </a:spcBef>
              <a:defRPr/>
            </a:pPr>
            <a:r>
              <a:rPr lang="en-US" b="1" dirty="0">
                <a:solidFill>
                  <a:srgbClr val="666699"/>
                </a:solidFill>
              </a:rPr>
              <a:t>Encouraged to link with university or non-profit partners</a:t>
            </a:r>
          </a:p>
          <a:p>
            <a:pPr>
              <a:spcBef>
                <a:spcPts val="1200"/>
              </a:spcBef>
              <a:defRPr/>
            </a:pPr>
            <a:r>
              <a:rPr lang="en-US" b="1" dirty="0">
                <a:solidFill>
                  <a:srgbClr val="666699"/>
                </a:solidFill>
              </a:rPr>
              <a:t>Outreach component required</a:t>
            </a:r>
          </a:p>
          <a:p>
            <a:pPr>
              <a:spcBef>
                <a:spcPts val="1200"/>
              </a:spcBef>
              <a:defRPr/>
            </a:pPr>
            <a:r>
              <a:rPr lang="en-US" b="1" dirty="0">
                <a:solidFill>
                  <a:srgbClr val="666699"/>
                </a:solidFill>
              </a:rPr>
              <a:t>Coordinator is Joan Benjamin</a:t>
            </a:r>
          </a:p>
          <a:p>
            <a:pPr>
              <a:spcBef>
                <a:spcPts val="1200"/>
              </a:spcBef>
              <a:defRPr/>
            </a:pPr>
            <a:endParaRPr lang="en-US" dirty="0"/>
          </a:p>
        </p:txBody>
      </p:sp>
      <p:sp>
        <p:nvSpPr>
          <p:cNvPr id="52229" name="TextBox 6"/>
          <p:cNvSpPr txBox="1">
            <a:spLocks noChangeArrowheads="1"/>
          </p:cNvSpPr>
          <p:nvPr/>
        </p:nvSpPr>
        <p:spPr bwMode="auto">
          <a:xfrm>
            <a:off x="6324600" y="6400800"/>
            <a:ext cx="1676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buChar char=""/>
              <a:defRPr sz="2700">
                <a:solidFill>
                  <a:schemeClr val="tx1"/>
                </a:solidFill>
                <a:latin typeface="Georgia" pitchFamily="18" charset="0"/>
                <a:ea typeface="MS PGothic" pitchFamily="34" charset="-128"/>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ea typeface="MS PGothic" pitchFamily="34" charset="-128"/>
              </a:defRPr>
            </a:lvl2pPr>
            <a:lvl3pPr marL="1143000" indent="-228600">
              <a:spcBef>
                <a:spcPct val="20000"/>
              </a:spcBef>
              <a:buClr>
                <a:srgbClr val="425D40"/>
              </a:buClr>
              <a:buSzPct val="75000"/>
              <a:buFont typeface="Wingdings 2" pitchFamily="18" charset="2"/>
              <a:buChar char=""/>
              <a:defRPr sz="2000">
                <a:solidFill>
                  <a:schemeClr val="tx1"/>
                </a:solidFill>
                <a:latin typeface="Georgia" pitchFamily="18" charset="0"/>
                <a:ea typeface="MS PGothic" pitchFamily="34" charset="-128"/>
              </a:defRPr>
            </a:lvl3pPr>
            <a:lvl4pPr marL="1600200" indent="-228600">
              <a:spcBef>
                <a:spcPct val="20000"/>
              </a:spcBef>
              <a:buClr>
                <a:srgbClr val="BBCFBA"/>
              </a:buClr>
              <a:buSzPct val="70000"/>
              <a:buFont typeface="Wingdings" pitchFamily="2" charset="2"/>
              <a:buChar char=""/>
              <a:defRPr sz="2000">
                <a:solidFill>
                  <a:schemeClr val="tx2"/>
                </a:solidFill>
                <a:latin typeface="Georgia" pitchFamily="18" charset="0"/>
                <a:ea typeface="MS PGothic" pitchFamily="34" charset="-128"/>
              </a:defRPr>
            </a:lvl4pPr>
            <a:lvl5pPr marL="2057400" indent="-228600">
              <a:spcBef>
                <a:spcPct val="20000"/>
              </a:spcBef>
              <a:buClr>
                <a:srgbClr val="8FB08C"/>
              </a:buClr>
              <a:buChar char="•"/>
              <a:defRPr>
                <a:solidFill>
                  <a:schemeClr val="tx1"/>
                </a:solidFill>
                <a:latin typeface="Georgia" pitchFamily="18" charset="0"/>
                <a:ea typeface="MS PGothic" pitchFamily="34" charset="-128"/>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9pPr>
          </a:lstStyle>
          <a:p>
            <a:pPr eaLnBrk="1" hangingPunct="1">
              <a:spcBef>
                <a:spcPct val="0"/>
              </a:spcBef>
              <a:buClrTx/>
              <a:buSzTx/>
              <a:buFontTx/>
              <a:buNone/>
            </a:pPr>
            <a:r>
              <a:rPr lang="en-US" altLang="en-US" sz="900">
                <a:solidFill>
                  <a:schemeClr val="bg1"/>
                </a:solidFill>
              </a:rPr>
              <a:t>photo credit: Joan Benjamin</a:t>
            </a:r>
          </a:p>
        </p:txBody>
      </p:sp>
      <p:sp>
        <p:nvSpPr>
          <p:cNvPr id="52230" name="Rectangle 2"/>
          <p:cNvSpPr>
            <a:spLocks noGrp="1" noChangeArrowheads="1"/>
          </p:cNvSpPr>
          <p:nvPr>
            <p:ph type="title"/>
          </p:nvPr>
        </p:nvSpPr>
        <p:spPr>
          <a:xfrm>
            <a:off x="1524000" y="1"/>
            <a:ext cx="4648200" cy="1611517"/>
          </a:xfrm>
          <a:solidFill>
            <a:srgbClr val="666699"/>
          </a:solidFill>
        </p:spPr>
        <p:txBody>
          <a:bodyPr/>
          <a:lstStyle/>
          <a:p>
            <a:pPr algn="l" eaLnBrk="1" hangingPunct="1"/>
            <a:r>
              <a:rPr lang="en-US" altLang="en-US" sz="3400" dirty="0">
                <a:solidFill>
                  <a:schemeClr val="bg1"/>
                </a:solidFill>
                <a:latin typeface="Trebuchet MS" pitchFamily="34" charset="0"/>
              </a:rPr>
              <a:t>Farmer Rancher </a:t>
            </a:r>
            <a:br>
              <a:rPr lang="en-US" altLang="en-US" sz="3400" dirty="0">
                <a:solidFill>
                  <a:schemeClr val="bg1"/>
                </a:solidFill>
                <a:latin typeface="Trebuchet MS" pitchFamily="34" charset="0"/>
              </a:rPr>
            </a:br>
            <a:r>
              <a:rPr lang="en-US" altLang="en-US" sz="3400" dirty="0">
                <a:solidFill>
                  <a:schemeClr val="bg1"/>
                </a:solidFill>
                <a:latin typeface="Trebuchet MS" pitchFamily="34" charset="0"/>
              </a:rPr>
              <a:t>Grant Program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6086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p:cNvSpPr>
            <a:spLocks noGrp="1" noChangeArrowheads="1"/>
          </p:cNvSpPr>
          <p:nvPr>
            <p:ph type="title"/>
          </p:nvPr>
        </p:nvSpPr>
        <p:spPr>
          <a:xfrm>
            <a:off x="1524000" y="0"/>
            <a:ext cx="4724400" cy="1811338"/>
          </a:xfrm>
          <a:solidFill>
            <a:srgbClr val="5D2884"/>
          </a:solidFill>
        </p:spPr>
        <p:txBody>
          <a:bodyPr/>
          <a:lstStyle/>
          <a:p>
            <a:pPr algn="l" eaLnBrk="1" hangingPunct="1"/>
            <a:r>
              <a:rPr lang="en-US" altLang="en-US" sz="3600">
                <a:solidFill>
                  <a:schemeClr val="bg1"/>
                </a:solidFill>
                <a:latin typeface="Trebuchet MS" pitchFamily="34" charset="0"/>
              </a:rPr>
              <a:t>Youth Educator Program</a:t>
            </a:r>
          </a:p>
        </p:txBody>
      </p:sp>
      <p:pic>
        <p:nvPicPr>
          <p:cNvPr id="54276" name="Picture 5" descr="SARE_NorthCentral_CMY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96400" y="5638801"/>
            <a:ext cx="1149350" cy="10382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22376" y="1825960"/>
            <a:ext cx="5026025" cy="5062924"/>
          </a:xfrm>
          <a:prstGeom prst="rect">
            <a:avLst/>
          </a:prstGeom>
          <a:solidFill>
            <a:schemeClr val="bg1"/>
          </a:solidFill>
        </p:spPr>
        <p:txBody>
          <a:bodyPr wrap="square" tIns="274320">
            <a:spAutoFit/>
          </a:bodyPr>
          <a:lstStyle/>
          <a:p>
            <a:pPr lvl="1">
              <a:spcBef>
                <a:spcPts val="1200"/>
              </a:spcBef>
              <a:defRPr/>
            </a:pPr>
            <a:r>
              <a:rPr lang="en-US" b="1" dirty="0">
                <a:solidFill>
                  <a:srgbClr val="57257D"/>
                </a:solidFill>
                <a:latin typeface="+mj-lt"/>
              </a:rPr>
              <a:t>Grants for educators to teach youth about sustainable agriculture, and to help young people and their parents see sustainable agriculture as a viable career option   </a:t>
            </a:r>
          </a:p>
          <a:p>
            <a:pPr lvl="1">
              <a:spcBef>
                <a:spcPts val="1200"/>
              </a:spcBef>
              <a:defRPr/>
            </a:pPr>
            <a:r>
              <a:rPr lang="en-US" b="1" dirty="0">
                <a:solidFill>
                  <a:srgbClr val="57257D"/>
                </a:solidFill>
                <a:latin typeface="+mj-lt"/>
              </a:rPr>
              <a:t>Up to $4000 per project</a:t>
            </a:r>
          </a:p>
          <a:p>
            <a:pPr lvl="1">
              <a:spcBef>
                <a:spcPts val="1200"/>
              </a:spcBef>
              <a:defRPr/>
            </a:pPr>
            <a:r>
              <a:rPr lang="en-US" b="1" dirty="0">
                <a:solidFill>
                  <a:srgbClr val="57257D"/>
                </a:solidFill>
                <a:latin typeface="+mj-lt"/>
              </a:rPr>
              <a:t>Appropriate for </a:t>
            </a:r>
            <a:r>
              <a:rPr lang="en-US" b="1" dirty="0" err="1">
                <a:solidFill>
                  <a:srgbClr val="57257D"/>
                </a:solidFill>
                <a:latin typeface="+mj-lt"/>
              </a:rPr>
              <a:t>vo</a:t>
            </a:r>
            <a:r>
              <a:rPr lang="en-US" b="1" dirty="0">
                <a:solidFill>
                  <a:srgbClr val="57257D"/>
                </a:solidFill>
                <a:latin typeface="+mj-lt"/>
              </a:rPr>
              <a:t>-ag teachers and other youth educators</a:t>
            </a:r>
          </a:p>
          <a:p>
            <a:pPr lvl="1">
              <a:spcBef>
                <a:spcPts val="1200"/>
              </a:spcBef>
              <a:defRPr/>
            </a:pPr>
            <a:r>
              <a:rPr lang="en-US" b="1" dirty="0">
                <a:solidFill>
                  <a:srgbClr val="57257D"/>
                </a:solidFill>
                <a:latin typeface="+mj-lt"/>
              </a:rPr>
              <a:t>Applications due </a:t>
            </a:r>
            <a:r>
              <a:rPr lang="en-US" b="1" u="sng" dirty="0">
                <a:solidFill>
                  <a:srgbClr val="FF0000"/>
                </a:solidFill>
                <a:latin typeface="+mj-lt"/>
              </a:rPr>
              <a:t>Nov. 14, 2019</a:t>
            </a:r>
            <a:r>
              <a:rPr lang="en-US" b="1" dirty="0">
                <a:solidFill>
                  <a:srgbClr val="57257D"/>
                </a:solidFill>
                <a:latin typeface="+mj-lt"/>
              </a:rPr>
              <a:t>; </a:t>
            </a:r>
            <a:r>
              <a:rPr lang="en-US" b="1" dirty="0">
                <a:solidFill>
                  <a:srgbClr val="57257D"/>
                </a:solidFill>
              </a:rPr>
              <a:t>Funding available in mid-April to mid-May 2020</a:t>
            </a:r>
            <a:endParaRPr lang="en-US" b="1" dirty="0">
              <a:solidFill>
                <a:srgbClr val="57257D"/>
              </a:solidFill>
              <a:latin typeface="+mj-lt"/>
            </a:endParaRPr>
          </a:p>
          <a:p>
            <a:pPr lvl="1">
              <a:spcBef>
                <a:spcPts val="1200"/>
              </a:spcBef>
              <a:defRPr/>
            </a:pPr>
            <a:r>
              <a:rPr lang="en-US" b="1" dirty="0">
                <a:solidFill>
                  <a:srgbClr val="57257D"/>
                </a:solidFill>
                <a:latin typeface="+mj-lt"/>
              </a:rPr>
              <a:t>10 projects funded per year</a:t>
            </a:r>
          </a:p>
          <a:p>
            <a:pPr lvl="1">
              <a:spcBef>
                <a:spcPts val="1200"/>
              </a:spcBef>
              <a:defRPr/>
            </a:pPr>
            <a:r>
              <a:rPr lang="en-US" b="1" dirty="0">
                <a:solidFill>
                  <a:srgbClr val="57257D"/>
                </a:solidFill>
                <a:latin typeface="+mj-lt"/>
              </a:rPr>
              <a:t>Coordinated by Joan Benjamin</a:t>
            </a:r>
          </a:p>
          <a:p>
            <a:pPr marL="800100" lvl="1" indent="-342900">
              <a:spcBef>
                <a:spcPts val="1200"/>
              </a:spcBef>
              <a:buFont typeface="Arial" panose="020B0604020202020204" pitchFamily="34" charset="0"/>
              <a:buChar char="•"/>
              <a:defRPr/>
            </a:pPr>
            <a:endParaRPr lang="en-US" dirty="0">
              <a:latin typeface="Trebuchet MS" panose="020B0603020202020204" pitchFamily="34" charset="0"/>
            </a:endParaRPr>
          </a:p>
          <a:p>
            <a:pPr marL="800100" lvl="1" indent="-342900">
              <a:spcBef>
                <a:spcPts val="1200"/>
              </a:spcBef>
              <a:buFont typeface="Arial" panose="020B0604020202020204" pitchFamily="34" charset="0"/>
              <a:buChar char="•"/>
              <a:defRPr/>
            </a:pPr>
            <a:endParaRPr lang="en-US" sz="2200" dirty="0">
              <a:latin typeface="Trebuchet MS" panose="020B0603020202020204" pitchFamily="34" charset="0"/>
            </a:endParaRPr>
          </a:p>
        </p:txBody>
      </p:sp>
      <p:sp>
        <p:nvSpPr>
          <p:cNvPr id="54278" name="TextBox 7"/>
          <p:cNvSpPr txBox="1">
            <a:spLocks noChangeArrowheads="1"/>
          </p:cNvSpPr>
          <p:nvPr/>
        </p:nvSpPr>
        <p:spPr bwMode="auto">
          <a:xfrm>
            <a:off x="6400800" y="6477000"/>
            <a:ext cx="19812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buChar char=""/>
              <a:defRPr sz="2700">
                <a:solidFill>
                  <a:schemeClr val="tx1"/>
                </a:solidFill>
                <a:latin typeface="Georgia" pitchFamily="18" charset="0"/>
                <a:ea typeface="MS PGothic" pitchFamily="34" charset="-128"/>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ea typeface="MS PGothic" pitchFamily="34" charset="-128"/>
              </a:defRPr>
            </a:lvl2pPr>
            <a:lvl3pPr marL="1143000" indent="-228600">
              <a:spcBef>
                <a:spcPct val="20000"/>
              </a:spcBef>
              <a:buClr>
                <a:srgbClr val="425D40"/>
              </a:buClr>
              <a:buSzPct val="75000"/>
              <a:buFont typeface="Wingdings 2" pitchFamily="18" charset="2"/>
              <a:buChar char=""/>
              <a:defRPr sz="2000">
                <a:solidFill>
                  <a:schemeClr val="tx1"/>
                </a:solidFill>
                <a:latin typeface="Georgia" pitchFamily="18" charset="0"/>
                <a:ea typeface="MS PGothic" pitchFamily="34" charset="-128"/>
              </a:defRPr>
            </a:lvl3pPr>
            <a:lvl4pPr marL="1600200" indent="-228600">
              <a:spcBef>
                <a:spcPct val="20000"/>
              </a:spcBef>
              <a:buClr>
                <a:srgbClr val="BBCFBA"/>
              </a:buClr>
              <a:buSzPct val="70000"/>
              <a:buFont typeface="Wingdings" pitchFamily="2" charset="2"/>
              <a:buChar char=""/>
              <a:defRPr sz="2000">
                <a:solidFill>
                  <a:schemeClr val="tx2"/>
                </a:solidFill>
                <a:latin typeface="Georgia" pitchFamily="18" charset="0"/>
                <a:ea typeface="MS PGothic" pitchFamily="34" charset="-128"/>
              </a:defRPr>
            </a:lvl4pPr>
            <a:lvl5pPr marL="2057400" indent="-228600">
              <a:spcBef>
                <a:spcPct val="20000"/>
              </a:spcBef>
              <a:buClr>
                <a:srgbClr val="8FB08C"/>
              </a:buClr>
              <a:buChar char="•"/>
              <a:defRPr>
                <a:solidFill>
                  <a:schemeClr val="tx1"/>
                </a:solidFill>
                <a:latin typeface="Georgia" pitchFamily="18" charset="0"/>
                <a:ea typeface="MS PGothic" pitchFamily="34" charset="-128"/>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9pPr>
          </a:lstStyle>
          <a:p>
            <a:pPr eaLnBrk="1" hangingPunct="1">
              <a:spcBef>
                <a:spcPct val="0"/>
              </a:spcBef>
              <a:buClrTx/>
              <a:buSzTx/>
              <a:buFontTx/>
              <a:buNone/>
            </a:pPr>
            <a:r>
              <a:rPr lang="en-US" altLang="en-US" sz="900">
                <a:solidFill>
                  <a:schemeClr val="bg1"/>
                </a:solidFill>
              </a:rPr>
              <a:t>photo credit: Nathan Papendorf</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3"/>
          <p:cNvSpPr>
            <a:spLocks noChangeArrowheads="1"/>
          </p:cNvSpPr>
          <p:nvPr/>
        </p:nvSpPr>
        <p:spPr bwMode="auto">
          <a:xfrm>
            <a:off x="6182758" y="0"/>
            <a:ext cx="4495800" cy="6858000"/>
          </a:xfrm>
          <a:prstGeom prst="rect">
            <a:avLst/>
          </a:prstGeom>
          <a:solidFill>
            <a:srgbClr val="557DD7"/>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a:spcBef>
                <a:spcPct val="20000"/>
              </a:spcBef>
              <a:buClr>
                <a:schemeClr val="accent1"/>
              </a:buClr>
              <a:buSzPct val="85000"/>
              <a:buFont typeface="Wingdings 2" pitchFamily="18" charset="2"/>
              <a:buChar char=""/>
              <a:defRPr sz="2700">
                <a:solidFill>
                  <a:schemeClr val="tx1"/>
                </a:solidFill>
                <a:latin typeface="Georgia" pitchFamily="18" charset="0"/>
                <a:ea typeface="MS PGothic" pitchFamily="34" charset="-128"/>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ea typeface="MS PGothic" pitchFamily="34" charset="-128"/>
              </a:defRPr>
            </a:lvl2pPr>
            <a:lvl3pPr marL="1143000" indent="-228600">
              <a:spcBef>
                <a:spcPct val="20000"/>
              </a:spcBef>
              <a:buClr>
                <a:srgbClr val="425D40"/>
              </a:buClr>
              <a:buSzPct val="75000"/>
              <a:buFont typeface="Wingdings 2" pitchFamily="18" charset="2"/>
              <a:buChar char=""/>
              <a:defRPr sz="2000">
                <a:solidFill>
                  <a:schemeClr val="tx1"/>
                </a:solidFill>
                <a:latin typeface="Georgia" pitchFamily="18" charset="0"/>
                <a:ea typeface="MS PGothic" pitchFamily="34" charset="-128"/>
              </a:defRPr>
            </a:lvl3pPr>
            <a:lvl4pPr marL="1600200" indent="-228600">
              <a:spcBef>
                <a:spcPct val="20000"/>
              </a:spcBef>
              <a:buClr>
                <a:srgbClr val="BBCFBA"/>
              </a:buClr>
              <a:buSzPct val="70000"/>
              <a:buFont typeface="Wingdings" pitchFamily="2" charset="2"/>
              <a:buChar char=""/>
              <a:defRPr sz="2000">
                <a:solidFill>
                  <a:schemeClr val="tx2"/>
                </a:solidFill>
                <a:latin typeface="Georgia" pitchFamily="18" charset="0"/>
                <a:ea typeface="MS PGothic" pitchFamily="34" charset="-128"/>
              </a:defRPr>
            </a:lvl4pPr>
            <a:lvl5pPr marL="2057400" indent="-228600">
              <a:spcBef>
                <a:spcPct val="20000"/>
              </a:spcBef>
              <a:buClr>
                <a:srgbClr val="8FB08C"/>
              </a:buClr>
              <a:buChar char="•"/>
              <a:defRPr>
                <a:solidFill>
                  <a:schemeClr val="tx1"/>
                </a:solidFill>
                <a:latin typeface="Georgia" pitchFamily="18" charset="0"/>
                <a:ea typeface="MS PGothic" pitchFamily="34" charset="-128"/>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9pPr>
          </a:lstStyle>
          <a:p>
            <a:pPr algn="r" eaLnBrk="1" hangingPunct="1">
              <a:lnSpc>
                <a:spcPct val="150000"/>
              </a:lnSpc>
              <a:spcBef>
                <a:spcPct val="0"/>
              </a:spcBef>
              <a:buClrTx/>
              <a:buSzTx/>
              <a:buFontTx/>
              <a:buNone/>
            </a:pPr>
            <a:endParaRPr lang="en-US" altLang="en-US" sz="2000"/>
          </a:p>
        </p:txBody>
      </p:sp>
      <p:sp>
        <p:nvSpPr>
          <p:cNvPr id="58371" name="Rectangle 11"/>
          <p:cNvSpPr>
            <a:spLocks noChangeArrowheads="1"/>
          </p:cNvSpPr>
          <p:nvPr/>
        </p:nvSpPr>
        <p:spPr bwMode="auto">
          <a:xfrm>
            <a:off x="1524000" y="0"/>
            <a:ext cx="4648200" cy="1828800"/>
          </a:xfrm>
          <a:prstGeom prst="rect">
            <a:avLst/>
          </a:prstGeom>
          <a:solidFill>
            <a:srgbClr val="557DD7"/>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a:spcBef>
                <a:spcPct val="20000"/>
              </a:spcBef>
              <a:buClr>
                <a:schemeClr val="accent1"/>
              </a:buClr>
              <a:buSzPct val="85000"/>
              <a:buFont typeface="Wingdings 2" pitchFamily="18" charset="2"/>
              <a:buChar char=""/>
              <a:defRPr sz="2700">
                <a:solidFill>
                  <a:schemeClr val="tx1"/>
                </a:solidFill>
                <a:latin typeface="Georgia" pitchFamily="18" charset="0"/>
                <a:ea typeface="MS PGothic" pitchFamily="34" charset="-128"/>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ea typeface="MS PGothic" pitchFamily="34" charset="-128"/>
              </a:defRPr>
            </a:lvl2pPr>
            <a:lvl3pPr marL="1143000" indent="-228600">
              <a:spcBef>
                <a:spcPct val="20000"/>
              </a:spcBef>
              <a:buClr>
                <a:srgbClr val="425D40"/>
              </a:buClr>
              <a:buSzPct val="75000"/>
              <a:buFont typeface="Wingdings 2" pitchFamily="18" charset="2"/>
              <a:buChar char=""/>
              <a:defRPr sz="2000">
                <a:solidFill>
                  <a:schemeClr val="tx1"/>
                </a:solidFill>
                <a:latin typeface="Georgia" pitchFamily="18" charset="0"/>
                <a:ea typeface="MS PGothic" pitchFamily="34" charset="-128"/>
              </a:defRPr>
            </a:lvl3pPr>
            <a:lvl4pPr marL="1600200" indent="-228600">
              <a:spcBef>
                <a:spcPct val="20000"/>
              </a:spcBef>
              <a:buClr>
                <a:srgbClr val="BBCFBA"/>
              </a:buClr>
              <a:buSzPct val="70000"/>
              <a:buFont typeface="Wingdings" pitchFamily="2" charset="2"/>
              <a:buChar char=""/>
              <a:defRPr sz="2000">
                <a:solidFill>
                  <a:schemeClr val="tx2"/>
                </a:solidFill>
                <a:latin typeface="Georgia" pitchFamily="18" charset="0"/>
                <a:ea typeface="MS PGothic" pitchFamily="34" charset="-128"/>
              </a:defRPr>
            </a:lvl4pPr>
            <a:lvl5pPr marL="2057400" indent="-228600">
              <a:spcBef>
                <a:spcPct val="20000"/>
              </a:spcBef>
              <a:buClr>
                <a:srgbClr val="8FB08C"/>
              </a:buClr>
              <a:buChar char="•"/>
              <a:defRPr>
                <a:solidFill>
                  <a:schemeClr val="tx1"/>
                </a:solidFill>
                <a:latin typeface="Georgia" pitchFamily="18" charset="0"/>
                <a:ea typeface="MS PGothic" pitchFamily="34" charset="-128"/>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9pPr>
          </a:lstStyle>
          <a:p>
            <a:pPr algn="r" eaLnBrk="1" hangingPunct="1">
              <a:lnSpc>
                <a:spcPct val="150000"/>
              </a:lnSpc>
              <a:spcBef>
                <a:spcPct val="0"/>
              </a:spcBef>
              <a:buClrTx/>
              <a:buSzTx/>
              <a:buFontTx/>
              <a:buNone/>
            </a:pPr>
            <a:endParaRPr lang="en-US" altLang="en-US" sz="2000"/>
          </a:p>
        </p:txBody>
      </p:sp>
      <p:pic>
        <p:nvPicPr>
          <p:cNvPr id="58372" name="Picture 9" descr="covercrops-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35713" y="273050"/>
            <a:ext cx="1985962" cy="2438400"/>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58373" name="Text Box 12"/>
          <p:cNvSpPr txBox="1">
            <a:spLocks noChangeArrowheads="1"/>
          </p:cNvSpPr>
          <p:nvPr/>
        </p:nvSpPr>
        <p:spPr bwMode="auto">
          <a:xfrm>
            <a:off x="1752600" y="685801"/>
            <a:ext cx="4267200" cy="72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buChar char=""/>
              <a:defRPr sz="2700">
                <a:solidFill>
                  <a:schemeClr val="tx1"/>
                </a:solidFill>
                <a:latin typeface="Georgia" pitchFamily="18" charset="0"/>
                <a:ea typeface="MS PGothic" pitchFamily="34" charset="-128"/>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ea typeface="MS PGothic" pitchFamily="34" charset="-128"/>
              </a:defRPr>
            </a:lvl2pPr>
            <a:lvl3pPr marL="1143000" indent="-228600">
              <a:spcBef>
                <a:spcPct val="20000"/>
              </a:spcBef>
              <a:buClr>
                <a:srgbClr val="425D40"/>
              </a:buClr>
              <a:buSzPct val="75000"/>
              <a:buFont typeface="Wingdings 2" pitchFamily="18" charset="2"/>
              <a:buChar char=""/>
              <a:defRPr sz="2000">
                <a:solidFill>
                  <a:schemeClr val="tx1"/>
                </a:solidFill>
                <a:latin typeface="Georgia" pitchFamily="18" charset="0"/>
                <a:ea typeface="MS PGothic" pitchFamily="34" charset="-128"/>
              </a:defRPr>
            </a:lvl3pPr>
            <a:lvl4pPr marL="1600200" indent="-228600">
              <a:spcBef>
                <a:spcPct val="20000"/>
              </a:spcBef>
              <a:buClr>
                <a:srgbClr val="BBCFBA"/>
              </a:buClr>
              <a:buSzPct val="70000"/>
              <a:buFont typeface="Wingdings" pitchFamily="2" charset="2"/>
              <a:buChar char=""/>
              <a:defRPr sz="2000">
                <a:solidFill>
                  <a:schemeClr val="tx2"/>
                </a:solidFill>
                <a:latin typeface="Georgia" pitchFamily="18" charset="0"/>
                <a:ea typeface="MS PGothic" pitchFamily="34" charset="-128"/>
              </a:defRPr>
            </a:lvl4pPr>
            <a:lvl5pPr marL="2057400" indent="-228600">
              <a:spcBef>
                <a:spcPct val="20000"/>
              </a:spcBef>
              <a:buClr>
                <a:srgbClr val="8FB08C"/>
              </a:buClr>
              <a:buChar char="•"/>
              <a:defRPr>
                <a:solidFill>
                  <a:schemeClr val="tx1"/>
                </a:solidFill>
                <a:latin typeface="Georgia" pitchFamily="18" charset="0"/>
                <a:ea typeface="MS PGothic" pitchFamily="34" charset="-128"/>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9pPr>
          </a:lstStyle>
          <a:p>
            <a:pPr eaLnBrk="1" hangingPunct="1">
              <a:spcBef>
                <a:spcPct val="50000"/>
              </a:spcBef>
              <a:buClrTx/>
              <a:buSzTx/>
              <a:buFontTx/>
              <a:buNone/>
            </a:pPr>
            <a:r>
              <a:rPr lang="en-US" altLang="en-US" sz="6200" b="1" baseline="-25000">
                <a:solidFill>
                  <a:schemeClr val="bg1"/>
                </a:solidFill>
                <a:latin typeface="Trebuchet MS" pitchFamily="34" charset="0"/>
              </a:rPr>
              <a:t>SARE Outreach</a:t>
            </a:r>
          </a:p>
        </p:txBody>
      </p:sp>
      <p:sp>
        <p:nvSpPr>
          <p:cNvPr id="58376" name="Text Box 14"/>
          <p:cNvSpPr txBox="1">
            <a:spLocks noChangeArrowheads="1"/>
          </p:cNvSpPr>
          <p:nvPr/>
        </p:nvSpPr>
        <p:spPr bwMode="auto">
          <a:xfrm>
            <a:off x="1752600" y="1914525"/>
            <a:ext cx="41910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spAutoFit/>
          </a:bodyPr>
          <a:lstStyle>
            <a:lvl1pPr marL="342900" indent="-342900">
              <a:spcBef>
                <a:spcPct val="20000"/>
              </a:spcBef>
              <a:buClr>
                <a:schemeClr val="accent1"/>
              </a:buClr>
              <a:buSzPct val="85000"/>
              <a:buFont typeface="Wingdings 2" pitchFamily="18" charset="2"/>
              <a:buChar char=""/>
              <a:defRPr sz="2700">
                <a:solidFill>
                  <a:schemeClr val="tx1"/>
                </a:solidFill>
                <a:latin typeface="Georgia" pitchFamily="18" charset="0"/>
                <a:ea typeface="MS PGothic" pitchFamily="34" charset="-128"/>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ea typeface="MS PGothic" pitchFamily="34" charset="-128"/>
              </a:defRPr>
            </a:lvl2pPr>
            <a:lvl3pPr marL="1143000" indent="-228600">
              <a:spcBef>
                <a:spcPct val="20000"/>
              </a:spcBef>
              <a:buClr>
                <a:srgbClr val="425D40"/>
              </a:buClr>
              <a:buSzPct val="75000"/>
              <a:buFont typeface="Wingdings 2" pitchFamily="18" charset="2"/>
              <a:buChar char=""/>
              <a:defRPr sz="2000">
                <a:solidFill>
                  <a:schemeClr val="tx1"/>
                </a:solidFill>
                <a:latin typeface="Georgia" pitchFamily="18" charset="0"/>
                <a:ea typeface="MS PGothic" pitchFamily="34" charset="-128"/>
              </a:defRPr>
            </a:lvl3pPr>
            <a:lvl4pPr marL="1600200" indent="-228600">
              <a:spcBef>
                <a:spcPct val="20000"/>
              </a:spcBef>
              <a:buClr>
                <a:srgbClr val="BBCFBA"/>
              </a:buClr>
              <a:buSzPct val="70000"/>
              <a:buFont typeface="Wingdings" pitchFamily="2" charset="2"/>
              <a:buChar char=""/>
              <a:defRPr sz="2000">
                <a:solidFill>
                  <a:schemeClr val="tx2"/>
                </a:solidFill>
                <a:latin typeface="Georgia" pitchFamily="18" charset="0"/>
                <a:ea typeface="MS PGothic" pitchFamily="34" charset="-128"/>
              </a:defRPr>
            </a:lvl4pPr>
            <a:lvl5pPr marL="2057400" indent="-228600">
              <a:spcBef>
                <a:spcPct val="20000"/>
              </a:spcBef>
              <a:buClr>
                <a:srgbClr val="8FB08C"/>
              </a:buClr>
              <a:buChar char="•"/>
              <a:defRPr>
                <a:solidFill>
                  <a:schemeClr val="tx1"/>
                </a:solidFill>
                <a:latin typeface="Georgia" pitchFamily="18" charset="0"/>
                <a:ea typeface="MS PGothic" pitchFamily="34" charset="-128"/>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ea typeface="MS PGothic" pitchFamily="34" charset="-128"/>
              </a:defRPr>
            </a:lvl9pPr>
          </a:lstStyle>
          <a:p>
            <a:pPr algn="r" eaLnBrk="1" hangingPunct="1">
              <a:spcBef>
                <a:spcPct val="80000"/>
              </a:spcBef>
              <a:buClrTx/>
              <a:buSzTx/>
              <a:buFontTx/>
              <a:buNone/>
            </a:pPr>
            <a:r>
              <a:rPr lang="en-US" altLang="en-US" sz="2400" b="1" i="1" dirty="0">
                <a:solidFill>
                  <a:srgbClr val="557DD7"/>
                </a:solidFill>
              </a:rPr>
              <a:t>a library </a:t>
            </a:r>
            <a:r>
              <a:rPr lang="en-US" altLang="en-US" sz="1900" dirty="0">
                <a:solidFill>
                  <a:srgbClr val="557DD7"/>
                </a:solidFill>
              </a:rPr>
              <a:t>of practical, </a:t>
            </a:r>
          </a:p>
          <a:p>
            <a:pPr algn="r" eaLnBrk="1" hangingPunct="1">
              <a:spcBef>
                <a:spcPct val="0"/>
              </a:spcBef>
              <a:buClrTx/>
              <a:buSzTx/>
              <a:buFontTx/>
              <a:buNone/>
            </a:pPr>
            <a:r>
              <a:rPr lang="en-US" altLang="en-US" sz="1900" dirty="0">
                <a:solidFill>
                  <a:srgbClr val="557DD7"/>
                </a:solidFill>
              </a:rPr>
              <a:t>how-to books </a:t>
            </a:r>
            <a:r>
              <a:rPr lang="en-US" altLang="en-US" sz="1200" dirty="0">
                <a:solidFill>
                  <a:srgbClr val="557DD7"/>
                </a:solidFill>
              </a:rPr>
              <a:t>(in print or download for free)</a:t>
            </a:r>
          </a:p>
          <a:p>
            <a:pPr algn="r" eaLnBrk="1" hangingPunct="1">
              <a:spcBef>
                <a:spcPct val="80000"/>
              </a:spcBef>
              <a:buClrTx/>
              <a:buSzTx/>
              <a:buFontTx/>
              <a:buNone/>
            </a:pPr>
            <a:r>
              <a:rPr lang="en-US" altLang="en-US" sz="2400" b="1" i="1" dirty="0">
                <a:solidFill>
                  <a:srgbClr val="557DD7"/>
                </a:solidFill>
              </a:rPr>
              <a:t>media outreach</a:t>
            </a:r>
            <a:endParaRPr lang="en-US" altLang="en-US" sz="2400" dirty="0">
              <a:solidFill>
                <a:srgbClr val="557DD7"/>
              </a:solidFill>
            </a:endParaRPr>
          </a:p>
          <a:p>
            <a:pPr algn="r" eaLnBrk="1" hangingPunct="1">
              <a:spcBef>
                <a:spcPct val="80000"/>
              </a:spcBef>
              <a:buClrTx/>
              <a:buSzTx/>
              <a:buFontTx/>
              <a:buNone/>
            </a:pPr>
            <a:r>
              <a:rPr lang="en-US" altLang="en-US" sz="2400" b="1" i="1" dirty="0">
                <a:solidFill>
                  <a:srgbClr val="557DD7"/>
                </a:solidFill>
              </a:rPr>
              <a:t>a portfolio </a:t>
            </a:r>
            <a:r>
              <a:rPr lang="en-US" altLang="en-US" sz="1900" dirty="0">
                <a:solidFill>
                  <a:srgbClr val="557DD7"/>
                </a:solidFill>
              </a:rPr>
              <a:t>of in-depth reports on current topics</a:t>
            </a:r>
          </a:p>
          <a:p>
            <a:pPr algn="r" eaLnBrk="1" hangingPunct="1">
              <a:spcBef>
                <a:spcPct val="80000"/>
              </a:spcBef>
              <a:buClrTx/>
              <a:buSzTx/>
              <a:buFontTx/>
              <a:buNone/>
            </a:pPr>
            <a:r>
              <a:rPr lang="en-US" altLang="en-US" sz="2400" b="1" i="1" dirty="0">
                <a:solidFill>
                  <a:srgbClr val="557DD7"/>
                </a:solidFill>
              </a:rPr>
              <a:t>Topic rooms </a:t>
            </a:r>
            <a:r>
              <a:rPr lang="en-US" altLang="en-US" sz="1800" dirty="0">
                <a:solidFill>
                  <a:srgbClr val="557DD7"/>
                </a:solidFill>
              </a:rPr>
              <a:t>for multimedia information  </a:t>
            </a:r>
          </a:p>
          <a:p>
            <a:pPr algn="r" eaLnBrk="1" hangingPunct="1">
              <a:spcBef>
                <a:spcPct val="80000"/>
              </a:spcBef>
              <a:buClrTx/>
              <a:buSzTx/>
              <a:buFontTx/>
              <a:buNone/>
            </a:pPr>
            <a:r>
              <a:rPr lang="en-US" altLang="en-US" sz="2400" b="1" i="1" dirty="0">
                <a:solidFill>
                  <a:srgbClr val="557DD7"/>
                </a:solidFill>
              </a:rPr>
              <a:t>countless</a:t>
            </a:r>
            <a:r>
              <a:rPr lang="en-US" altLang="en-US" sz="2400" dirty="0">
                <a:solidFill>
                  <a:srgbClr val="557DD7"/>
                </a:solidFill>
              </a:rPr>
              <a:t> </a:t>
            </a:r>
            <a:r>
              <a:rPr lang="en-US" altLang="en-US" sz="1900" dirty="0">
                <a:solidFill>
                  <a:srgbClr val="557DD7"/>
                </a:solidFill>
              </a:rPr>
              <a:t>online resources, including project reports</a:t>
            </a:r>
            <a:endParaRPr lang="en-US" altLang="en-US" sz="1900" b="1" i="1" dirty="0">
              <a:solidFill>
                <a:srgbClr val="557DD7"/>
              </a:solidFill>
            </a:endParaRPr>
          </a:p>
          <a:p>
            <a:pPr algn="r" eaLnBrk="1" hangingPunct="1">
              <a:spcBef>
                <a:spcPct val="80000"/>
              </a:spcBef>
              <a:buClrTx/>
              <a:buSzTx/>
              <a:buFontTx/>
              <a:buNone/>
            </a:pPr>
            <a:endParaRPr lang="en-US" altLang="en-US" sz="2300" dirty="0">
              <a:solidFill>
                <a:srgbClr val="557DD7"/>
              </a:solidFill>
            </a:endParaRPr>
          </a:p>
          <a:p>
            <a:pPr algn="r" eaLnBrk="1" hangingPunct="1">
              <a:spcBef>
                <a:spcPct val="80000"/>
              </a:spcBef>
              <a:buClrTx/>
              <a:buSzTx/>
              <a:buFontTx/>
              <a:buNone/>
            </a:pPr>
            <a:endParaRPr lang="en-US" altLang="en-US" sz="2300" dirty="0">
              <a:solidFill>
                <a:srgbClr val="557DD7"/>
              </a:solidFill>
            </a:endParaRPr>
          </a:p>
          <a:p>
            <a:pPr algn="r" eaLnBrk="1" hangingPunct="1">
              <a:spcBef>
                <a:spcPct val="80000"/>
              </a:spcBef>
              <a:buClrTx/>
              <a:buSzTx/>
              <a:buFontTx/>
              <a:buNone/>
            </a:pPr>
            <a:endParaRPr lang="en-US" altLang="en-US" sz="2300" dirty="0">
              <a:solidFill>
                <a:srgbClr val="557DD7"/>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28070" y="1531329"/>
            <a:ext cx="1986647" cy="2572708"/>
          </a:xfrm>
          <a:prstGeom prst="rect">
            <a:avLst/>
          </a:prstGeom>
          <a:ln w="19050">
            <a:solidFill>
              <a:schemeClr val="bg1"/>
            </a:solidFill>
          </a:ln>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39325" y="2560397"/>
            <a:ext cx="1973504" cy="2554044"/>
          </a:xfrm>
          <a:prstGeom prst="rect">
            <a:avLst/>
          </a:prstGeom>
        </p:spPr>
      </p:pic>
      <p:sp>
        <p:nvSpPr>
          <p:cNvPr id="2" name="Rectangle 1"/>
          <p:cNvSpPr/>
          <p:nvPr/>
        </p:nvSpPr>
        <p:spPr>
          <a:xfrm>
            <a:off x="1636296" y="6352674"/>
            <a:ext cx="4535905" cy="47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creen Clippi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0658" y="4056954"/>
            <a:ext cx="2093122" cy="261330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A9D627-1ABF-45F2-BEC4-4DD348CB8B66}"/>
              </a:ext>
            </a:extLst>
          </p:cNvPr>
          <p:cNvSpPr/>
          <p:nvPr/>
        </p:nvSpPr>
        <p:spPr>
          <a:xfrm>
            <a:off x="571500" y="905560"/>
            <a:ext cx="11144250" cy="3231654"/>
          </a:xfrm>
          <a:prstGeom prst="rect">
            <a:avLst/>
          </a:prstGeom>
        </p:spPr>
        <p:txBody>
          <a:bodyPr wrap="square">
            <a:spAutoFit/>
          </a:bodyPr>
          <a:lstStyle/>
          <a:p>
            <a:pPr algn="ctr"/>
            <a:r>
              <a:rPr lang="en-US" sz="2800" b="1" dirty="0">
                <a:solidFill>
                  <a:srgbClr val="C00000"/>
                </a:solidFill>
                <a:latin typeface="Arial" panose="020B0604020202020204" pitchFamily="34" charset="0"/>
                <a:ea typeface="Calibri" panose="020F0502020204030204" pitchFamily="34" charset="0"/>
              </a:rPr>
              <a:t>“Professional Development Program for Silvopasture Adoption” </a:t>
            </a:r>
            <a:r>
              <a:rPr lang="en-US" sz="2800" dirty="0">
                <a:solidFill>
                  <a:srgbClr val="222222"/>
                </a:solidFill>
                <a:latin typeface="Arial" panose="020B0604020202020204" pitchFamily="34" charset="0"/>
                <a:ea typeface="Calibri" panose="020F0502020204030204" pitchFamily="34" charset="0"/>
              </a:rPr>
              <a:t>SFA’s New SARE-PDP Grant</a:t>
            </a:r>
          </a:p>
          <a:p>
            <a:pPr algn="ctr"/>
            <a:endParaRPr lang="en-US" sz="2800" dirty="0">
              <a:solidFill>
                <a:srgbClr val="222222"/>
              </a:solidFill>
              <a:latin typeface="Arial" panose="020B0604020202020204" pitchFamily="34" charset="0"/>
            </a:endParaRPr>
          </a:p>
          <a:p>
            <a:pPr marL="342900" indent="-342900">
              <a:buFont typeface="Arial" panose="020B0604020202020204" pitchFamily="34" charset="0"/>
              <a:buChar char="•"/>
            </a:pPr>
            <a:r>
              <a:rPr lang="en-US" sz="2400" dirty="0">
                <a:solidFill>
                  <a:srgbClr val="222222"/>
                </a:solidFill>
                <a:latin typeface="Arial" panose="020B0604020202020204" pitchFamily="34" charset="0"/>
              </a:rPr>
              <a:t>Project Overview</a:t>
            </a:r>
          </a:p>
          <a:p>
            <a:endParaRPr lang="en-US" sz="2400" dirty="0">
              <a:solidFill>
                <a:srgbClr val="222222"/>
              </a:solidFill>
              <a:latin typeface="Arial" panose="020B0604020202020204" pitchFamily="34" charset="0"/>
            </a:endParaRPr>
          </a:p>
          <a:p>
            <a:pPr marL="342900" indent="-342900">
              <a:buFont typeface="Arial" panose="020B0604020202020204" pitchFamily="34" charset="0"/>
              <a:buChar char="•"/>
            </a:pPr>
            <a:r>
              <a:rPr lang="en-US" sz="2400" dirty="0">
                <a:solidFill>
                  <a:srgbClr val="222222"/>
                </a:solidFill>
                <a:latin typeface="Arial" panose="020B0604020202020204" pitchFamily="34" charset="0"/>
              </a:rPr>
              <a:t>How it links with other Silvopasture projects</a:t>
            </a:r>
          </a:p>
          <a:p>
            <a:endParaRPr lang="en-US" sz="2400" dirty="0">
              <a:solidFill>
                <a:srgbClr val="222222"/>
              </a:solidFill>
              <a:latin typeface="Arial" panose="020B0604020202020204" pitchFamily="34" charset="0"/>
            </a:endParaRPr>
          </a:p>
          <a:p>
            <a:pPr marL="342900" indent="-342900">
              <a:buFont typeface="Arial" panose="020B0604020202020204" pitchFamily="34" charset="0"/>
              <a:buChar char="•"/>
            </a:pPr>
            <a:r>
              <a:rPr lang="en-US" sz="2400" dirty="0">
                <a:solidFill>
                  <a:srgbClr val="222222"/>
                </a:solidFill>
                <a:latin typeface="Arial" panose="020B0604020202020204" pitchFamily="34" charset="0"/>
              </a:rPr>
              <a:t>Opportunities for training for agricultural service providers</a:t>
            </a:r>
            <a:endParaRPr lang="en-US" sz="2400" dirty="0"/>
          </a:p>
        </p:txBody>
      </p:sp>
      <p:pic>
        <p:nvPicPr>
          <p:cNvPr id="4" name="Picture 3">
            <a:extLst>
              <a:ext uri="{FF2B5EF4-FFF2-40B4-BE49-F238E27FC236}">
                <a16:creationId xmlns:a16="http://schemas.microsoft.com/office/drawing/2014/main" id="{18E1F187-3DC5-49C6-A4FA-AE0D56DF07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1301" y="4581525"/>
            <a:ext cx="2324100" cy="2047873"/>
          </a:xfrm>
          <a:prstGeom prst="rect">
            <a:avLst/>
          </a:prstGeom>
        </p:spPr>
      </p:pic>
      <p:pic>
        <p:nvPicPr>
          <p:cNvPr id="6" name="Picture 5">
            <a:extLst>
              <a:ext uri="{FF2B5EF4-FFF2-40B4-BE49-F238E27FC236}">
                <a16:creationId xmlns:a16="http://schemas.microsoft.com/office/drawing/2014/main" id="{CB25807D-9B82-419C-8487-E4F40D09E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3727" y="4857750"/>
            <a:ext cx="1790698" cy="1577721"/>
          </a:xfrm>
          <a:prstGeom prst="rect">
            <a:avLst/>
          </a:prstGeom>
        </p:spPr>
      </p:pic>
    </p:spTree>
    <p:extLst>
      <p:ext uri="{BB962C8B-B14F-4D97-AF65-F5344CB8AC3E}">
        <p14:creationId xmlns:p14="http://schemas.microsoft.com/office/powerpoint/2010/main" val="3166488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AF73C-81DF-4B28-8AC7-AC27F7B7EFB6}"/>
              </a:ext>
            </a:extLst>
          </p:cNvPr>
          <p:cNvSpPr>
            <a:spLocks noGrp="1"/>
          </p:cNvSpPr>
          <p:nvPr>
            <p:ph type="ctrTitle"/>
          </p:nvPr>
        </p:nvSpPr>
        <p:spPr>
          <a:xfrm>
            <a:off x="923925" y="493713"/>
            <a:ext cx="9144000" cy="735012"/>
          </a:xfrm>
        </p:spPr>
        <p:txBody>
          <a:bodyPr>
            <a:normAutofit/>
          </a:bodyPr>
          <a:lstStyle/>
          <a:p>
            <a:pPr algn="l"/>
            <a:r>
              <a:rPr lang="en-US" sz="4400" u="sng" dirty="0"/>
              <a:t>Upcoming SFA Events on Silvopasture </a:t>
            </a:r>
          </a:p>
        </p:txBody>
      </p:sp>
      <p:sp>
        <p:nvSpPr>
          <p:cNvPr id="3" name="Subtitle 2">
            <a:extLst>
              <a:ext uri="{FF2B5EF4-FFF2-40B4-BE49-F238E27FC236}">
                <a16:creationId xmlns:a16="http://schemas.microsoft.com/office/drawing/2014/main" id="{05E5E63F-D31D-4812-B31A-B955C652CE6A}"/>
              </a:ext>
            </a:extLst>
          </p:cNvPr>
          <p:cNvSpPr>
            <a:spLocks noGrp="1"/>
          </p:cNvSpPr>
          <p:nvPr>
            <p:ph type="subTitle" idx="1"/>
          </p:nvPr>
        </p:nvSpPr>
        <p:spPr>
          <a:xfrm>
            <a:off x="657226" y="1525587"/>
            <a:ext cx="11163300" cy="2836863"/>
          </a:xfrm>
        </p:spPr>
        <p:txBody>
          <a:bodyPr>
            <a:normAutofit fontScale="25000" lnSpcReduction="20000"/>
          </a:bodyPr>
          <a:lstStyle/>
          <a:p>
            <a:pPr algn="l"/>
            <a:r>
              <a:rPr lang="en-US" sz="12800" b="1" dirty="0">
                <a:solidFill>
                  <a:srgbClr val="C00000"/>
                </a:solidFill>
              </a:rPr>
              <a:t>SFA’s Annual Conference:  </a:t>
            </a:r>
            <a:r>
              <a:rPr lang="en-US" sz="12800" dirty="0"/>
              <a:t>Breakout session to introduce 	Silvopasture Work</a:t>
            </a:r>
          </a:p>
          <a:p>
            <a:pPr algn="l"/>
            <a:r>
              <a:rPr lang="en-US" sz="12800" dirty="0"/>
              <a:t>	</a:t>
            </a:r>
          </a:p>
          <a:p>
            <a:pPr algn="l"/>
            <a:r>
              <a:rPr lang="en-US" sz="12800" dirty="0">
                <a:solidFill>
                  <a:srgbClr val="C00000"/>
                </a:solidFill>
              </a:rPr>
              <a:t>	</a:t>
            </a:r>
            <a:r>
              <a:rPr lang="en-US" sz="12800" b="1" u="sng" dirty="0">
                <a:solidFill>
                  <a:srgbClr val="C00000"/>
                </a:solidFill>
              </a:rPr>
              <a:t>Saturday February 8 </a:t>
            </a:r>
            <a:r>
              <a:rPr lang="en-US" sz="12800" dirty="0"/>
              <a:t>at College of St. Benedict, St. Joseph</a:t>
            </a:r>
          </a:p>
          <a:p>
            <a:pPr algn="l"/>
            <a:endParaRPr lang="en-US" sz="12800" dirty="0"/>
          </a:p>
          <a:p>
            <a:pPr algn="l"/>
            <a:r>
              <a:rPr lang="en-US" sz="12800" b="1" dirty="0">
                <a:solidFill>
                  <a:srgbClr val="C00000"/>
                </a:solidFill>
              </a:rPr>
              <a:t>Midwest Soil Health Summit: </a:t>
            </a:r>
            <a:r>
              <a:rPr lang="en-US" sz="12800" dirty="0"/>
              <a:t>Separate Track on Silvopasture </a:t>
            </a:r>
          </a:p>
          <a:p>
            <a:pPr algn="l"/>
            <a:endParaRPr lang="en-US" sz="12800" dirty="0">
              <a:solidFill>
                <a:srgbClr val="C00000"/>
              </a:solidFill>
            </a:endParaRPr>
          </a:p>
          <a:p>
            <a:pPr algn="l"/>
            <a:r>
              <a:rPr lang="en-US" sz="12800" dirty="0">
                <a:solidFill>
                  <a:srgbClr val="C00000"/>
                </a:solidFill>
              </a:rPr>
              <a:t>	</a:t>
            </a:r>
            <a:r>
              <a:rPr lang="en-US" sz="12800" b="1" u="sng" dirty="0">
                <a:solidFill>
                  <a:srgbClr val="C00000"/>
                </a:solidFill>
              </a:rPr>
              <a:t>Thursday March 5 </a:t>
            </a:r>
            <a:r>
              <a:rPr lang="en-US" sz="12800" dirty="0"/>
              <a:t>at the Oliver Kelly Farm, Elk River</a:t>
            </a:r>
          </a:p>
          <a:p>
            <a:pPr algn="l"/>
            <a:endParaRPr lang="en-US" sz="12800" dirty="0"/>
          </a:p>
          <a:p>
            <a:pPr algn="l"/>
            <a:r>
              <a:rPr lang="en-US" sz="12800" dirty="0"/>
              <a:t>	</a:t>
            </a:r>
          </a:p>
          <a:p>
            <a:pPr algn="l"/>
            <a:r>
              <a:rPr lang="en-US" sz="12800" dirty="0"/>
              <a:t>		</a:t>
            </a:r>
            <a:endParaRPr lang="en-US" dirty="0"/>
          </a:p>
          <a:p>
            <a:pPr algn="l"/>
            <a:endParaRPr lang="en-US" dirty="0"/>
          </a:p>
          <a:p>
            <a:pPr algn="l"/>
            <a:endParaRPr lang="en-US" dirty="0"/>
          </a:p>
        </p:txBody>
      </p:sp>
      <p:pic>
        <p:nvPicPr>
          <p:cNvPr id="5" name="Picture 4">
            <a:extLst>
              <a:ext uri="{FF2B5EF4-FFF2-40B4-BE49-F238E27FC236}">
                <a16:creationId xmlns:a16="http://schemas.microsoft.com/office/drawing/2014/main" id="{6AFB5B48-DF1C-4D03-BEDE-F2A55121B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1075" y="5145087"/>
            <a:ext cx="2066925" cy="1712913"/>
          </a:xfrm>
          <a:prstGeom prst="rect">
            <a:avLst/>
          </a:prstGeom>
        </p:spPr>
      </p:pic>
    </p:spTree>
    <p:extLst>
      <p:ext uri="{BB962C8B-B14F-4D97-AF65-F5344CB8AC3E}">
        <p14:creationId xmlns:p14="http://schemas.microsoft.com/office/powerpoint/2010/main" val="1258954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61A3FC-05A5-47FD-B080-A7935C09A4FC}"/>
              </a:ext>
            </a:extLst>
          </p:cNvPr>
          <p:cNvSpPr/>
          <p:nvPr/>
        </p:nvSpPr>
        <p:spPr>
          <a:xfrm>
            <a:off x="733425" y="533460"/>
            <a:ext cx="10725150" cy="5478423"/>
          </a:xfrm>
          <a:prstGeom prst="rect">
            <a:avLst/>
          </a:prstGeom>
        </p:spPr>
        <p:txBody>
          <a:bodyPr wrap="square">
            <a:spAutoFit/>
          </a:bodyPr>
          <a:lstStyle/>
          <a:p>
            <a:r>
              <a:rPr lang="en-US" sz="32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Summary of Activities:</a:t>
            </a:r>
          </a:p>
          <a:p>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latin typeface="Times New Roman" panose="02020603050405020304" pitchFamily="18" charset="0"/>
                <a:ea typeface="Calibri" panose="020F0502020204030204" pitchFamily="34" charset="0"/>
                <a:cs typeface="Times New Roman" panose="02020603050405020304" pitchFamily="18" charset="0"/>
              </a:rPr>
              <a:t>Scholarship Recipients:	108</a:t>
            </a:r>
          </a:p>
          <a:p>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latin typeface="Times New Roman" panose="02020603050405020304" pitchFamily="18" charset="0"/>
                <a:ea typeface="Calibri" panose="020F0502020204030204" pitchFamily="34" charset="0"/>
                <a:cs typeface="Times New Roman" panose="02020603050405020304" pitchFamily="18" charset="0"/>
              </a:rPr>
              <a:t>Downstream Education Events	67		Over 1,000 Attendees!</a:t>
            </a:r>
          </a:p>
          <a:p>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r>
              <a:rPr lang="en-US" sz="2400" dirty="0">
                <a:latin typeface="Times New Roman" panose="02020603050405020304" pitchFamily="18" charset="0"/>
                <a:ea typeface="Calibri" panose="020F0502020204030204" pitchFamily="34" charset="0"/>
                <a:cs typeface="Times New Roman" panose="02020603050405020304" pitchFamily="18" charset="0"/>
              </a:rPr>
              <a:t>Midwest Soil Health Summits	  4		      624 Attendees!</a:t>
            </a:r>
          </a:p>
          <a:p>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latin typeface="Times New Roman" panose="02020603050405020304" pitchFamily="18" charset="0"/>
                <a:ea typeface="Calibri" panose="020F0502020204030204" pitchFamily="34" charset="0"/>
                <a:cs typeface="Times New Roman" panose="02020603050405020304" pitchFamily="18" charset="0"/>
              </a:rPr>
              <a:t>Café Chats				16		      208 Attendees!</a:t>
            </a:r>
          </a:p>
          <a:p>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latin typeface="Times New Roman" panose="02020603050405020304" pitchFamily="18" charset="0"/>
                <a:ea typeface="Calibri" panose="020F0502020204030204" pitchFamily="34" charset="0"/>
                <a:cs typeface="Times New Roman" panose="02020603050405020304" pitchFamily="18" charset="0"/>
              </a:rPr>
              <a:t>Dirt Rich Field Days			</a:t>
            </a:r>
            <a:r>
              <a:rPr lang="en-US" sz="2400" u="sng" dirty="0">
                <a:latin typeface="Times New Roman" panose="02020603050405020304" pitchFamily="18" charset="0"/>
                <a:ea typeface="Calibri" panose="020F0502020204030204" pitchFamily="34" charset="0"/>
                <a:cs typeface="Times New Roman" panose="02020603050405020304" pitchFamily="18" charset="0"/>
              </a:rPr>
              <a:t>  4</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u="sng" dirty="0">
                <a:latin typeface="Times New Roman" panose="02020603050405020304" pitchFamily="18" charset="0"/>
                <a:ea typeface="Calibri" panose="020F0502020204030204" pitchFamily="34" charset="0"/>
                <a:cs typeface="Times New Roman" panose="02020603050405020304" pitchFamily="18" charset="0"/>
              </a:rPr>
              <a:t>218 Attendees!</a:t>
            </a: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latin typeface="Times New Roman" panose="02020603050405020304" pitchFamily="18" charset="0"/>
                <a:ea typeface="Calibri" panose="020F0502020204030204" pitchFamily="34" charset="0"/>
                <a:cs typeface="Times New Roman" panose="02020603050405020304" pitchFamily="18" charset="0"/>
              </a:rPr>
              <a:t>Totals				            91		     2,050 Attendees!</a:t>
            </a: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301198E-6CA6-4C24-B16D-8307ECFB3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930" y="5795947"/>
            <a:ext cx="1166622" cy="939850"/>
          </a:xfrm>
          <a:prstGeom prst="rect">
            <a:avLst/>
          </a:prstGeom>
        </p:spPr>
      </p:pic>
      <p:pic>
        <p:nvPicPr>
          <p:cNvPr id="6" name="Picture 5">
            <a:extLst>
              <a:ext uri="{FF2B5EF4-FFF2-40B4-BE49-F238E27FC236}">
                <a16:creationId xmlns:a16="http://schemas.microsoft.com/office/drawing/2014/main" id="{05373669-E0B3-43A2-881A-53EAE0C4A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900" y="5673744"/>
            <a:ext cx="1343026" cy="1184255"/>
          </a:xfrm>
          <a:prstGeom prst="rect">
            <a:avLst/>
          </a:prstGeom>
        </p:spPr>
      </p:pic>
    </p:spTree>
    <p:extLst>
      <p:ext uri="{BB962C8B-B14F-4D97-AF65-F5344CB8AC3E}">
        <p14:creationId xmlns:p14="http://schemas.microsoft.com/office/powerpoint/2010/main" val="4193087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23A0F-8217-4D1A-A396-84B953A07968}"/>
              </a:ext>
            </a:extLst>
          </p:cNvPr>
          <p:cNvSpPr>
            <a:spLocks noGrp="1"/>
          </p:cNvSpPr>
          <p:nvPr>
            <p:ph type="ctrTitle"/>
          </p:nvPr>
        </p:nvSpPr>
        <p:spPr>
          <a:xfrm>
            <a:off x="5289754" y="639097"/>
            <a:ext cx="6253317" cy="3686015"/>
          </a:xfrm>
        </p:spPr>
        <p:txBody>
          <a:bodyPr>
            <a:normAutofit/>
          </a:bodyPr>
          <a:lstStyle/>
          <a:p>
            <a:r>
              <a:rPr lang="en-US" dirty="0"/>
              <a:t>Minnesota Soil Health Coalition</a:t>
            </a:r>
          </a:p>
        </p:txBody>
      </p:sp>
      <p:sp>
        <p:nvSpPr>
          <p:cNvPr id="3" name="Subtitle 2">
            <a:extLst>
              <a:ext uri="{FF2B5EF4-FFF2-40B4-BE49-F238E27FC236}">
                <a16:creationId xmlns:a16="http://schemas.microsoft.com/office/drawing/2014/main" id="{3D7AC4ED-BFE4-48B6-B076-D284A5BCDAB5}"/>
              </a:ext>
            </a:extLst>
          </p:cNvPr>
          <p:cNvSpPr>
            <a:spLocks noGrp="1"/>
          </p:cNvSpPr>
          <p:nvPr>
            <p:ph type="subTitle" idx="1"/>
          </p:nvPr>
        </p:nvSpPr>
        <p:spPr>
          <a:xfrm>
            <a:off x="5289753" y="4455621"/>
            <a:ext cx="6269347" cy="1238616"/>
          </a:xfrm>
        </p:spPr>
        <p:txBody>
          <a:bodyPr>
            <a:normAutofit/>
          </a:bodyPr>
          <a:lstStyle/>
          <a:p>
            <a:r>
              <a:rPr lang="en-US">
                <a:solidFill>
                  <a:schemeClr val="tx1">
                    <a:lumMod val="85000"/>
                    <a:lumOff val="15000"/>
                  </a:schemeClr>
                </a:solidFill>
              </a:rPr>
              <a:t>Partnering for our resources</a:t>
            </a:r>
          </a:p>
        </p:txBody>
      </p:sp>
      <p:pic>
        <p:nvPicPr>
          <p:cNvPr id="6" name="Picture 5">
            <a:extLst>
              <a:ext uri="{FF2B5EF4-FFF2-40B4-BE49-F238E27FC236}">
                <a16:creationId xmlns:a16="http://schemas.microsoft.com/office/drawing/2014/main" id="{53208C67-CDEA-4C6F-88F5-DCAC5EBCB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99" y="1888767"/>
            <a:ext cx="4001315" cy="2550838"/>
          </a:xfrm>
          <a:prstGeom prst="rect">
            <a:avLst/>
          </a:prstGeom>
        </p:spPr>
      </p:pic>
    </p:spTree>
    <p:extLst>
      <p:ext uri="{BB962C8B-B14F-4D97-AF65-F5344CB8AC3E}">
        <p14:creationId xmlns:p14="http://schemas.microsoft.com/office/powerpoint/2010/main" val="258559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04C7EB-CCB3-4E78-9AB3-9B5C47B2989B}"/>
              </a:ext>
            </a:extLst>
          </p:cNvPr>
          <p:cNvSpPr>
            <a:spLocks noGrp="1"/>
          </p:cNvSpPr>
          <p:nvPr>
            <p:ph type="title"/>
          </p:nvPr>
        </p:nvSpPr>
        <p:spPr>
          <a:xfrm>
            <a:off x="7859485" y="634946"/>
            <a:ext cx="3690257" cy="1450757"/>
          </a:xfrm>
        </p:spPr>
        <p:txBody>
          <a:bodyPr>
            <a:normAutofit/>
          </a:bodyPr>
          <a:lstStyle/>
          <a:p>
            <a:r>
              <a:rPr lang="en-US" b="1" dirty="0">
                <a:solidFill>
                  <a:schemeClr val="accent1">
                    <a:lumMod val="50000"/>
                  </a:schemeClr>
                </a:solidFill>
              </a:rPr>
              <a:t>Mission</a:t>
            </a:r>
          </a:p>
        </p:txBody>
      </p:sp>
      <p:pic>
        <p:nvPicPr>
          <p:cNvPr id="3" name="Picture 2">
            <a:extLst>
              <a:ext uri="{FF2B5EF4-FFF2-40B4-BE49-F238E27FC236}">
                <a16:creationId xmlns:a16="http://schemas.microsoft.com/office/drawing/2014/main" id="{B155D339-E7F3-4259-A0F8-2C77B47DBCFE}"/>
              </a:ext>
            </a:extLst>
          </p:cNvPr>
          <p:cNvPicPr>
            <a:picLocks noChangeAspect="1"/>
          </p:cNvPicPr>
          <p:nvPr/>
        </p:nvPicPr>
        <p:blipFill rotWithShape="1">
          <a:blip r:embed="rId3">
            <a:extLst>
              <a:ext uri="{28A0092B-C50C-407E-A947-70E740481C1C}">
                <a14:useLocalDpi xmlns:a14="http://schemas.microsoft.com/office/drawing/2010/main" val="0"/>
              </a:ext>
            </a:extLst>
          </a:blip>
          <a:srcRect r="3" b="23091"/>
          <a:stretch/>
        </p:blipFill>
        <p:spPr>
          <a:xfrm>
            <a:off x="633999" y="640081"/>
            <a:ext cx="6909801" cy="5314406"/>
          </a:xfrm>
          <a:prstGeom prst="rect">
            <a:avLst/>
          </a:prstGeom>
          <a:effectLst>
            <a:outerShdw blurRad="50800" dist="38100" dir="8100000" algn="tr" rotWithShape="0">
              <a:prstClr val="black">
                <a:alpha val="40000"/>
              </a:prstClr>
            </a:outerShdw>
          </a:effectLst>
        </p:spPr>
      </p:pic>
      <p:sp>
        <p:nvSpPr>
          <p:cNvPr id="6" name="Content Placeholder 5">
            <a:extLst>
              <a:ext uri="{FF2B5EF4-FFF2-40B4-BE49-F238E27FC236}">
                <a16:creationId xmlns:a16="http://schemas.microsoft.com/office/drawing/2014/main" id="{A8A5F1D1-1457-4F97-BB60-1182C2BF76F0}"/>
              </a:ext>
            </a:extLst>
          </p:cNvPr>
          <p:cNvSpPr>
            <a:spLocks noGrp="1"/>
          </p:cNvSpPr>
          <p:nvPr>
            <p:ph idx="1"/>
          </p:nvPr>
        </p:nvSpPr>
        <p:spPr>
          <a:xfrm>
            <a:off x="7859485" y="2198913"/>
            <a:ext cx="3690257" cy="3755563"/>
          </a:xfrm>
        </p:spPr>
        <p:txBody>
          <a:bodyPr>
            <a:normAutofit/>
          </a:bodyPr>
          <a:lstStyle/>
          <a:p>
            <a:endParaRPr lang="en-US" dirty="0"/>
          </a:p>
          <a:p>
            <a:r>
              <a:rPr lang="en-US" sz="2400" dirty="0"/>
              <a:t>Producer driven education, outreach, and adoption utilizing information exchange to promote the principles of Soil Health practices</a:t>
            </a:r>
          </a:p>
          <a:p>
            <a:endParaRPr lang="en-US" dirty="0"/>
          </a:p>
        </p:txBody>
      </p:sp>
    </p:spTree>
    <p:extLst>
      <p:ext uri="{BB962C8B-B14F-4D97-AF65-F5344CB8AC3E}">
        <p14:creationId xmlns:p14="http://schemas.microsoft.com/office/powerpoint/2010/main" val="3809240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01774-1CBE-4225-AC9D-B40ADF00CDAF}"/>
              </a:ext>
            </a:extLst>
          </p:cNvPr>
          <p:cNvSpPr>
            <a:spLocks noGrp="1"/>
          </p:cNvSpPr>
          <p:nvPr>
            <p:ph type="title"/>
          </p:nvPr>
        </p:nvSpPr>
        <p:spPr>
          <a:xfrm>
            <a:off x="1097280" y="286603"/>
            <a:ext cx="10058400" cy="1450757"/>
          </a:xfrm>
        </p:spPr>
        <p:txBody>
          <a:bodyPr>
            <a:normAutofit/>
          </a:bodyPr>
          <a:lstStyle/>
          <a:p>
            <a:r>
              <a:rPr lang="en-US" dirty="0"/>
              <a:t>Goals of the Coalition</a:t>
            </a:r>
          </a:p>
        </p:txBody>
      </p:sp>
      <p:graphicFrame>
        <p:nvGraphicFramePr>
          <p:cNvPr id="5" name="Content Placeholder 2">
            <a:extLst>
              <a:ext uri="{FF2B5EF4-FFF2-40B4-BE49-F238E27FC236}">
                <a16:creationId xmlns:a16="http://schemas.microsoft.com/office/drawing/2014/main" id="{2DF8E1CF-085A-43A2-9D32-98D7341FA614}"/>
              </a:ext>
            </a:extLst>
          </p:cNvPr>
          <p:cNvGraphicFramePr>
            <a:graphicFrameLocks noGrp="1"/>
          </p:cNvGraphicFramePr>
          <p:nvPr>
            <p:ph idx="1"/>
          </p:nvPr>
        </p:nvGraphicFramePr>
        <p:xfrm>
          <a:off x="598714" y="1872342"/>
          <a:ext cx="11201400" cy="4310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3468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9CEF-5694-466E-9318-EF90EEA2B677}"/>
              </a:ext>
            </a:extLst>
          </p:cNvPr>
          <p:cNvSpPr>
            <a:spLocks noGrp="1"/>
          </p:cNvSpPr>
          <p:nvPr>
            <p:ph type="title"/>
          </p:nvPr>
        </p:nvSpPr>
        <p:spPr>
          <a:xfrm>
            <a:off x="289638" y="320634"/>
            <a:ext cx="7132439" cy="760021"/>
          </a:xfrm>
        </p:spPr>
        <p:txBody>
          <a:bodyPr>
            <a:normAutofit/>
          </a:bodyPr>
          <a:lstStyle/>
          <a:p>
            <a:r>
              <a:rPr lang="en-US" b="1" dirty="0">
                <a:solidFill>
                  <a:srgbClr val="FFFFFF"/>
                </a:solidFill>
              </a:rPr>
              <a:t>What Makes Us Unique </a:t>
            </a:r>
          </a:p>
        </p:txBody>
      </p:sp>
      <p:sp>
        <p:nvSpPr>
          <p:cNvPr id="3" name="Content Placeholder 2">
            <a:extLst>
              <a:ext uri="{FF2B5EF4-FFF2-40B4-BE49-F238E27FC236}">
                <a16:creationId xmlns:a16="http://schemas.microsoft.com/office/drawing/2014/main" id="{78B09A98-AAFD-4D17-8E38-781A239AE905}"/>
              </a:ext>
            </a:extLst>
          </p:cNvPr>
          <p:cNvSpPr>
            <a:spLocks noGrp="1"/>
          </p:cNvSpPr>
          <p:nvPr>
            <p:ph idx="1"/>
          </p:nvPr>
        </p:nvSpPr>
        <p:spPr>
          <a:xfrm>
            <a:off x="225630" y="1714007"/>
            <a:ext cx="7196447" cy="5260767"/>
          </a:xfrm>
        </p:spPr>
        <p:txBody>
          <a:bodyPr>
            <a:normAutofit fontScale="55000" lnSpcReduction="20000"/>
          </a:bodyPr>
          <a:lstStyle/>
          <a:p>
            <a:pPr marL="403225" indent="-403225">
              <a:buFont typeface="Wingdings" panose="05000000000000000000" pitchFamily="2" charset="2"/>
              <a:buChar char="§"/>
            </a:pPr>
            <a:r>
              <a:rPr lang="en-US" sz="4400" dirty="0">
                <a:solidFill>
                  <a:srgbClr val="344D69"/>
                </a:solidFill>
              </a:rPr>
              <a:t>Farmer motivated Soil Health education</a:t>
            </a:r>
          </a:p>
          <a:p>
            <a:pPr marL="403225" indent="-403225">
              <a:buFont typeface="Wingdings" panose="05000000000000000000" pitchFamily="2" charset="2"/>
              <a:buChar char="§"/>
            </a:pPr>
            <a:r>
              <a:rPr lang="en-US" sz="4400" dirty="0">
                <a:solidFill>
                  <a:srgbClr val="344D69"/>
                </a:solidFill>
              </a:rPr>
              <a:t>Farmer to Farmer mentorship network</a:t>
            </a:r>
          </a:p>
          <a:p>
            <a:pPr marL="403225" indent="-403225">
              <a:buFont typeface="Wingdings" panose="05000000000000000000" pitchFamily="2" charset="2"/>
              <a:buChar char="§"/>
            </a:pPr>
            <a:r>
              <a:rPr lang="en-US" sz="4400" dirty="0">
                <a:solidFill>
                  <a:srgbClr val="344D69"/>
                </a:solidFill>
              </a:rPr>
              <a:t>Statewide Soil Health forum</a:t>
            </a:r>
          </a:p>
          <a:p>
            <a:pPr marL="403225" indent="-403225">
              <a:buFont typeface="Wingdings" panose="05000000000000000000" pitchFamily="2" charset="2"/>
              <a:buChar char="§"/>
            </a:pPr>
            <a:r>
              <a:rPr lang="en-US" sz="4400" dirty="0">
                <a:solidFill>
                  <a:srgbClr val="344D69"/>
                </a:solidFill>
              </a:rPr>
              <a:t>Unite conservation agencies, farmers, and industry</a:t>
            </a:r>
          </a:p>
          <a:p>
            <a:pPr marL="403225" indent="-403225">
              <a:buFont typeface="Wingdings" panose="05000000000000000000" pitchFamily="2" charset="2"/>
              <a:buChar char="§"/>
            </a:pPr>
            <a:r>
              <a:rPr lang="en-US" sz="4400" dirty="0">
                <a:solidFill>
                  <a:srgbClr val="344D69"/>
                </a:solidFill>
              </a:rPr>
              <a:t>Practical field scale Soil Health research </a:t>
            </a:r>
          </a:p>
          <a:p>
            <a:pPr marL="403225" indent="-403225">
              <a:buFont typeface="Wingdings" panose="05000000000000000000" pitchFamily="2" charset="2"/>
              <a:buChar char="§"/>
            </a:pPr>
            <a:r>
              <a:rPr lang="en-US" sz="4400" dirty="0">
                <a:solidFill>
                  <a:srgbClr val="344D69"/>
                </a:solidFill>
              </a:rPr>
              <a:t>Education and training opportunities</a:t>
            </a:r>
          </a:p>
          <a:p>
            <a:pPr marL="403225" indent="-403225">
              <a:buFont typeface="Wingdings" panose="05000000000000000000" pitchFamily="2" charset="2"/>
              <a:buChar char="§"/>
            </a:pPr>
            <a:r>
              <a:rPr lang="en-US" sz="4400" dirty="0">
                <a:solidFill>
                  <a:srgbClr val="344D69"/>
                </a:solidFill>
              </a:rPr>
              <a:t>Customer driven conservation</a:t>
            </a:r>
          </a:p>
          <a:p>
            <a:pPr marL="403225" indent="-403225">
              <a:buFont typeface="Wingdings" panose="05000000000000000000" pitchFamily="2" charset="2"/>
              <a:buChar char="§"/>
            </a:pPr>
            <a:r>
              <a:rPr lang="en-US" sz="4400" dirty="0">
                <a:solidFill>
                  <a:srgbClr val="344D69"/>
                </a:solidFill>
              </a:rPr>
              <a:t>A ready group of experienced farmers to provide agencies, other producers, and organizations with technical information</a:t>
            </a:r>
          </a:p>
          <a:p>
            <a:pPr marL="403225" indent="-403225">
              <a:buFont typeface="Wingdings" panose="05000000000000000000" pitchFamily="2" charset="2"/>
              <a:buChar char="§"/>
            </a:pPr>
            <a:r>
              <a:rPr lang="en-US" sz="4400" dirty="0">
                <a:solidFill>
                  <a:srgbClr val="344D69"/>
                </a:solidFill>
              </a:rPr>
              <a:t>Education, trouble-shooting, and logistics provided by farmers</a:t>
            </a:r>
          </a:p>
          <a:p>
            <a:pPr marL="290513" indent="-290513">
              <a:buFont typeface="Arial" panose="020B0604020202020204" pitchFamily="34" charset="0"/>
              <a:buChar char="•"/>
            </a:pPr>
            <a:endParaRPr lang="en-US" sz="3200" dirty="0">
              <a:solidFill>
                <a:srgbClr val="FFFFFF"/>
              </a:solidFill>
            </a:endParaRPr>
          </a:p>
          <a:p>
            <a:r>
              <a:rPr lang="en-US" sz="1400" dirty="0">
                <a:solidFill>
                  <a:srgbClr val="FFFFFF"/>
                </a:solidFill>
              </a:rPr>
              <a:t> </a:t>
            </a:r>
          </a:p>
          <a:p>
            <a:endParaRPr lang="en-US" sz="1100" dirty="0">
              <a:solidFill>
                <a:srgbClr val="FFFFFF"/>
              </a:solidFill>
            </a:endParaRPr>
          </a:p>
        </p:txBody>
      </p:sp>
      <p:pic>
        <p:nvPicPr>
          <p:cNvPr id="2050" name="Picture 2" descr="20170830_111104">
            <a:extLst>
              <a:ext uri="{FF2B5EF4-FFF2-40B4-BE49-F238E27FC236}">
                <a16:creationId xmlns:a16="http://schemas.microsoft.com/office/drawing/2014/main" id="{4FF65FE1-90D8-4B5B-8056-232BB99153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95" b="3559"/>
          <a:stretch/>
        </p:blipFill>
        <p:spPr bwMode="auto">
          <a:xfrm rot="5400000">
            <a:off x="6472950" y="1138951"/>
            <a:ext cx="6858000" cy="4580097"/>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5" name="Straight Connector 4">
            <a:extLst>
              <a:ext uri="{FF2B5EF4-FFF2-40B4-BE49-F238E27FC236}">
                <a16:creationId xmlns:a16="http://schemas.microsoft.com/office/drawing/2014/main" id="{FFE11236-F614-436A-898B-F3030C2E4193}"/>
              </a:ext>
            </a:extLst>
          </p:cNvPr>
          <p:cNvCxnSpPr/>
          <p:nvPr/>
        </p:nvCxnSpPr>
        <p:spPr>
          <a:xfrm>
            <a:off x="381000" y="1197429"/>
            <a:ext cx="65096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354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5D4AF-6A8F-4D6C-955F-4FB467436541}"/>
              </a:ext>
            </a:extLst>
          </p:cNvPr>
          <p:cNvSpPr>
            <a:spLocks noGrp="1"/>
          </p:cNvSpPr>
          <p:nvPr>
            <p:ph type="title"/>
          </p:nvPr>
        </p:nvSpPr>
        <p:spPr>
          <a:xfrm>
            <a:off x="965030" y="963997"/>
            <a:ext cx="3254691" cy="4938361"/>
          </a:xfrm>
        </p:spPr>
        <p:txBody>
          <a:bodyPr anchor="ctr">
            <a:normAutofit/>
          </a:bodyPr>
          <a:lstStyle/>
          <a:p>
            <a:pPr algn="r"/>
            <a:r>
              <a:rPr lang="en-US" sz="4400" dirty="0"/>
              <a:t>Education &amp; Outreach</a:t>
            </a:r>
          </a:p>
        </p:txBody>
      </p:sp>
      <p:sp>
        <p:nvSpPr>
          <p:cNvPr id="3" name="Content Placeholder 2">
            <a:extLst>
              <a:ext uri="{FF2B5EF4-FFF2-40B4-BE49-F238E27FC236}">
                <a16:creationId xmlns:a16="http://schemas.microsoft.com/office/drawing/2014/main" id="{11C2431A-3C0A-4D17-9676-424D71B4E57B}"/>
              </a:ext>
            </a:extLst>
          </p:cNvPr>
          <p:cNvSpPr>
            <a:spLocks noGrp="1"/>
          </p:cNvSpPr>
          <p:nvPr>
            <p:ph idx="1"/>
          </p:nvPr>
        </p:nvSpPr>
        <p:spPr>
          <a:xfrm>
            <a:off x="5319939" y="1388050"/>
            <a:ext cx="6338660" cy="5056292"/>
          </a:xfrm>
        </p:spPr>
        <p:txBody>
          <a:bodyPr numCol="3" anchor="ctr">
            <a:normAutofit fontScale="25000" lnSpcReduction="20000"/>
          </a:bodyPr>
          <a:lstStyle/>
          <a:p>
            <a:r>
              <a:rPr lang="en-US" sz="4800" dirty="0"/>
              <a:t>Children’s Water Festival 2019</a:t>
            </a:r>
          </a:p>
          <a:p>
            <a:r>
              <a:rPr lang="en-US" sz="4800" dirty="0"/>
              <a:t>Water Storage Forum Soil Health &amp; Water Storage</a:t>
            </a:r>
          </a:p>
          <a:p>
            <a:r>
              <a:rPr lang="en-US" sz="4800" dirty="0"/>
              <a:t>MOSH Stakeholder Meeting</a:t>
            </a:r>
          </a:p>
          <a:p>
            <a:r>
              <a:rPr lang="en-US" sz="4800" dirty="0"/>
              <a:t>5th Grade Field Day at Gilfillan</a:t>
            </a:r>
          </a:p>
          <a:p>
            <a:r>
              <a:rPr lang="en-US" sz="4800" dirty="0"/>
              <a:t>Women Caring for the Land – New Ulm</a:t>
            </a:r>
          </a:p>
          <a:p>
            <a:r>
              <a:rPr lang="en-US" sz="4800" dirty="0"/>
              <a:t>TUNE Camp Soil Health Youth Event</a:t>
            </a:r>
          </a:p>
          <a:p>
            <a:r>
              <a:rPr lang="en-US" sz="4800" dirty="0"/>
              <a:t>Prevent Plant Meeting – Sleepy Eye</a:t>
            </a:r>
          </a:p>
          <a:p>
            <a:r>
              <a:rPr lang="en-US" sz="4800" dirty="0"/>
              <a:t>Prevent Plant Meeting-Wabasso</a:t>
            </a:r>
          </a:p>
          <a:p>
            <a:r>
              <a:rPr lang="en-US" sz="4800" dirty="0"/>
              <a:t>Cover Crop “How To”</a:t>
            </a:r>
          </a:p>
          <a:p>
            <a:r>
              <a:rPr lang="en-US" sz="4800" dirty="0"/>
              <a:t>Family Night at the Farm</a:t>
            </a:r>
          </a:p>
          <a:p>
            <a:r>
              <a:rPr lang="en-US" sz="4800" dirty="0"/>
              <a:t>4R Technology Review Field Day</a:t>
            </a:r>
          </a:p>
          <a:p>
            <a:endParaRPr lang="en-US" sz="4800" dirty="0"/>
          </a:p>
          <a:p>
            <a:endParaRPr lang="en-US" sz="4800" dirty="0"/>
          </a:p>
          <a:p>
            <a:endParaRPr lang="en-US" sz="4800" dirty="0"/>
          </a:p>
          <a:p>
            <a:endParaRPr lang="en-US" sz="4800" dirty="0"/>
          </a:p>
          <a:p>
            <a:endParaRPr lang="en-US" sz="4800" dirty="0"/>
          </a:p>
          <a:p>
            <a:endParaRPr lang="en-US" sz="4800" dirty="0"/>
          </a:p>
          <a:p>
            <a:endParaRPr lang="en-US" sz="4800" dirty="0"/>
          </a:p>
          <a:p>
            <a:pPr marL="0" indent="0">
              <a:buNone/>
            </a:pPr>
            <a:r>
              <a:rPr lang="en-US" sz="4800" dirty="0"/>
              <a:t>Farm Fest Cover Crop Plots</a:t>
            </a:r>
          </a:p>
          <a:p>
            <a:r>
              <a:rPr lang="en-US" sz="4800" dirty="0"/>
              <a:t>Kickoff Event</a:t>
            </a:r>
          </a:p>
          <a:p>
            <a:r>
              <a:rPr lang="en-US" sz="4800" dirty="0"/>
              <a:t>Cover Crop Logistics - teaching staff</a:t>
            </a:r>
          </a:p>
          <a:p>
            <a:r>
              <a:rPr lang="en-US" sz="4800" dirty="0"/>
              <a:t>Cover Crops for Soil Health, Forage, &amp; the Bottom Line</a:t>
            </a:r>
          </a:p>
          <a:p>
            <a:r>
              <a:rPr lang="en-US" sz="4800" dirty="0"/>
              <a:t>LINC Education</a:t>
            </a:r>
          </a:p>
          <a:p>
            <a:r>
              <a:rPr lang="en-US" sz="4800" dirty="0"/>
              <a:t>Life in the Pits</a:t>
            </a:r>
          </a:p>
          <a:p>
            <a:r>
              <a:rPr lang="en-US" sz="4800" dirty="0"/>
              <a:t>Women Conserving the Land</a:t>
            </a:r>
          </a:p>
          <a:p>
            <a:r>
              <a:rPr lang="en-US" sz="4800" dirty="0"/>
              <a:t>Soil Health &amp; Cover Crop Field Day</a:t>
            </a:r>
          </a:p>
          <a:p>
            <a:r>
              <a:rPr lang="en-US" sz="4800" dirty="0"/>
              <a:t>3rd Annual </a:t>
            </a:r>
            <a:r>
              <a:rPr lang="en-US" sz="4800" dirty="0" err="1"/>
              <a:t>Liepold</a:t>
            </a:r>
            <a:r>
              <a:rPr lang="en-US" sz="4800" dirty="0"/>
              <a:t> Farms Field Day</a:t>
            </a:r>
          </a:p>
          <a:p>
            <a:r>
              <a:rPr lang="en-US" sz="4800" dirty="0"/>
              <a:t>Soil Geomorphology and Management - youth</a:t>
            </a:r>
          </a:p>
          <a:p>
            <a:endParaRPr lang="en-US" sz="4800" dirty="0"/>
          </a:p>
          <a:p>
            <a:endParaRPr lang="en-US" sz="4800" dirty="0"/>
          </a:p>
          <a:p>
            <a:endParaRPr lang="en-US" sz="4800" dirty="0"/>
          </a:p>
          <a:p>
            <a:endParaRPr lang="en-US" sz="4800" dirty="0"/>
          </a:p>
          <a:p>
            <a:endParaRPr lang="en-US" sz="4800" dirty="0"/>
          </a:p>
          <a:p>
            <a:endParaRPr lang="en-US" sz="4800" dirty="0"/>
          </a:p>
          <a:p>
            <a:endParaRPr lang="en-US" sz="4800" dirty="0"/>
          </a:p>
          <a:p>
            <a:endParaRPr lang="en-US" sz="4800" dirty="0"/>
          </a:p>
          <a:p>
            <a:r>
              <a:rPr lang="en-US" sz="4800" dirty="0"/>
              <a:t>Annual Environmental Fair – Lake </a:t>
            </a:r>
            <a:r>
              <a:rPr lang="en-US" sz="4800" dirty="0" err="1"/>
              <a:t>Shetek</a:t>
            </a:r>
            <a:endParaRPr lang="en-US" sz="4800" dirty="0"/>
          </a:p>
          <a:p>
            <a:r>
              <a:rPr lang="en-US" sz="4800" dirty="0"/>
              <a:t>Le Sueur River Watershed Meeting</a:t>
            </a:r>
          </a:p>
          <a:p>
            <a:r>
              <a:rPr lang="en-US" sz="4800" dirty="0"/>
              <a:t>McKnight Success Stories</a:t>
            </a:r>
          </a:p>
          <a:p>
            <a:r>
              <a:rPr lang="en-US" sz="4800" dirty="0"/>
              <a:t>Minnesota State Technical Committee Meeting</a:t>
            </a:r>
          </a:p>
          <a:p>
            <a:r>
              <a:rPr lang="en-US" sz="4800" dirty="0"/>
              <a:t>SFA Conservation Highlights</a:t>
            </a:r>
          </a:p>
          <a:p>
            <a:r>
              <a:rPr lang="en-US" sz="4800" dirty="0"/>
              <a:t>Radio spots</a:t>
            </a:r>
          </a:p>
          <a:p>
            <a:r>
              <a:rPr lang="en-US" sz="4800" dirty="0"/>
              <a:t>November 2019 Successful Farming</a:t>
            </a:r>
          </a:p>
          <a:p>
            <a:r>
              <a:rPr lang="en-US" sz="4800" dirty="0"/>
              <a:t>Soil health research with the University of MN</a:t>
            </a:r>
          </a:p>
          <a:p>
            <a:r>
              <a:rPr lang="en-US" sz="4800" dirty="0"/>
              <a:t>Board member and mentor on KEYC</a:t>
            </a:r>
          </a:p>
          <a:p>
            <a:r>
              <a:rPr lang="en-US" sz="4800" dirty="0"/>
              <a:t>Women in Ag KNUJ radio program</a:t>
            </a:r>
          </a:p>
          <a:p>
            <a:r>
              <a:rPr lang="en-US" sz="1100" dirty="0"/>
              <a:t> </a:t>
            </a:r>
          </a:p>
          <a:p>
            <a:r>
              <a:rPr lang="en-US" sz="1100" dirty="0"/>
              <a:t> </a:t>
            </a:r>
          </a:p>
          <a:p>
            <a:r>
              <a:rPr lang="en-US" sz="1100" dirty="0"/>
              <a:t> </a:t>
            </a:r>
          </a:p>
          <a:p>
            <a:r>
              <a:rPr lang="en-US" sz="1100" dirty="0"/>
              <a:t> </a:t>
            </a:r>
          </a:p>
          <a:p>
            <a:r>
              <a:rPr lang="en-US" sz="1100" dirty="0"/>
              <a:t> </a:t>
            </a:r>
          </a:p>
          <a:p>
            <a:r>
              <a:rPr lang="en-US" sz="1100" dirty="0"/>
              <a:t> </a:t>
            </a:r>
          </a:p>
          <a:p>
            <a:endParaRPr lang="en-US" sz="1100" dirty="0"/>
          </a:p>
        </p:txBody>
      </p:sp>
      <p:sp>
        <p:nvSpPr>
          <p:cNvPr id="4" name="TextBox 3">
            <a:extLst>
              <a:ext uri="{FF2B5EF4-FFF2-40B4-BE49-F238E27FC236}">
                <a16:creationId xmlns:a16="http://schemas.microsoft.com/office/drawing/2014/main" id="{30AC84B8-3AC8-4C82-8DBB-9B45A759D6A5}"/>
              </a:ext>
            </a:extLst>
          </p:cNvPr>
          <p:cNvSpPr txBox="1"/>
          <p:nvPr/>
        </p:nvSpPr>
        <p:spPr>
          <a:xfrm>
            <a:off x="5453743" y="5649686"/>
            <a:ext cx="6008914" cy="646331"/>
          </a:xfrm>
          <a:prstGeom prst="rect">
            <a:avLst/>
          </a:prstGeom>
          <a:noFill/>
        </p:spPr>
        <p:txBody>
          <a:bodyPr wrap="square" rtlCol="0">
            <a:spAutoFit/>
          </a:bodyPr>
          <a:lstStyle/>
          <a:p>
            <a:pPr algn="ctr"/>
            <a:r>
              <a:rPr lang="en-US" dirty="0"/>
              <a:t>Website with technical information, mentor network, events, and news </a:t>
            </a:r>
            <a:r>
              <a:rPr lang="en-US" dirty="0">
                <a:solidFill>
                  <a:srgbClr val="9DB361"/>
                </a:solidFill>
                <a:hlinkClick r:id="rId2">
                  <a:extLst>
                    <a:ext uri="{A12FA001-AC4F-418D-AE19-62706E023703}">
                      <ahyp:hlinkClr xmlns:ahyp="http://schemas.microsoft.com/office/drawing/2018/hyperlinkcolor" val="tx"/>
                    </a:ext>
                  </a:extLst>
                </a:hlinkClick>
              </a:rPr>
              <a:t>www.mnsoilhealth.org</a:t>
            </a:r>
            <a:r>
              <a:rPr lang="en-US" dirty="0">
                <a:solidFill>
                  <a:srgbClr val="9DB361"/>
                </a:solidFill>
              </a:rPr>
              <a:t> </a:t>
            </a:r>
          </a:p>
        </p:txBody>
      </p:sp>
    </p:spTree>
    <p:extLst>
      <p:ext uri="{BB962C8B-B14F-4D97-AF65-F5344CB8AC3E}">
        <p14:creationId xmlns:p14="http://schemas.microsoft.com/office/powerpoint/2010/main" val="3811307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8" name="Picture 7" descr="MOSH pptx cover slide 150dpi N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 y="9602"/>
            <a:ext cx="12188825" cy="6856214"/>
          </a:xfrm>
          <a:prstGeom prst="rect">
            <a:avLst/>
          </a:prstGeom>
        </p:spPr>
      </p:pic>
      <p:pic>
        <p:nvPicPr>
          <p:cNvPr id="9" name="Picture 8" descr="MOSH pptx cover slide 150dpi NEW.jpg"/>
          <p:cNvPicPr>
            <a:picLocks noChangeAspect="1"/>
          </p:cNvPicPr>
          <p:nvPr/>
        </p:nvPicPr>
        <p:blipFill rotWithShape="1">
          <a:blip r:embed="rId3">
            <a:extLst>
              <a:ext uri="{28A0092B-C50C-407E-A947-70E740481C1C}">
                <a14:useLocalDpi xmlns:a14="http://schemas.microsoft.com/office/drawing/2010/main" val="0"/>
              </a:ext>
            </a:extLst>
          </a:blip>
          <a:srcRect l="12134" t="91288" r="56973"/>
          <a:stretch/>
        </p:blipFill>
        <p:spPr>
          <a:xfrm>
            <a:off x="638534" y="6260690"/>
            <a:ext cx="3765448" cy="597310"/>
          </a:xfrm>
          <a:prstGeom prst="rect">
            <a:avLst/>
          </a:prstGeom>
        </p:spPr>
      </p:pic>
      <p:sp>
        <p:nvSpPr>
          <p:cNvPr id="6" name="TextBox 5"/>
          <p:cNvSpPr txBox="1"/>
          <p:nvPr/>
        </p:nvSpPr>
        <p:spPr>
          <a:xfrm>
            <a:off x="4403982" y="6252874"/>
            <a:ext cx="6631912" cy="369332"/>
          </a:xfrm>
          <a:prstGeom prst="rect">
            <a:avLst/>
          </a:prstGeom>
          <a:noFill/>
        </p:spPr>
        <p:txBody>
          <a:bodyPr wrap="square" rtlCol="0">
            <a:spAutoFit/>
          </a:bodyPr>
          <a:lstStyle/>
          <a:p>
            <a:r>
              <a:rPr lang="en-US" dirty="0">
                <a:solidFill>
                  <a:srgbClr val="DDBE86"/>
                </a:solidFill>
              </a:rPr>
              <a:t>Anna Cates, </a:t>
            </a:r>
            <a:r>
              <a:rPr lang="en-US" dirty="0">
                <a:solidFill>
                  <a:schemeClr val="bg2"/>
                </a:solidFill>
              </a:rPr>
              <a:t>catesa@umn.edu</a:t>
            </a:r>
            <a:r>
              <a:rPr lang="en-US" dirty="0">
                <a:solidFill>
                  <a:srgbClr val="DDBE86"/>
                </a:solidFill>
              </a:rPr>
              <a:t>, 612-625-3135 @</a:t>
            </a:r>
            <a:r>
              <a:rPr lang="en-US" dirty="0" err="1">
                <a:solidFill>
                  <a:srgbClr val="DDBE86"/>
                </a:solidFill>
              </a:rPr>
              <a:t>MNSoil</a:t>
            </a:r>
            <a:endParaRPr lang="en-US" dirty="0">
              <a:solidFill>
                <a:srgbClr val="DDBE86"/>
              </a:solidFill>
            </a:endParaRPr>
          </a:p>
        </p:txBody>
      </p:sp>
    </p:spTree>
    <p:extLst>
      <p:ext uri="{BB962C8B-B14F-4D97-AF65-F5344CB8AC3E}">
        <p14:creationId xmlns:p14="http://schemas.microsoft.com/office/powerpoint/2010/main" val="15637865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1&quot;/&gt;&lt;lineCharCount val=&quot;10&quot;/&gt;&lt;lineCharCount val=&quot;1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24&quot;/&gt;&lt;lineCharCount val=&quot;29&quot;/&gt;&lt;lineCharCount val=&quot;31&quot;/&gt;&lt;lineCharCount val=&quot;29&quot;/&gt;&lt;lineCharCount val=&quot;38&quot;/&gt;&lt;lineCharCount val=&quot;28&quot;/&gt;&lt;lineCharCount val=&quot;32&quot;/&gt;&lt;lineCharCount val=&quot;21&quot;/&gt;&lt;lineCharCount val=&quot;24&quot;/&gt;&lt;lineCharCount val=&quot;11&quot;/&gt;&lt;lineCharCount val=&quot;1&quot;/&gt;&lt;lineCharCount val=&quot;31&quot;/&gt;&lt;lineCharCount val=&quot;35&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1589</Words>
  <Application>Microsoft Office PowerPoint</Application>
  <PresentationFormat>Widescreen</PresentationFormat>
  <Paragraphs>294</Paragraphs>
  <Slides>27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 Narrow</vt:lpstr>
      <vt:lpstr>Calibri</vt:lpstr>
      <vt:lpstr>Calibri Light</vt:lpstr>
      <vt:lpstr>Georgia</vt:lpstr>
      <vt:lpstr>Times New Roman</vt:lpstr>
      <vt:lpstr>Trebuchet MS</vt:lpstr>
      <vt:lpstr>Wingdings</vt:lpstr>
      <vt:lpstr>Office Theme</vt:lpstr>
      <vt:lpstr>PowerPoint Presentation</vt:lpstr>
      <vt:lpstr>Webinar Agenda:  Welcome and Introductions  Summary of Activities and Feedback from Scholarship Recipients  Jennifer Hahn Introduces the MN Soil Health Coalition  Anna Cates Introduces MN Office of Soil Health  Wayne Martin Discusses NC-SARE Programs  Theresa Keaveny Describes SFA’s new Silvopasture Grant  Wayne Monsen Details on Upcoming SFA Silvopasture Events  Final Thoughts and Sign-0ff </vt:lpstr>
      <vt:lpstr>PowerPoint Presentation</vt:lpstr>
      <vt:lpstr>Minnesota Soil Health Coalition</vt:lpstr>
      <vt:lpstr>Mission</vt:lpstr>
      <vt:lpstr>Goals of the Coalition</vt:lpstr>
      <vt:lpstr>What Makes Us Unique </vt:lpstr>
      <vt:lpstr>Education &amp; Outreach</vt:lpstr>
      <vt:lpstr>PowerPoint Presentation</vt:lpstr>
      <vt:lpstr>Framing Soil Health</vt:lpstr>
      <vt:lpstr>Resources: Midwest Cover Crop Council Decision Tool for MN </vt:lpstr>
      <vt:lpstr>Resources: Daily Erosion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NCR-SARE Partnership Grant Program</vt:lpstr>
      <vt:lpstr>Professional Development Program</vt:lpstr>
      <vt:lpstr>Farmer Rancher  Grant Program</vt:lpstr>
      <vt:lpstr>Youth Educator Program</vt:lpstr>
      <vt:lpstr>PowerPoint Presentation</vt:lpstr>
      <vt:lpstr>PowerPoint Presentation</vt:lpstr>
      <vt:lpstr>Upcoming SFA Events on Silvopasture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Wrap-Up Webinar to Celebrate SFA’s SARE-PDP “Building Soil Health Network” Grants</dc:title>
  <dc:creator>Wayne Monsen</dc:creator>
  <cp:lastModifiedBy>Wayne Monsen</cp:lastModifiedBy>
  <cp:revision>22</cp:revision>
  <cp:lastPrinted>2019-11-21T16:56:55Z</cp:lastPrinted>
  <dcterms:created xsi:type="dcterms:W3CDTF">2019-11-20T15:25:33Z</dcterms:created>
  <dcterms:modified xsi:type="dcterms:W3CDTF">2019-11-26T15:43:18Z</dcterms:modified>
</cp:coreProperties>
</file>