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handoutMasterIdLst>
    <p:handoutMasterId r:id="rId16"/>
  </p:handoutMasterIdLst>
  <p:sldIdLst>
    <p:sldId id="256" r:id="rId3"/>
    <p:sldId id="273" r:id="rId4"/>
    <p:sldId id="278" r:id="rId5"/>
    <p:sldId id="277" r:id="rId6"/>
    <p:sldId id="279" r:id="rId7"/>
    <p:sldId id="281" r:id="rId8"/>
    <p:sldId id="280" r:id="rId9"/>
    <p:sldId id="282" r:id="rId10"/>
    <p:sldId id="276" r:id="rId11"/>
    <p:sldId id="283" r:id="rId12"/>
    <p:sldId id="284" r:id="rId13"/>
    <p:sldId id="27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llen Brown" initials="CB" lastIdx="1" clrIdx="0">
    <p:extLst>
      <p:ext uri="{19B8F6BF-5375-455C-9EA6-DF929625EA0E}">
        <p15:presenceInfo xmlns:p15="http://schemas.microsoft.com/office/powerpoint/2012/main" userId="S-1-5-21-1761287617-3253213742-1484114940-975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22" d="100"/>
          <a:sy n="122" d="100"/>
        </p:scale>
        <p:origin x="96" y="150"/>
      </p:cViewPr>
      <p:guideLst/>
    </p:cSldViewPr>
  </p:slideViewPr>
  <p:notesTextViewPr>
    <p:cViewPr>
      <p:scale>
        <a:sx n="1" d="1"/>
        <a:sy n="1" d="1"/>
      </p:scale>
      <p:origin x="0" y="0"/>
    </p:cViewPr>
  </p:notesTextViewPr>
  <p:notesViewPr>
    <p:cSldViewPr snapToGrid="0">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22C459-8A08-46BB-8565-73ED88ED58FF}" type="datetimeFigureOut">
              <a:rPr lang="en-US" smtClean="0"/>
              <a:t>10/19/2022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6F5994-C0D2-4B69-BFED-AF35A0FCE285}" type="slidenum">
              <a:rPr lang="en-US" smtClean="0"/>
              <a:t>‹#›</a:t>
            </a:fld>
            <a:endParaRPr lang="en-US"/>
          </a:p>
        </p:txBody>
      </p:sp>
    </p:spTree>
    <p:extLst>
      <p:ext uri="{BB962C8B-B14F-4D97-AF65-F5344CB8AC3E}">
        <p14:creationId xmlns:p14="http://schemas.microsoft.com/office/powerpoint/2010/main" val="3955320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4355E-9F1F-466F-8147-50FACBC00D3A}"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9F3078-DF65-4649-8D38-DE23A935503F}" type="slidenum">
              <a:rPr lang="en-US" smtClean="0"/>
              <a:t>‹#›</a:t>
            </a:fld>
            <a:endParaRPr lang="en-US"/>
          </a:p>
        </p:txBody>
      </p:sp>
    </p:spTree>
    <p:extLst>
      <p:ext uri="{BB962C8B-B14F-4D97-AF65-F5344CB8AC3E}">
        <p14:creationId xmlns:p14="http://schemas.microsoft.com/office/powerpoint/2010/main" val="3995000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White clover, radishes and rye were planted as cover crops again in early October last autumn.  It appeared in April that only the rye survived,</a:t>
            </a:r>
            <a:r>
              <a:rPr lang="en-US" baseline="0" dirty="0" smtClean="0"/>
              <a:t> which did in fact help with weed suppression for a time.  Then in May some of the radishes came up and were more a weed than anything else.  This year we will plant a mixture of all three as the dump row where the planter is emptied shows promise. No differences in yield or other soil measures were noted.</a:t>
            </a:r>
            <a:endParaRPr lang="en-US" dirty="0"/>
          </a:p>
        </p:txBody>
      </p:sp>
      <p:sp>
        <p:nvSpPr>
          <p:cNvPr id="4" name="Slide Number Placeholder 3"/>
          <p:cNvSpPr>
            <a:spLocks noGrp="1"/>
          </p:cNvSpPr>
          <p:nvPr>
            <p:ph type="sldNum" sz="quarter" idx="10"/>
          </p:nvPr>
        </p:nvSpPr>
        <p:spPr/>
        <p:txBody>
          <a:bodyPr/>
          <a:lstStyle/>
          <a:p>
            <a:fld id="{6D9F3078-DF65-4649-8D38-DE23A935503F}" type="slidenum">
              <a:rPr lang="en-US" smtClean="0"/>
              <a:t>2</a:t>
            </a:fld>
            <a:endParaRPr lang="en-US"/>
          </a:p>
        </p:txBody>
      </p:sp>
    </p:spTree>
    <p:extLst>
      <p:ext uri="{BB962C8B-B14F-4D97-AF65-F5344CB8AC3E}">
        <p14:creationId xmlns:p14="http://schemas.microsoft.com/office/powerpoint/2010/main" val="253986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fall we had a decent yield.  We were very fortunate that we were able to plant at the end of April as it was a rough spring with rain and I believe around the end of April/start of May nationally, only about 15% of corn was planted.  We </a:t>
            </a:r>
            <a:r>
              <a:rPr lang="en-US" baseline="0" dirty="0" smtClean="0"/>
              <a:t>were </a:t>
            </a:r>
            <a:r>
              <a:rPr lang="en-US" baseline="0" dirty="0" smtClean="0"/>
              <a:t>hoping </a:t>
            </a:r>
            <a:r>
              <a:rPr lang="en-US" baseline="0" dirty="0" smtClean="0"/>
              <a:t>for the </a:t>
            </a:r>
            <a:r>
              <a:rPr lang="en-US" baseline="0" dirty="0" smtClean="0"/>
              <a:t>same </a:t>
            </a:r>
            <a:r>
              <a:rPr lang="en-US" baseline="0" dirty="0" smtClean="0"/>
              <a:t>yield </a:t>
            </a:r>
            <a:r>
              <a:rPr lang="en-US" baseline="0" dirty="0" smtClean="0"/>
              <a:t>this year, but in addition to deer we now have an infestation of glyphosate-resistant </a:t>
            </a:r>
            <a:r>
              <a:rPr lang="en-US" baseline="0" dirty="0" err="1" smtClean="0"/>
              <a:t>marestail</a:t>
            </a:r>
            <a:r>
              <a:rPr lang="en-US" baseline="0" dirty="0" smtClean="0"/>
              <a:t>.  The yield was poor and we had plenty of </a:t>
            </a:r>
            <a:r>
              <a:rPr lang="en-US" baseline="0" dirty="0" err="1" smtClean="0"/>
              <a:t>vomitoxin</a:t>
            </a:r>
            <a:r>
              <a:rPr lang="en-US" baseline="0" dirty="0" smtClean="0"/>
              <a:t>.  This grant is coming to an end next week.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9F3078-DF65-4649-8D38-DE23A93550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18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been planting various woody plant to compete with honeysuckle</a:t>
            </a:r>
            <a:r>
              <a:rPr lang="en-US" baseline="0" dirty="0" smtClean="0"/>
              <a:t> that we cut back.  One of the plants utilized was</a:t>
            </a:r>
            <a:r>
              <a:rPr lang="en-US" dirty="0" smtClean="0"/>
              <a:t> </a:t>
            </a:r>
            <a:r>
              <a:rPr lang="en-US" dirty="0" smtClean="0"/>
              <a:t>holly </a:t>
            </a:r>
            <a:r>
              <a:rPr lang="en-US" dirty="0" smtClean="0"/>
              <a:t>and it is </a:t>
            </a:r>
            <a:r>
              <a:rPr lang="en-US" dirty="0" smtClean="0"/>
              <a:t>still</a:t>
            </a:r>
            <a:r>
              <a:rPr lang="en-US" baseline="0" dirty="0" smtClean="0"/>
              <a:t> there, but it is surrounded by honeysuckle.  The rhododendrons have died.  Unfortunately the euonymus was hit by a mower.  There is some hope though.  The Allegheny viburnums seem to be doing well at present.  </a:t>
            </a:r>
            <a:endParaRPr lang="en-US" dirty="0"/>
          </a:p>
        </p:txBody>
      </p:sp>
      <p:sp>
        <p:nvSpPr>
          <p:cNvPr id="4" name="Slide Number Placeholder 3"/>
          <p:cNvSpPr>
            <a:spLocks noGrp="1"/>
          </p:cNvSpPr>
          <p:nvPr>
            <p:ph type="sldNum" sz="quarter" idx="10"/>
          </p:nvPr>
        </p:nvSpPr>
        <p:spPr/>
        <p:txBody>
          <a:bodyPr/>
          <a:lstStyle/>
          <a:p>
            <a:fld id="{6D9F3078-DF65-4649-8D38-DE23A935503F}" type="slidenum">
              <a:rPr lang="en-US" smtClean="0"/>
              <a:t>4</a:t>
            </a:fld>
            <a:endParaRPr lang="en-US"/>
          </a:p>
        </p:txBody>
      </p:sp>
    </p:spTree>
    <p:extLst>
      <p:ext uri="{BB962C8B-B14F-4D97-AF65-F5344CB8AC3E}">
        <p14:creationId xmlns:p14="http://schemas.microsoft.com/office/powerpoint/2010/main" val="137001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high tunnel gardens were planted in mid May and for</a:t>
            </a:r>
            <a:r>
              <a:rPr lang="en-US" baseline="0" dirty="0" smtClean="0"/>
              <a:t> the most part did quite well.  Again, mulching seems to really help.  However, one of the un-mulched beds seemed to produce the most tomatoes and I attribute that to it being the bed that receives the most sunlight.  I can also say that whatever vertebrate that preys on my vegetables seems to prefer beans.  I have failed to get more than a handful of beans for two years now.  Cucumbers were a favorite as well.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9F3078-DF65-4649-8D38-DE23A93550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02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addition to vertebrate pests there were a few other issues.  The cucurbits had quite a bit of powdery mildew towards the end of summer and there were some tomato hornworms.  </a:t>
            </a:r>
            <a:endParaRPr lang="en-US" dirty="0"/>
          </a:p>
        </p:txBody>
      </p:sp>
      <p:sp>
        <p:nvSpPr>
          <p:cNvPr id="4" name="Slide Number Placeholder 3"/>
          <p:cNvSpPr>
            <a:spLocks noGrp="1"/>
          </p:cNvSpPr>
          <p:nvPr>
            <p:ph type="sldNum" sz="quarter" idx="10"/>
          </p:nvPr>
        </p:nvSpPr>
        <p:spPr/>
        <p:txBody>
          <a:bodyPr/>
          <a:lstStyle/>
          <a:p>
            <a:fld id="{6D9F3078-DF65-4649-8D38-DE23A935503F}" type="slidenum">
              <a:rPr lang="en-US" smtClean="0"/>
              <a:t>6</a:t>
            </a:fld>
            <a:endParaRPr lang="en-US"/>
          </a:p>
        </p:txBody>
      </p:sp>
    </p:spTree>
    <p:extLst>
      <p:ext uri="{BB962C8B-B14F-4D97-AF65-F5344CB8AC3E}">
        <p14:creationId xmlns:p14="http://schemas.microsoft.com/office/powerpoint/2010/main" val="411971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had a pretty good harvest.  Pictured here is small.  We estimate that we harvested</a:t>
            </a:r>
            <a:r>
              <a:rPr lang="en-US" baseline="0" dirty="0" smtClean="0"/>
              <a:t> about 20 pounds a day once things got going.  Things are winding down now as we have begun pulling plants that don’t look so great and </a:t>
            </a:r>
            <a:r>
              <a:rPr lang="en-US" baseline="0" dirty="0" smtClean="0"/>
              <a:t>we have a planted a few cold season vegetables such as broccoli.  As of the time this </a:t>
            </a:r>
            <a:r>
              <a:rPr lang="en-US" baseline="0" dirty="0" err="1" smtClean="0"/>
              <a:t>powerpoint</a:t>
            </a:r>
            <a:r>
              <a:rPr lang="en-US" baseline="0" dirty="0" smtClean="0"/>
              <a:t> was created, the tomatoes in the high tunnel are still going.  I would like to mention that in working with NRCS and to an extent SARE, both groups give me the impression that they have very strong interest in soil health.  Traditionally this means a resilient soil that has a diverse ecosystem and is able to sustain plant growth with little to no inputs.  I personally concur, that soil biology and managing that is the next frontier in soil science.  I also foresee potential regulations in this regard being a thing.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9F3078-DF65-4649-8D38-DE23A93550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506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past spring we acquired chickens</a:t>
            </a:r>
            <a:r>
              <a:rPr lang="en-US" baseline="0" dirty="0" smtClean="0"/>
              <a:t> for two reasons:  we do offer a course on animal agriculture and I have noticed a trend in urban farms adding chickens to their gardens. Urban agriculture being an area of interest to the NRCS. </a:t>
            </a:r>
            <a:endParaRPr lang="en-US" dirty="0"/>
          </a:p>
        </p:txBody>
      </p:sp>
      <p:sp>
        <p:nvSpPr>
          <p:cNvPr id="4" name="Slide Number Placeholder 3"/>
          <p:cNvSpPr>
            <a:spLocks noGrp="1"/>
          </p:cNvSpPr>
          <p:nvPr>
            <p:ph type="sldNum" sz="quarter" idx="10"/>
          </p:nvPr>
        </p:nvSpPr>
        <p:spPr/>
        <p:txBody>
          <a:bodyPr/>
          <a:lstStyle/>
          <a:p>
            <a:fld id="{6D9F3078-DF65-4649-8D38-DE23A935503F}" type="slidenum">
              <a:rPr lang="en-US" smtClean="0"/>
              <a:t>8</a:t>
            </a:fld>
            <a:endParaRPr lang="en-US"/>
          </a:p>
        </p:txBody>
      </p:sp>
    </p:spTree>
    <p:extLst>
      <p:ext uri="{BB962C8B-B14F-4D97-AF65-F5344CB8AC3E}">
        <p14:creationId xmlns:p14="http://schemas.microsoft.com/office/powerpoint/2010/main" val="113161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a:t>
            </a:r>
            <a:r>
              <a:rPr lang="en-US" baseline="0" dirty="0" smtClean="0"/>
              <a:t>program hosted a short summer camp called College for Kids.  Hopefully we piqued the interest of a few of them. </a:t>
            </a:r>
            <a:r>
              <a:rPr lang="en-US" baseline="0" dirty="0" smtClean="0"/>
              <a:t>Based on this experience </a:t>
            </a:r>
            <a:r>
              <a:rPr lang="en-US" baseline="0" dirty="0" smtClean="0"/>
              <a:t>would like to develop a workshop on agriculture for young students where we go and visit them at local schools</a:t>
            </a:r>
            <a:r>
              <a:rPr lang="en-US" baseline="0" dirty="0" smtClean="0"/>
              <a:t>.  So, that is something we will be working on this year and hopefully, are able to launch next year.  I reached out to our state NRCS as we feel the conservation piece is also quite important and they are willing to work with us on this.  A couple of questions that I have for you are 1) what grade/age should we target and 2) is there any information or the like that you feel would be important for us to include in this workshop? </a:t>
            </a:r>
            <a:endParaRPr lang="en-US" dirty="0"/>
          </a:p>
        </p:txBody>
      </p:sp>
      <p:sp>
        <p:nvSpPr>
          <p:cNvPr id="4" name="Slide Number Placeholder 3"/>
          <p:cNvSpPr>
            <a:spLocks noGrp="1"/>
          </p:cNvSpPr>
          <p:nvPr>
            <p:ph type="sldNum" sz="quarter" idx="10"/>
          </p:nvPr>
        </p:nvSpPr>
        <p:spPr/>
        <p:txBody>
          <a:bodyPr/>
          <a:lstStyle/>
          <a:p>
            <a:fld id="{6D9F3078-DF65-4649-8D38-DE23A935503F}" type="slidenum">
              <a:rPr lang="en-US" smtClean="0"/>
              <a:t>9</a:t>
            </a:fld>
            <a:endParaRPr lang="en-US"/>
          </a:p>
        </p:txBody>
      </p:sp>
    </p:spTree>
    <p:extLst>
      <p:ext uri="{BB962C8B-B14F-4D97-AF65-F5344CB8AC3E}">
        <p14:creationId xmlns:p14="http://schemas.microsoft.com/office/powerpoint/2010/main" val="4212248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college hired a consultant to assess</a:t>
            </a:r>
            <a:r>
              <a:rPr lang="en-US" baseline="0" dirty="0" smtClean="0"/>
              <a:t> our space and how to best utilize it.  One of their recommendations, which is in the red circle and difficult to see, is they proposed a new ag building and greenhouse.  The college is not beholden to these recommendations, but there is recognition that new space would be good for the program and plans are being discussed about where to house us and what that might look like.  So, nothing concrete yet, but we are glad that, that conversation is happening.</a:t>
            </a:r>
            <a:endParaRPr lang="en-US" dirty="0"/>
          </a:p>
        </p:txBody>
      </p:sp>
      <p:sp>
        <p:nvSpPr>
          <p:cNvPr id="4" name="Slide Number Placeholder 3"/>
          <p:cNvSpPr>
            <a:spLocks noGrp="1"/>
          </p:cNvSpPr>
          <p:nvPr>
            <p:ph type="sldNum" sz="quarter" idx="10"/>
          </p:nvPr>
        </p:nvSpPr>
        <p:spPr/>
        <p:txBody>
          <a:bodyPr/>
          <a:lstStyle/>
          <a:p>
            <a:fld id="{6D9F3078-DF65-4649-8D38-DE23A935503F}" type="slidenum">
              <a:rPr lang="en-US" smtClean="0"/>
              <a:t>10</a:t>
            </a:fld>
            <a:endParaRPr lang="en-US"/>
          </a:p>
        </p:txBody>
      </p:sp>
    </p:spTree>
    <p:extLst>
      <p:ext uri="{BB962C8B-B14F-4D97-AF65-F5344CB8AC3E}">
        <p14:creationId xmlns:p14="http://schemas.microsoft.com/office/powerpoint/2010/main" val="3205644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 y="0"/>
            <a:ext cx="12191619" cy="6858214"/>
          </a:xfrm>
          <a:prstGeom prst="rect">
            <a:avLst/>
          </a:prstGeom>
        </p:spPr>
      </p:pic>
    </p:spTree>
    <p:extLst>
      <p:ext uri="{BB962C8B-B14F-4D97-AF65-F5344CB8AC3E}">
        <p14:creationId xmlns:p14="http://schemas.microsoft.com/office/powerpoint/2010/main" val="1501849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E7F52EA-68C1-4C01-A598-D5165F25D2A1}" type="datetimeFigureOut">
              <a:rPr lang="en-US" smtClean="0"/>
              <a:t>10/19/2022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9E1414B-2595-4A14-AC7A-649F78539975}" type="slidenum">
              <a:rPr lang="en-US" smtClean="0"/>
              <a:t>‹#›</a:t>
            </a:fld>
            <a:endParaRPr lang="en-US"/>
          </a:p>
        </p:txBody>
      </p:sp>
    </p:spTree>
    <p:extLst>
      <p:ext uri="{BB962C8B-B14F-4D97-AF65-F5344CB8AC3E}">
        <p14:creationId xmlns:p14="http://schemas.microsoft.com/office/powerpoint/2010/main" val="239525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E7F52EA-68C1-4C01-A598-D5165F25D2A1}" type="datetimeFigureOut">
              <a:rPr lang="en-US" smtClean="0"/>
              <a:t>10/19/2022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9E1414B-2595-4A14-AC7A-649F78539975}" type="slidenum">
              <a:rPr lang="en-US" smtClean="0"/>
              <a:t>‹#›</a:t>
            </a:fld>
            <a:endParaRPr lang="en-US"/>
          </a:p>
        </p:txBody>
      </p:sp>
    </p:spTree>
    <p:extLst>
      <p:ext uri="{BB962C8B-B14F-4D97-AF65-F5344CB8AC3E}">
        <p14:creationId xmlns:p14="http://schemas.microsoft.com/office/powerpoint/2010/main" val="75351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5" y="0"/>
            <a:ext cx="12161511" cy="6841278"/>
          </a:xfrm>
          <a:prstGeom prst="rect">
            <a:avLst/>
          </a:prstGeom>
        </p:spPr>
      </p:pic>
    </p:spTree>
    <p:extLst>
      <p:ext uri="{BB962C8B-B14F-4D97-AF65-F5344CB8AC3E}">
        <p14:creationId xmlns:p14="http://schemas.microsoft.com/office/powerpoint/2010/main" val="577779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5" y="0"/>
            <a:ext cx="12161511" cy="6841277"/>
          </a:xfrm>
          <a:prstGeom prst="rect">
            <a:avLst/>
          </a:prstGeom>
        </p:spPr>
      </p:pic>
    </p:spTree>
    <p:extLst>
      <p:ext uri="{BB962C8B-B14F-4D97-AF65-F5344CB8AC3E}">
        <p14:creationId xmlns:p14="http://schemas.microsoft.com/office/powerpoint/2010/main" val="3470968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 y="0"/>
            <a:ext cx="12161520" cy="6841283"/>
          </a:xfrm>
          <a:prstGeom prst="rect">
            <a:avLst/>
          </a:prstGeom>
        </p:spPr>
      </p:pic>
    </p:spTree>
    <p:extLst>
      <p:ext uri="{BB962C8B-B14F-4D97-AF65-F5344CB8AC3E}">
        <p14:creationId xmlns:p14="http://schemas.microsoft.com/office/powerpoint/2010/main" val="1081040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619" cy="6841283"/>
          </a:xfrm>
          <a:prstGeom prst="rect">
            <a:avLst/>
          </a:prstGeom>
        </p:spPr>
      </p:pic>
      <p:sp>
        <p:nvSpPr>
          <p:cNvPr id="10" name="Google Shape;27;p5"/>
          <p:cNvSpPr txBox="1"/>
          <p:nvPr userDrawn="1"/>
        </p:nvSpPr>
        <p:spPr>
          <a:xfrm>
            <a:off x="4882268" y="1839247"/>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dirty="0">
                <a:solidFill>
                  <a:schemeClr val="accent1"/>
                </a:solidFill>
                <a:latin typeface="Source Sans Pro"/>
                <a:ea typeface="Source Sans Pro"/>
                <a:cs typeface="Source Sans Pro"/>
                <a:sym typeface="Source Sans Pro"/>
              </a:rPr>
              <a:t>“</a:t>
            </a:r>
            <a:endParaRPr sz="6000" b="1" dirty="0">
              <a:solidFill>
                <a:schemeClr val="accent1"/>
              </a:solidFill>
              <a:latin typeface="Source Sans Pro"/>
              <a:ea typeface="Source Sans Pro"/>
              <a:cs typeface="Source Sans Pro"/>
              <a:sym typeface="Source Sans Pro"/>
            </a:endParaRPr>
          </a:p>
        </p:txBody>
      </p:sp>
      <p:sp>
        <p:nvSpPr>
          <p:cNvPr id="12" name="Google Shape;25;p5"/>
          <p:cNvSpPr/>
          <p:nvPr/>
        </p:nvSpPr>
        <p:spPr>
          <a:xfrm>
            <a:off x="5401593" y="1937003"/>
            <a:ext cx="918600" cy="716700"/>
          </a:xfrm>
          <a:prstGeom prst="wedgeRectCallout">
            <a:avLst>
              <a:gd name="adj1" fmla="val 8366"/>
              <a:gd name="adj2" fmla="val 80819"/>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p5"/>
          <p:cNvSpPr txBox="1"/>
          <p:nvPr/>
        </p:nvSpPr>
        <p:spPr>
          <a:xfrm>
            <a:off x="4882268" y="1839247"/>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dirty="0">
                <a:solidFill>
                  <a:schemeClr val="bg1"/>
                </a:solidFill>
                <a:latin typeface="Source Sans Pro"/>
                <a:ea typeface="Source Sans Pro"/>
                <a:cs typeface="Source Sans Pro"/>
                <a:sym typeface="Source Sans Pro"/>
              </a:rPr>
              <a:t>“</a:t>
            </a:r>
            <a:endParaRPr sz="6000" b="1" dirty="0">
              <a:solidFill>
                <a:schemeClr val="bg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117726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29" y="0"/>
            <a:ext cx="12161520" cy="6841283"/>
          </a:xfrm>
          <a:prstGeom prst="rect">
            <a:avLst/>
          </a:prstGeom>
        </p:spPr>
      </p:pic>
    </p:spTree>
    <p:extLst>
      <p:ext uri="{BB962C8B-B14F-4D97-AF65-F5344CB8AC3E}">
        <p14:creationId xmlns:p14="http://schemas.microsoft.com/office/powerpoint/2010/main" val="432667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7F52EA-68C1-4C01-A598-D5165F25D2A1}" type="datetimeFigureOut">
              <a:rPr lang="en-US" smtClean="0"/>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E1414B-2595-4A14-AC7A-649F78539975}" type="slidenum">
              <a:rPr lang="en-US" smtClean="0"/>
              <a:t>‹#›</a:t>
            </a:fld>
            <a:endParaRPr lang="en-US"/>
          </a:p>
        </p:txBody>
      </p:sp>
    </p:spTree>
    <p:extLst>
      <p:ext uri="{BB962C8B-B14F-4D97-AF65-F5344CB8AC3E}">
        <p14:creationId xmlns:p14="http://schemas.microsoft.com/office/powerpoint/2010/main" val="174953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52EA-68C1-4C01-A598-D5165F25D2A1}" type="datetimeFigureOut">
              <a:rPr lang="en-US" smtClean="0"/>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E1414B-2595-4A14-AC7A-649F78539975}" type="slidenum">
              <a:rPr lang="en-US" smtClean="0"/>
              <a:t>‹#›</a:t>
            </a:fld>
            <a:endParaRPr lang="en-US"/>
          </a:p>
        </p:txBody>
      </p:sp>
    </p:spTree>
    <p:extLst>
      <p:ext uri="{BB962C8B-B14F-4D97-AF65-F5344CB8AC3E}">
        <p14:creationId xmlns:p14="http://schemas.microsoft.com/office/powerpoint/2010/main" val="1225417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7F52EA-68C1-4C01-A598-D5165F25D2A1}"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1414B-2595-4A14-AC7A-649F78539975}" type="slidenum">
              <a:rPr lang="en-US" smtClean="0"/>
              <a:t>‹#›</a:t>
            </a:fld>
            <a:endParaRPr lang="en-US"/>
          </a:p>
        </p:txBody>
      </p:sp>
    </p:spTree>
    <p:extLst>
      <p:ext uri="{BB962C8B-B14F-4D97-AF65-F5344CB8AC3E}">
        <p14:creationId xmlns:p14="http://schemas.microsoft.com/office/powerpoint/2010/main" val="1784754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29" y="0"/>
            <a:ext cx="12161520" cy="6841283"/>
          </a:xfrm>
          <a:prstGeom prst="rect">
            <a:avLst/>
          </a:prstGeom>
        </p:spPr>
      </p:pic>
      <p:grpSp>
        <p:nvGrpSpPr>
          <p:cNvPr id="9" name="Group 8"/>
          <p:cNvGrpSpPr/>
          <p:nvPr userDrawn="1"/>
        </p:nvGrpSpPr>
        <p:grpSpPr>
          <a:xfrm>
            <a:off x="4882268" y="1839247"/>
            <a:ext cx="1957200" cy="814456"/>
            <a:chOff x="4882268" y="1316734"/>
            <a:chExt cx="1957200" cy="814456"/>
          </a:xfrm>
        </p:grpSpPr>
        <p:sp>
          <p:nvSpPr>
            <p:cNvPr id="10" name="Google Shape;25;p5"/>
            <p:cNvSpPr/>
            <p:nvPr/>
          </p:nvSpPr>
          <p:spPr>
            <a:xfrm>
              <a:off x="5401593" y="1414490"/>
              <a:ext cx="918600" cy="716700"/>
            </a:xfrm>
            <a:prstGeom prst="wedgeRectCallout">
              <a:avLst>
                <a:gd name="adj1" fmla="val 8366"/>
                <a:gd name="adj2" fmla="val 8081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p5"/>
            <p:cNvSpPr txBox="1"/>
            <p:nvPr/>
          </p:nvSpPr>
          <p:spPr>
            <a:xfrm>
              <a:off x="4882268" y="1316734"/>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dirty="0">
                  <a:solidFill>
                    <a:schemeClr val="accent1"/>
                  </a:solidFill>
                  <a:latin typeface="Source Sans Pro"/>
                  <a:ea typeface="Source Sans Pro"/>
                  <a:cs typeface="Source Sans Pro"/>
                  <a:sym typeface="Source Sans Pro"/>
                </a:rPr>
                <a:t>“</a:t>
              </a:r>
              <a:endParaRPr sz="6000" b="1" dirty="0">
                <a:solidFill>
                  <a:schemeClr val="accent1"/>
                </a:solidFill>
                <a:latin typeface="Source Sans Pro"/>
                <a:ea typeface="Source Sans Pro"/>
                <a:cs typeface="Source Sans Pro"/>
                <a:sym typeface="Source Sans Pro"/>
              </a:endParaRPr>
            </a:p>
          </p:txBody>
        </p:sp>
      </p:grpSp>
    </p:spTree>
    <p:extLst>
      <p:ext uri="{BB962C8B-B14F-4D97-AF65-F5344CB8AC3E}">
        <p14:creationId xmlns:p14="http://schemas.microsoft.com/office/powerpoint/2010/main" val="536125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7F52EA-68C1-4C01-A598-D5165F25D2A1}"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1414B-2595-4A14-AC7A-649F78539975}" type="slidenum">
              <a:rPr lang="en-US" smtClean="0"/>
              <a:t>‹#›</a:t>
            </a:fld>
            <a:endParaRPr lang="en-US"/>
          </a:p>
        </p:txBody>
      </p:sp>
    </p:spTree>
    <p:extLst>
      <p:ext uri="{BB962C8B-B14F-4D97-AF65-F5344CB8AC3E}">
        <p14:creationId xmlns:p14="http://schemas.microsoft.com/office/powerpoint/2010/main" val="3083150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7F52EA-68C1-4C01-A598-D5165F25D2A1}"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1414B-2595-4A14-AC7A-649F78539975}" type="slidenum">
              <a:rPr lang="en-US" smtClean="0"/>
              <a:t>‹#›</a:t>
            </a:fld>
            <a:endParaRPr lang="en-US"/>
          </a:p>
        </p:txBody>
      </p:sp>
    </p:spTree>
    <p:extLst>
      <p:ext uri="{BB962C8B-B14F-4D97-AF65-F5344CB8AC3E}">
        <p14:creationId xmlns:p14="http://schemas.microsoft.com/office/powerpoint/2010/main" val="944063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7F52EA-68C1-4C01-A598-D5165F25D2A1}"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1414B-2595-4A14-AC7A-649F78539975}" type="slidenum">
              <a:rPr lang="en-US" smtClean="0"/>
              <a:t>‹#›</a:t>
            </a:fld>
            <a:endParaRPr lang="en-US"/>
          </a:p>
        </p:txBody>
      </p:sp>
    </p:spTree>
    <p:extLst>
      <p:ext uri="{BB962C8B-B14F-4D97-AF65-F5344CB8AC3E}">
        <p14:creationId xmlns:p14="http://schemas.microsoft.com/office/powerpoint/2010/main" val="373098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Group 6"/>
          <p:cNvGrpSpPr/>
          <p:nvPr userDrawn="1"/>
        </p:nvGrpSpPr>
        <p:grpSpPr>
          <a:xfrm>
            <a:off x="132394" y="126350"/>
            <a:ext cx="11928976" cy="6570541"/>
            <a:chOff x="132394" y="126350"/>
            <a:chExt cx="11928976" cy="6570541"/>
          </a:xfrm>
        </p:grpSpPr>
        <p:sp>
          <p:nvSpPr>
            <p:cNvPr id="8" name="Google Shape;49;p8"/>
            <p:cNvSpPr/>
            <p:nvPr/>
          </p:nvSpPr>
          <p:spPr>
            <a:xfrm>
              <a:off x="132601" y="998975"/>
              <a:ext cx="11928769" cy="5697916"/>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50;p8"/>
            <p:cNvGrpSpPr/>
            <p:nvPr/>
          </p:nvGrpSpPr>
          <p:grpSpPr>
            <a:xfrm>
              <a:off x="132394" y="126350"/>
              <a:ext cx="11928367" cy="1379014"/>
              <a:chOff x="180850" y="168450"/>
              <a:chExt cx="8781900" cy="1296650"/>
            </a:xfrm>
          </p:grpSpPr>
          <p:sp>
            <p:nvSpPr>
              <p:cNvPr id="10" name="Google Shape;51;p8"/>
              <p:cNvSpPr/>
              <p:nvPr/>
            </p:nvSpPr>
            <p:spPr>
              <a:xfrm>
                <a:off x="180850" y="168450"/>
                <a:ext cx="8781900" cy="973500"/>
              </a:xfrm>
              <a:prstGeom prst="rect">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p8"/>
              <p:cNvSpPr/>
              <p:nvPr/>
            </p:nvSpPr>
            <p:spPr>
              <a:xfrm rot="5400000">
                <a:off x="904149" y="1053500"/>
                <a:ext cx="442800" cy="380400"/>
              </a:xfrm>
              <a:prstGeom prst="rtTriangle">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p8"/>
              <p:cNvSpPr/>
              <p:nvPr/>
            </p:nvSpPr>
            <p:spPr>
              <a:xfrm>
                <a:off x="328185" y="341583"/>
                <a:ext cx="8487000" cy="627300"/>
              </a:xfrm>
              <a:prstGeom prst="rect">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836437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 y="0"/>
            <a:ext cx="12191619" cy="6841283"/>
          </a:xfrm>
          <a:prstGeom prst="rect">
            <a:avLst/>
          </a:prstGeom>
        </p:spPr>
      </p:pic>
    </p:spTree>
    <p:extLst>
      <p:ext uri="{BB962C8B-B14F-4D97-AF65-F5344CB8AC3E}">
        <p14:creationId xmlns:p14="http://schemas.microsoft.com/office/powerpoint/2010/main" val="713863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19" y="0"/>
            <a:ext cx="12254949" cy="6893840"/>
          </a:xfrm>
          <a:prstGeom prst="rect">
            <a:avLst/>
          </a:prstGeom>
        </p:spPr>
      </p:pic>
    </p:spTree>
    <p:extLst>
      <p:ext uri="{BB962C8B-B14F-4D97-AF65-F5344CB8AC3E}">
        <p14:creationId xmlns:p14="http://schemas.microsoft.com/office/powerpoint/2010/main" val="10145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1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564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BE7F52EA-68C1-4C01-A598-D5165F25D2A1}" type="datetimeFigureOut">
              <a:rPr lang="en-US" smtClean="0"/>
              <a:t>10/19/2022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F9E1414B-2595-4A14-AC7A-649F78539975}" type="slidenum">
              <a:rPr lang="en-US" smtClean="0"/>
              <a:t>‹#›</a:t>
            </a:fld>
            <a:endParaRPr lang="en-US"/>
          </a:p>
        </p:txBody>
      </p:sp>
    </p:spTree>
    <p:extLst>
      <p:ext uri="{BB962C8B-B14F-4D97-AF65-F5344CB8AC3E}">
        <p14:creationId xmlns:p14="http://schemas.microsoft.com/office/powerpoint/2010/main" val="2523419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BE7F52EA-68C1-4C01-A598-D5165F25D2A1}" type="datetimeFigureOut">
              <a:rPr lang="en-US" smtClean="0"/>
              <a:t>10/19/2022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F9E1414B-2595-4A14-AC7A-649F78539975}" type="slidenum">
              <a:rPr lang="en-US" smtClean="0"/>
              <a:t>‹#›</a:t>
            </a:fld>
            <a:endParaRPr lang="en-US"/>
          </a:p>
        </p:txBody>
      </p:sp>
    </p:spTree>
    <p:extLst>
      <p:ext uri="{BB962C8B-B14F-4D97-AF65-F5344CB8AC3E}">
        <p14:creationId xmlns:p14="http://schemas.microsoft.com/office/powerpoint/2010/main" val="51142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612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52EA-68C1-4C01-A598-D5165F25D2A1}" type="datetimeFigureOut">
              <a:rPr lang="en-US" smtClean="0"/>
              <a:t>10/19/2022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1414B-2595-4A14-AC7A-649F78539975}" type="slidenum">
              <a:rPr lang="en-US" smtClean="0"/>
              <a:t>‹#›</a:t>
            </a:fld>
            <a:endParaRPr lang="en-US"/>
          </a:p>
        </p:txBody>
      </p:sp>
    </p:spTree>
    <p:extLst>
      <p:ext uri="{BB962C8B-B14F-4D97-AF65-F5344CB8AC3E}">
        <p14:creationId xmlns:p14="http://schemas.microsoft.com/office/powerpoint/2010/main" val="32698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6827" y="2549164"/>
            <a:ext cx="6463739" cy="1323439"/>
          </a:xfrm>
          <a:prstGeom prst="rect">
            <a:avLst/>
          </a:prstGeom>
          <a:noFill/>
        </p:spPr>
        <p:txBody>
          <a:bodyPr wrap="square" rtlCol="0">
            <a:spAutoFit/>
          </a:bodyPr>
          <a:lstStyle/>
          <a:p>
            <a:r>
              <a:rPr lang="en-US" sz="4000" b="1" dirty="0" smtClean="0">
                <a:solidFill>
                  <a:schemeClr val="accent2"/>
                </a:solidFill>
                <a:latin typeface="Calibri" panose="020F0502020204030204" pitchFamily="34" charset="0"/>
                <a:cs typeface="Arial" panose="020B0604020202020204" pitchFamily="34" charset="0"/>
              </a:rPr>
              <a:t>Clark State College </a:t>
            </a:r>
            <a:endParaRPr lang="en-US" sz="4000" b="1" dirty="0" smtClean="0">
              <a:solidFill>
                <a:schemeClr val="accent2"/>
              </a:solidFill>
              <a:latin typeface="Calibri" panose="020F0502020204030204" pitchFamily="34" charset="0"/>
              <a:cs typeface="Arial" panose="020B0604020202020204" pitchFamily="34" charset="0"/>
            </a:endParaRPr>
          </a:p>
          <a:p>
            <a:r>
              <a:rPr lang="en-US" sz="4000" b="1" dirty="0" smtClean="0">
                <a:solidFill>
                  <a:schemeClr val="accent2"/>
                </a:solidFill>
                <a:latin typeface="Calibri" panose="020F0502020204030204" pitchFamily="34" charset="0"/>
                <a:cs typeface="Arial" panose="020B0604020202020204" pitchFamily="34" charset="0"/>
              </a:rPr>
              <a:t>Ag Advisory Committee</a:t>
            </a:r>
            <a:endParaRPr lang="en-US" sz="1400" b="1" i="1" dirty="0">
              <a:solidFill>
                <a:schemeClr val="accent2"/>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4097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02159" y="1980344"/>
            <a:ext cx="4972050" cy="3819525"/>
          </a:xfrm>
          <a:prstGeom prst="rect">
            <a:avLst/>
          </a:prstGeom>
        </p:spPr>
      </p:pic>
      <p:sp>
        <p:nvSpPr>
          <p:cNvPr id="3" name="Rectangle 2"/>
          <p:cNvSpPr/>
          <p:nvPr/>
        </p:nvSpPr>
        <p:spPr>
          <a:xfrm>
            <a:off x="601124" y="409527"/>
            <a:ext cx="5478166" cy="646331"/>
          </a:xfrm>
          <a:prstGeom prst="rect">
            <a:avLst/>
          </a:prstGeom>
        </p:spPr>
        <p:txBody>
          <a:bodyPr wrap="none">
            <a:spAutoFit/>
          </a:bodyPr>
          <a:lstStyle/>
          <a:p>
            <a:pPr lvl="0"/>
            <a:r>
              <a:rPr lang="en-US" sz="3600" b="1" dirty="0" smtClean="0">
                <a:solidFill>
                  <a:prstClr val="black"/>
                </a:solidFill>
                <a:latin typeface="Calibri" panose="020F0502020204030204" pitchFamily="34" charset="0"/>
                <a:cs typeface="Arial" panose="020B0604020202020204" pitchFamily="34" charset="0"/>
              </a:rPr>
              <a:t>Clark State Master Planning</a:t>
            </a:r>
            <a:endParaRPr lang="en-US" sz="1200" b="1" i="1" dirty="0">
              <a:solidFill>
                <a:prstClr val="black"/>
              </a:solidFill>
              <a:latin typeface="Calibri" panose="020F0502020204030204" pitchFamily="34" charset="0"/>
              <a:cs typeface="Arial" panose="020B0604020202020204" pitchFamily="34" charset="0"/>
            </a:endParaRPr>
          </a:p>
        </p:txBody>
      </p:sp>
      <p:cxnSp>
        <p:nvCxnSpPr>
          <p:cNvPr id="4" name="Straight Connector 3"/>
          <p:cNvCxnSpPr/>
          <p:nvPr/>
        </p:nvCxnSpPr>
        <p:spPr>
          <a:xfrm>
            <a:off x="739595" y="1055858"/>
            <a:ext cx="149985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lowchart: Connector 4"/>
          <p:cNvSpPr/>
          <p:nvPr/>
        </p:nvSpPr>
        <p:spPr>
          <a:xfrm>
            <a:off x="4786604" y="3648270"/>
            <a:ext cx="575069" cy="526420"/>
          </a:xfrm>
          <a:prstGeom prst="flowChartConnector">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184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8424" y="448604"/>
            <a:ext cx="4125745" cy="646331"/>
          </a:xfrm>
          <a:prstGeom prst="rect">
            <a:avLst/>
          </a:prstGeom>
        </p:spPr>
        <p:txBody>
          <a:bodyPr wrap="none">
            <a:spAutoFit/>
          </a:bodyPr>
          <a:lstStyle/>
          <a:p>
            <a:pPr lvl="0"/>
            <a:r>
              <a:rPr lang="en-US" sz="3600" b="1" dirty="0" smtClean="0">
                <a:solidFill>
                  <a:prstClr val="black"/>
                </a:solidFill>
                <a:latin typeface="Calibri" panose="020F0502020204030204" pitchFamily="34" charset="0"/>
                <a:cs typeface="Arial" panose="020B0604020202020204" pitchFamily="34" charset="0"/>
              </a:rPr>
              <a:t>Questions/Feedback</a:t>
            </a:r>
            <a:endParaRPr lang="en-US" sz="1200" b="1" i="1" dirty="0">
              <a:solidFill>
                <a:prstClr val="black"/>
              </a:solidFill>
              <a:latin typeface="Calibri" panose="020F0502020204030204" pitchFamily="34" charset="0"/>
              <a:cs typeface="Arial" panose="020B0604020202020204" pitchFamily="34" charset="0"/>
            </a:endParaRPr>
          </a:p>
        </p:txBody>
      </p:sp>
      <p:cxnSp>
        <p:nvCxnSpPr>
          <p:cNvPr id="3" name="Straight Connector 2"/>
          <p:cNvCxnSpPr/>
          <p:nvPr/>
        </p:nvCxnSpPr>
        <p:spPr>
          <a:xfrm>
            <a:off x="849011" y="1095716"/>
            <a:ext cx="149985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68424" y="2383693"/>
            <a:ext cx="10886185" cy="3108543"/>
          </a:xfrm>
          <a:prstGeom prst="rect">
            <a:avLst/>
          </a:prstGeom>
          <a:noFill/>
        </p:spPr>
        <p:txBody>
          <a:bodyPr wrap="none" rtlCol="0">
            <a:spAutoFit/>
          </a:bodyPr>
          <a:lstStyle/>
          <a:p>
            <a:r>
              <a:rPr lang="en-US" sz="2800" dirty="0" smtClean="0"/>
              <a:t>Are there skills new employees are lacking that we could address?</a:t>
            </a:r>
          </a:p>
          <a:p>
            <a:endParaRPr lang="en-US" sz="2800" dirty="0"/>
          </a:p>
          <a:p>
            <a:r>
              <a:rPr lang="en-US" sz="2800" dirty="0" smtClean="0">
                <a:solidFill>
                  <a:schemeClr val="tx2">
                    <a:lumMod val="75000"/>
                    <a:lumOff val="25000"/>
                  </a:schemeClr>
                </a:solidFill>
              </a:rPr>
              <a:t>Have you had issues attracting and retaining employees?  If so, have you </a:t>
            </a:r>
          </a:p>
          <a:p>
            <a:r>
              <a:rPr lang="en-US" sz="2800" dirty="0" smtClean="0">
                <a:solidFill>
                  <a:schemeClr val="tx2">
                    <a:lumMod val="75000"/>
                    <a:lumOff val="25000"/>
                  </a:schemeClr>
                </a:solidFill>
              </a:rPr>
              <a:t>found any effective tactics to attract and retain?</a:t>
            </a:r>
          </a:p>
          <a:p>
            <a:endParaRPr lang="en-US" sz="2800" dirty="0">
              <a:solidFill>
                <a:schemeClr val="tx2">
                  <a:lumMod val="75000"/>
                  <a:lumOff val="25000"/>
                </a:schemeClr>
              </a:solidFill>
            </a:endParaRPr>
          </a:p>
          <a:p>
            <a:r>
              <a:rPr lang="en-US" sz="2800" dirty="0" smtClean="0"/>
              <a:t>We have discussed altering the format of these meetings to be more like</a:t>
            </a:r>
          </a:p>
          <a:p>
            <a:r>
              <a:rPr lang="en-US" sz="2800" dirty="0"/>
              <a:t>a</a:t>
            </a:r>
            <a:r>
              <a:rPr lang="en-US" sz="2800" dirty="0" smtClean="0"/>
              <a:t> “field day.”  Thoughts?  Good idea? Bad idea?  </a:t>
            </a:r>
            <a:endParaRPr lang="en-US" sz="2800" dirty="0"/>
          </a:p>
        </p:txBody>
      </p:sp>
    </p:spTree>
    <p:extLst>
      <p:ext uri="{BB962C8B-B14F-4D97-AF65-F5344CB8AC3E}">
        <p14:creationId xmlns:p14="http://schemas.microsoft.com/office/powerpoint/2010/main" val="2293753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619" cy="6858215"/>
          </a:xfrm>
          <a:prstGeom prst="rect">
            <a:avLst/>
          </a:prstGeom>
        </p:spPr>
      </p:pic>
    </p:spTree>
    <p:extLst>
      <p:ext uri="{BB962C8B-B14F-4D97-AF65-F5344CB8AC3E}">
        <p14:creationId xmlns:p14="http://schemas.microsoft.com/office/powerpoint/2010/main" val="842548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4409" y="310481"/>
            <a:ext cx="6463739" cy="646331"/>
          </a:xfrm>
          <a:prstGeom prst="rect">
            <a:avLst/>
          </a:prstGeom>
          <a:noFill/>
        </p:spPr>
        <p:txBody>
          <a:bodyPr wrap="square" rtlCol="0">
            <a:spAutoFit/>
          </a:bodyPr>
          <a:lstStyle/>
          <a:p>
            <a:r>
              <a:rPr lang="en-US" sz="3600" b="1" dirty="0" smtClean="0">
                <a:latin typeface="Calibri" panose="020F0502020204030204" pitchFamily="34" charset="0"/>
                <a:cs typeface="Arial" panose="020B0604020202020204" pitchFamily="34" charset="0"/>
              </a:rPr>
              <a:t>SARE Update</a:t>
            </a:r>
            <a:endParaRPr lang="en-US" sz="1200" b="1" i="1" dirty="0">
              <a:latin typeface="Calibri" panose="020F0502020204030204" pitchFamily="34" charset="0"/>
              <a:cs typeface="Arial" panose="020B0604020202020204" pitchFamily="34" charset="0"/>
            </a:endParaRPr>
          </a:p>
        </p:txBody>
      </p:sp>
      <p:cxnSp>
        <p:nvCxnSpPr>
          <p:cNvPr id="5" name="Straight Connector 4"/>
          <p:cNvCxnSpPr/>
          <p:nvPr/>
        </p:nvCxnSpPr>
        <p:spPr>
          <a:xfrm>
            <a:off x="598917" y="1061317"/>
            <a:ext cx="149985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3173" y="1740877"/>
            <a:ext cx="3837842" cy="51171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3168" y="1740877"/>
            <a:ext cx="3837843" cy="5117124"/>
          </a:xfrm>
          <a:prstGeom prst="rect">
            <a:avLst/>
          </a:prstGeom>
        </p:spPr>
      </p:pic>
      <p:sp>
        <p:nvSpPr>
          <p:cNvPr id="7" name="TextBox 6"/>
          <p:cNvSpPr txBox="1"/>
          <p:nvPr/>
        </p:nvSpPr>
        <p:spPr>
          <a:xfrm>
            <a:off x="2873399" y="1174706"/>
            <a:ext cx="997389" cy="461665"/>
          </a:xfrm>
          <a:prstGeom prst="rect">
            <a:avLst/>
          </a:prstGeom>
          <a:noFill/>
        </p:spPr>
        <p:txBody>
          <a:bodyPr wrap="none" rtlCol="0">
            <a:spAutoFit/>
          </a:bodyPr>
          <a:lstStyle/>
          <a:p>
            <a:r>
              <a:rPr lang="en-US" sz="2400" dirty="0" smtClean="0"/>
              <a:t>April 4</a:t>
            </a:r>
            <a:endParaRPr lang="en-US" sz="2400" dirty="0"/>
          </a:p>
        </p:txBody>
      </p:sp>
      <p:sp>
        <p:nvSpPr>
          <p:cNvPr id="9" name="TextBox 8"/>
          <p:cNvSpPr txBox="1"/>
          <p:nvPr/>
        </p:nvSpPr>
        <p:spPr>
          <a:xfrm>
            <a:off x="8257738" y="1174706"/>
            <a:ext cx="1108701" cy="461665"/>
          </a:xfrm>
          <a:prstGeom prst="rect">
            <a:avLst/>
          </a:prstGeom>
          <a:noFill/>
        </p:spPr>
        <p:txBody>
          <a:bodyPr wrap="none" rtlCol="0">
            <a:spAutoFit/>
          </a:bodyPr>
          <a:lstStyle/>
          <a:p>
            <a:r>
              <a:rPr lang="en-US" sz="2400" dirty="0" smtClean="0"/>
              <a:t>May 31</a:t>
            </a:r>
            <a:endParaRPr lang="en-US" sz="2400" dirty="0"/>
          </a:p>
        </p:txBody>
      </p:sp>
      <p:cxnSp>
        <p:nvCxnSpPr>
          <p:cNvPr id="11" name="Straight Arrow Connector 10"/>
          <p:cNvCxnSpPr/>
          <p:nvPr/>
        </p:nvCxnSpPr>
        <p:spPr>
          <a:xfrm flipH="1" flipV="1">
            <a:off x="9675845" y="3741576"/>
            <a:ext cx="27992" cy="31164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9890449" y="3741577"/>
            <a:ext cx="1045029" cy="6531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842171" y="4270459"/>
            <a:ext cx="636008" cy="461665"/>
          </a:xfrm>
          <a:prstGeom prst="rect">
            <a:avLst/>
          </a:prstGeom>
          <a:noFill/>
        </p:spPr>
        <p:txBody>
          <a:bodyPr wrap="none" rtlCol="0">
            <a:spAutoFit/>
          </a:bodyPr>
          <a:lstStyle/>
          <a:p>
            <a:r>
              <a:rPr lang="en-US" sz="2400" dirty="0" smtClean="0"/>
              <a:t>Rye</a:t>
            </a:r>
            <a:endParaRPr lang="en-US" sz="2400" dirty="0"/>
          </a:p>
        </p:txBody>
      </p:sp>
    </p:spTree>
    <p:extLst>
      <p:ext uri="{BB962C8B-B14F-4D97-AF65-F5344CB8AC3E}">
        <p14:creationId xmlns:p14="http://schemas.microsoft.com/office/powerpoint/2010/main" val="318095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4409" y="310481"/>
            <a:ext cx="646373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SARE Update</a:t>
            </a:r>
            <a:endParaRPr kumimoji="0" lang="en-US" sz="1200" b="1"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cxnSp>
        <p:nvCxnSpPr>
          <p:cNvPr id="5" name="Straight Connector 4"/>
          <p:cNvCxnSpPr/>
          <p:nvPr/>
        </p:nvCxnSpPr>
        <p:spPr>
          <a:xfrm>
            <a:off x="598917" y="1061317"/>
            <a:ext cx="149985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679137" y="1961663"/>
            <a:ext cx="5250638" cy="3937978"/>
          </a:xfrm>
          <a:prstGeom prst="rect">
            <a:avLst/>
          </a:prstGeom>
        </p:spPr>
      </p:pic>
      <p:pic>
        <p:nvPicPr>
          <p:cNvPr id="8" name="Picture 7"/>
          <p:cNvPicPr>
            <a:picLocks noChangeAspect="1"/>
          </p:cNvPicPr>
          <p:nvPr/>
        </p:nvPicPr>
        <p:blipFill>
          <a:blip r:embed="rId4"/>
          <a:stretch>
            <a:fillRect/>
          </a:stretch>
        </p:blipFill>
        <p:spPr>
          <a:xfrm>
            <a:off x="6214532" y="1961663"/>
            <a:ext cx="5250637" cy="3937978"/>
          </a:xfrm>
          <a:prstGeom prst="rect">
            <a:avLst/>
          </a:prstGeom>
        </p:spPr>
      </p:pic>
    </p:spTree>
    <p:extLst>
      <p:ext uri="{BB962C8B-B14F-4D97-AF65-F5344CB8AC3E}">
        <p14:creationId xmlns:p14="http://schemas.microsoft.com/office/powerpoint/2010/main" val="3345445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4409" y="310481"/>
            <a:ext cx="862614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smtClean="0">
                <a:solidFill>
                  <a:prstClr val="white"/>
                </a:solidFill>
                <a:latin typeface="Calibri" panose="020F0502020204030204" pitchFamily="34" charset="0"/>
                <a:cs typeface="Arial" panose="020B0604020202020204" pitchFamily="34" charset="0"/>
              </a:rPr>
              <a:t>NRCS Update – Honeysuckle </a:t>
            </a:r>
            <a:endParaRPr kumimoji="0" lang="en-US" sz="1200" b="1" i="1"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cxnSp>
        <p:nvCxnSpPr>
          <p:cNvPr id="4" name="Straight Connector 3"/>
          <p:cNvCxnSpPr/>
          <p:nvPr/>
        </p:nvCxnSpPr>
        <p:spPr>
          <a:xfrm>
            <a:off x="598917" y="1061317"/>
            <a:ext cx="149985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844" y="1417839"/>
            <a:ext cx="4080119" cy="544015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6215" y="1417841"/>
            <a:ext cx="4080119" cy="5440159"/>
          </a:xfrm>
          <a:prstGeom prst="rect">
            <a:avLst/>
          </a:prstGeom>
        </p:spPr>
      </p:pic>
      <p:sp>
        <p:nvSpPr>
          <p:cNvPr id="9" name="Oval 8"/>
          <p:cNvSpPr/>
          <p:nvPr/>
        </p:nvSpPr>
        <p:spPr>
          <a:xfrm>
            <a:off x="2098771" y="3613738"/>
            <a:ext cx="914400" cy="9144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9389" y="3840105"/>
            <a:ext cx="819455" cy="461665"/>
          </a:xfrm>
          <a:prstGeom prst="rect">
            <a:avLst/>
          </a:prstGeom>
          <a:noFill/>
        </p:spPr>
        <p:txBody>
          <a:bodyPr wrap="none" rtlCol="0">
            <a:spAutoFit/>
          </a:bodyPr>
          <a:lstStyle/>
          <a:p>
            <a:r>
              <a:rPr lang="en-US" sz="2400" dirty="0" smtClean="0">
                <a:solidFill>
                  <a:schemeClr val="bg1"/>
                </a:solidFill>
              </a:rPr>
              <a:t>Holly</a:t>
            </a:r>
            <a:endParaRPr lang="en-US" sz="2400" dirty="0">
              <a:solidFill>
                <a:schemeClr val="bg1"/>
              </a:solidFill>
            </a:endParaRPr>
          </a:p>
        </p:txBody>
      </p:sp>
      <p:sp>
        <p:nvSpPr>
          <p:cNvPr id="12" name="TextBox 11"/>
          <p:cNvSpPr txBox="1"/>
          <p:nvPr/>
        </p:nvSpPr>
        <p:spPr>
          <a:xfrm>
            <a:off x="6044014" y="3722419"/>
            <a:ext cx="1482201" cy="830997"/>
          </a:xfrm>
          <a:prstGeom prst="rect">
            <a:avLst/>
          </a:prstGeom>
          <a:noFill/>
        </p:spPr>
        <p:txBody>
          <a:bodyPr wrap="none" rtlCol="0">
            <a:spAutoFit/>
          </a:bodyPr>
          <a:lstStyle/>
          <a:p>
            <a:r>
              <a:rPr lang="en-US" sz="2400" dirty="0" smtClean="0">
                <a:solidFill>
                  <a:schemeClr val="bg1"/>
                </a:solidFill>
              </a:rPr>
              <a:t>Allegheny </a:t>
            </a:r>
          </a:p>
          <a:p>
            <a:r>
              <a:rPr lang="en-US" sz="2400" dirty="0">
                <a:solidFill>
                  <a:schemeClr val="bg1"/>
                </a:solidFill>
              </a:rPr>
              <a:t>V</a:t>
            </a:r>
            <a:r>
              <a:rPr lang="en-US" sz="2400" dirty="0" smtClean="0">
                <a:solidFill>
                  <a:schemeClr val="bg1"/>
                </a:solidFill>
              </a:rPr>
              <a:t>iburnum</a:t>
            </a:r>
            <a:endParaRPr lang="en-US" sz="2400" dirty="0">
              <a:solidFill>
                <a:schemeClr val="bg1"/>
              </a:solidFill>
            </a:endParaRPr>
          </a:p>
        </p:txBody>
      </p:sp>
    </p:spTree>
    <p:extLst>
      <p:ext uri="{BB962C8B-B14F-4D97-AF65-F5344CB8AC3E}">
        <p14:creationId xmlns:p14="http://schemas.microsoft.com/office/powerpoint/2010/main" val="3088852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4409" y="310481"/>
            <a:ext cx="862614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Arial" panose="020B0604020202020204" pitchFamily="34" charset="0"/>
              </a:rPr>
              <a:t>NRCS Update – High</a:t>
            </a:r>
            <a:r>
              <a:rPr kumimoji="0" lang="en-US" sz="3600" b="1" i="0" u="none" strike="noStrike" kern="1200" cap="none" spc="0" normalizeH="0" noProof="0" dirty="0" smtClean="0">
                <a:ln>
                  <a:noFill/>
                </a:ln>
                <a:solidFill>
                  <a:prstClr val="white"/>
                </a:solidFill>
                <a:effectLst/>
                <a:uLnTx/>
                <a:uFillTx/>
                <a:latin typeface="Calibri" panose="020F0502020204030204" pitchFamily="34" charset="0"/>
                <a:ea typeface="+mn-ea"/>
                <a:cs typeface="Arial" panose="020B0604020202020204" pitchFamily="34" charset="0"/>
              </a:rPr>
              <a:t> Tunnel Gardens</a:t>
            </a:r>
            <a:r>
              <a:rPr kumimoji="0" lang="en-US" sz="3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Arial" panose="020B0604020202020204" pitchFamily="34" charset="0"/>
              </a:rPr>
              <a:t> </a:t>
            </a:r>
            <a:endParaRPr kumimoji="0" lang="en-US" sz="1200" b="1" i="1"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cxnSp>
        <p:nvCxnSpPr>
          <p:cNvPr id="4" name="Straight Connector 3"/>
          <p:cNvCxnSpPr/>
          <p:nvPr/>
        </p:nvCxnSpPr>
        <p:spPr>
          <a:xfrm>
            <a:off x="598917" y="1061317"/>
            <a:ext cx="149985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rot="5400000">
            <a:off x="1835744" y="1122248"/>
            <a:ext cx="1916510" cy="5588001"/>
          </a:xfrm>
          <a:prstGeom prst="rect">
            <a:avLst/>
          </a:prstGeom>
        </p:spPr>
      </p:pic>
      <p:pic>
        <p:nvPicPr>
          <p:cNvPr id="17" name="Picture 16"/>
          <p:cNvPicPr>
            <a:picLocks noChangeAspect="1"/>
          </p:cNvPicPr>
          <p:nvPr/>
        </p:nvPicPr>
        <p:blipFill>
          <a:blip r:embed="rId4"/>
          <a:stretch>
            <a:fillRect/>
          </a:stretch>
        </p:blipFill>
        <p:spPr>
          <a:xfrm>
            <a:off x="4763476" y="1286607"/>
            <a:ext cx="7428524" cy="5571393"/>
          </a:xfrm>
          <a:prstGeom prst="rect">
            <a:avLst/>
          </a:prstGeom>
        </p:spPr>
      </p:pic>
    </p:spTree>
    <p:extLst>
      <p:ext uri="{BB962C8B-B14F-4D97-AF65-F5344CB8AC3E}">
        <p14:creationId xmlns:p14="http://schemas.microsoft.com/office/powerpoint/2010/main" val="271833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738" y="273206"/>
            <a:ext cx="7713785" cy="646331"/>
          </a:xfrm>
          <a:prstGeom prst="rect">
            <a:avLst/>
          </a:prstGeom>
        </p:spPr>
        <p:txBody>
          <a:bodyPr wrap="square">
            <a:spAutoFit/>
          </a:bodyPr>
          <a:lstStyle/>
          <a:p>
            <a:pPr lvl="0">
              <a:defRPr/>
            </a:pPr>
            <a:r>
              <a:rPr lang="en-US" sz="3600" b="1" dirty="0">
                <a:solidFill>
                  <a:prstClr val="white"/>
                </a:solidFill>
                <a:latin typeface="Calibri" panose="020F0502020204030204" pitchFamily="34" charset="0"/>
                <a:cs typeface="Arial" panose="020B0604020202020204" pitchFamily="34" charset="0"/>
              </a:rPr>
              <a:t>NRCS Update – High Tunnel Gardens </a:t>
            </a:r>
            <a:endParaRPr lang="en-US" sz="1200" b="1" i="1" dirty="0">
              <a:solidFill>
                <a:prstClr val="white"/>
              </a:solidFill>
              <a:latin typeface="Calibri" panose="020F0502020204030204" pitchFamily="34" charset="0"/>
              <a:cs typeface="Arial" panose="020B0604020202020204" pitchFamily="34" charset="0"/>
            </a:endParaRPr>
          </a:p>
        </p:txBody>
      </p:sp>
      <p:cxnSp>
        <p:nvCxnSpPr>
          <p:cNvPr id="3" name="Straight Connector 2"/>
          <p:cNvCxnSpPr/>
          <p:nvPr/>
        </p:nvCxnSpPr>
        <p:spPr>
          <a:xfrm>
            <a:off x="598917" y="1061317"/>
            <a:ext cx="149985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1273908" y="1376813"/>
            <a:ext cx="4110891" cy="5481188"/>
          </a:xfrm>
          <a:prstGeom prst="rect">
            <a:avLst/>
          </a:prstGeom>
        </p:spPr>
      </p:pic>
      <p:pic>
        <p:nvPicPr>
          <p:cNvPr id="5" name="Picture 4"/>
          <p:cNvPicPr>
            <a:picLocks noChangeAspect="1"/>
          </p:cNvPicPr>
          <p:nvPr/>
        </p:nvPicPr>
        <p:blipFill>
          <a:blip r:embed="rId4"/>
          <a:stretch>
            <a:fillRect/>
          </a:stretch>
        </p:blipFill>
        <p:spPr>
          <a:xfrm>
            <a:off x="6494586" y="1376813"/>
            <a:ext cx="4110891" cy="5481188"/>
          </a:xfrm>
          <a:prstGeom prst="rect">
            <a:avLst/>
          </a:prstGeom>
        </p:spPr>
      </p:pic>
    </p:spTree>
    <p:extLst>
      <p:ext uri="{BB962C8B-B14F-4D97-AF65-F5344CB8AC3E}">
        <p14:creationId xmlns:p14="http://schemas.microsoft.com/office/powerpoint/2010/main" val="520916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4409" y="310481"/>
            <a:ext cx="862614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Arial" panose="020B0604020202020204" pitchFamily="34" charset="0"/>
              </a:rPr>
              <a:t>NRCS Update – High Tunnel Gardens </a:t>
            </a:r>
            <a:endParaRPr kumimoji="0" lang="en-US" sz="1200" b="1" i="1"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cxnSp>
        <p:nvCxnSpPr>
          <p:cNvPr id="4" name="Straight Connector 3"/>
          <p:cNvCxnSpPr/>
          <p:nvPr/>
        </p:nvCxnSpPr>
        <p:spPr>
          <a:xfrm>
            <a:off x="598917" y="1061317"/>
            <a:ext cx="149985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494409" y="1253911"/>
            <a:ext cx="11121293" cy="5604089"/>
          </a:xfrm>
          <a:prstGeom prst="rect">
            <a:avLst/>
          </a:prstGeom>
        </p:spPr>
      </p:pic>
    </p:spTree>
    <p:extLst>
      <p:ext uri="{BB962C8B-B14F-4D97-AF65-F5344CB8AC3E}">
        <p14:creationId xmlns:p14="http://schemas.microsoft.com/office/powerpoint/2010/main" val="160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66" y="261035"/>
            <a:ext cx="6276013" cy="646331"/>
          </a:xfrm>
          <a:prstGeom prst="rect">
            <a:avLst/>
          </a:prstGeom>
        </p:spPr>
        <p:txBody>
          <a:bodyPr wrap="none">
            <a:spAutoFit/>
          </a:bodyPr>
          <a:lstStyle/>
          <a:p>
            <a:pPr lvl="0"/>
            <a:r>
              <a:rPr lang="en-US" sz="3600" b="1" dirty="0">
                <a:solidFill>
                  <a:prstClr val="black"/>
                </a:solidFill>
                <a:latin typeface="Calibri" panose="020F0502020204030204" pitchFamily="34" charset="0"/>
                <a:cs typeface="Arial" panose="020B0604020202020204" pitchFamily="34" charset="0"/>
              </a:rPr>
              <a:t>Clark State </a:t>
            </a:r>
            <a:r>
              <a:rPr lang="en-US" sz="3600" b="1" dirty="0" smtClean="0">
                <a:solidFill>
                  <a:prstClr val="black"/>
                </a:solidFill>
                <a:latin typeface="Calibri" panose="020F0502020204030204" pitchFamily="34" charset="0"/>
                <a:cs typeface="Arial" panose="020B0604020202020204" pitchFamily="34" charset="0"/>
              </a:rPr>
              <a:t>Ag Program </a:t>
            </a:r>
            <a:r>
              <a:rPr lang="en-US" sz="3600" b="1" dirty="0">
                <a:solidFill>
                  <a:prstClr val="black"/>
                </a:solidFill>
                <a:latin typeface="Calibri" panose="020F0502020204030204" pitchFamily="34" charset="0"/>
                <a:cs typeface="Arial" panose="020B0604020202020204" pitchFamily="34" charset="0"/>
              </a:rPr>
              <a:t>Updates</a:t>
            </a:r>
            <a:endParaRPr lang="en-US" sz="1200" b="1" i="1" dirty="0">
              <a:solidFill>
                <a:prstClr val="black"/>
              </a:solidFill>
              <a:latin typeface="Calibri" panose="020F0502020204030204" pitchFamily="34" charset="0"/>
              <a:cs typeface="Arial" panose="020B0604020202020204" pitchFamily="34" charset="0"/>
            </a:endParaRPr>
          </a:p>
        </p:txBody>
      </p:sp>
      <p:cxnSp>
        <p:nvCxnSpPr>
          <p:cNvPr id="5" name="Straight Connector 4"/>
          <p:cNvCxnSpPr/>
          <p:nvPr/>
        </p:nvCxnSpPr>
        <p:spPr>
          <a:xfrm>
            <a:off x="677071" y="1061317"/>
            <a:ext cx="149985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145994" y="1314328"/>
            <a:ext cx="3931352" cy="5241803"/>
          </a:xfrm>
          <a:prstGeom prst="rect">
            <a:avLst/>
          </a:prstGeom>
        </p:spPr>
      </p:pic>
      <p:pic>
        <p:nvPicPr>
          <p:cNvPr id="8" name="Picture 7"/>
          <p:cNvPicPr>
            <a:picLocks noChangeAspect="1"/>
          </p:cNvPicPr>
          <p:nvPr/>
        </p:nvPicPr>
        <p:blipFill>
          <a:blip r:embed="rId4"/>
          <a:stretch>
            <a:fillRect/>
          </a:stretch>
        </p:blipFill>
        <p:spPr>
          <a:xfrm>
            <a:off x="6643077" y="936982"/>
            <a:ext cx="4214362" cy="5619149"/>
          </a:xfrm>
          <a:prstGeom prst="rect">
            <a:avLst/>
          </a:prstGeom>
        </p:spPr>
      </p:pic>
    </p:spTree>
    <p:extLst>
      <p:ext uri="{BB962C8B-B14F-4D97-AF65-F5344CB8AC3E}">
        <p14:creationId xmlns:p14="http://schemas.microsoft.com/office/powerpoint/2010/main" val="176792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4409" y="310481"/>
            <a:ext cx="6463739" cy="646331"/>
          </a:xfrm>
          <a:prstGeom prst="rect">
            <a:avLst/>
          </a:prstGeom>
          <a:noFill/>
        </p:spPr>
        <p:txBody>
          <a:bodyPr wrap="square" rtlCol="0">
            <a:spAutoFit/>
          </a:bodyPr>
          <a:lstStyle/>
          <a:p>
            <a:r>
              <a:rPr lang="en-US" sz="3600" b="1" dirty="0" smtClean="0">
                <a:latin typeface="Calibri" panose="020F0502020204030204" pitchFamily="34" charset="0"/>
                <a:cs typeface="Arial" panose="020B0604020202020204" pitchFamily="34" charset="0"/>
              </a:rPr>
              <a:t>College for Kids</a:t>
            </a:r>
            <a:endParaRPr lang="en-US" sz="1200" b="1" i="1" dirty="0">
              <a:latin typeface="Calibri" panose="020F0502020204030204" pitchFamily="34" charset="0"/>
              <a:cs typeface="Arial" panose="020B0604020202020204" pitchFamily="34" charset="0"/>
            </a:endParaRPr>
          </a:p>
        </p:txBody>
      </p:sp>
      <p:cxnSp>
        <p:nvCxnSpPr>
          <p:cNvPr id="4" name="Straight Connector 3"/>
          <p:cNvCxnSpPr/>
          <p:nvPr/>
        </p:nvCxnSpPr>
        <p:spPr>
          <a:xfrm>
            <a:off x="598917" y="1061317"/>
            <a:ext cx="149985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6213229" y="501486"/>
            <a:ext cx="4767385" cy="6356514"/>
          </a:xfrm>
          <a:prstGeom prst="rect">
            <a:avLst/>
          </a:prstGeom>
        </p:spPr>
      </p:pic>
      <p:pic>
        <p:nvPicPr>
          <p:cNvPr id="6" name="Picture 5"/>
          <p:cNvPicPr>
            <a:picLocks noChangeAspect="1"/>
          </p:cNvPicPr>
          <p:nvPr/>
        </p:nvPicPr>
        <p:blipFill>
          <a:blip r:embed="rId4"/>
          <a:stretch>
            <a:fillRect/>
          </a:stretch>
        </p:blipFill>
        <p:spPr>
          <a:xfrm>
            <a:off x="1203569" y="1564382"/>
            <a:ext cx="3970214" cy="5293618"/>
          </a:xfrm>
          <a:prstGeom prst="rect">
            <a:avLst/>
          </a:prstGeom>
        </p:spPr>
      </p:pic>
    </p:spTree>
    <p:extLst>
      <p:ext uri="{BB962C8B-B14F-4D97-AF65-F5344CB8AC3E}">
        <p14:creationId xmlns:p14="http://schemas.microsoft.com/office/powerpoint/2010/main" val="3922475096"/>
      </p:ext>
    </p:extLst>
  </p:cSld>
  <p:clrMapOvr>
    <a:masterClrMapping/>
  </p:clrMapOvr>
</p:sld>
</file>

<file path=ppt/theme/theme1.xml><?xml version="1.0" encoding="utf-8"?>
<a:theme xmlns:a="http://schemas.openxmlformats.org/drawingml/2006/main" name="Office Theme">
  <a:themeElements>
    <a:clrScheme name="Clark State Colors">
      <a:dk1>
        <a:sysClr val="windowText" lastClr="000000"/>
      </a:dk1>
      <a:lt1>
        <a:sysClr val="window" lastClr="FFFFFF"/>
      </a:lt1>
      <a:dk2>
        <a:srgbClr val="003763"/>
      </a:dk2>
      <a:lt2>
        <a:srgbClr val="CFD2D3"/>
      </a:lt2>
      <a:accent1>
        <a:srgbClr val="00619D"/>
      </a:accent1>
      <a:accent2>
        <a:srgbClr val="F5A81C"/>
      </a:accent2>
      <a:accent3>
        <a:srgbClr val="666666"/>
      </a:accent3>
      <a:accent4>
        <a:srgbClr val="7F3F84"/>
      </a:accent4>
      <a:accent5>
        <a:srgbClr val="FF7443"/>
      </a:accent5>
      <a:accent6>
        <a:srgbClr val="C0D95A"/>
      </a:accent6>
      <a:hlink>
        <a:srgbClr val="00619D"/>
      </a:hlink>
      <a:folHlink>
        <a:srgbClr val="9FB3C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lark State Colors">
      <a:dk1>
        <a:sysClr val="windowText" lastClr="000000"/>
      </a:dk1>
      <a:lt1>
        <a:sysClr val="window" lastClr="FFFFFF"/>
      </a:lt1>
      <a:dk2>
        <a:srgbClr val="003763"/>
      </a:dk2>
      <a:lt2>
        <a:srgbClr val="CFD2D3"/>
      </a:lt2>
      <a:accent1>
        <a:srgbClr val="00619D"/>
      </a:accent1>
      <a:accent2>
        <a:srgbClr val="F5A81C"/>
      </a:accent2>
      <a:accent3>
        <a:srgbClr val="666666"/>
      </a:accent3>
      <a:accent4>
        <a:srgbClr val="7F3F84"/>
      </a:accent4>
      <a:accent5>
        <a:srgbClr val="FF7443"/>
      </a:accent5>
      <a:accent6>
        <a:srgbClr val="C0D95A"/>
      </a:accent6>
      <a:hlink>
        <a:srgbClr val="00619D"/>
      </a:hlink>
      <a:folHlink>
        <a:srgbClr val="9FB3C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1812</TotalTime>
  <Words>948</Words>
  <Application>Microsoft Office PowerPoint</Application>
  <PresentationFormat>Widescreen</PresentationFormat>
  <Paragraphs>43</Paragraphs>
  <Slides>12</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Calibri Light</vt:lpstr>
      <vt:lpstr>Source Sans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Clark State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Challen Brown</dc:creator>
  <cp:lastModifiedBy>Arly Drake</cp:lastModifiedBy>
  <cp:revision>46</cp:revision>
  <dcterms:created xsi:type="dcterms:W3CDTF">2018-07-13T13:40:40Z</dcterms:created>
  <dcterms:modified xsi:type="dcterms:W3CDTF">2022-10-20T18:37:28Z</dcterms:modified>
</cp:coreProperties>
</file>