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Roboto"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7AF8E0-C7D4-49D6-BD32-D60DBE691AAF}">
  <a:tblStyle styleId="{B37AF8E0-C7D4-49D6-BD32-D60DBE691AA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956"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d061ac41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bd061ac41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bc07ef7d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bc07ef7d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b96423b093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b96423b093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96423b093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b96423b093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96423b093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b96423b093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7b1f3c5c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c7b1f3c5c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bc07ef7d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bc07ef7d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ae844d1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bae844d1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bc9c22a83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bc9c22a83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bae844d1a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bae844d1a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b96423b0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b96423b0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bae844d1a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bae844d1a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bd49c5771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bd49c577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bd49c5771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bd49c5771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b96423b093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b96423b093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b96423b09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b96423b09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b96423b09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b96423b09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bc9c22a83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bc9c22a83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b96423b09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b96423b09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bc9c22a83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bc9c22a83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7b1f3c5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c7b1f3c5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bc9c22a83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bc9c22a83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96423b093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96423b09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8" Type="http://schemas.openxmlformats.org/officeDocument/2006/relationships/hyperlink" Target="https://www.urbanautismsolutions.com/" TargetMode="External"/><Relationship Id="rId3" Type="http://schemas.openxmlformats.org/officeDocument/2006/relationships/hyperlink" Target="http://interactive.wbez.org/curiouscity/chicago-teardowns/" TargetMode="External"/><Relationship Id="rId7" Type="http://schemas.openxmlformats.org/officeDocument/2006/relationships/hyperlink" Target="https://auachicago.or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healthysoilcompost.com/" TargetMode="External"/><Relationship Id="rId5" Type="http://schemas.openxmlformats.org/officeDocument/2006/relationships/hyperlink" Target="https://extension.illinois.edu/" TargetMode="External"/><Relationship Id="rId4" Type="http://schemas.openxmlformats.org/officeDocument/2006/relationships/hyperlink" Target="https://www.advancingecoag.com/john" TargetMode="External"/><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tucker@urbanautismsolutions.com" TargetMode="External"/><Relationship Id="rId7" Type="http://schemas.openxmlformats.org/officeDocument/2006/relationships/hyperlink" Target="https://www.youtube.com/channel/UC0n0m-dMxU_F71ZimuXnScQ"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www.linkedin.com/company/urban-autism-solutions/" TargetMode="External"/><Relationship Id="rId5" Type="http://schemas.openxmlformats.org/officeDocument/2006/relationships/hyperlink" Target="https://www.instagram.com/urbanautismsolutions/" TargetMode="External"/><Relationship Id="rId4" Type="http://schemas.openxmlformats.org/officeDocument/2006/relationships/hyperlink" Target="https://www.facebook.com/UrbanAutismSolutions/" TargetMode="External"/><Relationship Id="rId9"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4" y="744575"/>
            <a:ext cx="44484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Composting, Remediation on a Small Scale</a:t>
            </a:r>
            <a:endParaRPr/>
          </a:p>
        </p:txBody>
      </p:sp>
      <p:sp>
        <p:nvSpPr>
          <p:cNvPr id="55" name="Google Shape;55;p13"/>
          <p:cNvSpPr txBox="1">
            <a:spLocks noGrp="1"/>
          </p:cNvSpPr>
          <p:nvPr>
            <p:ph type="subTitle" idx="1"/>
          </p:nvPr>
        </p:nvSpPr>
        <p:spPr>
          <a:xfrm>
            <a:off x="311700" y="2834125"/>
            <a:ext cx="4448400" cy="7527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r>
              <a:rPr lang="en"/>
              <a:t>with Growing Solutions Farm</a:t>
            </a:r>
            <a:endParaRPr/>
          </a:p>
          <a:p>
            <a:pPr marL="0" lvl="0" indent="0" algn="ctr" rtl="0">
              <a:spcBef>
                <a:spcPts val="0"/>
              </a:spcBef>
              <a:spcAft>
                <a:spcPts val="0"/>
              </a:spcAft>
              <a:buNone/>
            </a:pPr>
            <a:r>
              <a:rPr lang="en"/>
              <a:t>(Winter 2021) </a:t>
            </a:r>
            <a:endParaRPr/>
          </a:p>
        </p:txBody>
      </p:sp>
      <p:pic>
        <p:nvPicPr>
          <p:cNvPr id="56" name="Google Shape;56;p13"/>
          <p:cNvPicPr preferRelativeResize="0"/>
          <p:nvPr/>
        </p:nvPicPr>
        <p:blipFill>
          <a:blip r:embed="rId3">
            <a:alphaModFix/>
          </a:blip>
          <a:stretch>
            <a:fillRect/>
          </a:stretch>
        </p:blipFill>
        <p:spPr>
          <a:xfrm>
            <a:off x="4974662" y="0"/>
            <a:ext cx="3857626" cy="5143501"/>
          </a:xfrm>
          <a:prstGeom prst="rect">
            <a:avLst/>
          </a:prstGeom>
          <a:noFill/>
          <a:ln w="28575" cap="flat" cmpd="sng">
            <a:solidFill>
              <a:schemeClr val="dk2"/>
            </a:solidFill>
            <a:prstDash val="solid"/>
            <a:round/>
            <a:headEnd type="none" w="sm" len="sm"/>
            <a:tailEnd type="none" w="sm" len="sm"/>
          </a:ln>
        </p:spPr>
      </p:pic>
      <p:pic>
        <p:nvPicPr>
          <p:cNvPr id="57" name="Google Shape;57;p13"/>
          <p:cNvPicPr preferRelativeResize="0"/>
          <p:nvPr/>
        </p:nvPicPr>
        <p:blipFill>
          <a:blip r:embed="rId4">
            <a:alphaModFix/>
          </a:blip>
          <a:stretch>
            <a:fillRect/>
          </a:stretch>
        </p:blipFill>
        <p:spPr>
          <a:xfrm>
            <a:off x="1535000" y="3835049"/>
            <a:ext cx="2001800" cy="81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Overuse of Nitrogen-based Fertilizers</a:t>
            </a:r>
            <a:endParaRPr/>
          </a:p>
        </p:txBody>
      </p:sp>
      <p:sp>
        <p:nvSpPr>
          <p:cNvPr id="121" name="Google Shape;121;p22"/>
          <p:cNvSpPr txBox="1">
            <a:spLocks noGrp="1"/>
          </p:cNvSpPr>
          <p:nvPr>
            <p:ph type="body" idx="1"/>
          </p:nvPr>
        </p:nvSpPr>
        <p:spPr>
          <a:xfrm>
            <a:off x="311700" y="1389600"/>
            <a:ext cx="2808000" cy="3179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lnSpcReduction="20000"/>
          </a:bodyPr>
          <a:lstStyle/>
          <a:p>
            <a:pPr marL="457200" lvl="0" indent="-304800" algn="l" rtl="0">
              <a:spcBef>
                <a:spcPts val="0"/>
              </a:spcBef>
              <a:spcAft>
                <a:spcPts val="0"/>
              </a:spcAft>
              <a:buSzPts val="1200"/>
              <a:buChar char="-"/>
            </a:pPr>
            <a:r>
              <a:rPr lang="en"/>
              <a:t>Unchecked use of fertilizer, whether organic or synthetic, causes algal blooms--rapid growth of nitrogen-loving bacteria in waterways and bodies that can destroy ecosystems. </a:t>
            </a:r>
            <a:endParaRPr/>
          </a:p>
          <a:p>
            <a:pPr marL="457200" lvl="0" indent="-304800" algn="l" rtl="0">
              <a:spcBef>
                <a:spcPts val="0"/>
              </a:spcBef>
              <a:spcAft>
                <a:spcPts val="0"/>
              </a:spcAft>
              <a:buSzPts val="1200"/>
              <a:buChar char="-"/>
            </a:pPr>
            <a:r>
              <a:rPr lang="en"/>
              <a:t>This is one of many acts of ecological degradation directly caused by large scale agriculture.</a:t>
            </a:r>
            <a:endParaRPr/>
          </a:p>
          <a:p>
            <a:pPr marL="457200" lvl="0" indent="-304800" algn="l" rtl="0">
              <a:spcBef>
                <a:spcPts val="0"/>
              </a:spcBef>
              <a:spcAft>
                <a:spcPts val="0"/>
              </a:spcAft>
              <a:buSzPts val="1200"/>
              <a:buChar char="-"/>
            </a:pPr>
            <a:r>
              <a:rPr lang="en"/>
              <a:t>Like waste management, this is a macro issue that can be addressed, though the onus should be on the largest culprits--industry and government.  </a:t>
            </a:r>
            <a:endParaRPr/>
          </a:p>
        </p:txBody>
      </p:sp>
      <p:pic>
        <p:nvPicPr>
          <p:cNvPr id="122" name="Google Shape;122;p22"/>
          <p:cNvPicPr preferRelativeResize="0"/>
          <p:nvPr/>
        </p:nvPicPr>
        <p:blipFill>
          <a:blip r:embed="rId3">
            <a:alphaModFix/>
          </a:blip>
          <a:stretch>
            <a:fillRect/>
          </a:stretch>
        </p:blipFill>
        <p:spPr>
          <a:xfrm>
            <a:off x="3292175" y="283950"/>
            <a:ext cx="5719501" cy="45756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Remediation: Diagnosis</a:t>
            </a:r>
            <a:endParaRPr/>
          </a:p>
        </p:txBody>
      </p:sp>
      <p:sp>
        <p:nvSpPr>
          <p:cNvPr id="128" name="Google Shape;128;p23"/>
          <p:cNvSpPr txBox="1">
            <a:spLocks noGrp="1"/>
          </p:cNvSpPr>
          <p:nvPr>
            <p:ph type="body" idx="1"/>
          </p:nvPr>
        </p:nvSpPr>
        <p:spPr>
          <a:xfrm>
            <a:off x="311700" y="1389600"/>
            <a:ext cx="2808000" cy="3179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lnSpcReduction="20000"/>
          </a:bodyPr>
          <a:lstStyle/>
          <a:p>
            <a:pPr marL="457200" lvl="0" indent="-304800" algn="l" rtl="0">
              <a:spcBef>
                <a:spcPts val="0"/>
              </a:spcBef>
              <a:spcAft>
                <a:spcPts val="0"/>
              </a:spcAft>
              <a:buSzPts val="1200"/>
              <a:buChar char="-"/>
            </a:pPr>
            <a:r>
              <a:rPr lang="en"/>
              <a:t>Ideal soil is the color and close to the consistency of coffee grounds. </a:t>
            </a:r>
            <a:endParaRPr/>
          </a:p>
          <a:p>
            <a:pPr marL="457200" lvl="0" indent="-304800" algn="l" rtl="0">
              <a:spcBef>
                <a:spcPts val="0"/>
              </a:spcBef>
              <a:spcAft>
                <a:spcPts val="0"/>
              </a:spcAft>
              <a:buSzPts val="1200"/>
              <a:buChar char="-"/>
            </a:pPr>
            <a:r>
              <a:rPr lang="en" b="1"/>
              <a:t>Color: </a:t>
            </a:r>
            <a:r>
              <a:rPr lang="en"/>
              <a:t>the color is due to quality bioavailable nutrients (humus). </a:t>
            </a:r>
            <a:endParaRPr/>
          </a:p>
          <a:p>
            <a:pPr marL="457200" lvl="0" indent="-304800" algn="l" rtl="0">
              <a:spcBef>
                <a:spcPts val="0"/>
              </a:spcBef>
              <a:spcAft>
                <a:spcPts val="0"/>
              </a:spcAft>
              <a:buSzPts val="1200"/>
              <a:buChar char="-"/>
            </a:pPr>
            <a:r>
              <a:rPr lang="en" b="1"/>
              <a:t>Conditioning (texture):</a:t>
            </a:r>
            <a:r>
              <a:rPr lang="en"/>
              <a:t> soil should not severely compact, impeding air flow and root growth. </a:t>
            </a:r>
            <a:endParaRPr/>
          </a:p>
          <a:p>
            <a:pPr marL="457200" lvl="0" indent="-304800" algn="l" rtl="0">
              <a:spcBef>
                <a:spcPts val="0"/>
              </a:spcBef>
              <a:spcAft>
                <a:spcPts val="0"/>
              </a:spcAft>
              <a:buSzPts val="1200"/>
              <a:buChar char="-"/>
            </a:pPr>
            <a:r>
              <a:rPr lang="en" b="1"/>
              <a:t>Retention: </a:t>
            </a:r>
            <a:r>
              <a:rPr lang="en"/>
              <a:t>Soil should retain some water. When soaked, you should be able to ball it. </a:t>
            </a:r>
            <a:endParaRPr/>
          </a:p>
          <a:p>
            <a:pPr marL="457200" lvl="0" indent="-304800" algn="l" rtl="0">
              <a:spcBef>
                <a:spcPts val="0"/>
              </a:spcBef>
              <a:spcAft>
                <a:spcPts val="0"/>
              </a:spcAft>
              <a:buSzPts val="1200"/>
              <a:buChar char="-"/>
            </a:pPr>
            <a:r>
              <a:rPr lang="en" b="1"/>
              <a:t>Life: </a:t>
            </a:r>
            <a:r>
              <a:rPr lang="en"/>
              <a:t>You need to have bugs, worms, some fungus and more in your soil. This is a sign that it is healthy. </a:t>
            </a:r>
            <a:endParaRPr/>
          </a:p>
        </p:txBody>
      </p:sp>
      <p:pic>
        <p:nvPicPr>
          <p:cNvPr id="129" name="Google Shape;129;p23"/>
          <p:cNvPicPr preferRelativeResize="0"/>
          <p:nvPr/>
        </p:nvPicPr>
        <p:blipFill>
          <a:blip r:embed="rId3">
            <a:alphaModFix/>
          </a:blip>
          <a:stretch>
            <a:fillRect/>
          </a:stretch>
        </p:blipFill>
        <p:spPr>
          <a:xfrm>
            <a:off x="3274950" y="1389600"/>
            <a:ext cx="5659000" cy="25650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Remediation: Diagnosis </a:t>
            </a:r>
            <a:endParaRPr/>
          </a:p>
        </p:txBody>
      </p:sp>
      <p:sp>
        <p:nvSpPr>
          <p:cNvPr id="135" name="Google Shape;135;p24"/>
          <p:cNvSpPr txBox="1">
            <a:spLocks noGrp="1"/>
          </p:cNvSpPr>
          <p:nvPr>
            <p:ph type="body" idx="1"/>
          </p:nvPr>
        </p:nvSpPr>
        <p:spPr>
          <a:xfrm>
            <a:off x="311700" y="1152475"/>
            <a:ext cx="3999900" cy="3416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t>At Home: </a:t>
            </a:r>
            <a:endParaRPr b="1"/>
          </a:p>
          <a:p>
            <a:pPr marL="457200" lvl="0" indent="-317500" algn="l" rtl="0">
              <a:spcBef>
                <a:spcPts val="1200"/>
              </a:spcBef>
              <a:spcAft>
                <a:spcPts val="0"/>
              </a:spcAft>
              <a:buSzPts val="1400"/>
              <a:buChar char="-"/>
            </a:pPr>
            <a:r>
              <a:rPr lang="en"/>
              <a:t>Are your plants growing to full size, on schedule, and visibly healthy? </a:t>
            </a:r>
            <a:endParaRPr/>
          </a:p>
          <a:p>
            <a:pPr marL="457200" lvl="0" indent="-317500" algn="l" rtl="0">
              <a:spcBef>
                <a:spcPts val="0"/>
              </a:spcBef>
              <a:spcAft>
                <a:spcPts val="0"/>
              </a:spcAft>
              <a:buSzPts val="1400"/>
              <a:buChar char="-"/>
            </a:pPr>
            <a:r>
              <a:rPr lang="en"/>
              <a:t>Evaluate the color, texture, and water retention of your soil. Sandy and clay rich soils are not ideal. </a:t>
            </a:r>
            <a:endParaRPr/>
          </a:p>
          <a:p>
            <a:pPr marL="457200" lvl="0" indent="-317500" algn="l" rtl="0">
              <a:spcBef>
                <a:spcPts val="0"/>
              </a:spcBef>
              <a:spcAft>
                <a:spcPts val="0"/>
              </a:spcAft>
              <a:buSzPts val="1400"/>
              <a:buChar char="-"/>
            </a:pPr>
            <a:r>
              <a:rPr lang="en"/>
              <a:t>Remember the coffee grounds analog.</a:t>
            </a:r>
            <a:endParaRPr/>
          </a:p>
          <a:p>
            <a:pPr marL="457200" lvl="0" indent="-342900" algn="l" rtl="0">
              <a:spcBef>
                <a:spcPts val="0"/>
              </a:spcBef>
              <a:spcAft>
                <a:spcPts val="0"/>
              </a:spcAft>
              <a:buSzPts val="1800"/>
              <a:buChar char="-"/>
            </a:pPr>
            <a:r>
              <a:rPr lang="en"/>
              <a:t>Applying non-compost fertilizer, while helpful, is not a long-term solution. More important than applying fertilizer is fixing your soil. </a:t>
            </a:r>
            <a:endParaRPr/>
          </a:p>
          <a:p>
            <a:pPr marL="0" lvl="0" indent="0" algn="l" rtl="0">
              <a:spcBef>
                <a:spcPts val="1200"/>
              </a:spcBef>
              <a:spcAft>
                <a:spcPts val="1200"/>
              </a:spcAft>
              <a:buNone/>
            </a:pPr>
            <a:endParaRPr/>
          </a:p>
        </p:txBody>
      </p:sp>
      <p:sp>
        <p:nvSpPr>
          <p:cNvPr id="136" name="Google Shape;136;p24"/>
          <p:cNvSpPr txBox="1">
            <a:spLocks noGrp="1"/>
          </p:cNvSpPr>
          <p:nvPr>
            <p:ph type="body" idx="2"/>
          </p:nvPr>
        </p:nvSpPr>
        <p:spPr>
          <a:xfrm>
            <a:off x="4832400" y="1152475"/>
            <a:ext cx="3999900" cy="3416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b="1"/>
              <a:t>In a Lab: </a:t>
            </a:r>
            <a:endParaRPr b="1"/>
          </a:p>
          <a:p>
            <a:pPr marL="457200" lvl="0" indent="-317500" algn="l" rtl="0">
              <a:spcBef>
                <a:spcPts val="1200"/>
              </a:spcBef>
              <a:spcAft>
                <a:spcPts val="0"/>
              </a:spcAft>
              <a:buSzPts val="1400"/>
              <a:buChar char="-"/>
            </a:pPr>
            <a:r>
              <a:rPr lang="en"/>
              <a:t>Companies, governmental organizations, and universities perform soil tests. </a:t>
            </a:r>
            <a:endParaRPr/>
          </a:p>
          <a:p>
            <a:pPr marL="457200" lvl="0" indent="-317500" algn="l" rtl="0">
              <a:spcBef>
                <a:spcPts val="0"/>
              </a:spcBef>
              <a:spcAft>
                <a:spcPts val="0"/>
              </a:spcAft>
              <a:buSzPts val="1400"/>
              <a:buChar char="-"/>
            </a:pPr>
            <a:r>
              <a:rPr lang="en"/>
              <a:t>This is a lab test that provides the chemical composition of your sample, and provides a prescription. </a:t>
            </a:r>
            <a:endParaRPr/>
          </a:p>
          <a:p>
            <a:pPr marL="457200" lvl="0" indent="-317500" algn="l" rtl="0">
              <a:spcBef>
                <a:spcPts val="0"/>
              </a:spcBef>
              <a:spcAft>
                <a:spcPts val="0"/>
              </a:spcAft>
              <a:buSzPts val="1400"/>
              <a:buChar char="-"/>
            </a:pPr>
            <a:r>
              <a:rPr lang="en"/>
              <a:t>GSF sends an annual sample to UI Extension, which is also an excellent source of information on all of your agriculture questions. </a:t>
            </a:r>
            <a:endParaRPr/>
          </a:p>
        </p:txBody>
      </p:sp>
      <p:pic>
        <p:nvPicPr>
          <p:cNvPr id="137" name="Google Shape;137;p24"/>
          <p:cNvPicPr preferRelativeResize="0"/>
          <p:nvPr/>
        </p:nvPicPr>
        <p:blipFill>
          <a:blip r:embed="rId3">
            <a:alphaModFix/>
          </a:blip>
          <a:stretch>
            <a:fillRect/>
          </a:stretch>
        </p:blipFill>
        <p:spPr>
          <a:xfrm>
            <a:off x="4099850" y="3609470"/>
            <a:ext cx="2166700" cy="15340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Composting: Process</a:t>
            </a:r>
            <a:endParaRPr/>
          </a:p>
        </p:txBody>
      </p:sp>
      <p:sp>
        <p:nvSpPr>
          <p:cNvPr id="143" name="Google Shape;143;p25"/>
          <p:cNvSpPr txBox="1">
            <a:spLocks noGrp="1"/>
          </p:cNvSpPr>
          <p:nvPr>
            <p:ph type="body" idx="1"/>
          </p:nvPr>
        </p:nvSpPr>
        <p:spPr>
          <a:xfrm>
            <a:off x="311700" y="1389600"/>
            <a:ext cx="2808000" cy="34605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Compost can be made a number of ways, but only the aerobic process can be considered compost by definition. </a:t>
            </a:r>
            <a:endParaRPr sz="1400"/>
          </a:p>
          <a:p>
            <a:pPr marL="457200" lvl="0" indent="-317500" algn="l" rtl="0">
              <a:spcBef>
                <a:spcPts val="0"/>
              </a:spcBef>
              <a:spcAft>
                <a:spcPts val="0"/>
              </a:spcAft>
              <a:buSzPts val="1400"/>
              <a:buChar char="-"/>
            </a:pPr>
            <a:r>
              <a:rPr lang="en" sz="1400"/>
              <a:t>Composting uses microbes to complete the process in air. </a:t>
            </a:r>
            <a:endParaRPr sz="1400"/>
          </a:p>
          <a:p>
            <a:pPr marL="457200" lvl="0" indent="-317500" algn="l" rtl="0">
              <a:spcBef>
                <a:spcPts val="0"/>
              </a:spcBef>
              <a:spcAft>
                <a:spcPts val="0"/>
              </a:spcAft>
              <a:buSzPts val="1400"/>
              <a:buChar char="-"/>
            </a:pPr>
            <a:r>
              <a:rPr lang="en" sz="1400"/>
              <a:t>Vermiculture uses worms and microbes to complete the process in air. </a:t>
            </a:r>
            <a:endParaRPr sz="1400"/>
          </a:p>
          <a:p>
            <a:pPr marL="457200" lvl="0" indent="-317500" algn="l" rtl="0">
              <a:spcBef>
                <a:spcPts val="0"/>
              </a:spcBef>
              <a:spcAft>
                <a:spcPts val="0"/>
              </a:spcAft>
              <a:buSzPts val="1400"/>
              <a:buChar char="-"/>
            </a:pPr>
            <a:r>
              <a:rPr lang="en" sz="1400"/>
              <a:t>Anaerobic decomposition uses microbes with minimal air. </a:t>
            </a:r>
            <a:endParaRPr sz="1400"/>
          </a:p>
        </p:txBody>
      </p:sp>
      <p:graphicFrame>
        <p:nvGraphicFramePr>
          <p:cNvPr id="144" name="Google Shape;144;p25"/>
          <p:cNvGraphicFramePr/>
          <p:nvPr/>
        </p:nvGraphicFramePr>
        <p:xfrm>
          <a:off x="3755375" y="553500"/>
          <a:ext cx="3000000" cy="3000000"/>
        </p:xfrm>
        <a:graphic>
          <a:graphicData uri="http://schemas.openxmlformats.org/drawingml/2006/table">
            <a:tbl>
              <a:tblPr>
                <a:noFill/>
                <a:tableStyleId>{B37AF8E0-C7D4-49D6-BD32-D60DBE691AAF}</a:tableStyleId>
              </a:tblPr>
              <a:tblGrid>
                <a:gridCol w="1358350">
                  <a:extLst>
                    <a:ext uri="{9D8B030D-6E8A-4147-A177-3AD203B41FA5}">
                      <a16:colId xmlns:a16="http://schemas.microsoft.com/office/drawing/2014/main" val="20000"/>
                    </a:ext>
                  </a:extLst>
                </a:gridCol>
                <a:gridCol w="946700">
                  <a:extLst>
                    <a:ext uri="{9D8B030D-6E8A-4147-A177-3AD203B41FA5}">
                      <a16:colId xmlns:a16="http://schemas.microsoft.com/office/drawing/2014/main" val="20001"/>
                    </a:ext>
                  </a:extLst>
                </a:gridCol>
                <a:gridCol w="1259850">
                  <a:extLst>
                    <a:ext uri="{9D8B030D-6E8A-4147-A177-3AD203B41FA5}">
                      <a16:colId xmlns:a16="http://schemas.microsoft.com/office/drawing/2014/main" val="20002"/>
                    </a:ext>
                  </a:extLst>
                </a:gridCol>
                <a:gridCol w="1152500">
                  <a:extLst>
                    <a:ext uri="{9D8B030D-6E8A-4147-A177-3AD203B41FA5}">
                      <a16:colId xmlns:a16="http://schemas.microsoft.com/office/drawing/2014/main" val="20003"/>
                    </a:ext>
                  </a:extLst>
                </a:gridCol>
              </a:tblGrid>
              <a:tr h="537075">
                <a:tc>
                  <a:txBody>
                    <a:bodyPr/>
                    <a:lstStyle/>
                    <a:p>
                      <a:pPr marL="0" lvl="0" indent="0" algn="l" rtl="0">
                        <a:spcBef>
                          <a:spcPts val="0"/>
                        </a:spcBef>
                        <a:spcAft>
                          <a:spcPts val="0"/>
                        </a:spcAft>
                        <a:buNone/>
                      </a:pP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b="1"/>
                        <a:t>Classic</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b="1"/>
                        <a:t>Vermiculture</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b="1"/>
                        <a:t>Anaerobic</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37075">
                <a:tc>
                  <a:txBody>
                    <a:bodyPr/>
                    <a:lstStyle/>
                    <a:p>
                      <a:pPr marL="0" lvl="0" indent="0" algn="l" rtl="0">
                        <a:spcBef>
                          <a:spcPts val="0"/>
                        </a:spcBef>
                        <a:spcAft>
                          <a:spcPts val="0"/>
                        </a:spcAft>
                        <a:buNone/>
                      </a:pPr>
                      <a:r>
                        <a:rPr lang="en" sz="1000" b="1"/>
                        <a:t>Engine</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Microbes</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Worms and microbes</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Microbes</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37075">
                <a:tc>
                  <a:txBody>
                    <a:bodyPr/>
                    <a:lstStyle/>
                    <a:p>
                      <a:pPr marL="0" lvl="0" indent="0" algn="l" rtl="0">
                        <a:spcBef>
                          <a:spcPts val="0"/>
                        </a:spcBef>
                        <a:spcAft>
                          <a:spcPts val="0"/>
                        </a:spcAft>
                        <a:buNone/>
                      </a:pPr>
                      <a:r>
                        <a:rPr lang="en" sz="1000" b="1"/>
                        <a:t>Flipping</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Often</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Superficially (some sifting) </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Rare</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37075">
                <a:tc>
                  <a:txBody>
                    <a:bodyPr/>
                    <a:lstStyle/>
                    <a:p>
                      <a:pPr marL="0" lvl="0" indent="0" algn="l" rtl="0">
                        <a:spcBef>
                          <a:spcPts val="0"/>
                        </a:spcBef>
                        <a:spcAft>
                          <a:spcPts val="0"/>
                        </a:spcAft>
                        <a:buNone/>
                      </a:pPr>
                      <a:r>
                        <a:rPr lang="en" sz="1000" b="1"/>
                        <a:t>Internal Temperature</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135</a:t>
                      </a:r>
                      <a:r>
                        <a:rPr lang="en" sz="1000">
                          <a:solidFill>
                            <a:srgbClr val="202124"/>
                          </a:solidFill>
                          <a:highlight>
                            <a:srgbClr val="FFFFFF"/>
                          </a:highlight>
                          <a:latin typeface="Roboto"/>
                          <a:ea typeface="Roboto"/>
                          <a:cs typeface="Roboto"/>
                          <a:sym typeface="Roboto"/>
                        </a:rPr>
                        <a:t>°F</a:t>
                      </a:r>
                      <a:r>
                        <a:rPr lang="en" sz="1000">
                          <a:solidFill>
                            <a:schemeClr val="dk2"/>
                          </a:solidFill>
                        </a:rPr>
                        <a:t>-160</a:t>
                      </a:r>
                      <a:r>
                        <a:rPr lang="en" sz="1000">
                          <a:solidFill>
                            <a:srgbClr val="202124"/>
                          </a:solidFill>
                          <a:highlight>
                            <a:srgbClr val="FFFFFF"/>
                          </a:highlight>
                          <a:latin typeface="Roboto"/>
                          <a:ea typeface="Roboto"/>
                          <a:cs typeface="Roboto"/>
                          <a:sym typeface="Roboto"/>
                        </a:rPr>
                        <a:t>°F</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55</a:t>
                      </a:r>
                      <a:r>
                        <a:rPr lang="en" sz="1000">
                          <a:solidFill>
                            <a:srgbClr val="202124"/>
                          </a:solidFill>
                          <a:highlight>
                            <a:srgbClr val="FFFFFF"/>
                          </a:highlight>
                          <a:latin typeface="Roboto"/>
                          <a:ea typeface="Roboto"/>
                          <a:cs typeface="Roboto"/>
                          <a:sym typeface="Roboto"/>
                        </a:rPr>
                        <a:t>°F</a:t>
                      </a:r>
                      <a:r>
                        <a:rPr lang="en" sz="1000">
                          <a:solidFill>
                            <a:schemeClr val="dk2"/>
                          </a:solidFill>
                        </a:rPr>
                        <a:t>-85</a:t>
                      </a:r>
                      <a:r>
                        <a:rPr lang="en" sz="1000">
                          <a:solidFill>
                            <a:srgbClr val="202124"/>
                          </a:solidFill>
                          <a:highlight>
                            <a:srgbClr val="FFFFFF"/>
                          </a:highlight>
                          <a:latin typeface="Roboto"/>
                          <a:ea typeface="Roboto"/>
                          <a:cs typeface="Roboto"/>
                          <a:sym typeface="Roboto"/>
                        </a:rPr>
                        <a:t>°F</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N/A</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37075">
                <a:tc>
                  <a:txBody>
                    <a:bodyPr/>
                    <a:lstStyle/>
                    <a:p>
                      <a:pPr marL="0" lvl="0" indent="0" algn="l" rtl="0">
                        <a:spcBef>
                          <a:spcPts val="0"/>
                        </a:spcBef>
                        <a:spcAft>
                          <a:spcPts val="0"/>
                        </a:spcAft>
                        <a:buNone/>
                      </a:pPr>
                      <a:r>
                        <a:rPr lang="en" sz="1000" b="1"/>
                        <a:t>Air</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Always</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Always</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Little</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37075">
                <a:tc>
                  <a:txBody>
                    <a:bodyPr/>
                    <a:lstStyle/>
                    <a:p>
                      <a:pPr marL="0" lvl="0" indent="0" algn="l" rtl="0">
                        <a:spcBef>
                          <a:spcPts val="0"/>
                        </a:spcBef>
                        <a:spcAft>
                          <a:spcPts val="0"/>
                        </a:spcAft>
                        <a:buNone/>
                      </a:pPr>
                      <a:r>
                        <a:rPr lang="en" sz="1000" b="1"/>
                        <a:t>Smell</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Little</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Little</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Malodorous</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37075">
                <a:tc>
                  <a:txBody>
                    <a:bodyPr/>
                    <a:lstStyle/>
                    <a:p>
                      <a:pPr marL="0" lvl="0" indent="0" algn="l" rtl="0">
                        <a:spcBef>
                          <a:spcPts val="0"/>
                        </a:spcBef>
                        <a:spcAft>
                          <a:spcPts val="0"/>
                        </a:spcAft>
                        <a:buNone/>
                      </a:pPr>
                      <a:r>
                        <a:rPr lang="en" sz="1000" b="1"/>
                        <a:t>Recommended</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Yes</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Yes</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No</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37075">
                <a:tc>
                  <a:txBody>
                    <a:bodyPr/>
                    <a:lstStyle/>
                    <a:p>
                      <a:pPr marL="0" lvl="0" indent="0" algn="l" rtl="0">
                        <a:spcBef>
                          <a:spcPts val="0"/>
                        </a:spcBef>
                        <a:spcAft>
                          <a:spcPts val="0"/>
                        </a:spcAft>
                        <a:buNone/>
                      </a:pPr>
                      <a:r>
                        <a:rPr lang="en" sz="1000" b="1"/>
                        <a:t>Safe</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Often</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Often</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Requires testing</a:t>
                      </a:r>
                      <a:endParaRPr sz="100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Composting: Process</a:t>
            </a:r>
            <a:endParaRPr/>
          </a:p>
        </p:txBody>
      </p:sp>
      <p:sp>
        <p:nvSpPr>
          <p:cNvPr id="150" name="Google Shape;150;p26"/>
          <p:cNvSpPr txBox="1">
            <a:spLocks noGrp="1"/>
          </p:cNvSpPr>
          <p:nvPr>
            <p:ph type="body" idx="1"/>
          </p:nvPr>
        </p:nvSpPr>
        <p:spPr>
          <a:xfrm>
            <a:off x="311700" y="1389600"/>
            <a:ext cx="2808000" cy="3179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fontScale="92500"/>
          </a:bodyPr>
          <a:lstStyle/>
          <a:p>
            <a:pPr marL="457200" lvl="0" indent="-318134" algn="l" rtl="0">
              <a:spcBef>
                <a:spcPts val="0"/>
              </a:spcBef>
              <a:spcAft>
                <a:spcPts val="0"/>
              </a:spcAft>
              <a:buSzPct val="100000"/>
              <a:buChar char="-"/>
            </a:pPr>
            <a:r>
              <a:rPr lang="en" sz="1524"/>
              <a:t>For folks at home, and small-scale farmers, both classic compost and vermiculture are viable. </a:t>
            </a:r>
            <a:endParaRPr sz="1524"/>
          </a:p>
          <a:p>
            <a:pPr marL="457200" lvl="0" indent="-318134" algn="l" rtl="0">
              <a:spcBef>
                <a:spcPts val="0"/>
              </a:spcBef>
              <a:spcAft>
                <a:spcPts val="0"/>
              </a:spcAft>
              <a:buSzPct val="100000"/>
              <a:buChar char="-"/>
            </a:pPr>
            <a:r>
              <a:rPr lang="en" sz="1524"/>
              <a:t>Do not compost materials listed here (far right) when small-scale composting. </a:t>
            </a:r>
            <a:endParaRPr sz="1524"/>
          </a:p>
          <a:p>
            <a:pPr marL="457200" lvl="0" indent="-299085" algn="l" rtl="0">
              <a:spcBef>
                <a:spcPts val="0"/>
              </a:spcBef>
              <a:spcAft>
                <a:spcPts val="0"/>
              </a:spcAft>
              <a:buSzPct val="78723"/>
              <a:buChar char="-"/>
            </a:pPr>
            <a:r>
              <a:rPr lang="en" sz="1524"/>
              <a:t>When using vermiculture, be mindful of noxious, acidic, cooked, and compostable non-food items.</a:t>
            </a:r>
            <a:r>
              <a:rPr lang="en"/>
              <a:t> </a:t>
            </a:r>
            <a:endParaRPr/>
          </a:p>
        </p:txBody>
      </p:sp>
      <p:pic>
        <p:nvPicPr>
          <p:cNvPr id="151" name="Google Shape;151;p26"/>
          <p:cNvPicPr preferRelativeResize="0"/>
          <p:nvPr/>
        </p:nvPicPr>
        <p:blipFill>
          <a:blip r:embed="rId3">
            <a:alphaModFix/>
          </a:blip>
          <a:stretch>
            <a:fillRect/>
          </a:stretch>
        </p:blipFill>
        <p:spPr>
          <a:xfrm>
            <a:off x="3243200" y="756000"/>
            <a:ext cx="5719500" cy="38130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STOP </a:t>
            </a:r>
            <a:endParaRPr/>
          </a:p>
        </p:txBody>
      </p:sp>
      <p:sp>
        <p:nvSpPr>
          <p:cNvPr id="157" name="Google Shape;157;p2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a:t>What are two ways that we can mitigate contaminated soil? </a:t>
            </a:r>
            <a:endParaRPr/>
          </a:p>
          <a:p>
            <a:pPr marL="457200" lvl="0" indent="0" algn="l" rtl="0">
              <a:spcBef>
                <a:spcPts val="1200"/>
              </a:spcBef>
              <a:spcAft>
                <a:spcPts val="0"/>
              </a:spcAft>
              <a:buNone/>
            </a:pPr>
            <a:endParaRPr/>
          </a:p>
          <a:p>
            <a:pPr marL="457200" lvl="0" indent="-304800" algn="l" rtl="0">
              <a:spcBef>
                <a:spcPts val="1200"/>
              </a:spcBef>
              <a:spcAft>
                <a:spcPts val="0"/>
              </a:spcAft>
              <a:buSzPts val="1200"/>
              <a:buChar char="-"/>
            </a:pPr>
            <a:r>
              <a:rPr lang="en"/>
              <a:t>You name examples in your own experience of environmental issues that have affected your life? </a:t>
            </a:r>
            <a:endParaRPr/>
          </a:p>
        </p:txBody>
      </p:sp>
      <p:pic>
        <p:nvPicPr>
          <p:cNvPr id="158" name="Google Shape;158;p27"/>
          <p:cNvPicPr preferRelativeResize="0"/>
          <p:nvPr/>
        </p:nvPicPr>
        <p:blipFill>
          <a:blip r:embed="rId3">
            <a:alphaModFix/>
          </a:blip>
          <a:stretch>
            <a:fillRect/>
          </a:stretch>
        </p:blipFill>
        <p:spPr>
          <a:xfrm>
            <a:off x="4072950" y="152400"/>
            <a:ext cx="4052683" cy="48387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Decomposition: The Anaerobic Process</a:t>
            </a:r>
            <a:endParaRPr/>
          </a:p>
        </p:txBody>
      </p:sp>
      <p:sp>
        <p:nvSpPr>
          <p:cNvPr id="164" name="Google Shape;164;p28"/>
          <p:cNvSpPr txBox="1">
            <a:spLocks noGrp="1"/>
          </p:cNvSpPr>
          <p:nvPr>
            <p:ph type="body" idx="1"/>
          </p:nvPr>
        </p:nvSpPr>
        <p:spPr>
          <a:xfrm>
            <a:off x="311700" y="1389600"/>
            <a:ext cx="2808000" cy="3179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fontScale="92500" lnSpcReduction="10000"/>
          </a:bodyPr>
          <a:lstStyle/>
          <a:p>
            <a:pPr marL="457200" lvl="0" indent="-299085" algn="l" rtl="0">
              <a:spcBef>
                <a:spcPts val="0"/>
              </a:spcBef>
              <a:spcAft>
                <a:spcPts val="0"/>
              </a:spcAft>
              <a:buSzPct val="100000"/>
              <a:buChar char="-"/>
            </a:pPr>
            <a:r>
              <a:rPr lang="en"/>
              <a:t>Anaerobic is a reliable method of decomposition, though it is not suggested for our purposes. </a:t>
            </a:r>
            <a:endParaRPr/>
          </a:p>
          <a:p>
            <a:pPr marL="457200" lvl="0" indent="-299085" algn="l" rtl="0">
              <a:spcBef>
                <a:spcPts val="0"/>
              </a:spcBef>
              <a:spcAft>
                <a:spcPts val="0"/>
              </a:spcAft>
              <a:buSzPct val="100000"/>
              <a:buChar char="-"/>
            </a:pPr>
            <a:r>
              <a:rPr lang="en"/>
              <a:t>The closest analog in nature is a swamp. The process is often called putrefaction. </a:t>
            </a:r>
            <a:endParaRPr/>
          </a:p>
          <a:p>
            <a:pPr marL="457200" lvl="0" indent="-299085" algn="l" rtl="0">
              <a:spcBef>
                <a:spcPts val="0"/>
              </a:spcBef>
              <a:spcAft>
                <a:spcPts val="0"/>
              </a:spcAft>
              <a:buSzPct val="100000"/>
              <a:buChar char="-"/>
            </a:pPr>
            <a:r>
              <a:rPr lang="en"/>
              <a:t>It requires at least a year of both anaerobic, aerobic processing and curing to ensure there are no pathogens present.</a:t>
            </a:r>
            <a:endParaRPr/>
          </a:p>
          <a:p>
            <a:pPr marL="457200" lvl="0" indent="-299085" algn="l" rtl="0">
              <a:spcBef>
                <a:spcPts val="0"/>
              </a:spcBef>
              <a:spcAft>
                <a:spcPts val="0"/>
              </a:spcAft>
              <a:buSzPct val="100000"/>
              <a:buChar char="-"/>
            </a:pPr>
            <a:r>
              <a:rPr lang="en"/>
              <a:t>When produced, it is often covered, rarely turned, and takes over a year to produce.</a:t>
            </a:r>
            <a:endParaRPr/>
          </a:p>
          <a:p>
            <a:pPr marL="457200" lvl="0" indent="-299085" algn="l" rtl="0">
              <a:spcBef>
                <a:spcPts val="0"/>
              </a:spcBef>
              <a:spcAft>
                <a:spcPts val="0"/>
              </a:spcAft>
              <a:buSzPct val="100000"/>
              <a:buChar char="-"/>
            </a:pPr>
            <a:r>
              <a:rPr lang="en"/>
              <a:t>Lastly, CH4 (methane) is the primary byproduct, which is smelly and harsh on the environment.</a:t>
            </a:r>
            <a:endParaRPr/>
          </a:p>
        </p:txBody>
      </p:sp>
      <p:pic>
        <p:nvPicPr>
          <p:cNvPr id="165" name="Google Shape;165;p28"/>
          <p:cNvPicPr preferRelativeResize="0"/>
          <p:nvPr/>
        </p:nvPicPr>
        <p:blipFill>
          <a:blip r:embed="rId3">
            <a:alphaModFix/>
          </a:blip>
          <a:stretch>
            <a:fillRect/>
          </a:stretch>
        </p:blipFill>
        <p:spPr>
          <a:xfrm>
            <a:off x="3201775" y="741325"/>
            <a:ext cx="5719499" cy="38276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9"/>
        <p:cNvGrpSpPr/>
        <p:nvPr/>
      </p:nvGrpSpPr>
      <p:grpSpPr>
        <a:xfrm>
          <a:off x="0" y="0"/>
          <a:ext cx="0" cy="0"/>
          <a:chOff x="0" y="0"/>
          <a:chExt cx="0" cy="0"/>
        </a:xfrm>
      </p:grpSpPr>
      <p:sp>
        <p:nvSpPr>
          <p:cNvPr id="170" name="Google Shape;170;p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Composting: the Aerobic Process</a:t>
            </a:r>
            <a:endParaRPr/>
          </a:p>
        </p:txBody>
      </p:sp>
      <p:sp>
        <p:nvSpPr>
          <p:cNvPr id="171" name="Google Shape;171;p29"/>
          <p:cNvSpPr txBox="1">
            <a:spLocks noGrp="1"/>
          </p:cNvSpPr>
          <p:nvPr>
            <p:ph type="body" idx="1"/>
          </p:nvPr>
        </p:nvSpPr>
        <p:spPr>
          <a:xfrm>
            <a:off x="311700" y="1389600"/>
            <a:ext cx="2808000" cy="3179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lnSpcReduction="20000"/>
          </a:bodyPr>
          <a:lstStyle/>
          <a:p>
            <a:pPr marL="457200" lvl="0" indent="-304800" algn="l" rtl="0">
              <a:spcBef>
                <a:spcPts val="0"/>
              </a:spcBef>
              <a:spcAft>
                <a:spcPts val="0"/>
              </a:spcAft>
              <a:buSzPts val="1200"/>
              <a:buChar char="-"/>
            </a:pPr>
            <a:r>
              <a:rPr lang="en"/>
              <a:t>Compost composition varies widely, but a 30:1 browns to green ratio is suggested by the USDA. </a:t>
            </a:r>
            <a:endParaRPr/>
          </a:p>
          <a:p>
            <a:pPr marL="457200" lvl="0" indent="-304800" algn="l" rtl="0">
              <a:spcBef>
                <a:spcPts val="0"/>
              </a:spcBef>
              <a:spcAft>
                <a:spcPts val="0"/>
              </a:spcAft>
              <a:buSzPts val="1200"/>
              <a:buChar char="-"/>
            </a:pPr>
            <a:r>
              <a:rPr lang="en"/>
              <a:t>Greens are nitrogen-rich and primarily feed microbes. </a:t>
            </a:r>
            <a:endParaRPr/>
          </a:p>
          <a:p>
            <a:pPr marL="457200" lvl="0" indent="-304800" algn="l" rtl="0">
              <a:spcBef>
                <a:spcPts val="0"/>
              </a:spcBef>
              <a:spcAft>
                <a:spcPts val="0"/>
              </a:spcAft>
              <a:buSzPts val="1200"/>
              <a:buChar char="-"/>
            </a:pPr>
            <a:r>
              <a:rPr lang="en"/>
              <a:t>Browns are carbon-rich and partially feed microbes. Browns also help condition compost for proper airflow, and limit smell. </a:t>
            </a:r>
            <a:endParaRPr/>
          </a:p>
          <a:p>
            <a:pPr marL="457200" lvl="0" indent="-304800" algn="l" rtl="0">
              <a:spcBef>
                <a:spcPts val="0"/>
              </a:spcBef>
              <a:spcAft>
                <a:spcPts val="0"/>
              </a:spcAft>
              <a:buSzPts val="1200"/>
              <a:buChar char="-"/>
            </a:pPr>
            <a:r>
              <a:rPr lang="en"/>
              <a:t>An improper mixture, will smell, have poor aeration, leak, and will likely run acidic or alkaline. </a:t>
            </a:r>
            <a:endParaRPr/>
          </a:p>
          <a:p>
            <a:pPr marL="457200" lvl="0" indent="-304800" algn="l" rtl="0">
              <a:spcBef>
                <a:spcPts val="0"/>
              </a:spcBef>
              <a:spcAft>
                <a:spcPts val="0"/>
              </a:spcAft>
              <a:buSzPts val="1200"/>
              <a:buChar char="-"/>
            </a:pPr>
            <a:r>
              <a:rPr lang="en"/>
              <a:t>Properly managed compost has a pH of between 6 and 8 (neutral). </a:t>
            </a:r>
            <a:endParaRPr/>
          </a:p>
        </p:txBody>
      </p:sp>
      <p:pic>
        <p:nvPicPr>
          <p:cNvPr id="172" name="Google Shape;172;p29"/>
          <p:cNvPicPr preferRelativeResize="0"/>
          <p:nvPr/>
        </p:nvPicPr>
        <p:blipFill>
          <a:blip r:embed="rId3">
            <a:alphaModFix/>
          </a:blip>
          <a:stretch>
            <a:fillRect/>
          </a:stretch>
        </p:blipFill>
        <p:spPr>
          <a:xfrm>
            <a:off x="4437400" y="152400"/>
            <a:ext cx="3629025" cy="48387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Composting: The Aerobic Process</a:t>
            </a:r>
            <a:endParaRPr/>
          </a:p>
        </p:txBody>
      </p:sp>
      <p:sp>
        <p:nvSpPr>
          <p:cNvPr id="178" name="Google Shape;178;p30"/>
          <p:cNvSpPr txBox="1">
            <a:spLocks noGrp="1"/>
          </p:cNvSpPr>
          <p:nvPr>
            <p:ph type="body" idx="1"/>
          </p:nvPr>
        </p:nvSpPr>
        <p:spPr>
          <a:xfrm>
            <a:off x="311700" y="1389600"/>
            <a:ext cx="2808000" cy="3179400"/>
          </a:xfrm>
          <a:prstGeom prst="rect">
            <a:avLst/>
          </a:prstGeom>
          <a:ln w="9525" cap="flat" cmpd="sng">
            <a:solidFill>
              <a:srgbClr val="B7B7B7"/>
            </a:solidFill>
            <a:prstDash val="solid"/>
            <a:round/>
            <a:headEnd type="none" w="sm" len="sm"/>
            <a:tailEnd type="none" w="sm" len="sm"/>
          </a:ln>
        </p:spPr>
        <p:txBody>
          <a:bodyPr spcFirstLastPara="1" wrap="square" lIns="91425" tIns="91425" rIns="91425" bIns="91425" anchor="t" anchorCtr="0">
            <a:normAutofit lnSpcReduction="20000"/>
          </a:bodyPr>
          <a:lstStyle/>
          <a:p>
            <a:pPr marL="457200" lvl="0" indent="-304800" algn="l" rtl="0">
              <a:spcBef>
                <a:spcPts val="0"/>
              </a:spcBef>
              <a:spcAft>
                <a:spcPts val="0"/>
              </a:spcAft>
              <a:buSzPts val="1200"/>
              <a:buChar char="-"/>
            </a:pPr>
            <a:r>
              <a:rPr lang="en"/>
              <a:t>Use the TAT (turn according to temperature) method when producing classic aerobic compost. Simply, flip the compost once it reaches ~160°F. This may be as many as 4 times in 15 days. </a:t>
            </a:r>
            <a:endParaRPr/>
          </a:p>
          <a:p>
            <a:pPr marL="457200" lvl="0" indent="-304800" algn="l" rtl="0">
              <a:spcBef>
                <a:spcPts val="0"/>
              </a:spcBef>
              <a:spcAft>
                <a:spcPts val="0"/>
              </a:spcAft>
              <a:buSzPts val="1200"/>
              <a:buChar char="-"/>
            </a:pPr>
            <a:r>
              <a:rPr lang="en"/>
              <a:t>This method limits dangerous microbes, insures that you are aerating the pile at the correct rate, and is the fastest route to finished compost.  </a:t>
            </a:r>
            <a:endParaRPr/>
          </a:p>
          <a:p>
            <a:pPr marL="457200" lvl="0" indent="-304800" algn="l" rtl="0">
              <a:spcBef>
                <a:spcPts val="0"/>
              </a:spcBef>
              <a:spcAft>
                <a:spcPts val="0"/>
              </a:spcAft>
              <a:buSzPts val="1200"/>
              <a:buChar char="-"/>
            </a:pPr>
            <a:r>
              <a:rPr lang="en"/>
              <a:t>It is important to note that holding your compost at ~160°F for an extended period is recommended by the USDA. </a:t>
            </a:r>
            <a:endParaRPr/>
          </a:p>
        </p:txBody>
      </p:sp>
      <p:pic>
        <p:nvPicPr>
          <p:cNvPr id="179" name="Google Shape;179;p30"/>
          <p:cNvPicPr preferRelativeResize="0"/>
          <p:nvPr/>
        </p:nvPicPr>
        <p:blipFill>
          <a:blip r:embed="rId3">
            <a:alphaModFix/>
          </a:blip>
          <a:stretch>
            <a:fillRect/>
          </a:stretch>
        </p:blipFill>
        <p:spPr>
          <a:xfrm>
            <a:off x="3354024" y="322650"/>
            <a:ext cx="5464050" cy="4246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Composting: the Vermiculture Process</a:t>
            </a:r>
            <a:endParaRPr/>
          </a:p>
        </p:txBody>
      </p:sp>
      <p:sp>
        <p:nvSpPr>
          <p:cNvPr id="185" name="Google Shape;185;p31"/>
          <p:cNvSpPr txBox="1">
            <a:spLocks noGrp="1"/>
          </p:cNvSpPr>
          <p:nvPr>
            <p:ph type="body" idx="1"/>
          </p:nvPr>
        </p:nvSpPr>
        <p:spPr>
          <a:xfrm>
            <a:off x="311700" y="1389600"/>
            <a:ext cx="2808000" cy="3179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lnSpcReduction="10000"/>
          </a:bodyPr>
          <a:lstStyle/>
          <a:p>
            <a:pPr marL="457200" lvl="0" indent="-304800" algn="l" rtl="0">
              <a:spcBef>
                <a:spcPts val="0"/>
              </a:spcBef>
              <a:spcAft>
                <a:spcPts val="0"/>
              </a:spcAft>
              <a:buSzPts val="1200"/>
              <a:buChar char="-"/>
            </a:pPr>
            <a:r>
              <a:rPr lang="en"/>
              <a:t>Vermiculture is a type of aerobic composting using specialized worms as the engine.</a:t>
            </a:r>
            <a:endParaRPr/>
          </a:p>
          <a:p>
            <a:pPr marL="457200" lvl="0" indent="-304800" algn="l" rtl="0">
              <a:spcBef>
                <a:spcPts val="0"/>
              </a:spcBef>
              <a:spcAft>
                <a:spcPts val="0"/>
              </a:spcAft>
              <a:buSzPts val="1200"/>
              <a:buChar char="-"/>
            </a:pPr>
            <a:r>
              <a:rPr lang="en"/>
              <a:t>Worms are working effectively as livestock and should be treated as such. </a:t>
            </a:r>
            <a:endParaRPr/>
          </a:p>
          <a:p>
            <a:pPr marL="457200" lvl="0" indent="-304800" algn="l" rtl="0">
              <a:spcBef>
                <a:spcPts val="0"/>
              </a:spcBef>
              <a:spcAft>
                <a:spcPts val="0"/>
              </a:spcAft>
              <a:buSzPts val="1200"/>
              <a:buChar char="-"/>
            </a:pPr>
            <a:r>
              <a:rPr lang="en"/>
              <a:t>They are hypersensitive to noxious and acidic foods, so feeding must be deliberate. </a:t>
            </a:r>
            <a:endParaRPr/>
          </a:p>
          <a:p>
            <a:pPr marL="457200" lvl="0" indent="-304800" algn="l" rtl="0">
              <a:spcBef>
                <a:spcPts val="0"/>
              </a:spcBef>
              <a:spcAft>
                <a:spcPts val="0"/>
              </a:spcAft>
              <a:buSzPts val="1200"/>
              <a:buChar char="-"/>
            </a:pPr>
            <a:r>
              <a:rPr lang="en"/>
              <a:t>Additionally, temperature is important. Temperatures outside 55</a:t>
            </a:r>
            <a:r>
              <a:rPr lang="en" sz="1350">
                <a:solidFill>
                  <a:srgbClr val="202124"/>
                </a:solidFill>
                <a:highlight>
                  <a:srgbClr val="FFFFFF"/>
                </a:highlight>
                <a:latin typeface="Roboto"/>
                <a:ea typeface="Roboto"/>
                <a:cs typeface="Roboto"/>
                <a:sym typeface="Roboto"/>
              </a:rPr>
              <a:t>°-</a:t>
            </a:r>
            <a:r>
              <a:rPr lang="en"/>
              <a:t>85° will stress worms, cause them to leave, or kill them.  </a:t>
            </a:r>
            <a:endParaRPr/>
          </a:p>
        </p:txBody>
      </p:sp>
      <p:pic>
        <p:nvPicPr>
          <p:cNvPr id="186" name="Google Shape;186;p31"/>
          <p:cNvPicPr preferRelativeResize="0"/>
          <p:nvPr/>
        </p:nvPicPr>
        <p:blipFill>
          <a:blip r:embed="rId3">
            <a:alphaModFix/>
          </a:blip>
          <a:stretch>
            <a:fillRect/>
          </a:stretch>
        </p:blipFill>
        <p:spPr>
          <a:xfrm>
            <a:off x="4276700" y="152400"/>
            <a:ext cx="3569680" cy="48387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Urban Autism Solutions (UAS)</a:t>
            </a:r>
            <a:endParaRPr/>
          </a:p>
        </p:txBody>
      </p:sp>
      <p:sp>
        <p:nvSpPr>
          <p:cNvPr id="63" name="Google Shape;63;p14"/>
          <p:cNvSpPr txBox="1">
            <a:spLocks noGrp="1"/>
          </p:cNvSpPr>
          <p:nvPr>
            <p:ph type="body" idx="1"/>
          </p:nvPr>
        </p:nvSpPr>
        <p:spPr>
          <a:xfrm>
            <a:off x="311700" y="1389600"/>
            <a:ext cx="2808000" cy="3179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457200" lvl="0" indent="-311785" algn="l" rtl="0">
              <a:lnSpc>
                <a:spcPct val="95000"/>
              </a:lnSpc>
              <a:spcBef>
                <a:spcPts val="0"/>
              </a:spcBef>
              <a:spcAft>
                <a:spcPts val="0"/>
              </a:spcAft>
              <a:buSzPts val="1310"/>
              <a:buChar char="-"/>
            </a:pPr>
            <a:r>
              <a:rPr lang="en" sz="1310"/>
              <a:t>UAS is a non-profit composed of a residential treatment facility, and a number services for residents, CPS students, and members of the public. </a:t>
            </a:r>
            <a:endParaRPr sz="1310"/>
          </a:p>
          <a:p>
            <a:pPr marL="457200" lvl="0" indent="-311785" algn="l" rtl="0">
              <a:lnSpc>
                <a:spcPct val="95000"/>
              </a:lnSpc>
              <a:spcBef>
                <a:spcPts val="0"/>
              </a:spcBef>
              <a:spcAft>
                <a:spcPts val="0"/>
              </a:spcAft>
              <a:buSzPts val="1310"/>
              <a:buChar char="-"/>
            </a:pPr>
            <a:r>
              <a:rPr lang="en" sz="1310"/>
              <a:t>We primarily work with young adults (16-30) with autism, but our coverage extends to those with other cognitive and physical disabilities. </a:t>
            </a:r>
            <a:endParaRPr sz="1310"/>
          </a:p>
          <a:p>
            <a:pPr marL="457200" lvl="0" indent="-311785" algn="l" rtl="0">
              <a:lnSpc>
                <a:spcPct val="95000"/>
              </a:lnSpc>
              <a:spcBef>
                <a:spcPts val="0"/>
              </a:spcBef>
              <a:spcAft>
                <a:spcPts val="0"/>
              </a:spcAft>
              <a:buSzPts val="1310"/>
              <a:buChar char="-"/>
            </a:pPr>
            <a:r>
              <a:rPr lang="en" sz="1310"/>
              <a:t>We provide social-emotional, communication, and vocational services.</a:t>
            </a:r>
            <a:endParaRPr sz="1310"/>
          </a:p>
        </p:txBody>
      </p:sp>
      <p:pic>
        <p:nvPicPr>
          <p:cNvPr id="64" name="Google Shape;64;p14"/>
          <p:cNvPicPr preferRelativeResize="0"/>
          <p:nvPr/>
        </p:nvPicPr>
        <p:blipFill>
          <a:blip r:embed="rId3">
            <a:alphaModFix/>
          </a:blip>
          <a:stretch>
            <a:fillRect/>
          </a:stretch>
        </p:blipFill>
        <p:spPr>
          <a:xfrm>
            <a:off x="3386042" y="426950"/>
            <a:ext cx="5522734" cy="414205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Composting: the Vermiculture Process</a:t>
            </a:r>
            <a:endParaRPr/>
          </a:p>
        </p:txBody>
      </p:sp>
      <p:sp>
        <p:nvSpPr>
          <p:cNvPr id="192" name="Google Shape;192;p32"/>
          <p:cNvSpPr txBox="1">
            <a:spLocks noGrp="1"/>
          </p:cNvSpPr>
          <p:nvPr>
            <p:ph type="body" idx="1"/>
          </p:nvPr>
        </p:nvSpPr>
        <p:spPr>
          <a:xfrm>
            <a:off x="311700" y="1389600"/>
            <a:ext cx="2808000" cy="3179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fontScale="92500" lnSpcReduction="10000"/>
          </a:bodyPr>
          <a:lstStyle/>
          <a:p>
            <a:pPr marL="457200" lvl="0" indent="-311785" algn="l" rtl="0">
              <a:spcBef>
                <a:spcPts val="0"/>
              </a:spcBef>
              <a:spcAft>
                <a:spcPts val="0"/>
              </a:spcAft>
              <a:buSzPct val="100000"/>
              <a:buChar char="-"/>
            </a:pPr>
            <a:r>
              <a:rPr lang="en" sz="1416"/>
              <a:t>Vermiculture has three major benefits: it can be done indoors (in a closed container with air holes), it can be closely controlled, and worms produce worm castings. </a:t>
            </a:r>
            <a:endParaRPr sz="1416"/>
          </a:p>
          <a:p>
            <a:pPr marL="457200" lvl="0" indent="-311785" algn="l" rtl="0">
              <a:spcBef>
                <a:spcPts val="0"/>
              </a:spcBef>
              <a:spcAft>
                <a:spcPts val="0"/>
              </a:spcAft>
              <a:buSzPct val="100000"/>
              <a:buChar char="-"/>
            </a:pPr>
            <a:r>
              <a:rPr lang="en" sz="1416"/>
              <a:t>Worm castings or vermicast is prized by organic farmers. </a:t>
            </a:r>
            <a:endParaRPr sz="1416"/>
          </a:p>
          <a:p>
            <a:pPr marL="457200" lvl="0" indent="-311785" algn="l" rtl="0">
              <a:spcBef>
                <a:spcPts val="0"/>
              </a:spcBef>
              <a:spcAft>
                <a:spcPts val="0"/>
              </a:spcAft>
              <a:buSzPct val="100000"/>
              <a:buChar char="-"/>
            </a:pPr>
            <a:r>
              <a:rPr lang="en" sz="1416"/>
              <a:t>Castings have excellent composition--nutrients, water retention, and pH.</a:t>
            </a:r>
            <a:endParaRPr sz="1416"/>
          </a:p>
          <a:p>
            <a:pPr marL="457200" lvl="0" indent="-311785" algn="l" rtl="0">
              <a:spcBef>
                <a:spcPts val="0"/>
              </a:spcBef>
              <a:spcAft>
                <a:spcPts val="0"/>
              </a:spcAft>
              <a:buSzPct val="100000"/>
              <a:buChar char="-"/>
            </a:pPr>
            <a:r>
              <a:rPr lang="en" sz="1416"/>
              <a:t>Harvesting vermicast can be time-intensive. </a:t>
            </a:r>
            <a:endParaRPr sz="1416"/>
          </a:p>
        </p:txBody>
      </p:sp>
      <p:pic>
        <p:nvPicPr>
          <p:cNvPr id="193" name="Google Shape;193;p32"/>
          <p:cNvPicPr preferRelativeResize="0"/>
          <p:nvPr/>
        </p:nvPicPr>
        <p:blipFill>
          <a:blip r:embed="rId3">
            <a:alphaModFix/>
          </a:blip>
          <a:stretch>
            <a:fillRect/>
          </a:stretch>
        </p:blipFill>
        <p:spPr>
          <a:xfrm>
            <a:off x="3250300" y="756938"/>
            <a:ext cx="5719501" cy="381207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7"/>
        <p:cNvGrpSpPr/>
        <p:nvPr/>
      </p:nvGrpSpPr>
      <p:grpSpPr>
        <a:xfrm>
          <a:off x="0" y="0"/>
          <a:ext cx="0" cy="0"/>
          <a:chOff x="0" y="0"/>
          <a:chExt cx="0" cy="0"/>
        </a:xfrm>
      </p:grpSpPr>
      <p:sp>
        <p:nvSpPr>
          <p:cNvPr id="198" name="Google Shape;198;p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Composting: Curing and Application</a:t>
            </a:r>
            <a:endParaRPr/>
          </a:p>
        </p:txBody>
      </p:sp>
      <p:sp>
        <p:nvSpPr>
          <p:cNvPr id="199" name="Google Shape;199;p33"/>
          <p:cNvSpPr txBox="1">
            <a:spLocks noGrp="1"/>
          </p:cNvSpPr>
          <p:nvPr>
            <p:ph type="body" idx="1"/>
          </p:nvPr>
        </p:nvSpPr>
        <p:spPr>
          <a:xfrm>
            <a:off x="311700" y="1389600"/>
            <a:ext cx="2808000" cy="3179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lnSpcReduction="20000"/>
          </a:bodyPr>
          <a:lstStyle/>
          <a:p>
            <a:pPr marL="457200" lvl="0" indent="-304800" algn="l" rtl="0">
              <a:spcBef>
                <a:spcPts val="0"/>
              </a:spcBef>
              <a:spcAft>
                <a:spcPts val="0"/>
              </a:spcAft>
              <a:buSzPts val="1200"/>
              <a:buChar char="-"/>
            </a:pPr>
            <a:r>
              <a:rPr lang="en"/>
              <a:t>In all cases, there is a period of curing, followed by stability. </a:t>
            </a:r>
            <a:endParaRPr/>
          </a:p>
          <a:p>
            <a:pPr marL="457200" lvl="0" indent="-304800" algn="l" rtl="0">
              <a:spcBef>
                <a:spcPts val="0"/>
              </a:spcBef>
              <a:spcAft>
                <a:spcPts val="0"/>
              </a:spcAft>
              <a:buSzPts val="1200"/>
              <a:buChar char="-"/>
            </a:pPr>
            <a:r>
              <a:rPr lang="en"/>
              <a:t>After compost has been held at ~160°F, the compost returns to ambient temperatures. The resulting processed materials are in a bioavailable form for plants, while only beneficial microbes are left. </a:t>
            </a:r>
            <a:endParaRPr/>
          </a:p>
          <a:p>
            <a:pPr marL="457200" lvl="0" indent="-304800" algn="l" rtl="0">
              <a:spcBef>
                <a:spcPts val="0"/>
              </a:spcBef>
              <a:spcAft>
                <a:spcPts val="0"/>
              </a:spcAft>
              <a:buSzPts val="1200"/>
              <a:buChar char="-"/>
            </a:pPr>
            <a:r>
              <a:rPr lang="en"/>
              <a:t>Worm compost produced indoors should cure for between 2-4 months. </a:t>
            </a:r>
            <a:endParaRPr/>
          </a:p>
          <a:p>
            <a:pPr marL="457200" lvl="0" indent="-304800" algn="l" rtl="0">
              <a:spcBef>
                <a:spcPts val="0"/>
              </a:spcBef>
              <a:spcAft>
                <a:spcPts val="0"/>
              </a:spcAft>
              <a:buSzPts val="1200"/>
              <a:buChar char="-"/>
            </a:pPr>
            <a:r>
              <a:rPr lang="en"/>
              <a:t>Direct application of unfinished (uncured, unstable) compost can negatively affect plant health and may be unsafe. </a:t>
            </a:r>
            <a:endParaRPr/>
          </a:p>
        </p:txBody>
      </p:sp>
      <p:pic>
        <p:nvPicPr>
          <p:cNvPr id="200" name="Google Shape;200;p33"/>
          <p:cNvPicPr preferRelativeResize="0"/>
          <p:nvPr/>
        </p:nvPicPr>
        <p:blipFill>
          <a:blip r:embed="rId3">
            <a:alphaModFix/>
          </a:blip>
          <a:stretch>
            <a:fillRect/>
          </a:stretch>
        </p:blipFill>
        <p:spPr>
          <a:xfrm>
            <a:off x="3684000" y="1156950"/>
            <a:ext cx="4762500" cy="3371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04"/>
        <p:cNvGrpSpPr/>
        <p:nvPr/>
      </p:nvGrpSpPr>
      <p:grpSpPr>
        <a:xfrm>
          <a:off x="0" y="0"/>
          <a:ext cx="0" cy="0"/>
          <a:chOff x="0" y="0"/>
          <a:chExt cx="0" cy="0"/>
        </a:xfrm>
      </p:grpSpPr>
      <p:sp>
        <p:nvSpPr>
          <p:cNvPr id="205" name="Google Shape;205;p34"/>
          <p:cNvSpPr txBox="1">
            <a:spLocks noGrp="1"/>
          </p:cNvSpPr>
          <p:nvPr>
            <p:ph type="ctrTitle"/>
          </p:nvPr>
        </p:nvSpPr>
        <p:spPr>
          <a:xfrm>
            <a:off x="311704" y="744575"/>
            <a:ext cx="44484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Additional Resources</a:t>
            </a:r>
            <a:endParaRPr/>
          </a:p>
        </p:txBody>
      </p:sp>
      <p:sp>
        <p:nvSpPr>
          <p:cNvPr id="206" name="Google Shape;206;p34"/>
          <p:cNvSpPr txBox="1">
            <a:spLocks noGrp="1"/>
          </p:cNvSpPr>
          <p:nvPr>
            <p:ph type="subTitle" idx="1"/>
          </p:nvPr>
        </p:nvSpPr>
        <p:spPr>
          <a:xfrm>
            <a:off x="311700" y="2834125"/>
            <a:ext cx="4448400" cy="7527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en"/>
              <a:t>Processes on a small scale </a:t>
            </a:r>
            <a:endParaRPr/>
          </a:p>
        </p:txBody>
      </p:sp>
      <p:pic>
        <p:nvPicPr>
          <p:cNvPr id="207" name="Google Shape;207;p34"/>
          <p:cNvPicPr preferRelativeResize="0"/>
          <p:nvPr/>
        </p:nvPicPr>
        <p:blipFill>
          <a:blip r:embed="rId3">
            <a:alphaModFix/>
          </a:blip>
          <a:stretch>
            <a:fillRect/>
          </a:stretch>
        </p:blipFill>
        <p:spPr>
          <a:xfrm>
            <a:off x="4974662" y="0"/>
            <a:ext cx="3857626" cy="5143501"/>
          </a:xfrm>
          <a:prstGeom prst="rect">
            <a:avLst/>
          </a:prstGeom>
          <a:noFill/>
          <a:ln w="28575" cap="flat" cmpd="sng">
            <a:solidFill>
              <a:schemeClr val="dk2"/>
            </a:solidFill>
            <a:prstDash val="solid"/>
            <a:round/>
            <a:headEnd type="none" w="sm" len="sm"/>
            <a:tailEnd type="none" w="sm" len="sm"/>
          </a:ln>
        </p:spPr>
      </p:pic>
      <p:pic>
        <p:nvPicPr>
          <p:cNvPr id="208" name="Google Shape;208;p34"/>
          <p:cNvPicPr preferRelativeResize="0"/>
          <p:nvPr/>
        </p:nvPicPr>
        <p:blipFill>
          <a:blip r:embed="rId4">
            <a:alphaModFix/>
          </a:blip>
          <a:stretch>
            <a:fillRect/>
          </a:stretch>
        </p:blipFill>
        <p:spPr>
          <a:xfrm>
            <a:off x="1535000" y="3835049"/>
            <a:ext cx="2001800" cy="817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2"/>
        <p:cNvGrpSpPr/>
        <p:nvPr/>
      </p:nvGrpSpPr>
      <p:grpSpPr>
        <a:xfrm>
          <a:off x="0" y="0"/>
          <a:ext cx="0" cy="0"/>
          <a:chOff x="0" y="0"/>
          <a:chExt cx="0" cy="0"/>
        </a:xfrm>
      </p:grpSpPr>
      <p:sp>
        <p:nvSpPr>
          <p:cNvPr id="213" name="Google Shape;213;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Additional Resources </a:t>
            </a:r>
            <a:endParaRPr/>
          </a:p>
          <a:p>
            <a:pPr marL="0" lvl="0" indent="0" algn="l" rtl="0">
              <a:spcBef>
                <a:spcPts val="0"/>
              </a:spcBef>
              <a:spcAft>
                <a:spcPts val="0"/>
              </a:spcAft>
              <a:buNone/>
            </a:pPr>
            <a:endParaRPr/>
          </a:p>
        </p:txBody>
      </p:sp>
      <p:sp>
        <p:nvSpPr>
          <p:cNvPr id="214" name="Google Shape;214;p35"/>
          <p:cNvSpPr txBox="1">
            <a:spLocks noGrp="1"/>
          </p:cNvSpPr>
          <p:nvPr>
            <p:ph type="body" idx="1"/>
          </p:nvPr>
        </p:nvSpPr>
        <p:spPr>
          <a:xfrm>
            <a:off x="311700" y="1152475"/>
            <a:ext cx="3999900" cy="3416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b="1"/>
              <a:t>Reading and Listening </a:t>
            </a:r>
            <a:endParaRPr b="1"/>
          </a:p>
          <a:p>
            <a:pPr marL="457200" lvl="0" indent="-317500" algn="l" rtl="0">
              <a:spcBef>
                <a:spcPts val="1200"/>
              </a:spcBef>
              <a:spcAft>
                <a:spcPts val="0"/>
              </a:spcAft>
              <a:buSzPts val="1400"/>
              <a:buChar char="-"/>
            </a:pPr>
            <a:r>
              <a:rPr lang="en" i="1"/>
              <a:t>The Rodale Book of Composting </a:t>
            </a:r>
            <a:r>
              <a:rPr lang="en"/>
              <a:t>- an excellent guide for reference on the basics, materials, chemistry, and design.</a:t>
            </a:r>
            <a:endParaRPr/>
          </a:p>
          <a:p>
            <a:pPr marL="457200" lvl="0" indent="-317500" algn="l" rtl="0">
              <a:spcBef>
                <a:spcPts val="0"/>
              </a:spcBef>
              <a:spcAft>
                <a:spcPts val="0"/>
              </a:spcAft>
              <a:buSzPts val="1400"/>
              <a:buChar char="-"/>
            </a:pPr>
            <a:r>
              <a:rPr lang="en" u="sng">
                <a:solidFill>
                  <a:schemeClr val="hlink"/>
                </a:solidFill>
                <a:hlinkClick r:id="rId3"/>
              </a:rPr>
              <a:t>“What’s With That Demolition Dust”</a:t>
            </a:r>
            <a:r>
              <a:rPr lang="en"/>
              <a:t> - an interactive article and podcast by my reporting group.</a:t>
            </a:r>
            <a:endParaRPr/>
          </a:p>
          <a:p>
            <a:pPr marL="457200" lvl="0" indent="-317500" algn="l" rtl="0">
              <a:spcBef>
                <a:spcPts val="0"/>
              </a:spcBef>
              <a:spcAft>
                <a:spcPts val="0"/>
              </a:spcAft>
              <a:buSzPts val="1400"/>
              <a:buChar char="-"/>
            </a:pPr>
            <a:r>
              <a:rPr lang="en" i="1" u="sng">
                <a:solidFill>
                  <a:schemeClr val="hlink"/>
                </a:solidFill>
                <a:hlinkClick r:id="rId4"/>
              </a:rPr>
              <a:t>Regenerative Agriculture</a:t>
            </a:r>
            <a:r>
              <a:rPr lang="en" i="1"/>
              <a:t> </a:t>
            </a:r>
            <a:r>
              <a:rPr lang="en"/>
              <a:t>(John Kempf) - a podcast on all things sustainable agriculture. </a:t>
            </a:r>
            <a:endParaRPr/>
          </a:p>
        </p:txBody>
      </p:sp>
      <p:sp>
        <p:nvSpPr>
          <p:cNvPr id="215" name="Google Shape;215;p35"/>
          <p:cNvSpPr txBox="1">
            <a:spLocks noGrp="1"/>
          </p:cNvSpPr>
          <p:nvPr>
            <p:ph type="body" idx="2"/>
          </p:nvPr>
        </p:nvSpPr>
        <p:spPr>
          <a:xfrm>
            <a:off x="4832400" y="1152475"/>
            <a:ext cx="3999900" cy="3416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t>Resources</a:t>
            </a:r>
            <a:endParaRPr b="1"/>
          </a:p>
          <a:p>
            <a:pPr marL="457200" lvl="0" indent="-317500" algn="l" rtl="0">
              <a:spcBef>
                <a:spcPts val="1200"/>
              </a:spcBef>
              <a:spcAft>
                <a:spcPts val="0"/>
              </a:spcAft>
              <a:buSzPts val="1400"/>
              <a:buChar char="-"/>
            </a:pPr>
            <a:r>
              <a:rPr lang="en" u="sng">
                <a:solidFill>
                  <a:schemeClr val="hlink"/>
                </a:solidFill>
                <a:hlinkClick r:id="rId5"/>
              </a:rPr>
              <a:t>UI Extension</a:t>
            </a:r>
            <a:r>
              <a:rPr lang="en"/>
              <a:t> - for all agriculture-related inquiries. </a:t>
            </a:r>
            <a:endParaRPr/>
          </a:p>
          <a:p>
            <a:pPr marL="457200" lvl="0" indent="-317500" algn="l" rtl="0">
              <a:spcBef>
                <a:spcPts val="0"/>
              </a:spcBef>
              <a:spcAft>
                <a:spcPts val="0"/>
              </a:spcAft>
              <a:buSzPts val="1400"/>
              <a:buChar char="-"/>
            </a:pPr>
            <a:r>
              <a:rPr lang="en" u="sng">
                <a:solidFill>
                  <a:schemeClr val="hlink"/>
                </a:solidFill>
                <a:hlinkClick r:id="rId6"/>
              </a:rPr>
              <a:t>Healthy Soils Compost</a:t>
            </a:r>
            <a:r>
              <a:rPr lang="en"/>
              <a:t> - for organic waste management services and inquiries.</a:t>
            </a:r>
            <a:endParaRPr/>
          </a:p>
          <a:p>
            <a:pPr marL="457200" lvl="0" indent="-317500" algn="l" rtl="0">
              <a:spcBef>
                <a:spcPts val="0"/>
              </a:spcBef>
              <a:spcAft>
                <a:spcPts val="0"/>
              </a:spcAft>
              <a:buSzPts val="1400"/>
              <a:buChar char="-"/>
            </a:pPr>
            <a:r>
              <a:rPr lang="en" u="sng">
                <a:solidFill>
                  <a:schemeClr val="hlink"/>
                </a:solidFill>
                <a:hlinkClick r:id="rId7"/>
              </a:rPr>
              <a:t>Advocates for Urban Agriculture</a:t>
            </a:r>
            <a:r>
              <a:rPr lang="en"/>
              <a:t> - for advocacy and agriculture-related inquiries. </a:t>
            </a:r>
            <a:endParaRPr/>
          </a:p>
          <a:p>
            <a:pPr marL="457200" lvl="0" indent="-317500" algn="l" rtl="0">
              <a:spcBef>
                <a:spcPts val="0"/>
              </a:spcBef>
              <a:spcAft>
                <a:spcPts val="0"/>
              </a:spcAft>
              <a:buSzPts val="1400"/>
              <a:buChar char="-"/>
            </a:pPr>
            <a:r>
              <a:rPr lang="en" u="sng">
                <a:solidFill>
                  <a:schemeClr val="hlink"/>
                </a:solidFill>
                <a:hlinkClick r:id="rId8"/>
              </a:rPr>
              <a:t>Urban Autism Solutions </a:t>
            </a:r>
            <a:r>
              <a:rPr lang="en"/>
              <a:t>- for disability and agriculture services and inquires.</a:t>
            </a:r>
            <a:endParaRPr/>
          </a:p>
        </p:txBody>
      </p:sp>
      <p:pic>
        <p:nvPicPr>
          <p:cNvPr id="216" name="Google Shape;216;p35"/>
          <p:cNvPicPr preferRelativeResize="0"/>
          <p:nvPr/>
        </p:nvPicPr>
        <p:blipFill>
          <a:blip r:embed="rId9">
            <a:alphaModFix/>
          </a:blip>
          <a:stretch>
            <a:fillRect/>
          </a:stretch>
        </p:blipFill>
        <p:spPr>
          <a:xfrm>
            <a:off x="3488650" y="3498970"/>
            <a:ext cx="2166700" cy="15340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Connect with GSF and UAS</a:t>
            </a:r>
            <a:endParaRPr/>
          </a:p>
        </p:txBody>
      </p:sp>
      <p:sp>
        <p:nvSpPr>
          <p:cNvPr id="222" name="Google Shape;222;p36"/>
          <p:cNvSpPr txBox="1">
            <a:spLocks noGrp="1"/>
          </p:cNvSpPr>
          <p:nvPr>
            <p:ph type="body" idx="1"/>
          </p:nvPr>
        </p:nvSpPr>
        <p:spPr>
          <a:xfrm>
            <a:off x="311700" y="1152475"/>
            <a:ext cx="3999900" cy="3416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a:bodyPr>
          <a:lstStyle/>
          <a:p>
            <a:pPr marL="457200" lvl="0" indent="0" algn="l" rtl="0">
              <a:spcBef>
                <a:spcPts val="0"/>
              </a:spcBef>
              <a:spcAft>
                <a:spcPts val="0"/>
              </a:spcAft>
              <a:buNone/>
            </a:pPr>
            <a:r>
              <a:rPr lang="en" sz="1600" b="1"/>
              <a:t>How to Connect</a:t>
            </a:r>
            <a:endParaRPr sz="1600" b="1"/>
          </a:p>
          <a:p>
            <a:pPr marL="457200" lvl="0" indent="-317500" algn="l" rtl="0">
              <a:spcBef>
                <a:spcPts val="1200"/>
              </a:spcBef>
              <a:spcAft>
                <a:spcPts val="0"/>
              </a:spcAft>
              <a:buSzPts val="1400"/>
              <a:buChar char="-"/>
            </a:pPr>
            <a:r>
              <a:rPr lang="en"/>
              <a:t>If you would like to learn more about Growing Solutions Farm, or programs offered by Urban Autism Solutions, you are welcome to reach me at </a:t>
            </a:r>
            <a:r>
              <a:rPr lang="en" u="sng">
                <a:solidFill>
                  <a:schemeClr val="hlink"/>
                </a:solidFill>
                <a:hlinkClick r:id="rId3"/>
              </a:rPr>
              <a:t>tucker@urbanautismsolutions.com</a:t>
            </a:r>
            <a:endParaRPr/>
          </a:p>
          <a:p>
            <a:pPr marL="457200" lvl="0" indent="-317500" algn="l" rtl="0">
              <a:spcBef>
                <a:spcPts val="0"/>
              </a:spcBef>
              <a:spcAft>
                <a:spcPts val="0"/>
              </a:spcAft>
              <a:buSzPts val="1400"/>
              <a:buChar char="-"/>
            </a:pPr>
            <a:r>
              <a:rPr lang="en"/>
              <a:t>You can also find us on:</a:t>
            </a:r>
            <a:endParaRPr/>
          </a:p>
          <a:p>
            <a:pPr marL="914400" lvl="1" indent="-304800" algn="l" rtl="0">
              <a:spcBef>
                <a:spcPts val="0"/>
              </a:spcBef>
              <a:spcAft>
                <a:spcPts val="0"/>
              </a:spcAft>
              <a:buSzPts val="1200"/>
              <a:buChar char="-"/>
            </a:pPr>
            <a:r>
              <a:rPr lang="en" u="sng">
                <a:solidFill>
                  <a:schemeClr val="hlink"/>
                </a:solidFill>
                <a:hlinkClick r:id="rId4"/>
              </a:rPr>
              <a:t>Facebook</a:t>
            </a:r>
            <a:endParaRPr/>
          </a:p>
          <a:p>
            <a:pPr marL="914400" lvl="1" indent="-304800" algn="l" rtl="0">
              <a:spcBef>
                <a:spcPts val="0"/>
              </a:spcBef>
              <a:spcAft>
                <a:spcPts val="0"/>
              </a:spcAft>
              <a:buSzPts val="1200"/>
              <a:buChar char="-"/>
            </a:pPr>
            <a:r>
              <a:rPr lang="en" u="sng">
                <a:solidFill>
                  <a:schemeClr val="hlink"/>
                </a:solidFill>
                <a:hlinkClick r:id="rId5"/>
              </a:rPr>
              <a:t>Instagram</a:t>
            </a:r>
            <a:endParaRPr/>
          </a:p>
          <a:p>
            <a:pPr marL="914400" lvl="1" indent="-304800" algn="l" rtl="0">
              <a:spcBef>
                <a:spcPts val="0"/>
              </a:spcBef>
              <a:spcAft>
                <a:spcPts val="0"/>
              </a:spcAft>
              <a:buSzPts val="1200"/>
              <a:buChar char="-"/>
            </a:pPr>
            <a:r>
              <a:rPr lang="en" u="sng">
                <a:solidFill>
                  <a:schemeClr val="hlink"/>
                </a:solidFill>
                <a:hlinkClick r:id="rId6"/>
              </a:rPr>
              <a:t>LinkedIn</a:t>
            </a:r>
            <a:endParaRPr/>
          </a:p>
          <a:p>
            <a:pPr marL="914400" lvl="1" indent="-304800" algn="l" rtl="0">
              <a:spcBef>
                <a:spcPts val="0"/>
              </a:spcBef>
              <a:spcAft>
                <a:spcPts val="0"/>
              </a:spcAft>
              <a:buSzPts val="1200"/>
              <a:buChar char="-"/>
            </a:pPr>
            <a:r>
              <a:rPr lang="en" u="sng">
                <a:solidFill>
                  <a:schemeClr val="hlink"/>
                </a:solidFill>
                <a:hlinkClick r:id="rId7"/>
              </a:rPr>
              <a:t>Youtube</a:t>
            </a:r>
            <a:endParaRPr/>
          </a:p>
        </p:txBody>
      </p:sp>
      <p:sp>
        <p:nvSpPr>
          <p:cNvPr id="223" name="Google Shape;223;p36"/>
          <p:cNvSpPr txBox="1">
            <a:spLocks noGrp="1"/>
          </p:cNvSpPr>
          <p:nvPr>
            <p:ph type="body" idx="2"/>
          </p:nvPr>
        </p:nvSpPr>
        <p:spPr>
          <a:xfrm>
            <a:off x="4832400" y="1152475"/>
            <a:ext cx="3999900" cy="3416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a:bodyPr>
          <a:lstStyle/>
          <a:p>
            <a:pPr marL="457200" lvl="0" indent="0" algn="l" rtl="0">
              <a:spcBef>
                <a:spcPts val="0"/>
              </a:spcBef>
              <a:spcAft>
                <a:spcPts val="0"/>
              </a:spcAft>
              <a:buNone/>
            </a:pPr>
            <a:r>
              <a:rPr lang="en" sz="1600" b="1"/>
              <a:t>Sales at Growing Solutions Farm</a:t>
            </a:r>
            <a:endParaRPr sz="1600" b="1"/>
          </a:p>
          <a:p>
            <a:pPr marL="457200" lvl="0" indent="-317500" algn="l" rtl="0">
              <a:spcBef>
                <a:spcPts val="1200"/>
              </a:spcBef>
              <a:spcAft>
                <a:spcPts val="0"/>
              </a:spcAft>
              <a:buSzPts val="1400"/>
              <a:buChar char="-"/>
            </a:pPr>
            <a:r>
              <a:rPr lang="en"/>
              <a:t>Growing Solutions Farm will be selling produce on-site on Wednesday mornings and Friday afternoons.</a:t>
            </a:r>
            <a:endParaRPr/>
          </a:p>
          <a:p>
            <a:pPr marL="457200" lvl="0" indent="-317500" algn="l" rtl="0">
              <a:spcBef>
                <a:spcPts val="0"/>
              </a:spcBef>
              <a:spcAft>
                <a:spcPts val="0"/>
              </a:spcAft>
              <a:buSzPts val="1400"/>
              <a:buChar char="-"/>
            </a:pPr>
            <a:r>
              <a:rPr lang="en"/>
              <a:t>We offer a CSA for pick-up every other Wednesday. </a:t>
            </a:r>
            <a:endParaRPr/>
          </a:p>
          <a:p>
            <a:pPr marL="457200" lvl="0" indent="-317500" algn="l" rtl="0">
              <a:spcBef>
                <a:spcPts val="0"/>
              </a:spcBef>
              <a:spcAft>
                <a:spcPts val="0"/>
              </a:spcAft>
              <a:buSzPts val="1400"/>
              <a:buChar char="-"/>
            </a:pPr>
            <a:r>
              <a:rPr lang="en"/>
              <a:t>We accept small amounts of yard and food waste. </a:t>
            </a:r>
            <a:endParaRPr/>
          </a:p>
          <a:p>
            <a:pPr marL="457200" lvl="0" indent="0" algn="l" rtl="0">
              <a:spcBef>
                <a:spcPts val="1200"/>
              </a:spcBef>
              <a:spcAft>
                <a:spcPts val="1200"/>
              </a:spcAft>
              <a:buNone/>
            </a:pPr>
            <a:endParaRPr/>
          </a:p>
        </p:txBody>
      </p:sp>
      <p:pic>
        <p:nvPicPr>
          <p:cNvPr id="224" name="Google Shape;224;p36"/>
          <p:cNvPicPr preferRelativeResize="0"/>
          <p:nvPr/>
        </p:nvPicPr>
        <p:blipFill>
          <a:blip r:embed="rId8">
            <a:alphaModFix/>
          </a:blip>
          <a:stretch>
            <a:fillRect/>
          </a:stretch>
        </p:blipFill>
        <p:spPr>
          <a:xfrm>
            <a:off x="3488650" y="3478895"/>
            <a:ext cx="2166700" cy="1534030"/>
          </a:xfrm>
          <a:prstGeom prst="rect">
            <a:avLst/>
          </a:prstGeom>
          <a:noFill/>
          <a:ln>
            <a:noFill/>
          </a:ln>
        </p:spPr>
      </p:pic>
      <p:pic>
        <p:nvPicPr>
          <p:cNvPr id="225" name="Google Shape;225;p36"/>
          <p:cNvPicPr preferRelativeResize="0"/>
          <p:nvPr/>
        </p:nvPicPr>
        <p:blipFill>
          <a:blip r:embed="rId9">
            <a:alphaModFix/>
          </a:blip>
          <a:stretch>
            <a:fillRect/>
          </a:stretch>
        </p:blipFill>
        <p:spPr>
          <a:xfrm>
            <a:off x="6283725" y="200724"/>
            <a:ext cx="2001800" cy="817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Growing Solutions Farm (GSF)</a:t>
            </a:r>
            <a:endParaRPr/>
          </a:p>
        </p:txBody>
      </p:sp>
      <p:sp>
        <p:nvSpPr>
          <p:cNvPr id="70" name="Google Shape;70;p15"/>
          <p:cNvSpPr txBox="1">
            <a:spLocks noGrp="1"/>
          </p:cNvSpPr>
          <p:nvPr>
            <p:ph type="body" idx="1"/>
          </p:nvPr>
        </p:nvSpPr>
        <p:spPr>
          <a:xfrm>
            <a:off x="311700" y="1389600"/>
            <a:ext cx="2808000" cy="3179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fontScale="92500" lnSpcReduction="10000"/>
          </a:bodyPr>
          <a:lstStyle/>
          <a:p>
            <a:pPr marL="457200" lvl="0" indent="-299085" algn="l" rtl="0">
              <a:spcBef>
                <a:spcPts val="0"/>
              </a:spcBef>
              <a:spcAft>
                <a:spcPts val="0"/>
              </a:spcAft>
              <a:buSzPct val="100000"/>
              <a:buChar char="-"/>
            </a:pPr>
            <a:r>
              <a:rPr lang="en"/>
              <a:t>GSF has been in operation for five full growing seasons. </a:t>
            </a:r>
            <a:endParaRPr/>
          </a:p>
          <a:p>
            <a:pPr marL="457200" lvl="0" indent="-299085" algn="l" rtl="0">
              <a:spcBef>
                <a:spcPts val="0"/>
              </a:spcBef>
              <a:spcAft>
                <a:spcPts val="0"/>
              </a:spcAft>
              <a:buSzPct val="100000"/>
              <a:buChar char="-"/>
            </a:pPr>
            <a:r>
              <a:rPr lang="en"/>
              <a:t>We primarily provide vocational training--skill building, professionalism, etc..</a:t>
            </a:r>
            <a:endParaRPr/>
          </a:p>
          <a:p>
            <a:pPr marL="457200" lvl="0" indent="-299085" algn="l" rtl="0">
              <a:spcBef>
                <a:spcPts val="0"/>
              </a:spcBef>
              <a:spcAft>
                <a:spcPts val="0"/>
              </a:spcAft>
              <a:buSzPct val="100000"/>
              <a:buChar char="-"/>
            </a:pPr>
            <a:r>
              <a:rPr lang="en"/>
              <a:t>Our participants often find placement in landscaping, grocery stores, restaurants, hardware stores, sanitation, and more.  </a:t>
            </a:r>
            <a:endParaRPr/>
          </a:p>
          <a:p>
            <a:pPr marL="457200" lvl="0" indent="-299085" algn="l" rtl="0">
              <a:spcBef>
                <a:spcPts val="0"/>
              </a:spcBef>
              <a:spcAft>
                <a:spcPts val="0"/>
              </a:spcAft>
              <a:buSzPct val="100000"/>
              <a:buChar char="-"/>
            </a:pPr>
            <a:r>
              <a:rPr lang="en"/>
              <a:t>We are a traditional urban vegetable/fruit farm that incorporates the values of organic farming, sustainable farming, and permaculture where applicable. </a:t>
            </a:r>
            <a:endParaRPr/>
          </a:p>
          <a:p>
            <a:pPr marL="0" lvl="0" indent="0" algn="l" rtl="0">
              <a:spcBef>
                <a:spcPts val="1200"/>
              </a:spcBef>
              <a:spcAft>
                <a:spcPts val="1200"/>
              </a:spcAft>
              <a:buNone/>
            </a:pPr>
            <a:endParaRPr/>
          </a:p>
        </p:txBody>
      </p:sp>
      <p:pic>
        <p:nvPicPr>
          <p:cNvPr id="71" name="Google Shape;71;p15"/>
          <p:cNvPicPr preferRelativeResize="0"/>
          <p:nvPr/>
        </p:nvPicPr>
        <p:blipFill>
          <a:blip r:embed="rId3">
            <a:alphaModFix/>
          </a:blip>
          <a:stretch>
            <a:fillRect/>
          </a:stretch>
        </p:blipFill>
        <p:spPr>
          <a:xfrm>
            <a:off x="3270850" y="279363"/>
            <a:ext cx="5719503" cy="4289627"/>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ctrTitle"/>
          </p:nvPr>
        </p:nvSpPr>
        <p:spPr>
          <a:xfrm>
            <a:off x="311704" y="744575"/>
            <a:ext cx="44484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Section One: Chicago</a:t>
            </a:r>
            <a:endParaRPr/>
          </a:p>
        </p:txBody>
      </p:sp>
      <p:sp>
        <p:nvSpPr>
          <p:cNvPr id="77" name="Google Shape;77;p16"/>
          <p:cNvSpPr txBox="1">
            <a:spLocks noGrp="1"/>
          </p:cNvSpPr>
          <p:nvPr>
            <p:ph type="subTitle" idx="1"/>
          </p:nvPr>
        </p:nvSpPr>
        <p:spPr>
          <a:xfrm>
            <a:off x="311700" y="2834125"/>
            <a:ext cx="4448400" cy="752700"/>
          </a:xfrm>
          <a:prstGeom prst="rect">
            <a:avLst/>
          </a:prstGeom>
        </p:spPr>
        <p:txBody>
          <a:bodyPr spcFirstLastPara="1" wrap="square" lIns="91425" tIns="91425" rIns="91425" bIns="91425" anchor="t" anchorCtr="0">
            <a:normAutofit fontScale="70000" lnSpcReduction="10000"/>
          </a:bodyPr>
          <a:lstStyle/>
          <a:p>
            <a:pPr marL="0" lvl="0" indent="0" algn="ctr" rtl="0">
              <a:spcBef>
                <a:spcPts val="0"/>
              </a:spcBef>
              <a:spcAft>
                <a:spcPts val="0"/>
              </a:spcAft>
              <a:buNone/>
            </a:pPr>
            <a:r>
              <a:rPr lang="en"/>
              <a:t>Contamination, Waste Management, and Soil Remediation</a:t>
            </a:r>
            <a:endParaRPr/>
          </a:p>
        </p:txBody>
      </p:sp>
      <p:pic>
        <p:nvPicPr>
          <p:cNvPr id="78" name="Google Shape;78;p16"/>
          <p:cNvPicPr preferRelativeResize="0"/>
          <p:nvPr/>
        </p:nvPicPr>
        <p:blipFill>
          <a:blip r:embed="rId3">
            <a:alphaModFix/>
          </a:blip>
          <a:stretch>
            <a:fillRect/>
          </a:stretch>
        </p:blipFill>
        <p:spPr>
          <a:xfrm>
            <a:off x="4974662" y="0"/>
            <a:ext cx="3857626" cy="5143501"/>
          </a:xfrm>
          <a:prstGeom prst="rect">
            <a:avLst/>
          </a:prstGeom>
          <a:noFill/>
          <a:ln w="28575" cap="flat" cmpd="sng">
            <a:solidFill>
              <a:schemeClr val="dk2"/>
            </a:solidFill>
            <a:prstDash val="solid"/>
            <a:round/>
            <a:headEnd type="none" w="sm" len="sm"/>
            <a:tailEnd type="none" w="sm" len="sm"/>
          </a:ln>
        </p:spPr>
      </p:pic>
      <p:pic>
        <p:nvPicPr>
          <p:cNvPr id="79" name="Google Shape;79;p16"/>
          <p:cNvPicPr preferRelativeResize="0"/>
          <p:nvPr/>
        </p:nvPicPr>
        <p:blipFill>
          <a:blip r:embed="rId4">
            <a:alphaModFix/>
          </a:blip>
          <a:stretch>
            <a:fillRect/>
          </a:stretch>
        </p:blipFill>
        <p:spPr>
          <a:xfrm>
            <a:off x="1535000" y="3835049"/>
            <a:ext cx="2001800" cy="817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Chicago and Soil Contamination</a:t>
            </a:r>
            <a:endParaRPr/>
          </a:p>
        </p:txBody>
      </p:sp>
      <p:sp>
        <p:nvSpPr>
          <p:cNvPr id="85" name="Google Shape;85;p17"/>
          <p:cNvSpPr txBox="1">
            <a:spLocks noGrp="1"/>
          </p:cNvSpPr>
          <p:nvPr>
            <p:ph type="body" idx="1"/>
          </p:nvPr>
        </p:nvSpPr>
        <p:spPr>
          <a:xfrm>
            <a:off x="311700" y="1152475"/>
            <a:ext cx="8520600" cy="3416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sz="1300"/>
              <a:t>Farmers and gardeners should assume that the existing soil within the city is contaminated with chemical, organic, or physical contaminants from industry and residential building or demolition.</a:t>
            </a:r>
            <a:endParaRPr sz="1300"/>
          </a:p>
          <a:p>
            <a:pPr marL="457200" lvl="0" indent="-311150" algn="l" rtl="0">
              <a:spcBef>
                <a:spcPts val="0"/>
              </a:spcBef>
              <a:spcAft>
                <a:spcPts val="0"/>
              </a:spcAft>
              <a:buSzPts val="1300"/>
              <a:buChar char="-"/>
            </a:pPr>
            <a:r>
              <a:rPr lang="en" sz="1300"/>
              <a:t>Ex. Bubbly Creek and the Stockyards; gentrification in central Chicago neighborhoods; Hilco in Little Village. </a:t>
            </a:r>
            <a:endParaRPr sz="1300"/>
          </a:p>
          <a:p>
            <a:pPr marL="457200" lvl="0" indent="-311150" algn="l" rtl="0">
              <a:spcBef>
                <a:spcPts val="0"/>
              </a:spcBef>
              <a:spcAft>
                <a:spcPts val="0"/>
              </a:spcAft>
              <a:buSzPts val="1300"/>
              <a:buChar char="-"/>
            </a:pPr>
            <a:r>
              <a:rPr lang="en" sz="1300"/>
              <a:t>When we do any building at Growing Solutions Farm, we inevitably hit glass, asphalt, sandstone, and brick. Formerly, our plot was home to single family residences, and they were demolished by knocking them into their basements. </a:t>
            </a:r>
            <a:endParaRPr sz="1300"/>
          </a:p>
          <a:p>
            <a:pPr marL="457200" lvl="0" indent="-311150" algn="l" rtl="0">
              <a:spcBef>
                <a:spcPts val="0"/>
              </a:spcBef>
              <a:spcAft>
                <a:spcPts val="0"/>
              </a:spcAft>
              <a:buSzPts val="1300"/>
              <a:buChar char="-"/>
            </a:pPr>
            <a:r>
              <a:rPr lang="en" sz="1300"/>
              <a:t>For this reason and others, it is smart to build beds above ground, and to create or bring in your own soil. </a:t>
            </a:r>
            <a:endParaRPr sz="1300"/>
          </a:p>
          <a:p>
            <a:pPr marL="457200" lvl="0" indent="-311150" algn="l" rtl="0">
              <a:spcBef>
                <a:spcPts val="0"/>
              </a:spcBef>
              <a:spcAft>
                <a:spcPts val="0"/>
              </a:spcAft>
              <a:buSzPts val="1300"/>
              <a:buChar char="-"/>
            </a:pPr>
            <a:r>
              <a:rPr lang="en" sz="1300"/>
              <a:t>At GSF, we raise our beds used for food production, and use a geotextile, one-way fabric at the bottom that allows water to drain out, and does not let groundwater back in. </a:t>
            </a:r>
            <a:endParaRPr sz="1300"/>
          </a:p>
        </p:txBody>
      </p:sp>
      <p:pic>
        <p:nvPicPr>
          <p:cNvPr id="86" name="Google Shape;86;p17"/>
          <p:cNvPicPr preferRelativeResize="0"/>
          <p:nvPr/>
        </p:nvPicPr>
        <p:blipFill>
          <a:blip r:embed="rId3">
            <a:alphaModFix/>
          </a:blip>
          <a:stretch>
            <a:fillRect/>
          </a:stretch>
        </p:blipFill>
        <p:spPr>
          <a:xfrm>
            <a:off x="5625700" y="3224600"/>
            <a:ext cx="2710300" cy="1918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Chicago and Waste Management</a:t>
            </a:r>
            <a:endParaRPr/>
          </a:p>
        </p:txBody>
      </p:sp>
      <p:sp>
        <p:nvSpPr>
          <p:cNvPr id="92" name="Google Shape;92;p18"/>
          <p:cNvSpPr txBox="1">
            <a:spLocks noGrp="1"/>
          </p:cNvSpPr>
          <p:nvPr>
            <p:ph type="body" idx="1"/>
          </p:nvPr>
        </p:nvSpPr>
        <p:spPr>
          <a:xfrm>
            <a:off x="311700" y="1152475"/>
            <a:ext cx="8520600" cy="3416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a:bodyPr>
          <a:lstStyle/>
          <a:p>
            <a:pPr marL="457200" lvl="0" indent="-307975" algn="l" rtl="0">
              <a:spcBef>
                <a:spcPts val="0"/>
              </a:spcBef>
              <a:spcAft>
                <a:spcPts val="0"/>
              </a:spcAft>
              <a:buSzPts val="1250"/>
              <a:buChar char="-"/>
            </a:pPr>
            <a:r>
              <a:rPr lang="en" sz="1250"/>
              <a:t>There are no municipal services en masse for organic waste management within the city. The closest would be Christmas tree pick-up, which require you to deliver it to a site where it is mulched. </a:t>
            </a:r>
            <a:endParaRPr sz="1250"/>
          </a:p>
          <a:p>
            <a:pPr marL="457200" lvl="0" indent="-307975" algn="l" rtl="0">
              <a:spcBef>
                <a:spcPts val="0"/>
              </a:spcBef>
              <a:spcAft>
                <a:spcPts val="0"/>
              </a:spcAft>
              <a:buSzPts val="1250"/>
              <a:buChar char="-"/>
            </a:pPr>
            <a:r>
              <a:rPr lang="en" sz="1250"/>
              <a:t>Moreover only 8% of non-organic waste is recycled, the lowest of any major American city. Streets and Sanitation is currently doing a study on the subject of the city’s recycling record. </a:t>
            </a:r>
            <a:endParaRPr sz="1250"/>
          </a:p>
          <a:p>
            <a:pPr marL="457200" lvl="0" indent="-307975" algn="l" rtl="0">
              <a:spcBef>
                <a:spcPts val="0"/>
              </a:spcBef>
              <a:spcAft>
                <a:spcPts val="0"/>
              </a:spcAft>
              <a:buSzPts val="1250"/>
              <a:buChar char="-"/>
            </a:pPr>
            <a:r>
              <a:rPr lang="en" sz="1250"/>
              <a:t>San Francisco, a national and global standard for waste management on the municipal level, diverts 80% of its waste to either recycling or organic waste management. </a:t>
            </a:r>
            <a:endParaRPr sz="1250"/>
          </a:p>
          <a:p>
            <a:pPr marL="457200" lvl="0" indent="-307975" algn="l" rtl="0">
              <a:spcBef>
                <a:spcPts val="0"/>
              </a:spcBef>
              <a:spcAft>
                <a:spcPts val="0"/>
              </a:spcAft>
              <a:buSzPts val="1250"/>
              <a:buChar char="-"/>
            </a:pPr>
            <a:r>
              <a:rPr lang="en" sz="1250"/>
              <a:t>The tallest point in Illinois is called Charles Mound, a disused landfill located in northwest IL. </a:t>
            </a:r>
            <a:endParaRPr sz="1250"/>
          </a:p>
          <a:p>
            <a:pPr marL="457200" lvl="0" indent="-307975" algn="l" rtl="0">
              <a:spcBef>
                <a:spcPts val="0"/>
              </a:spcBef>
              <a:spcAft>
                <a:spcPts val="0"/>
              </a:spcAft>
              <a:buSzPts val="1250"/>
              <a:buChar char="-"/>
            </a:pPr>
            <a:r>
              <a:rPr lang="en" sz="1250"/>
              <a:t>Without both recycling and organic waste management, we are not managing a critical part of our food system, or consumption. </a:t>
            </a:r>
            <a:endParaRPr sz="1250"/>
          </a:p>
          <a:p>
            <a:pPr marL="0" lvl="0" indent="0" algn="l" rtl="0">
              <a:spcBef>
                <a:spcPts val="1200"/>
              </a:spcBef>
              <a:spcAft>
                <a:spcPts val="1200"/>
              </a:spcAft>
              <a:buNone/>
            </a:pPr>
            <a:endParaRPr/>
          </a:p>
        </p:txBody>
      </p:sp>
      <p:pic>
        <p:nvPicPr>
          <p:cNvPr id="93" name="Google Shape;93;p18"/>
          <p:cNvPicPr preferRelativeResize="0"/>
          <p:nvPr/>
        </p:nvPicPr>
        <p:blipFill>
          <a:blip r:embed="rId3">
            <a:alphaModFix/>
          </a:blip>
          <a:stretch>
            <a:fillRect/>
          </a:stretch>
        </p:blipFill>
        <p:spPr>
          <a:xfrm>
            <a:off x="5625700" y="3224600"/>
            <a:ext cx="2710300" cy="1918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STOP </a:t>
            </a:r>
            <a:endParaRPr/>
          </a:p>
        </p:txBody>
      </p:sp>
      <p:sp>
        <p:nvSpPr>
          <p:cNvPr id="99" name="Google Shape;99;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a:t>What are two ways that we can mitigate contaminated soil? </a:t>
            </a:r>
            <a:endParaRPr/>
          </a:p>
          <a:p>
            <a:pPr marL="457200" lvl="0" indent="0" algn="l" rtl="0">
              <a:spcBef>
                <a:spcPts val="1200"/>
              </a:spcBef>
              <a:spcAft>
                <a:spcPts val="0"/>
              </a:spcAft>
              <a:buNone/>
            </a:pPr>
            <a:endParaRPr/>
          </a:p>
          <a:p>
            <a:pPr marL="457200" lvl="0" indent="-304800" algn="l" rtl="0">
              <a:spcBef>
                <a:spcPts val="1200"/>
              </a:spcBef>
              <a:spcAft>
                <a:spcPts val="0"/>
              </a:spcAft>
              <a:buSzPts val="1200"/>
              <a:buChar char="-"/>
            </a:pPr>
            <a:r>
              <a:rPr lang="en"/>
              <a:t>You name examples in your own experience of environmental issues that have affected your life? </a:t>
            </a:r>
            <a:endParaRPr/>
          </a:p>
        </p:txBody>
      </p:sp>
      <p:pic>
        <p:nvPicPr>
          <p:cNvPr id="100" name="Google Shape;100;p19"/>
          <p:cNvPicPr preferRelativeResize="0"/>
          <p:nvPr/>
        </p:nvPicPr>
        <p:blipFill>
          <a:blip r:embed="rId3">
            <a:alphaModFix/>
          </a:blip>
          <a:stretch>
            <a:fillRect/>
          </a:stretch>
        </p:blipFill>
        <p:spPr>
          <a:xfrm>
            <a:off x="4072950" y="152400"/>
            <a:ext cx="4052683" cy="48387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04"/>
        <p:cNvGrpSpPr/>
        <p:nvPr/>
      </p:nvGrpSpPr>
      <p:grpSpPr>
        <a:xfrm>
          <a:off x="0" y="0"/>
          <a:ext cx="0" cy="0"/>
          <a:chOff x="0" y="0"/>
          <a:chExt cx="0" cy="0"/>
        </a:xfrm>
      </p:grpSpPr>
      <p:sp>
        <p:nvSpPr>
          <p:cNvPr id="105" name="Google Shape;105;p20"/>
          <p:cNvSpPr txBox="1">
            <a:spLocks noGrp="1"/>
          </p:cNvSpPr>
          <p:nvPr>
            <p:ph type="ctrTitle"/>
          </p:nvPr>
        </p:nvSpPr>
        <p:spPr>
          <a:xfrm>
            <a:off x="311704" y="744575"/>
            <a:ext cx="44484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Section Two: Composting</a:t>
            </a:r>
            <a:endParaRPr/>
          </a:p>
        </p:txBody>
      </p:sp>
      <p:sp>
        <p:nvSpPr>
          <p:cNvPr id="106" name="Google Shape;106;p20"/>
          <p:cNvSpPr txBox="1">
            <a:spLocks noGrp="1"/>
          </p:cNvSpPr>
          <p:nvPr>
            <p:ph type="subTitle" idx="1"/>
          </p:nvPr>
        </p:nvSpPr>
        <p:spPr>
          <a:xfrm>
            <a:off x="311700" y="2834125"/>
            <a:ext cx="4448400" cy="7527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en"/>
              <a:t>Processes on a small scale </a:t>
            </a:r>
            <a:endParaRPr/>
          </a:p>
        </p:txBody>
      </p:sp>
      <p:pic>
        <p:nvPicPr>
          <p:cNvPr id="107" name="Google Shape;107;p20"/>
          <p:cNvPicPr preferRelativeResize="0"/>
          <p:nvPr/>
        </p:nvPicPr>
        <p:blipFill>
          <a:blip r:embed="rId3">
            <a:alphaModFix/>
          </a:blip>
          <a:stretch>
            <a:fillRect/>
          </a:stretch>
        </p:blipFill>
        <p:spPr>
          <a:xfrm>
            <a:off x="4974662" y="0"/>
            <a:ext cx="3857626" cy="5143501"/>
          </a:xfrm>
          <a:prstGeom prst="rect">
            <a:avLst/>
          </a:prstGeom>
          <a:noFill/>
          <a:ln w="28575" cap="flat" cmpd="sng">
            <a:solidFill>
              <a:schemeClr val="dk2"/>
            </a:solidFill>
            <a:prstDash val="solid"/>
            <a:round/>
            <a:headEnd type="none" w="sm" len="sm"/>
            <a:tailEnd type="none" w="sm" len="sm"/>
          </a:ln>
        </p:spPr>
      </p:pic>
      <p:pic>
        <p:nvPicPr>
          <p:cNvPr id="108" name="Google Shape;108;p20"/>
          <p:cNvPicPr preferRelativeResize="0"/>
          <p:nvPr/>
        </p:nvPicPr>
        <p:blipFill>
          <a:blip r:embed="rId4">
            <a:alphaModFix/>
          </a:blip>
          <a:stretch>
            <a:fillRect/>
          </a:stretch>
        </p:blipFill>
        <p:spPr>
          <a:xfrm>
            <a:off x="1535000" y="3835049"/>
            <a:ext cx="2001800" cy="817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Creation and Remediation</a:t>
            </a:r>
            <a:endParaRPr/>
          </a:p>
        </p:txBody>
      </p:sp>
      <p:sp>
        <p:nvSpPr>
          <p:cNvPr id="114" name="Google Shape;114;p21"/>
          <p:cNvSpPr txBox="1">
            <a:spLocks noGrp="1"/>
          </p:cNvSpPr>
          <p:nvPr>
            <p:ph type="body" idx="1"/>
          </p:nvPr>
        </p:nvSpPr>
        <p:spPr>
          <a:xfrm>
            <a:off x="311700" y="1389600"/>
            <a:ext cx="2808000" cy="31794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rmAutofit fontScale="25000" lnSpcReduction="20000"/>
          </a:bodyPr>
          <a:lstStyle/>
          <a:p>
            <a:pPr marL="457200" lvl="0" indent="-312310" algn="l" rtl="0">
              <a:spcBef>
                <a:spcPts val="0"/>
              </a:spcBef>
              <a:spcAft>
                <a:spcPts val="0"/>
              </a:spcAft>
              <a:buSzPct val="100000"/>
              <a:buChar char="-"/>
            </a:pPr>
            <a:r>
              <a:rPr lang="en" sz="5273"/>
              <a:t>Composting is waste management.</a:t>
            </a:r>
            <a:endParaRPr sz="5273"/>
          </a:p>
          <a:p>
            <a:pPr marL="457200" lvl="0" indent="-312310" algn="l" rtl="0">
              <a:spcBef>
                <a:spcPts val="0"/>
              </a:spcBef>
              <a:spcAft>
                <a:spcPts val="0"/>
              </a:spcAft>
              <a:buSzPct val="100000"/>
              <a:buChar char="-"/>
            </a:pPr>
            <a:r>
              <a:rPr lang="en" sz="5273"/>
              <a:t>If you choose not to purchase soil, you can make it by composting (media). </a:t>
            </a:r>
            <a:endParaRPr sz="5273"/>
          </a:p>
          <a:p>
            <a:pPr marL="457200" lvl="0" indent="-312310" algn="l" rtl="0">
              <a:spcBef>
                <a:spcPts val="0"/>
              </a:spcBef>
              <a:spcAft>
                <a:spcPts val="0"/>
              </a:spcAft>
              <a:buSzPct val="100000"/>
              <a:buChar char="-"/>
            </a:pPr>
            <a:r>
              <a:rPr lang="en" sz="5273"/>
              <a:t>Alternatively, if you have safe soil already, but the quality is low, you can remediate soil with compost you create (fertilizer).</a:t>
            </a:r>
            <a:endParaRPr sz="5273"/>
          </a:p>
          <a:p>
            <a:pPr marL="457200" lvl="0" indent="-312310" algn="l" rtl="0">
              <a:spcBef>
                <a:spcPts val="0"/>
              </a:spcBef>
              <a:spcAft>
                <a:spcPts val="0"/>
              </a:spcAft>
              <a:buSzPct val="100000"/>
              <a:buChar char="-"/>
            </a:pPr>
            <a:r>
              <a:rPr lang="en" sz="5273"/>
              <a:t>Media creation and remediation are essential tenets of sustainable agriculture, and should be observed as ecologically responsible processes. </a:t>
            </a:r>
            <a:endParaRPr sz="5273"/>
          </a:p>
          <a:p>
            <a:pPr marL="0" lvl="0" indent="0" algn="l" rtl="0">
              <a:spcBef>
                <a:spcPts val="1200"/>
              </a:spcBef>
              <a:spcAft>
                <a:spcPts val="0"/>
              </a:spcAft>
              <a:buNone/>
            </a:pPr>
            <a:r>
              <a:rPr lang="en"/>
              <a:t> </a:t>
            </a:r>
            <a:endParaRPr/>
          </a:p>
          <a:p>
            <a:pPr marL="0" lvl="0" indent="0" algn="l" rtl="0">
              <a:spcBef>
                <a:spcPts val="1200"/>
              </a:spcBef>
              <a:spcAft>
                <a:spcPts val="1200"/>
              </a:spcAft>
              <a:buNone/>
            </a:pPr>
            <a:r>
              <a:rPr lang="en"/>
              <a:t> </a:t>
            </a:r>
            <a:endParaRPr/>
          </a:p>
        </p:txBody>
      </p:sp>
      <p:pic>
        <p:nvPicPr>
          <p:cNvPr id="115" name="Google Shape;115;p21"/>
          <p:cNvPicPr preferRelativeResize="0"/>
          <p:nvPr/>
        </p:nvPicPr>
        <p:blipFill>
          <a:blip r:embed="rId3">
            <a:alphaModFix/>
          </a:blip>
          <a:stretch>
            <a:fillRect/>
          </a:stretch>
        </p:blipFill>
        <p:spPr>
          <a:xfrm>
            <a:off x="3211825" y="1137300"/>
            <a:ext cx="5719501" cy="34317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1760</Words>
  <Application>Microsoft Office PowerPoint</Application>
  <PresentationFormat>On-screen Show (16:9)</PresentationFormat>
  <Paragraphs>158</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Roboto</vt:lpstr>
      <vt:lpstr>Simple Light</vt:lpstr>
      <vt:lpstr>Composting, Remediation on a Small Scale</vt:lpstr>
      <vt:lpstr>Urban Autism Solutions (UAS)</vt:lpstr>
      <vt:lpstr>Growing Solutions Farm (GSF)</vt:lpstr>
      <vt:lpstr>Section One: Chicago</vt:lpstr>
      <vt:lpstr>Chicago and Soil Contamination</vt:lpstr>
      <vt:lpstr>Chicago and Waste Management</vt:lpstr>
      <vt:lpstr>STOP </vt:lpstr>
      <vt:lpstr>Section Two: Composting</vt:lpstr>
      <vt:lpstr>Creation and Remediation</vt:lpstr>
      <vt:lpstr>Overuse of Nitrogen-based Fertilizers</vt:lpstr>
      <vt:lpstr>Remediation: Diagnosis</vt:lpstr>
      <vt:lpstr>Remediation: Diagnosis </vt:lpstr>
      <vt:lpstr>Composting: Process</vt:lpstr>
      <vt:lpstr>Composting: Process</vt:lpstr>
      <vt:lpstr>STOP </vt:lpstr>
      <vt:lpstr>Decomposition: The Anaerobic Process</vt:lpstr>
      <vt:lpstr>Composting: the Aerobic Process</vt:lpstr>
      <vt:lpstr>Composting: The Aerobic Process</vt:lpstr>
      <vt:lpstr>Composting: the Vermiculture Process</vt:lpstr>
      <vt:lpstr>Composting: the Vermiculture Process</vt:lpstr>
      <vt:lpstr>Composting: Curing and Application</vt:lpstr>
      <vt:lpstr>Additional Resources</vt:lpstr>
      <vt:lpstr>Additional Resources  </vt:lpstr>
      <vt:lpstr>How to Connect with GSF and UAS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Composting, Remediation on a Small Scale</dc:title>
  <dc:creator>Erin Schneider</dc:creator>
  <cp:lastModifiedBy>Erin Schneider</cp:lastModifiedBy>
  <cp:revision>1</cp:revision>
  <dcterms:modified xsi:type="dcterms:W3CDTF">2021-12-13T18:23:29Z</dcterms:modified>
</cp:coreProperties>
</file>