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40233600" cy="40233600"/>
  <p:notesSz cx="6858000" cy="9144000"/>
  <p:custDataLst>
    <p:tags r:id="rId3"/>
  </p:custDataLst>
  <p:defaultTextStyle>
    <a:defPPr>
      <a:defRPr lang="en-US"/>
    </a:defPPr>
    <a:lvl1pPr marL="0" algn="l" defTabSz="3862426" rtl="0" eaLnBrk="1" latinLnBrk="0" hangingPunct="1">
      <a:defRPr sz="7603" kern="1200">
        <a:solidFill>
          <a:schemeClr val="tx1"/>
        </a:solidFill>
        <a:latin typeface="+mn-lt"/>
        <a:ea typeface="+mn-ea"/>
        <a:cs typeface="+mn-cs"/>
      </a:defRPr>
    </a:lvl1pPr>
    <a:lvl2pPr marL="1931213" algn="l" defTabSz="3862426" rtl="0" eaLnBrk="1" latinLnBrk="0" hangingPunct="1">
      <a:defRPr sz="7603" kern="1200">
        <a:solidFill>
          <a:schemeClr val="tx1"/>
        </a:solidFill>
        <a:latin typeface="+mn-lt"/>
        <a:ea typeface="+mn-ea"/>
        <a:cs typeface="+mn-cs"/>
      </a:defRPr>
    </a:lvl2pPr>
    <a:lvl3pPr marL="3862426" algn="l" defTabSz="3862426" rtl="0" eaLnBrk="1" latinLnBrk="0" hangingPunct="1">
      <a:defRPr sz="7603" kern="1200">
        <a:solidFill>
          <a:schemeClr val="tx1"/>
        </a:solidFill>
        <a:latin typeface="+mn-lt"/>
        <a:ea typeface="+mn-ea"/>
        <a:cs typeface="+mn-cs"/>
      </a:defRPr>
    </a:lvl3pPr>
    <a:lvl4pPr marL="5793638" algn="l" defTabSz="3862426" rtl="0" eaLnBrk="1" latinLnBrk="0" hangingPunct="1">
      <a:defRPr sz="7603" kern="1200">
        <a:solidFill>
          <a:schemeClr val="tx1"/>
        </a:solidFill>
        <a:latin typeface="+mn-lt"/>
        <a:ea typeface="+mn-ea"/>
        <a:cs typeface="+mn-cs"/>
      </a:defRPr>
    </a:lvl4pPr>
    <a:lvl5pPr marL="7724851" algn="l" defTabSz="3862426" rtl="0" eaLnBrk="1" latinLnBrk="0" hangingPunct="1">
      <a:defRPr sz="7603" kern="1200">
        <a:solidFill>
          <a:schemeClr val="tx1"/>
        </a:solidFill>
        <a:latin typeface="+mn-lt"/>
        <a:ea typeface="+mn-ea"/>
        <a:cs typeface="+mn-cs"/>
      </a:defRPr>
    </a:lvl5pPr>
    <a:lvl6pPr marL="9656064" algn="l" defTabSz="3862426" rtl="0" eaLnBrk="1" latinLnBrk="0" hangingPunct="1">
      <a:defRPr sz="7603" kern="1200">
        <a:solidFill>
          <a:schemeClr val="tx1"/>
        </a:solidFill>
        <a:latin typeface="+mn-lt"/>
        <a:ea typeface="+mn-ea"/>
        <a:cs typeface="+mn-cs"/>
      </a:defRPr>
    </a:lvl6pPr>
    <a:lvl7pPr marL="11587277" algn="l" defTabSz="3862426" rtl="0" eaLnBrk="1" latinLnBrk="0" hangingPunct="1">
      <a:defRPr sz="7603" kern="1200">
        <a:solidFill>
          <a:schemeClr val="tx1"/>
        </a:solidFill>
        <a:latin typeface="+mn-lt"/>
        <a:ea typeface="+mn-ea"/>
        <a:cs typeface="+mn-cs"/>
      </a:defRPr>
    </a:lvl7pPr>
    <a:lvl8pPr marL="13518490" algn="l" defTabSz="3862426" rtl="0" eaLnBrk="1" latinLnBrk="0" hangingPunct="1">
      <a:defRPr sz="7603" kern="1200">
        <a:solidFill>
          <a:schemeClr val="tx1"/>
        </a:solidFill>
        <a:latin typeface="+mn-lt"/>
        <a:ea typeface="+mn-ea"/>
        <a:cs typeface="+mn-cs"/>
      </a:defRPr>
    </a:lvl8pPr>
    <a:lvl9pPr marL="15449702" algn="l" defTabSz="3862426" rtl="0" eaLnBrk="1" latinLnBrk="0" hangingPunct="1">
      <a:defRPr sz="7603"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488" autoAdjust="0"/>
    <p:restoredTop sz="94660"/>
  </p:normalViewPr>
  <p:slideViewPr>
    <p:cSldViewPr snapToGrid="0">
      <p:cViewPr varScale="1">
        <p:scale>
          <a:sx n="19" d="100"/>
          <a:sy n="19" d="100"/>
        </p:scale>
        <p:origin x="2862"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tags" Target="tags/tag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FEC-4F30-A01D-7A919760C344}"/>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FEC-4F30-A01D-7A919760C344}"/>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FEC-4F30-A01D-7A919760C344}"/>
            </c:ext>
          </c:extLst>
        </c:ser>
        <c:dLbls>
          <c:showLegendKey val="0"/>
          <c:showVal val="0"/>
          <c:showCatName val="0"/>
          <c:showSerName val="0"/>
          <c:showPercent val="0"/>
          <c:showBubbleSize val="0"/>
        </c:dLbls>
        <c:gapWidth val="150"/>
        <c:shape val="box"/>
        <c:axId val="539340584"/>
        <c:axId val="539342152"/>
        <c:axId val="459397072"/>
      </c:bar3DChart>
      <c:catAx>
        <c:axId val="539340584"/>
        <c:scaling>
          <c:orientation val="minMax"/>
        </c:scaling>
        <c:delete val="0"/>
        <c:axPos val="b"/>
        <c:numFmt formatCode="General" sourceLinked="1"/>
        <c:majorTickMark val="out"/>
        <c:minorTickMark val="none"/>
        <c:tickLblPos val="nextTo"/>
        <c:crossAx val="539342152"/>
        <c:crosses val="autoZero"/>
        <c:auto val="1"/>
        <c:lblAlgn val="ctr"/>
        <c:lblOffset val="100"/>
        <c:noMultiLvlLbl val="0"/>
      </c:catAx>
      <c:valAx>
        <c:axId val="539342152"/>
        <c:scaling>
          <c:orientation val="minMax"/>
        </c:scaling>
        <c:delete val="0"/>
        <c:axPos val="l"/>
        <c:majorGridlines/>
        <c:numFmt formatCode="General" sourceLinked="1"/>
        <c:majorTickMark val="out"/>
        <c:minorTickMark val="none"/>
        <c:tickLblPos val="nextTo"/>
        <c:crossAx val="539340584"/>
        <c:crosses val="autoZero"/>
        <c:crossBetween val="between"/>
      </c:valAx>
      <c:serAx>
        <c:axId val="459397072"/>
        <c:scaling>
          <c:orientation val="minMax"/>
        </c:scaling>
        <c:delete val="0"/>
        <c:axPos val="b"/>
        <c:majorTickMark val="out"/>
        <c:minorTickMark val="none"/>
        <c:tickLblPos val="nextTo"/>
        <c:crossAx val="539342152"/>
        <c:crosses val="autoZero"/>
      </c:ser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6584530"/>
            <a:ext cx="34198560" cy="14007253"/>
          </a:xfrm>
        </p:spPr>
        <p:txBody>
          <a:bodyPr anchor="b"/>
          <a:lstStyle>
            <a:lvl1pPr algn="ctr">
              <a:defRPr sz="26400"/>
            </a:lvl1pPr>
          </a:lstStyle>
          <a:p>
            <a:r>
              <a:rPr lang="en-US"/>
              <a:t>Click to edit Master title style</a:t>
            </a:r>
            <a:endParaRPr lang="en-US" dirty="0"/>
          </a:p>
        </p:txBody>
      </p:sp>
      <p:sp>
        <p:nvSpPr>
          <p:cNvPr id="3" name="Subtitle 2"/>
          <p:cNvSpPr>
            <a:spLocks noGrp="1"/>
          </p:cNvSpPr>
          <p:nvPr>
            <p:ph type="subTitle" idx="1"/>
          </p:nvPr>
        </p:nvSpPr>
        <p:spPr>
          <a:xfrm>
            <a:off x="5029200" y="21131956"/>
            <a:ext cx="30175200" cy="9713804"/>
          </a:xfrm>
        </p:spPr>
        <p:txBody>
          <a:bodyPr/>
          <a:lstStyle>
            <a:lvl1pPr marL="0" indent="0" algn="ctr">
              <a:buNone/>
              <a:defRPr sz="10560"/>
            </a:lvl1pPr>
            <a:lvl2pPr marL="2011680" indent="0" algn="ctr">
              <a:buNone/>
              <a:defRPr sz="8800"/>
            </a:lvl2pPr>
            <a:lvl3pPr marL="4023360" indent="0" algn="ctr">
              <a:buNone/>
              <a:defRPr sz="7920"/>
            </a:lvl3pPr>
            <a:lvl4pPr marL="6035040" indent="0" algn="ctr">
              <a:buNone/>
              <a:defRPr sz="7040"/>
            </a:lvl4pPr>
            <a:lvl5pPr marL="8046720" indent="0" algn="ctr">
              <a:buNone/>
              <a:defRPr sz="7040"/>
            </a:lvl5pPr>
            <a:lvl6pPr marL="10058400" indent="0" algn="ctr">
              <a:buNone/>
              <a:defRPr sz="7040"/>
            </a:lvl6pPr>
            <a:lvl7pPr marL="12070080" indent="0" algn="ctr">
              <a:buNone/>
              <a:defRPr sz="7040"/>
            </a:lvl7pPr>
            <a:lvl8pPr marL="14081760" indent="0" algn="ctr">
              <a:buNone/>
              <a:defRPr sz="7040"/>
            </a:lvl8pPr>
            <a:lvl9pPr marL="16093440" indent="0" algn="ctr">
              <a:buNone/>
              <a:defRPr sz="70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C6CF39-F7EF-4CAE-81E9-B80AB6FA5EB0}" type="datetimeFigureOut">
              <a:rPr lang="en-US" smtClean="0"/>
              <a:t>12/20/2019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5AD37-49C7-40CE-A56C-0A305ABD3173}" type="slidenum">
              <a:rPr lang="en-US" smtClean="0"/>
              <a:t>‹#›</a:t>
            </a:fld>
            <a:endParaRPr lang="en-US"/>
          </a:p>
        </p:txBody>
      </p:sp>
    </p:spTree>
    <p:extLst>
      <p:ext uri="{BB962C8B-B14F-4D97-AF65-F5344CB8AC3E}">
        <p14:creationId xmlns:p14="http://schemas.microsoft.com/office/powerpoint/2010/main" val="3102244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C6CF39-F7EF-4CAE-81E9-B80AB6FA5EB0}" type="datetimeFigureOut">
              <a:rPr lang="en-US" smtClean="0"/>
              <a:t>12/20/2019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5AD37-49C7-40CE-A56C-0A305ABD3173}" type="slidenum">
              <a:rPr lang="en-US" smtClean="0"/>
              <a:t>‹#›</a:t>
            </a:fld>
            <a:endParaRPr lang="en-US"/>
          </a:p>
        </p:txBody>
      </p:sp>
    </p:spTree>
    <p:extLst>
      <p:ext uri="{BB962C8B-B14F-4D97-AF65-F5344CB8AC3E}">
        <p14:creationId xmlns:p14="http://schemas.microsoft.com/office/powerpoint/2010/main" val="3253893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792172" y="2142067"/>
            <a:ext cx="8675370" cy="3409611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766062" y="2142067"/>
            <a:ext cx="25523190" cy="3409611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C6CF39-F7EF-4CAE-81E9-B80AB6FA5EB0}" type="datetimeFigureOut">
              <a:rPr lang="en-US" smtClean="0"/>
              <a:t>12/20/2019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5AD37-49C7-40CE-A56C-0A305ABD3173}" type="slidenum">
              <a:rPr lang="en-US" smtClean="0"/>
              <a:t>‹#›</a:t>
            </a:fld>
            <a:endParaRPr lang="en-US"/>
          </a:p>
        </p:txBody>
      </p:sp>
    </p:spTree>
    <p:extLst>
      <p:ext uri="{BB962C8B-B14F-4D97-AF65-F5344CB8AC3E}">
        <p14:creationId xmlns:p14="http://schemas.microsoft.com/office/powerpoint/2010/main" val="1490604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6CF39-F7EF-4CAE-81E9-B80AB6FA5EB0}" type="datetimeFigureOut">
              <a:rPr lang="en-US" smtClean="0"/>
              <a:t>12/20/2019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95AD37-49C7-40CE-A56C-0A305ABD3173}" type="slidenum">
              <a:rPr lang="en-US" smtClean="0"/>
              <a:t>‹#›</a:t>
            </a:fld>
            <a:endParaRPr lang="en-US"/>
          </a:p>
        </p:txBody>
      </p:sp>
      <p:graphicFrame>
        <p:nvGraphicFramePr>
          <p:cNvPr id="6" name="TPChart" hidden="1"/>
          <p:cNvGraphicFramePr/>
          <p:nvPr userDrawn="1">
            <p:extLst>
              <p:ext uri="{D42A27DB-BD31-4B8C-83A1-F6EECF244321}">
                <p14:modId xmlns:p14="http://schemas.microsoft.com/office/powerpoint/2010/main" val="4004317729"/>
              </p:ext>
            </p:extLst>
          </p:nvPr>
        </p:nvGraphicFramePr>
        <p:xfrm>
          <a:off x="6350000" y="1600200"/>
          <a:ext cx="2540000"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93887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C6CF39-F7EF-4CAE-81E9-B80AB6FA5EB0}" type="datetimeFigureOut">
              <a:rPr lang="en-US" smtClean="0"/>
              <a:t>12/20/2019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5AD37-49C7-40CE-A56C-0A305ABD3173}" type="slidenum">
              <a:rPr lang="en-US" smtClean="0"/>
              <a:t>‹#›</a:t>
            </a:fld>
            <a:endParaRPr lang="en-US"/>
          </a:p>
        </p:txBody>
      </p:sp>
    </p:spTree>
    <p:extLst>
      <p:ext uri="{BB962C8B-B14F-4D97-AF65-F5344CB8AC3E}">
        <p14:creationId xmlns:p14="http://schemas.microsoft.com/office/powerpoint/2010/main" val="2677497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5107" y="10030472"/>
            <a:ext cx="34701480" cy="16736057"/>
          </a:xfrm>
        </p:spPr>
        <p:txBody>
          <a:bodyPr anchor="b"/>
          <a:lstStyle>
            <a:lvl1pPr>
              <a:defRPr sz="26400"/>
            </a:lvl1pPr>
          </a:lstStyle>
          <a:p>
            <a:r>
              <a:rPr lang="en-US"/>
              <a:t>Click to edit Master title style</a:t>
            </a:r>
            <a:endParaRPr lang="en-US" dirty="0"/>
          </a:p>
        </p:txBody>
      </p:sp>
      <p:sp>
        <p:nvSpPr>
          <p:cNvPr id="3" name="Text Placeholder 2"/>
          <p:cNvSpPr>
            <a:spLocks noGrp="1"/>
          </p:cNvSpPr>
          <p:nvPr>
            <p:ph type="body" idx="1"/>
          </p:nvPr>
        </p:nvSpPr>
        <p:spPr>
          <a:xfrm>
            <a:off x="2745107" y="26924858"/>
            <a:ext cx="34701480" cy="8801097"/>
          </a:xfrm>
        </p:spPr>
        <p:txBody>
          <a:bodyPr/>
          <a:lstStyle>
            <a:lvl1pPr marL="0" indent="0">
              <a:buNone/>
              <a:defRPr sz="10560">
                <a:solidFill>
                  <a:schemeClr val="tx1"/>
                </a:solidFill>
              </a:defRPr>
            </a:lvl1pPr>
            <a:lvl2pPr marL="2011680" indent="0">
              <a:buNone/>
              <a:defRPr sz="8800">
                <a:solidFill>
                  <a:schemeClr val="tx1">
                    <a:tint val="75000"/>
                  </a:schemeClr>
                </a:solidFill>
              </a:defRPr>
            </a:lvl2pPr>
            <a:lvl3pPr marL="4023360" indent="0">
              <a:buNone/>
              <a:defRPr sz="7920">
                <a:solidFill>
                  <a:schemeClr val="tx1">
                    <a:tint val="75000"/>
                  </a:schemeClr>
                </a:solidFill>
              </a:defRPr>
            </a:lvl3pPr>
            <a:lvl4pPr marL="6035040" indent="0">
              <a:buNone/>
              <a:defRPr sz="7040">
                <a:solidFill>
                  <a:schemeClr val="tx1">
                    <a:tint val="75000"/>
                  </a:schemeClr>
                </a:solidFill>
              </a:defRPr>
            </a:lvl4pPr>
            <a:lvl5pPr marL="8046720" indent="0">
              <a:buNone/>
              <a:defRPr sz="7040">
                <a:solidFill>
                  <a:schemeClr val="tx1">
                    <a:tint val="75000"/>
                  </a:schemeClr>
                </a:solidFill>
              </a:defRPr>
            </a:lvl5pPr>
            <a:lvl6pPr marL="10058400" indent="0">
              <a:buNone/>
              <a:defRPr sz="7040">
                <a:solidFill>
                  <a:schemeClr val="tx1">
                    <a:tint val="75000"/>
                  </a:schemeClr>
                </a:solidFill>
              </a:defRPr>
            </a:lvl6pPr>
            <a:lvl7pPr marL="12070080" indent="0">
              <a:buNone/>
              <a:defRPr sz="7040">
                <a:solidFill>
                  <a:schemeClr val="tx1">
                    <a:tint val="75000"/>
                  </a:schemeClr>
                </a:solidFill>
              </a:defRPr>
            </a:lvl7pPr>
            <a:lvl8pPr marL="14081760" indent="0">
              <a:buNone/>
              <a:defRPr sz="7040">
                <a:solidFill>
                  <a:schemeClr val="tx1">
                    <a:tint val="75000"/>
                  </a:schemeClr>
                </a:solidFill>
              </a:defRPr>
            </a:lvl8pPr>
            <a:lvl9pPr marL="16093440" indent="0">
              <a:buNone/>
              <a:defRPr sz="704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C6CF39-F7EF-4CAE-81E9-B80AB6FA5EB0}" type="datetimeFigureOut">
              <a:rPr lang="en-US" smtClean="0"/>
              <a:t>12/20/2019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5AD37-49C7-40CE-A56C-0A305ABD3173}" type="slidenum">
              <a:rPr lang="en-US" smtClean="0"/>
              <a:t>‹#›</a:t>
            </a:fld>
            <a:endParaRPr lang="en-US"/>
          </a:p>
        </p:txBody>
      </p:sp>
    </p:spTree>
    <p:extLst>
      <p:ext uri="{BB962C8B-B14F-4D97-AF65-F5344CB8AC3E}">
        <p14:creationId xmlns:p14="http://schemas.microsoft.com/office/powerpoint/2010/main" val="1216756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766060" y="10710333"/>
            <a:ext cx="17099280" cy="25527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0368260" y="10710333"/>
            <a:ext cx="17099280" cy="25527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C6CF39-F7EF-4CAE-81E9-B80AB6FA5EB0}" type="datetimeFigureOut">
              <a:rPr lang="en-US" smtClean="0"/>
              <a:t>12/20/2019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5AD37-49C7-40CE-A56C-0A305ABD3173}" type="slidenum">
              <a:rPr lang="en-US" smtClean="0"/>
              <a:t>‹#›</a:t>
            </a:fld>
            <a:endParaRPr lang="en-US"/>
          </a:p>
        </p:txBody>
      </p:sp>
    </p:spTree>
    <p:extLst>
      <p:ext uri="{BB962C8B-B14F-4D97-AF65-F5344CB8AC3E}">
        <p14:creationId xmlns:p14="http://schemas.microsoft.com/office/powerpoint/2010/main" val="3353431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71300" y="2142076"/>
            <a:ext cx="34701480" cy="7776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2771305" y="9862823"/>
            <a:ext cx="17020696" cy="4833617"/>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4" name="Content Placeholder 3"/>
          <p:cNvSpPr>
            <a:spLocks noGrp="1"/>
          </p:cNvSpPr>
          <p:nvPr>
            <p:ph sz="half" idx="2"/>
          </p:nvPr>
        </p:nvSpPr>
        <p:spPr>
          <a:xfrm>
            <a:off x="2771305" y="14696440"/>
            <a:ext cx="17020696" cy="21616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0368262" y="9862823"/>
            <a:ext cx="17104520" cy="4833617"/>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6" name="Content Placeholder 5"/>
          <p:cNvSpPr>
            <a:spLocks noGrp="1"/>
          </p:cNvSpPr>
          <p:nvPr>
            <p:ph sz="quarter" idx="4"/>
          </p:nvPr>
        </p:nvSpPr>
        <p:spPr>
          <a:xfrm>
            <a:off x="20368262" y="14696440"/>
            <a:ext cx="17104520" cy="21616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C6CF39-F7EF-4CAE-81E9-B80AB6FA5EB0}" type="datetimeFigureOut">
              <a:rPr lang="en-US" smtClean="0"/>
              <a:t>12/20/2019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95AD37-49C7-40CE-A56C-0A305ABD3173}" type="slidenum">
              <a:rPr lang="en-US" smtClean="0"/>
              <a:t>‹#›</a:t>
            </a:fld>
            <a:endParaRPr lang="en-US"/>
          </a:p>
        </p:txBody>
      </p:sp>
    </p:spTree>
    <p:extLst>
      <p:ext uri="{BB962C8B-B14F-4D97-AF65-F5344CB8AC3E}">
        <p14:creationId xmlns:p14="http://schemas.microsoft.com/office/powerpoint/2010/main" val="1635262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C6CF39-F7EF-4CAE-81E9-B80AB6FA5EB0}" type="datetimeFigureOut">
              <a:rPr lang="en-US" smtClean="0"/>
              <a:t>12/20/2019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95AD37-49C7-40CE-A56C-0A305ABD3173}" type="slidenum">
              <a:rPr lang="en-US" smtClean="0"/>
              <a:t>‹#›</a:t>
            </a:fld>
            <a:endParaRPr lang="en-US"/>
          </a:p>
        </p:txBody>
      </p:sp>
    </p:spTree>
    <p:extLst>
      <p:ext uri="{BB962C8B-B14F-4D97-AF65-F5344CB8AC3E}">
        <p14:creationId xmlns:p14="http://schemas.microsoft.com/office/powerpoint/2010/main" val="2724717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C6CF39-F7EF-4CAE-81E9-B80AB6FA5EB0}" type="datetimeFigureOut">
              <a:rPr lang="en-US" smtClean="0"/>
              <a:t>12/20/2019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95AD37-49C7-40CE-A56C-0A305ABD3173}" type="slidenum">
              <a:rPr lang="en-US" smtClean="0"/>
              <a:t>‹#›</a:t>
            </a:fld>
            <a:endParaRPr lang="en-US"/>
          </a:p>
        </p:txBody>
      </p:sp>
    </p:spTree>
    <p:extLst>
      <p:ext uri="{BB962C8B-B14F-4D97-AF65-F5344CB8AC3E}">
        <p14:creationId xmlns:p14="http://schemas.microsoft.com/office/powerpoint/2010/main" val="3440273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682240"/>
            <a:ext cx="12976383" cy="9387840"/>
          </a:xfrm>
        </p:spPr>
        <p:txBody>
          <a:bodyPr anchor="b"/>
          <a:lstStyle>
            <a:lvl1pPr>
              <a:defRPr sz="14080"/>
            </a:lvl1pPr>
          </a:lstStyle>
          <a:p>
            <a:r>
              <a:rPr lang="en-US"/>
              <a:t>Click to edit Master title style</a:t>
            </a:r>
            <a:endParaRPr lang="en-US" dirty="0"/>
          </a:p>
        </p:txBody>
      </p:sp>
      <p:sp>
        <p:nvSpPr>
          <p:cNvPr id="3" name="Content Placeholder 2"/>
          <p:cNvSpPr>
            <a:spLocks noGrp="1"/>
          </p:cNvSpPr>
          <p:nvPr>
            <p:ph idx="1"/>
          </p:nvPr>
        </p:nvSpPr>
        <p:spPr>
          <a:xfrm>
            <a:off x="17104520" y="5792902"/>
            <a:ext cx="20368260" cy="28591933"/>
          </a:xfrm>
        </p:spPr>
        <p:txBody>
          <a:bodyPr/>
          <a:lstStyle>
            <a:lvl1pPr>
              <a:defRPr sz="14080"/>
            </a:lvl1pPr>
            <a:lvl2pPr>
              <a:defRPr sz="12320"/>
            </a:lvl2pPr>
            <a:lvl3pPr>
              <a:defRPr sz="10560"/>
            </a:lvl3pPr>
            <a:lvl4pPr>
              <a:defRPr sz="8800"/>
            </a:lvl4pPr>
            <a:lvl5pPr>
              <a:defRPr sz="8800"/>
            </a:lvl5pPr>
            <a:lvl6pPr>
              <a:defRPr sz="8800"/>
            </a:lvl6pPr>
            <a:lvl7pPr>
              <a:defRPr sz="8800"/>
            </a:lvl7pPr>
            <a:lvl8pPr>
              <a:defRPr sz="8800"/>
            </a:lvl8pPr>
            <a:lvl9pPr>
              <a:defRPr sz="8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771301" y="12070080"/>
            <a:ext cx="12976383" cy="22361316"/>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Edit Master text styles</a:t>
            </a:r>
          </a:p>
        </p:txBody>
      </p:sp>
      <p:sp>
        <p:nvSpPr>
          <p:cNvPr id="5" name="Date Placeholder 4"/>
          <p:cNvSpPr>
            <a:spLocks noGrp="1"/>
          </p:cNvSpPr>
          <p:nvPr>
            <p:ph type="dt" sz="half" idx="10"/>
          </p:nvPr>
        </p:nvSpPr>
        <p:spPr/>
        <p:txBody>
          <a:bodyPr/>
          <a:lstStyle/>
          <a:p>
            <a:fld id="{E4C6CF39-F7EF-4CAE-81E9-B80AB6FA5EB0}" type="datetimeFigureOut">
              <a:rPr lang="en-US" smtClean="0"/>
              <a:t>12/20/2019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5AD37-49C7-40CE-A56C-0A305ABD3173}" type="slidenum">
              <a:rPr lang="en-US" smtClean="0"/>
              <a:t>‹#›</a:t>
            </a:fld>
            <a:endParaRPr lang="en-US"/>
          </a:p>
        </p:txBody>
      </p:sp>
    </p:spTree>
    <p:extLst>
      <p:ext uri="{BB962C8B-B14F-4D97-AF65-F5344CB8AC3E}">
        <p14:creationId xmlns:p14="http://schemas.microsoft.com/office/powerpoint/2010/main" val="1866762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682240"/>
            <a:ext cx="12976383" cy="9387840"/>
          </a:xfrm>
        </p:spPr>
        <p:txBody>
          <a:bodyPr anchor="b"/>
          <a:lstStyle>
            <a:lvl1pPr>
              <a:defRPr sz="1408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04520" y="5792902"/>
            <a:ext cx="20368260" cy="28591933"/>
          </a:xfrm>
        </p:spPr>
        <p:txBody>
          <a:bodyPr anchor="t"/>
          <a:lstStyle>
            <a:lvl1pPr marL="0" indent="0">
              <a:buNone/>
              <a:defRPr sz="14080"/>
            </a:lvl1pPr>
            <a:lvl2pPr marL="2011680" indent="0">
              <a:buNone/>
              <a:defRPr sz="12320"/>
            </a:lvl2pPr>
            <a:lvl3pPr marL="4023360" indent="0">
              <a:buNone/>
              <a:defRPr sz="10560"/>
            </a:lvl3pPr>
            <a:lvl4pPr marL="6035040" indent="0">
              <a:buNone/>
              <a:defRPr sz="8800"/>
            </a:lvl4pPr>
            <a:lvl5pPr marL="8046720" indent="0">
              <a:buNone/>
              <a:defRPr sz="8800"/>
            </a:lvl5pPr>
            <a:lvl6pPr marL="10058400" indent="0">
              <a:buNone/>
              <a:defRPr sz="8800"/>
            </a:lvl6pPr>
            <a:lvl7pPr marL="12070080" indent="0">
              <a:buNone/>
              <a:defRPr sz="8800"/>
            </a:lvl7pPr>
            <a:lvl8pPr marL="14081760" indent="0">
              <a:buNone/>
              <a:defRPr sz="8800"/>
            </a:lvl8pPr>
            <a:lvl9pPr marL="16093440" indent="0">
              <a:buNone/>
              <a:defRPr sz="8800"/>
            </a:lvl9pPr>
          </a:lstStyle>
          <a:p>
            <a:r>
              <a:rPr lang="en-US"/>
              <a:t>Click icon to add picture</a:t>
            </a:r>
            <a:endParaRPr lang="en-US" dirty="0"/>
          </a:p>
        </p:txBody>
      </p:sp>
      <p:sp>
        <p:nvSpPr>
          <p:cNvPr id="4" name="Text Placeholder 3"/>
          <p:cNvSpPr>
            <a:spLocks noGrp="1"/>
          </p:cNvSpPr>
          <p:nvPr>
            <p:ph type="body" sz="half" idx="2"/>
          </p:nvPr>
        </p:nvSpPr>
        <p:spPr>
          <a:xfrm>
            <a:off x="2771301" y="12070080"/>
            <a:ext cx="12976383" cy="22361316"/>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Edit Master text styles</a:t>
            </a:r>
          </a:p>
        </p:txBody>
      </p:sp>
      <p:sp>
        <p:nvSpPr>
          <p:cNvPr id="5" name="Date Placeholder 4"/>
          <p:cNvSpPr>
            <a:spLocks noGrp="1"/>
          </p:cNvSpPr>
          <p:nvPr>
            <p:ph type="dt" sz="half" idx="10"/>
          </p:nvPr>
        </p:nvSpPr>
        <p:spPr/>
        <p:txBody>
          <a:bodyPr/>
          <a:lstStyle/>
          <a:p>
            <a:fld id="{E4C6CF39-F7EF-4CAE-81E9-B80AB6FA5EB0}" type="datetimeFigureOut">
              <a:rPr lang="en-US" smtClean="0"/>
              <a:t>12/20/2019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5AD37-49C7-40CE-A56C-0A305ABD3173}" type="slidenum">
              <a:rPr lang="en-US" smtClean="0"/>
              <a:t>‹#›</a:t>
            </a:fld>
            <a:endParaRPr lang="en-US"/>
          </a:p>
        </p:txBody>
      </p:sp>
    </p:spTree>
    <p:extLst>
      <p:ext uri="{BB962C8B-B14F-4D97-AF65-F5344CB8AC3E}">
        <p14:creationId xmlns:p14="http://schemas.microsoft.com/office/powerpoint/2010/main" val="2732403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6060" y="2142076"/>
            <a:ext cx="34701480" cy="7776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766060" y="10710333"/>
            <a:ext cx="34701480" cy="255278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66060" y="37290595"/>
            <a:ext cx="9052560" cy="2142067"/>
          </a:xfrm>
          <a:prstGeom prst="rect">
            <a:avLst/>
          </a:prstGeom>
        </p:spPr>
        <p:txBody>
          <a:bodyPr vert="horz" lIns="91440" tIns="45720" rIns="91440" bIns="45720" rtlCol="0" anchor="ctr"/>
          <a:lstStyle>
            <a:lvl1pPr algn="l">
              <a:defRPr sz="5280">
                <a:solidFill>
                  <a:schemeClr val="tx1">
                    <a:tint val="75000"/>
                  </a:schemeClr>
                </a:solidFill>
              </a:defRPr>
            </a:lvl1pPr>
          </a:lstStyle>
          <a:p>
            <a:fld id="{E4C6CF39-F7EF-4CAE-81E9-B80AB6FA5EB0}" type="datetimeFigureOut">
              <a:rPr lang="en-US" smtClean="0"/>
              <a:t>12/20/2019</a:t>
            </a:fld>
            <a:endParaRPr lang="en-US"/>
          </a:p>
        </p:txBody>
      </p:sp>
      <p:sp>
        <p:nvSpPr>
          <p:cNvPr id="5" name="Footer Placeholder 4"/>
          <p:cNvSpPr>
            <a:spLocks noGrp="1"/>
          </p:cNvSpPr>
          <p:nvPr>
            <p:ph type="ftr" sz="quarter" idx="3"/>
          </p:nvPr>
        </p:nvSpPr>
        <p:spPr>
          <a:xfrm>
            <a:off x="13327380" y="37290595"/>
            <a:ext cx="13578840" cy="2142067"/>
          </a:xfrm>
          <a:prstGeom prst="rect">
            <a:avLst/>
          </a:prstGeom>
        </p:spPr>
        <p:txBody>
          <a:bodyPr vert="horz" lIns="91440" tIns="45720" rIns="91440" bIns="45720" rtlCol="0" anchor="ctr"/>
          <a:lstStyle>
            <a:lvl1pPr algn="ctr">
              <a:defRPr sz="5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8414980" y="37290595"/>
            <a:ext cx="9052560" cy="2142067"/>
          </a:xfrm>
          <a:prstGeom prst="rect">
            <a:avLst/>
          </a:prstGeom>
        </p:spPr>
        <p:txBody>
          <a:bodyPr vert="horz" lIns="91440" tIns="45720" rIns="91440" bIns="45720" rtlCol="0" anchor="ctr"/>
          <a:lstStyle>
            <a:lvl1pPr algn="r">
              <a:defRPr sz="5280">
                <a:solidFill>
                  <a:schemeClr val="tx1">
                    <a:tint val="75000"/>
                  </a:schemeClr>
                </a:solidFill>
              </a:defRPr>
            </a:lvl1pPr>
          </a:lstStyle>
          <a:p>
            <a:fld id="{A095AD37-49C7-40CE-A56C-0A305ABD3173}" type="slidenum">
              <a:rPr lang="en-US" smtClean="0"/>
              <a:t>‹#›</a:t>
            </a:fld>
            <a:endParaRPr lang="en-US"/>
          </a:p>
        </p:txBody>
      </p:sp>
    </p:spTree>
    <p:extLst>
      <p:ext uri="{BB962C8B-B14F-4D97-AF65-F5344CB8AC3E}">
        <p14:creationId xmlns:p14="http://schemas.microsoft.com/office/powerpoint/2010/main" val="39412636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4023360" rtl="0" eaLnBrk="1" latinLnBrk="0" hangingPunct="1">
        <a:lnSpc>
          <a:spcPct val="90000"/>
        </a:lnSpc>
        <a:spcBef>
          <a:spcPct val="0"/>
        </a:spcBef>
        <a:buNone/>
        <a:defRPr sz="19360" kern="1200">
          <a:solidFill>
            <a:schemeClr val="tx1"/>
          </a:solidFill>
          <a:latin typeface="+mj-lt"/>
          <a:ea typeface="+mj-ea"/>
          <a:cs typeface="+mj-cs"/>
        </a:defRPr>
      </a:lvl1pPr>
    </p:titleStyle>
    <p:bodyStyle>
      <a:lvl1pPr marL="1005840" indent="-1005840" algn="l" defTabSz="4023360" rtl="0" eaLnBrk="1" latinLnBrk="0" hangingPunct="1">
        <a:lnSpc>
          <a:spcPct val="90000"/>
        </a:lnSpc>
        <a:spcBef>
          <a:spcPts val="4400"/>
        </a:spcBef>
        <a:buFont typeface="Arial" panose="020B0604020202020204" pitchFamily="34" charset="0"/>
        <a:buChar char="•"/>
        <a:defRPr sz="12320" kern="1200">
          <a:solidFill>
            <a:schemeClr val="tx1"/>
          </a:solidFill>
          <a:latin typeface="+mn-lt"/>
          <a:ea typeface="+mn-ea"/>
          <a:cs typeface="+mn-cs"/>
        </a:defRPr>
      </a:lvl1pPr>
      <a:lvl2pPr marL="3017520" indent="-1005840" algn="l" defTabSz="4023360" rtl="0" eaLnBrk="1" latinLnBrk="0" hangingPunct="1">
        <a:lnSpc>
          <a:spcPct val="90000"/>
        </a:lnSpc>
        <a:spcBef>
          <a:spcPts val="2200"/>
        </a:spcBef>
        <a:buFont typeface="Arial" panose="020B0604020202020204" pitchFamily="34" charset="0"/>
        <a:buChar char="•"/>
        <a:defRPr sz="10560" kern="1200">
          <a:solidFill>
            <a:schemeClr val="tx1"/>
          </a:solidFill>
          <a:latin typeface="+mn-lt"/>
          <a:ea typeface="+mn-ea"/>
          <a:cs typeface="+mn-cs"/>
        </a:defRPr>
      </a:lvl2pPr>
      <a:lvl3pPr marL="5029200" indent="-1005840" algn="l" defTabSz="4023360" rtl="0" eaLnBrk="1" latinLnBrk="0" hangingPunct="1">
        <a:lnSpc>
          <a:spcPct val="90000"/>
        </a:lnSpc>
        <a:spcBef>
          <a:spcPts val="2200"/>
        </a:spcBef>
        <a:buFont typeface="Arial" panose="020B0604020202020204" pitchFamily="34" charset="0"/>
        <a:buChar char="•"/>
        <a:defRPr sz="8800" kern="1200">
          <a:solidFill>
            <a:schemeClr val="tx1"/>
          </a:solidFill>
          <a:latin typeface="+mn-lt"/>
          <a:ea typeface="+mn-ea"/>
          <a:cs typeface="+mn-cs"/>
        </a:defRPr>
      </a:lvl3pPr>
      <a:lvl4pPr marL="70408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4pPr>
      <a:lvl5pPr marL="905256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5pPr>
      <a:lvl6pPr marL="1106424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6pPr>
      <a:lvl7pPr marL="1307592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7pPr>
      <a:lvl8pPr marL="1508760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8pPr>
      <a:lvl9pPr marL="170992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9pPr>
    </p:bodyStyle>
    <p:otherStyle>
      <a:defPPr>
        <a:defRPr lang="en-US"/>
      </a:defPPr>
      <a:lvl1pPr marL="0" algn="l" defTabSz="4023360" rtl="0" eaLnBrk="1" latinLnBrk="0" hangingPunct="1">
        <a:defRPr sz="7920" kern="1200">
          <a:solidFill>
            <a:schemeClr val="tx1"/>
          </a:solidFill>
          <a:latin typeface="+mn-lt"/>
          <a:ea typeface="+mn-ea"/>
          <a:cs typeface="+mn-cs"/>
        </a:defRPr>
      </a:lvl1pPr>
      <a:lvl2pPr marL="2011680" algn="l" defTabSz="4023360" rtl="0" eaLnBrk="1" latinLnBrk="0" hangingPunct="1">
        <a:defRPr sz="7920" kern="1200">
          <a:solidFill>
            <a:schemeClr val="tx1"/>
          </a:solidFill>
          <a:latin typeface="+mn-lt"/>
          <a:ea typeface="+mn-ea"/>
          <a:cs typeface="+mn-cs"/>
        </a:defRPr>
      </a:lvl2pPr>
      <a:lvl3pPr marL="4023360" algn="l" defTabSz="4023360" rtl="0" eaLnBrk="1" latinLnBrk="0" hangingPunct="1">
        <a:defRPr sz="7920" kern="1200">
          <a:solidFill>
            <a:schemeClr val="tx1"/>
          </a:solidFill>
          <a:latin typeface="+mn-lt"/>
          <a:ea typeface="+mn-ea"/>
          <a:cs typeface="+mn-cs"/>
        </a:defRPr>
      </a:lvl3pPr>
      <a:lvl4pPr marL="6035040" algn="l" defTabSz="4023360" rtl="0" eaLnBrk="1" latinLnBrk="0" hangingPunct="1">
        <a:defRPr sz="7920" kern="1200">
          <a:solidFill>
            <a:schemeClr val="tx1"/>
          </a:solidFill>
          <a:latin typeface="+mn-lt"/>
          <a:ea typeface="+mn-ea"/>
          <a:cs typeface="+mn-cs"/>
        </a:defRPr>
      </a:lvl4pPr>
      <a:lvl5pPr marL="8046720" algn="l" defTabSz="4023360" rtl="0" eaLnBrk="1" latinLnBrk="0" hangingPunct="1">
        <a:defRPr sz="7920" kern="1200">
          <a:solidFill>
            <a:schemeClr val="tx1"/>
          </a:solidFill>
          <a:latin typeface="+mn-lt"/>
          <a:ea typeface="+mn-ea"/>
          <a:cs typeface="+mn-cs"/>
        </a:defRPr>
      </a:lvl5pPr>
      <a:lvl6pPr marL="10058400" algn="l" defTabSz="4023360" rtl="0" eaLnBrk="1" latinLnBrk="0" hangingPunct="1">
        <a:defRPr sz="7920" kern="1200">
          <a:solidFill>
            <a:schemeClr val="tx1"/>
          </a:solidFill>
          <a:latin typeface="+mn-lt"/>
          <a:ea typeface="+mn-ea"/>
          <a:cs typeface="+mn-cs"/>
        </a:defRPr>
      </a:lvl6pPr>
      <a:lvl7pPr marL="12070080" algn="l" defTabSz="4023360" rtl="0" eaLnBrk="1" latinLnBrk="0" hangingPunct="1">
        <a:defRPr sz="7920" kern="1200">
          <a:solidFill>
            <a:schemeClr val="tx1"/>
          </a:solidFill>
          <a:latin typeface="+mn-lt"/>
          <a:ea typeface="+mn-ea"/>
          <a:cs typeface="+mn-cs"/>
        </a:defRPr>
      </a:lvl7pPr>
      <a:lvl8pPr marL="14081760" algn="l" defTabSz="4023360" rtl="0" eaLnBrk="1" latinLnBrk="0" hangingPunct="1">
        <a:defRPr sz="7920" kern="1200">
          <a:solidFill>
            <a:schemeClr val="tx1"/>
          </a:solidFill>
          <a:latin typeface="+mn-lt"/>
          <a:ea typeface="+mn-ea"/>
          <a:cs typeface="+mn-cs"/>
        </a:defRPr>
      </a:lvl8pPr>
      <a:lvl9pPr marL="16093440" algn="l" defTabSz="4023360" rtl="0" eaLnBrk="1" latinLnBrk="0" hangingPunct="1">
        <a:defRPr sz="7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
          <p:cNvSpPr txBox="1"/>
          <p:nvPr/>
        </p:nvSpPr>
        <p:spPr>
          <a:xfrm>
            <a:off x="-1" y="3573138"/>
            <a:ext cx="12320337" cy="3975123"/>
          </a:xfrm>
          <a:prstGeom prst="rect">
            <a:avLst/>
          </a:prstGeom>
          <a:noFill/>
          <a:ln>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u="sng" dirty="0">
                <a:effectLst/>
                <a:latin typeface="Arial" panose="020B0604020202020204" pitchFamily="34" charset="0"/>
                <a:ea typeface="Calibri" panose="020F0502020204030204" pitchFamily="34" charset="0"/>
                <a:cs typeface="Arial" panose="020B0604020202020204" pitchFamily="34" charset="0"/>
              </a:rPr>
              <a:t>Rationale / Need</a:t>
            </a:r>
          </a:p>
          <a:p>
            <a:pPr marL="571500" marR="0" indent="-571500">
              <a:lnSpc>
                <a:spcPct val="107000"/>
              </a:lnSpc>
              <a:spcBef>
                <a:spcPts val="0"/>
              </a:spcBef>
              <a:spcAft>
                <a:spcPts val="800"/>
              </a:spcAft>
              <a:buFont typeface="Arial" panose="020B0604020202020204" pitchFamily="34" charset="0"/>
              <a:buChar char="•"/>
            </a:pPr>
            <a:r>
              <a:rPr lang="en-US" sz="3600" dirty="0">
                <a:latin typeface="Arial" panose="020B0604020202020204" pitchFamily="34" charset="0"/>
                <a:ea typeface="Calibri" panose="020F0502020204030204" pitchFamily="34" charset="0"/>
                <a:cs typeface="Arial" panose="020B0604020202020204" pitchFamily="34" charset="0"/>
              </a:rPr>
              <a:t>Producers are showing a greater interest in cover crops as a forage source for grazing livestock.</a:t>
            </a:r>
          </a:p>
          <a:p>
            <a:pPr marL="571500" marR="0" indent="-571500">
              <a:lnSpc>
                <a:spcPct val="107000"/>
              </a:lnSpc>
              <a:spcBef>
                <a:spcPts val="0"/>
              </a:spcBef>
              <a:spcAft>
                <a:spcPts val="800"/>
              </a:spcAft>
              <a:buFont typeface="Arial" panose="020B0604020202020204" pitchFamily="34" charset="0"/>
              <a:buChar char="•"/>
            </a:pPr>
            <a:r>
              <a:rPr lang="en-US" sz="3600" dirty="0">
                <a:latin typeface="Arial" panose="020B0604020202020204" pitchFamily="34" charset="0"/>
                <a:ea typeface="Calibri" panose="020F0502020204030204" pitchFamily="34" charset="0"/>
                <a:cs typeface="Arial" panose="020B0604020202020204" pitchFamily="34" charset="0"/>
              </a:rPr>
              <a:t>Cover crops can be intensively managed as a high quality forage source, but with some caution and consideration.</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 Box 17"/>
          <p:cNvSpPr txBox="1"/>
          <p:nvPr/>
        </p:nvSpPr>
        <p:spPr>
          <a:xfrm>
            <a:off x="1280863" y="106800"/>
            <a:ext cx="38086487" cy="20776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r>
              <a:rPr lang="en-US" sz="72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Management Intensive Grazing of Forage Cereal Cover Crops</a:t>
            </a:r>
          </a:p>
          <a:p>
            <a:pPr algn="ctr"/>
            <a:r>
              <a:rPr lang="en-US" sz="4000" dirty="0">
                <a:latin typeface="Arial" panose="020B0604020202020204" pitchFamily="34" charset="0"/>
                <a:cs typeface="Arial" panose="020B0604020202020204" pitchFamily="34" charset="0"/>
              </a:rPr>
              <a:t>Carmen Wilmore, Lauren Golden, Steven Hines, Joel Packham, Howard </a:t>
            </a:r>
            <a:r>
              <a:rPr lang="en-US" sz="4000" dirty="0" err="1">
                <a:latin typeface="Arial" panose="020B0604020202020204" pitchFamily="34" charset="0"/>
                <a:cs typeface="Arial" panose="020B0604020202020204" pitchFamily="34" charset="0"/>
              </a:rPr>
              <a:t>Neibling</a:t>
            </a:r>
            <a:r>
              <a:rPr lang="en-US" sz="4000" dirty="0">
                <a:latin typeface="Arial" panose="020B0604020202020204" pitchFamily="34" charset="0"/>
                <a:cs typeface="Arial" panose="020B0604020202020204" pitchFamily="34" charset="0"/>
              </a:rPr>
              <a:t> and Pat Purdy</a:t>
            </a:r>
            <a:endParaRPr lang="en-US" sz="7200" b="1" dirty="0">
              <a:effectLst/>
              <a:latin typeface="Arial" panose="020B0604020202020204" pitchFamily="34" charset="0"/>
              <a:ea typeface="MS Mincho" panose="02020609040205080304" pitchFamily="49" charset="-128"/>
              <a:cs typeface="Arial" panose="020B0604020202020204" pitchFamily="34" charset="0"/>
            </a:endParaRPr>
          </a:p>
        </p:txBody>
      </p:sp>
      <p:sp>
        <p:nvSpPr>
          <p:cNvPr id="14" name="Text Box 1"/>
          <p:cNvSpPr txBox="1"/>
          <p:nvPr/>
        </p:nvSpPr>
        <p:spPr>
          <a:xfrm>
            <a:off x="-1" y="7897281"/>
            <a:ext cx="12320337" cy="3483613"/>
          </a:xfrm>
          <a:prstGeom prst="rect">
            <a:avLst/>
          </a:prstGeom>
          <a:noFill/>
          <a:ln>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u="sng" dirty="0">
                <a:effectLst/>
                <a:latin typeface="Arial" panose="020B0604020202020204" pitchFamily="34" charset="0"/>
                <a:ea typeface="Calibri" panose="020F0502020204030204" pitchFamily="34" charset="0"/>
                <a:cs typeface="Arial" panose="020B0604020202020204" pitchFamily="34" charset="0"/>
              </a:rPr>
              <a:t>Objective</a:t>
            </a:r>
          </a:p>
          <a:p>
            <a:pPr marL="571500" marR="0" indent="-571500">
              <a:lnSpc>
                <a:spcPct val="107000"/>
              </a:lnSpc>
              <a:spcBef>
                <a:spcPts val="0"/>
              </a:spcBef>
              <a:spcAft>
                <a:spcPts val="800"/>
              </a:spcAft>
              <a:buFont typeface="Arial" panose="020B0604020202020204" pitchFamily="34" charset="0"/>
              <a:buChar char="•"/>
            </a:pPr>
            <a:r>
              <a:rPr lang="en-US" sz="3600" dirty="0">
                <a:latin typeface="Arial" panose="020B0604020202020204" pitchFamily="34" charset="0"/>
                <a:ea typeface="Calibri" panose="020F0502020204030204" pitchFamily="34" charset="0"/>
                <a:cs typeface="Arial" panose="020B0604020202020204" pitchFamily="34" charset="0"/>
              </a:rPr>
              <a:t>Determine how to integrate cover crops in a crop rotation including mustard, alfalfa, and cereal grains</a:t>
            </a:r>
          </a:p>
          <a:p>
            <a:pPr marL="571500" marR="0" indent="-571500">
              <a:lnSpc>
                <a:spcPct val="107000"/>
              </a:lnSpc>
              <a:spcBef>
                <a:spcPts val="0"/>
              </a:spcBef>
              <a:spcAft>
                <a:spcPts val="800"/>
              </a:spcAft>
              <a:buFont typeface="Arial" panose="020B0604020202020204" pitchFamily="34" charset="0"/>
              <a:buChar char="•"/>
            </a:pPr>
            <a:r>
              <a:rPr lang="en-US" sz="3600" dirty="0">
                <a:effectLst/>
                <a:latin typeface="Arial" panose="020B0604020202020204" pitchFamily="34" charset="0"/>
                <a:ea typeface="Calibri" panose="020F0502020204030204" pitchFamily="34" charset="0"/>
                <a:cs typeface="Arial" panose="020B0604020202020204" pitchFamily="34" charset="0"/>
              </a:rPr>
              <a:t>Determine how to management intensively graze annual cover crop species</a:t>
            </a:r>
          </a:p>
        </p:txBody>
      </p:sp>
      <p:sp>
        <p:nvSpPr>
          <p:cNvPr id="15" name="Text Box 1"/>
          <p:cNvSpPr txBox="1"/>
          <p:nvPr/>
        </p:nvSpPr>
        <p:spPr>
          <a:xfrm>
            <a:off x="-1" y="11729913"/>
            <a:ext cx="12320336" cy="5836192"/>
          </a:xfrm>
          <a:prstGeom prst="rect">
            <a:avLst/>
          </a:prstGeom>
          <a:noFill/>
          <a:ln>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u="sng" dirty="0">
                <a:effectLst/>
                <a:latin typeface="Arial" panose="020B0604020202020204" pitchFamily="34" charset="0"/>
                <a:ea typeface="Calibri" panose="020F0502020204030204" pitchFamily="34" charset="0"/>
                <a:cs typeface="Arial" panose="020B0604020202020204" pitchFamily="34" charset="0"/>
              </a:rPr>
              <a:t>Methods</a:t>
            </a:r>
          </a:p>
          <a:p>
            <a:pPr marL="0" marR="0">
              <a:lnSpc>
                <a:spcPct val="107000"/>
              </a:lnSpc>
              <a:spcBef>
                <a:spcPts val="0"/>
              </a:spcBef>
              <a:spcAft>
                <a:spcPts val="800"/>
              </a:spcAft>
            </a:pPr>
            <a:r>
              <a:rPr lang="en-US" sz="4000" u="sng" dirty="0">
                <a:effectLst/>
                <a:latin typeface="Arial" panose="020B0604020202020204" pitchFamily="34" charset="0"/>
                <a:ea typeface="Calibri" panose="020F0502020204030204" pitchFamily="34" charset="0"/>
                <a:cs typeface="Arial" panose="020B0604020202020204" pitchFamily="34" charset="0"/>
              </a:rPr>
              <a:t>Field Establishment</a:t>
            </a:r>
          </a:p>
          <a:p>
            <a:pPr marL="571500" marR="0" indent="-571500">
              <a:lnSpc>
                <a:spcPct val="107000"/>
              </a:lnSpc>
              <a:spcBef>
                <a:spcPts val="0"/>
              </a:spcBef>
              <a:spcAft>
                <a:spcPts val="800"/>
              </a:spcAft>
              <a:buFont typeface="Arial" panose="020B0604020202020204" pitchFamily="34" charset="0"/>
              <a:buChar char="•"/>
            </a:pPr>
            <a:r>
              <a:rPr lang="en-US" sz="3600" dirty="0">
                <a:latin typeface="Arial" panose="020B0604020202020204" pitchFamily="34" charset="0"/>
                <a:ea typeface="Calibri" panose="020F0502020204030204" pitchFamily="34" charset="0"/>
                <a:cs typeface="Arial" panose="020B0604020202020204" pitchFamily="34" charset="0"/>
              </a:rPr>
              <a:t>A 148-acre pivot was seeded using a no-till drill with a cool season mix (Table 1) the second week of May. </a:t>
            </a:r>
          </a:p>
          <a:p>
            <a:pPr marL="571500" marR="0" indent="-571500">
              <a:lnSpc>
                <a:spcPct val="107000"/>
              </a:lnSpc>
              <a:spcBef>
                <a:spcPts val="0"/>
              </a:spcBef>
              <a:spcAft>
                <a:spcPts val="800"/>
              </a:spcAft>
              <a:buFont typeface="Arial" panose="020B0604020202020204" pitchFamily="34" charset="0"/>
              <a:buChar char="•"/>
            </a:pPr>
            <a:r>
              <a:rPr lang="en-US" sz="3600" dirty="0">
                <a:effectLst/>
                <a:latin typeface="Arial" panose="020B0604020202020204" pitchFamily="34" charset="0"/>
                <a:ea typeface="Calibri" panose="020F0502020204030204" pitchFamily="34" charset="0"/>
                <a:cs typeface="Arial" panose="020B0604020202020204" pitchFamily="34" charset="0"/>
              </a:rPr>
              <a:t>Following the first grazing of the cool-season mix the producer planted a warm-season mix (Table 2) to add additional late summer forage and to provide high-quality fall grazing. This mix was no-tilled into the grazed paddocks starting July 1.</a:t>
            </a:r>
          </a:p>
        </p:txBody>
      </p:sp>
      <p:sp>
        <p:nvSpPr>
          <p:cNvPr id="16" name="Text Box 1"/>
          <p:cNvSpPr txBox="1"/>
          <p:nvPr/>
        </p:nvSpPr>
        <p:spPr>
          <a:xfrm>
            <a:off x="12754579" y="21408101"/>
            <a:ext cx="14852741" cy="11343168"/>
          </a:xfrm>
          <a:prstGeom prst="rect">
            <a:avLst/>
          </a:prstGeom>
          <a:noFill/>
          <a:ln>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u="sng" dirty="0">
                <a:effectLst/>
                <a:latin typeface="Arial" panose="020B0604020202020204" pitchFamily="34" charset="0"/>
                <a:ea typeface="Calibri" panose="020F0502020204030204" pitchFamily="34" charset="0"/>
                <a:cs typeface="Arial" panose="020B0604020202020204" pitchFamily="34" charset="0"/>
              </a:rPr>
              <a:t>Observations</a:t>
            </a:r>
          </a:p>
          <a:p>
            <a:pPr marR="0">
              <a:lnSpc>
                <a:spcPct val="107000"/>
              </a:lnSpc>
              <a:spcBef>
                <a:spcPts val="0"/>
              </a:spcBef>
              <a:spcAft>
                <a:spcPts val="800"/>
              </a:spcAft>
            </a:pPr>
            <a:r>
              <a:rPr lang="en-US" sz="4000" u="sng" dirty="0">
                <a:solidFill>
                  <a:schemeClr val="tx1"/>
                </a:solidFill>
                <a:latin typeface="Arial" panose="020B0604020202020204" pitchFamily="34" charset="0"/>
                <a:ea typeface="Calibri" panose="020F0502020204030204" pitchFamily="34" charset="0"/>
                <a:cs typeface="Arial" panose="020B0604020202020204" pitchFamily="34" charset="0"/>
              </a:rPr>
              <a:t>Cover Crop Species Response</a:t>
            </a:r>
          </a:p>
          <a:p>
            <a:pPr marL="571500" marR="0" indent="-571500">
              <a:lnSpc>
                <a:spcPct val="107000"/>
              </a:lnSpc>
              <a:spcBef>
                <a:spcPts val="0"/>
              </a:spcBef>
              <a:spcAft>
                <a:spcPts val="800"/>
              </a:spcAft>
              <a:buFont typeface="Arial" panose="020B0604020202020204" pitchFamily="34" charset="0"/>
              <a:buChar char="•"/>
            </a:pPr>
            <a:r>
              <a:rPr lang="en-US" sz="3600" dirty="0">
                <a:solidFill>
                  <a:schemeClr val="tx1"/>
                </a:solidFill>
                <a:latin typeface="Arial" panose="020B0604020202020204" pitchFamily="34" charset="0"/>
                <a:ea typeface="Calibri" panose="020F0502020204030204" pitchFamily="34" charset="0"/>
                <a:cs typeface="Arial" panose="020B0604020202020204" pitchFamily="34" charset="0"/>
              </a:rPr>
              <a:t>Forage oats and barley grew quickly and provided early feed. Once grazed, both the oats and barley showed regrowth potential by producing tillers but oat was more productive in regrowth.  As the days got longer the barley headed and finished.  Oats headed out but continued to produce new tillers. Oats and barley also dropped seed and growth from seed drop continued into the fall, providing additional forage for grazing into September and October.</a:t>
            </a:r>
          </a:p>
          <a:p>
            <a:pPr marL="571500" marR="0" indent="-571500">
              <a:lnSpc>
                <a:spcPct val="107000"/>
              </a:lnSpc>
              <a:spcBef>
                <a:spcPts val="0"/>
              </a:spcBef>
              <a:spcAft>
                <a:spcPts val="800"/>
              </a:spcAft>
              <a:buFont typeface="Arial" panose="020B0604020202020204" pitchFamily="34" charset="0"/>
              <a:buChar char="•"/>
            </a:pPr>
            <a:r>
              <a:rPr lang="en-US" sz="3600" dirty="0">
                <a:solidFill>
                  <a:schemeClr val="tx1"/>
                </a:solidFill>
                <a:latin typeface="Arial" panose="020B0604020202020204" pitchFamily="34" charset="0"/>
                <a:ea typeface="Calibri" panose="020F0502020204030204" pitchFamily="34" charset="0"/>
                <a:cs typeface="Arial" panose="020B0604020202020204" pitchFamily="34" charset="0"/>
              </a:rPr>
              <a:t>Pea and vetch responded well to grazing when grazed early. Peas were available early, while the vetch, a perennial legume, took time to germinate and grow. Turnips grew quickly providing greens and tubers which were excellent feed, especially as the cattle learned to eat them.  </a:t>
            </a:r>
          </a:p>
          <a:p>
            <a:pPr marL="571500" marR="0" indent="-571500">
              <a:lnSpc>
                <a:spcPct val="107000"/>
              </a:lnSpc>
              <a:spcBef>
                <a:spcPts val="0"/>
              </a:spcBef>
              <a:spcAft>
                <a:spcPts val="800"/>
              </a:spcAft>
              <a:buFont typeface="Arial" panose="020B0604020202020204" pitchFamily="34" charset="0"/>
              <a:buChar char="•"/>
            </a:pPr>
            <a:r>
              <a:rPr lang="en-US" sz="3600" dirty="0">
                <a:solidFill>
                  <a:schemeClr val="tx1"/>
                </a:solidFill>
                <a:latin typeface="Arial" panose="020B0604020202020204" pitchFamily="34" charset="0"/>
                <a:ea typeface="Calibri" panose="020F0502020204030204" pitchFamily="34" charset="0"/>
                <a:cs typeface="Arial" panose="020B0604020202020204" pitchFamily="34" charset="0"/>
              </a:rPr>
              <a:t>Cover crop growth and response to grazing indicated the warm season mix was not needed,  This mix was not able to compete with the regrowth from the cool season species to significantly contribute to the forage dry matter (Figure 4). </a:t>
            </a:r>
          </a:p>
          <a:p>
            <a:pPr marL="571500" marR="0" indent="-571500">
              <a:lnSpc>
                <a:spcPct val="107000"/>
              </a:lnSpc>
              <a:spcBef>
                <a:spcPts val="0"/>
              </a:spcBef>
              <a:spcAft>
                <a:spcPts val="800"/>
              </a:spcAft>
              <a:buFont typeface="Arial" panose="020B0604020202020204" pitchFamily="34" charset="0"/>
              <a:buChar char="•"/>
            </a:pP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Text Box 1"/>
          <p:cNvSpPr txBox="1"/>
          <p:nvPr/>
        </p:nvSpPr>
        <p:spPr>
          <a:xfrm>
            <a:off x="28068288" y="24293507"/>
            <a:ext cx="12218762" cy="5655812"/>
          </a:xfrm>
          <a:prstGeom prst="rect">
            <a:avLst/>
          </a:prstGeom>
          <a:noFill/>
          <a:ln>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u="sng" dirty="0">
                <a:effectLst/>
                <a:latin typeface="Arial" panose="020B0604020202020204" pitchFamily="34" charset="0"/>
                <a:ea typeface="Calibri" panose="020F0502020204030204" pitchFamily="34" charset="0"/>
                <a:cs typeface="Arial" panose="020B0604020202020204" pitchFamily="34" charset="0"/>
              </a:rPr>
              <a:t>Target Audience </a:t>
            </a:r>
          </a:p>
          <a:p>
            <a:pPr marL="571500" marR="0" indent="-571500">
              <a:lnSpc>
                <a:spcPct val="107000"/>
              </a:lnSpc>
              <a:spcBef>
                <a:spcPts val="0"/>
              </a:spcBef>
              <a:spcAft>
                <a:spcPts val="800"/>
              </a:spcAft>
              <a:buFont typeface="Arial" panose="020B0604020202020204" pitchFamily="34" charset="0"/>
              <a:buChar char="•"/>
            </a:pPr>
            <a:r>
              <a:rPr lang="en-US" sz="3600" dirty="0">
                <a:solidFill>
                  <a:schemeClr val="tx1"/>
                </a:solidFill>
                <a:latin typeface="Arial" panose="020B0604020202020204" pitchFamily="34" charset="0"/>
                <a:ea typeface="Calibri" panose="020F0502020204030204" pitchFamily="34" charset="0"/>
                <a:cs typeface="Arial" panose="020B0604020202020204" pitchFamily="34" charset="0"/>
              </a:rPr>
              <a:t>Crop and livestock producers throughout Idaho. </a:t>
            </a:r>
          </a:p>
          <a:p>
            <a:pPr marL="571500" marR="0" indent="-571500">
              <a:lnSpc>
                <a:spcPct val="107000"/>
              </a:lnSpc>
              <a:spcBef>
                <a:spcPts val="0"/>
              </a:spcBef>
              <a:spcAft>
                <a:spcPts val="800"/>
              </a:spcAft>
              <a:buFont typeface="Arial" panose="020B0604020202020204" pitchFamily="34" charset="0"/>
              <a:buChar char="•"/>
            </a:pPr>
            <a:r>
              <a:rPr lang="en-US" sz="3600" dirty="0">
                <a:solidFill>
                  <a:schemeClr val="tx1"/>
                </a:solidFill>
                <a:latin typeface="Arial" panose="020B0604020202020204" pitchFamily="34" charset="0"/>
                <a:ea typeface="Calibri" panose="020F0502020204030204" pitchFamily="34" charset="0"/>
                <a:cs typeface="Arial" panose="020B0604020202020204" pitchFamily="34" charset="0"/>
              </a:rPr>
              <a:t>A field day was hosted in July to showcase the cover crop growth and grazing performance. </a:t>
            </a:r>
          </a:p>
          <a:p>
            <a:pPr marL="571500" marR="0" indent="-571500">
              <a:lnSpc>
                <a:spcPct val="107000"/>
              </a:lnSpc>
              <a:spcBef>
                <a:spcPts val="0"/>
              </a:spcBef>
              <a:spcAft>
                <a:spcPts val="800"/>
              </a:spcAft>
              <a:buFont typeface="Arial" panose="020B0604020202020204" pitchFamily="34" charset="0"/>
              <a:buChar char="•"/>
            </a:pPr>
            <a:r>
              <a:rPr lang="en-US" sz="3600" dirty="0">
                <a:solidFill>
                  <a:schemeClr val="tx1"/>
                </a:solidFill>
                <a:latin typeface="Arial" panose="020B0604020202020204" pitchFamily="34" charset="0"/>
                <a:ea typeface="Calibri" panose="020F0502020204030204" pitchFamily="34" charset="0"/>
                <a:cs typeface="Arial" panose="020B0604020202020204" pitchFamily="34" charset="0"/>
              </a:rPr>
              <a:t>Attendants asked questions about management and the future of the project in regards to soil health, and how this will play into the crop rotation</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p>
          <a:p>
            <a:pPr marL="571500" marR="0" indent="-571500">
              <a:lnSpc>
                <a:spcPct val="107000"/>
              </a:lnSpc>
              <a:spcBef>
                <a:spcPts val="0"/>
              </a:spcBef>
              <a:spcAft>
                <a:spcPts val="800"/>
              </a:spcAft>
              <a:buFont typeface="Arial" panose="020B0604020202020204" pitchFamily="34" charset="0"/>
              <a:buChar char="•"/>
            </a:pP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187261680"/>
              </p:ext>
            </p:extLst>
          </p:nvPr>
        </p:nvGraphicFramePr>
        <p:xfrm>
          <a:off x="245900" y="17933485"/>
          <a:ext cx="5605463" cy="2617854"/>
        </p:xfrm>
        <a:graphic>
          <a:graphicData uri="http://schemas.openxmlformats.org/drawingml/2006/table">
            <a:tbl>
              <a:tblPr firstRow="1" firstCol="1" bandRow="1">
                <a:tableStyleId>{5C22544A-7EE6-4342-B048-85BDC9FD1C3A}</a:tableStyleId>
              </a:tblPr>
              <a:tblGrid>
                <a:gridCol w="3684996">
                  <a:extLst>
                    <a:ext uri="{9D8B030D-6E8A-4147-A177-3AD203B41FA5}">
                      <a16:colId xmlns:a16="http://schemas.microsoft.com/office/drawing/2014/main" val="20000"/>
                    </a:ext>
                  </a:extLst>
                </a:gridCol>
                <a:gridCol w="1920467">
                  <a:extLst>
                    <a:ext uri="{9D8B030D-6E8A-4147-A177-3AD203B41FA5}">
                      <a16:colId xmlns:a16="http://schemas.microsoft.com/office/drawing/2014/main" val="20001"/>
                    </a:ext>
                  </a:extLst>
                </a:gridCol>
              </a:tblGrid>
              <a:tr h="0">
                <a:tc>
                  <a:txBody>
                    <a:bodyPr/>
                    <a:lstStyle/>
                    <a:p>
                      <a:pPr marL="0" marR="0">
                        <a:lnSpc>
                          <a:spcPct val="107000"/>
                        </a:lnSpc>
                        <a:spcBef>
                          <a:spcPts val="0"/>
                        </a:spcBef>
                        <a:spcAft>
                          <a:spcPts val="0"/>
                        </a:spcAft>
                      </a:pPr>
                      <a:r>
                        <a:rPr lang="en-US" sz="2800">
                          <a:effectLst/>
                        </a:rPr>
                        <a:t>Cool Season - Species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Lbs. / Acre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marL="0" marR="0">
                        <a:lnSpc>
                          <a:spcPct val="107000"/>
                        </a:lnSpc>
                        <a:spcBef>
                          <a:spcPts val="0"/>
                        </a:spcBef>
                        <a:spcAft>
                          <a:spcPts val="0"/>
                        </a:spcAft>
                      </a:pPr>
                      <a:r>
                        <a:rPr lang="en-US" sz="2800">
                          <a:effectLst/>
                        </a:rPr>
                        <a:t>Hayes Forage Barley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30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marL="0" marR="0">
                        <a:lnSpc>
                          <a:spcPct val="107000"/>
                        </a:lnSpc>
                        <a:spcBef>
                          <a:spcPts val="0"/>
                        </a:spcBef>
                        <a:spcAft>
                          <a:spcPts val="0"/>
                        </a:spcAft>
                      </a:pPr>
                      <a:r>
                        <a:rPr lang="en-US" sz="2800">
                          <a:effectLst/>
                        </a:rPr>
                        <a:t>Forage Oats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14</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marL="0" marR="0">
                        <a:lnSpc>
                          <a:spcPct val="107000"/>
                        </a:lnSpc>
                        <a:spcBef>
                          <a:spcPts val="0"/>
                        </a:spcBef>
                        <a:spcAft>
                          <a:spcPts val="0"/>
                        </a:spcAft>
                      </a:pPr>
                      <a:r>
                        <a:rPr lang="en-US" sz="2800">
                          <a:effectLst/>
                        </a:rPr>
                        <a:t>Forage Peas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12</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marL="0" marR="0">
                        <a:lnSpc>
                          <a:spcPct val="107000"/>
                        </a:lnSpc>
                        <a:spcBef>
                          <a:spcPts val="0"/>
                        </a:spcBef>
                        <a:spcAft>
                          <a:spcPts val="0"/>
                        </a:spcAft>
                      </a:pPr>
                      <a:r>
                        <a:rPr lang="en-US" sz="2800">
                          <a:effectLst/>
                        </a:rPr>
                        <a:t>Common Vetch</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4</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0">
                <a:tc>
                  <a:txBody>
                    <a:bodyPr/>
                    <a:lstStyle/>
                    <a:p>
                      <a:pPr marL="0" marR="0">
                        <a:lnSpc>
                          <a:spcPct val="107000"/>
                        </a:lnSpc>
                        <a:spcBef>
                          <a:spcPts val="0"/>
                        </a:spcBef>
                        <a:spcAft>
                          <a:spcPts val="0"/>
                        </a:spcAft>
                      </a:pPr>
                      <a:r>
                        <a:rPr lang="en-US" sz="2800">
                          <a:effectLst/>
                        </a:rPr>
                        <a:t>Purple-top Turnip</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dirty="0">
                          <a:effectLst/>
                        </a:rPr>
                        <a:t>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28892044"/>
              </p:ext>
            </p:extLst>
          </p:nvPr>
        </p:nvGraphicFramePr>
        <p:xfrm>
          <a:off x="6328870" y="17933485"/>
          <a:ext cx="5684838" cy="2181545"/>
        </p:xfrm>
        <a:graphic>
          <a:graphicData uri="http://schemas.openxmlformats.org/drawingml/2006/table">
            <a:tbl>
              <a:tblPr firstRow="1" firstCol="1" bandRow="1">
                <a:tableStyleId>{5C22544A-7EE6-4342-B048-85BDC9FD1C3A}</a:tableStyleId>
              </a:tblPr>
              <a:tblGrid>
                <a:gridCol w="3652838">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tblGrid>
              <a:tr h="0">
                <a:tc>
                  <a:txBody>
                    <a:bodyPr/>
                    <a:lstStyle/>
                    <a:p>
                      <a:pPr marL="0" marR="0">
                        <a:lnSpc>
                          <a:spcPct val="107000"/>
                        </a:lnSpc>
                        <a:spcBef>
                          <a:spcPts val="0"/>
                        </a:spcBef>
                        <a:spcAft>
                          <a:spcPts val="0"/>
                        </a:spcAft>
                      </a:pPr>
                      <a:r>
                        <a:rPr lang="en-US" sz="2800" dirty="0">
                          <a:effectLst/>
                        </a:rPr>
                        <a:t>Warm Season – Species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Lbs. / Acre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marL="0" marR="0">
                        <a:lnSpc>
                          <a:spcPct val="107000"/>
                        </a:lnSpc>
                        <a:spcBef>
                          <a:spcPts val="0"/>
                        </a:spcBef>
                        <a:spcAft>
                          <a:spcPts val="0"/>
                        </a:spcAft>
                      </a:pPr>
                      <a:r>
                        <a:rPr lang="en-US" sz="2800">
                          <a:effectLst/>
                        </a:rPr>
                        <a:t>Forage Wheat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dirty="0">
                          <a:effectLst/>
                        </a:rPr>
                        <a:t>12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marL="0" marR="0">
                        <a:lnSpc>
                          <a:spcPct val="107000"/>
                        </a:lnSpc>
                        <a:spcBef>
                          <a:spcPts val="0"/>
                        </a:spcBef>
                        <a:spcAft>
                          <a:spcPts val="0"/>
                        </a:spcAft>
                      </a:pPr>
                      <a:r>
                        <a:rPr lang="en-US" sz="2800">
                          <a:effectLst/>
                        </a:rPr>
                        <a:t>Sorghum Sudan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2.5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marL="0" marR="0">
                        <a:lnSpc>
                          <a:spcPct val="107000"/>
                        </a:lnSpc>
                        <a:spcBef>
                          <a:spcPts val="0"/>
                        </a:spcBef>
                        <a:spcAft>
                          <a:spcPts val="0"/>
                        </a:spcAft>
                      </a:pPr>
                      <a:r>
                        <a:rPr lang="en-US" sz="2800">
                          <a:effectLst/>
                        </a:rPr>
                        <a:t>Millet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2.5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marL="0" marR="0">
                        <a:lnSpc>
                          <a:spcPct val="107000"/>
                        </a:lnSpc>
                        <a:spcBef>
                          <a:spcPts val="0"/>
                        </a:spcBef>
                        <a:spcAft>
                          <a:spcPts val="0"/>
                        </a:spcAft>
                      </a:pPr>
                      <a:r>
                        <a:rPr lang="en-US" sz="2800">
                          <a:effectLst/>
                        </a:rPr>
                        <a:t>Forage Radish</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dirty="0">
                          <a:effectLst/>
                        </a:rPr>
                        <a:t>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7" name="TextBox 6"/>
          <p:cNvSpPr txBox="1"/>
          <p:nvPr/>
        </p:nvSpPr>
        <p:spPr>
          <a:xfrm>
            <a:off x="245900" y="20791004"/>
            <a:ext cx="5605463" cy="1200329"/>
          </a:xfrm>
          <a:prstGeom prst="rect">
            <a:avLst/>
          </a:prstGeom>
          <a:noFill/>
        </p:spPr>
        <p:txBody>
          <a:bodyPr wrap="square" rtlCol="0">
            <a:spAutoFit/>
          </a:bodyPr>
          <a:lstStyle/>
          <a:p>
            <a:r>
              <a:rPr lang="en-US" sz="3600" dirty="0"/>
              <a:t>Table 1. Cool Season Mix planted on May 10, 2017</a:t>
            </a:r>
          </a:p>
        </p:txBody>
      </p:sp>
      <p:sp>
        <p:nvSpPr>
          <p:cNvPr id="22" name="TextBox 21"/>
          <p:cNvSpPr txBox="1"/>
          <p:nvPr/>
        </p:nvSpPr>
        <p:spPr>
          <a:xfrm>
            <a:off x="6328870" y="20562722"/>
            <a:ext cx="5605463" cy="1200329"/>
          </a:xfrm>
          <a:prstGeom prst="rect">
            <a:avLst/>
          </a:prstGeom>
          <a:noFill/>
        </p:spPr>
        <p:txBody>
          <a:bodyPr wrap="square" rtlCol="0">
            <a:spAutoFit/>
          </a:bodyPr>
          <a:lstStyle/>
          <a:p>
            <a:r>
              <a:rPr lang="en-US" sz="3600" dirty="0"/>
              <a:t>Table 2. Warm Season Mix planted starting July 1, 2017</a:t>
            </a:r>
          </a:p>
        </p:txBody>
      </p:sp>
      <p:sp>
        <p:nvSpPr>
          <p:cNvPr id="23" name="Text Box 1"/>
          <p:cNvSpPr txBox="1"/>
          <p:nvPr/>
        </p:nvSpPr>
        <p:spPr>
          <a:xfrm>
            <a:off x="28014839" y="3573148"/>
            <a:ext cx="12272211" cy="12549170"/>
          </a:xfrm>
          <a:prstGeom prst="rect">
            <a:avLst/>
          </a:prstGeom>
          <a:noFill/>
          <a:ln>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u="sng" dirty="0">
                <a:effectLst/>
                <a:latin typeface="Arial" panose="020B0604020202020204" pitchFamily="34" charset="0"/>
                <a:ea typeface="Calibri" panose="020F0502020204030204" pitchFamily="34" charset="0"/>
                <a:cs typeface="Arial" panose="020B0604020202020204" pitchFamily="34" charset="0"/>
              </a:rPr>
              <a:t>Conclusion</a:t>
            </a:r>
          </a:p>
          <a:p>
            <a:pPr marL="571500" marR="0" indent="-571500">
              <a:lnSpc>
                <a:spcPct val="107000"/>
              </a:lnSpc>
              <a:spcBef>
                <a:spcPts val="0"/>
              </a:spcBef>
              <a:spcAft>
                <a:spcPts val="800"/>
              </a:spcAft>
              <a:buFont typeface="Arial" panose="020B0604020202020204" pitchFamily="34" charset="0"/>
              <a:buChar char="•"/>
            </a:pPr>
            <a:r>
              <a:rPr lang="en-US" sz="3600" dirty="0">
                <a:solidFill>
                  <a:schemeClr val="tx1"/>
                </a:solidFill>
                <a:latin typeface="Arial" panose="020B0604020202020204" pitchFamily="34" charset="0"/>
                <a:ea typeface="Calibri" panose="020F0502020204030204" pitchFamily="34" charset="0"/>
                <a:cs typeface="Arial" panose="020B0604020202020204" pitchFamily="34" charset="0"/>
              </a:rPr>
              <a:t>Although this first year resulted in a loss of $3,380, the producer is confident that this system can be profitable. Economic loss is attributed to a low stocking rate and class of cattle, implementing the MIG a week late, resulting in significant forage loss. </a:t>
            </a:r>
          </a:p>
          <a:p>
            <a:pPr marL="571500" marR="0" indent="-571500">
              <a:lnSpc>
                <a:spcPct val="107000"/>
              </a:lnSpc>
              <a:spcBef>
                <a:spcPts val="0"/>
              </a:spcBef>
              <a:spcAft>
                <a:spcPts val="800"/>
              </a:spcAft>
              <a:buFont typeface="Arial" panose="020B0604020202020204" pitchFamily="34" charset="0"/>
              <a:buChar char="•"/>
            </a:pP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The $1,200 warm season cover crop blend did not provide an economic benefit in total forage production. The cover crop blends did not exceed $30/acre. </a:t>
            </a:r>
          </a:p>
          <a:p>
            <a:pPr marL="571500" marR="0" indent="-571500">
              <a:lnSpc>
                <a:spcPct val="107000"/>
              </a:lnSpc>
              <a:spcBef>
                <a:spcPts val="0"/>
              </a:spcBef>
              <a:spcAft>
                <a:spcPts val="800"/>
              </a:spcAft>
              <a:buFont typeface="Arial" panose="020B0604020202020204" pitchFamily="34" charset="0"/>
              <a:buChar char="•"/>
            </a:pPr>
            <a:r>
              <a:rPr lang="en-US" sz="3600" dirty="0">
                <a:solidFill>
                  <a:schemeClr val="tx1"/>
                </a:solidFill>
                <a:latin typeface="Arial" panose="020B0604020202020204" pitchFamily="34" charset="0"/>
                <a:ea typeface="Calibri" panose="020F0502020204030204" pitchFamily="34" charset="0"/>
                <a:cs typeface="Arial" panose="020B0604020202020204" pitchFamily="34" charset="0"/>
              </a:rPr>
              <a:t>The cattle owner benefited from this system, with cattle grading above expectations. Eighty-five percent of the herd graded above choice, with 15% grading prime. </a:t>
            </a:r>
          </a:p>
          <a:p>
            <a:pPr marL="571500" marR="0" indent="-571500">
              <a:lnSpc>
                <a:spcPct val="107000"/>
              </a:lnSpc>
              <a:spcBef>
                <a:spcPts val="0"/>
              </a:spcBef>
              <a:spcAft>
                <a:spcPts val="800"/>
              </a:spcAft>
              <a:buFont typeface="Arial" panose="020B0604020202020204" pitchFamily="34" charset="0"/>
              <a:buChar char="•"/>
            </a:pP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More than 213 heifers were needed to effectively graze the 148-acre cover crop using MIG. </a:t>
            </a:r>
            <a:r>
              <a:rPr lang="en-US" sz="3600" dirty="0">
                <a:solidFill>
                  <a:schemeClr val="tx1"/>
                </a:solidFill>
                <a:latin typeface="Arial" panose="020B0604020202020204" pitchFamily="34" charset="0"/>
                <a:ea typeface="Calibri" panose="020F0502020204030204" pitchFamily="34" charset="0"/>
                <a:cs typeface="Arial" panose="020B0604020202020204" pitchFamily="34" charset="0"/>
              </a:rPr>
              <a:t>An</a:t>
            </a: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estimated 60% of available forage was lost. A minimum of 300 higher class cattle would have been ideal to utilize the abundant forage from cover crop growth. </a:t>
            </a:r>
          </a:p>
          <a:p>
            <a:pPr marL="571500" marR="0" indent="-571500">
              <a:lnSpc>
                <a:spcPct val="107000"/>
              </a:lnSpc>
              <a:spcBef>
                <a:spcPts val="0"/>
              </a:spcBef>
              <a:spcAft>
                <a:spcPts val="800"/>
              </a:spcAft>
              <a:buFont typeface="Arial" panose="020B0604020202020204" pitchFamily="34" charset="0"/>
              <a:buChar char="•"/>
            </a:pPr>
            <a:r>
              <a:rPr lang="en-US" sz="3600" dirty="0">
                <a:latin typeface="Arial" panose="020B0604020202020204" pitchFamily="34" charset="0"/>
                <a:ea typeface="Calibri" panose="020F0502020204030204" pitchFamily="34" charset="0"/>
                <a:cs typeface="Arial" panose="020B0604020202020204" pitchFamily="34" charset="0"/>
              </a:rPr>
              <a:t>Where grazing was managed correctly, cattle were able to graze 4 times in the season (Figure 5). </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07000"/>
              </a:lnSpc>
              <a:spcBef>
                <a:spcPts val="0"/>
              </a:spcBef>
              <a:spcAft>
                <a:spcPts val="800"/>
              </a:spcAft>
              <a:buFont typeface="Arial" panose="020B0604020202020204" pitchFamily="34" charset="0"/>
              <a:buChar char="•"/>
            </a:pP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07000"/>
              </a:lnSpc>
              <a:spcBef>
                <a:spcPts val="0"/>
              </a:spcBef>
              <a:spcAft>
                <a:spcPts val="800"/>
              </a:spcAft>
              <a:buFont typeface="Arial" panose="020B0604020202020204" pitchFamily="34" charset="0"/>
              <a:buChar char="•"/>
            </a:pP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07000"/>
              </a:lnSpc>
              <a:spcBef>
                <a:spcPts val="0"/>
              </a:spcBef>
              <a:spcAft>
                <a:spcPts val="800"/>
              </a:spcAft>
              <a:buFont typeface="Arial" panose="020B0604020202020204" pitchFamily="34" charset="0"/>
              <a:buChar char="•"/>
            </a:pP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4" name="Text Box 1"/>
          <p:cNvSpPr txBox="1"/>
          <p:nvPr/>
        </p:nvSpPr>
        <p:spPr>
          <a:xfrm>
            <a:off x="28014838" y="30360469"/>
            <a:ext cx="12272212" cy="5635551"/>
          </a:xfrm>
          <a:prstGeom prst="rect">
            <a:avLst/>
          </a:prstGeom>
          <a:noFill/>
          <a:ln>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u="sng" dirty="0">
                <a:effectLst/>
                <a:latin typeface="Arial" panose="020B0604020202020204" pitchFamily="34" charset="0"/>
                <a:ea typeface="Calibri" panose="020F0502020204030204" pitchFamily="34" charset="0"/>
                <a:cs typeface="Arial" panose="020B0604020202020204" pitchFamily="34" charset="0"/>
              </a:rPr>
              <a:t>Future Research </a:t>
            </a:r>
          </a:p>
          <a:p>
            <a:pPr marL="571500" marR="0" indent="-571500">
              <a:lnSpc>
                <a:spcPct val="107000"/>
              </a:lnSpc>
              <a:spcBef>
                <a:spcPts val="0"/>
              </a:spcBef>
              <a:spcAft>
                <a:spcPts val="800"/>
              </a:spcAft>
              <a:buFont typeface="Arial" panose="020B0604020202020204" pitchFamily="34" charset="0"/>
              <a:buChar char="•"/>
            </a:pPr>
            <a:r>
              <a:rPr lang="en-US" sz="3600" dirty="0">
                <a:solidFill>
                  <a:schemeClr val="tx1"/>
                </a:solidFill>
                <a:latin typeface="Arial" panose="020B0604020202020204" pitchFamily="34" charset="0"/>
                <a:ea typeface="Calibri" panose="020F0502020204030204" pitchFamily="34" charset="0"/>
                <a:cs typeface="Arial" panose="020B0604020202020204" pitchFamily="34" charset="0"/>
              </a:rPr>
              <a:t>Many question arouse about the significant regrowth of the spring planted winter cereal varieties. To answer questions and form better recommendations on the use of cereals in a cover crop mix the research team will be conducting a replicated study on simulated grazing and regrowth of annual cereal forage cover crops. This new study will be funded by an Innovative Project Award.  </a:t>
            </a:r>
            <a:endPar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07000"/>
              </a:lnSpc>
              <a:spcBef>
                <a:spcPts val="0"/>
              </a:spcBef>
              <a:spcAft>
                <a:spcPts val="800"/>
              </a:spcAft>
              <a:buFont typeface="Arial" panose="020B0604020202020204" pitchFamily="34" charset="0"/>
              <a:buChar char="•"/>
            </a:pP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07000"/>
              </a:lnSpc>
              <a:spcBef>
                <a:spcPts val="0"/>
              </a:spcBef>
              <a:spcAft>
                <a:spcPts val="800"/>
              </a:spcAft>
              <a:buFont typeface="Arial" panose="020B0604020202020204" pitchFamily="34" charset="0"/>
              <a:buChar char="•"/>
            </a:pP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07000"/>
              </a:lnSpc>
              <a:spcBef>
                <a:spcPts val="0"/>
              </a:spcBef>
              <a:spcAft>
                <a:spcPts val="800"/>
              </a:spcAft>
              <a:buFont typeface="Arial" panose="020B0604020202020204" pitchFamily="34" charset="0"/>
              <a:buChar char="•"/>
            </a:pP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5" name="Picture 24"/>
          <p:cNvPicPr>
            <a:picLocks noChangeAspect="1"/>
          </p:cNvPicPr>
          <p:nvPr/>
        </p:nvPicPr>
        <p:blipFill>
          <a:blip r:embed="rId2"/>
          <a:stretch>
            <a:fillRect/>
          </a:stretch>
        </p:blipFill>
        <p:spPr>
          <a:xfrm>
            <a:off x="433151" y="30602937"/>
            <a:ext cx="9432499" cy="9491233"/>
          </a:xfrm>
          <a:prstGeom prst="rect">
            <a:avLst/>
          </a:prstGeom>
        </p:spPr>
      </p:pic>
      <p:pic>
        <p:nvPicPr>
          <p:cNvPr id="26" name="Picture 25"/>
          <p:cNvPicPr>
            <a:picLocks noChangeAspect="1"/>
          </p:cNvPicPr>
          <p:nvPr/>
        </p:nvPicPr>
        <p:blipFill>
          <a:blip r:embed="rId3"/>
          <a:stretch>
            <a:fillRect/>
          </a:stretch>
        </p:blipFill>
        <p:spPr>
          <a:xfrm>
            <a:off x="28120566" y="16389091"/>
            <a:ext cx="10970035" cy="6681988"/>
          </a:xfrm>
          <a:prstGeom prst="rect">
            <a:avLst/>
          </a:prstGeom>
        </p:spPr>
      </p:pic>
      <p:pic>
        <p:nvPicPr>
          <p:cNvPr id="27" name="Picture 26"/>
          <p:cNvPicPr>
            <a:picLocks noChangeAspect="1"/>
          </p:cNvPicPr>
          <p:nvPr/>
        </p:nvPicPr>
        <p:blipFill>
          <a:blip r:embed="rId4"/>
          <a:stretch>
            <a:fillRect/>
          </a:stretch>
        </p:blipFill>
        <p:spPr>
          <a:xfrm>
            <a:off x="385008" y="1074501"/>
            <a:ext cx="7258050" cy="1973499"/>
          </a:xfrm>
          <a:prstGeom prst="rect">
            <a:avLst/>
          </a:prstGeom>
        </p:spPr>
      </p:pic>
      <p:pic>
        <p:nvPicPr>
          <p:cNvPr id="28" name="Picture 27"/>
          <p:cNvPicPr>
            <a:picLocks noChangeAspect="1"/>
          </p:cNvPicPr>
          <p:nvPr/>
        </p:nvPicPr>
        <p:blipFill rotWithShape="1">
          <a:blip r:embed="rId5"/>
          <a:srcRect l="7244" t="8429" r="6749" b="7538"/>
          <a:stretch/>
        </p:blipFill>
        <p:spPr>
          <a:xfrm>
            <a:off x="36078297" y="424543"/>
            <a:ext cx="3012304" cy="2705496"/>
          </a:xfrm>
          <a:prstGeom prst="rect">
            <a:avLst/>
          </a:prstGeom>
        </p:spPr>
      </p:pic>
      <p:pic>
        <p:nvPicPr>
          <p:cNvPr id="29" name="Picture 28"/>
          <p:cNvPicPr>
            <a:picLocks noChangeAspect="1"/>
          </p:cNvPicPr>
          <p:nvPr/>
        </p:nvPicPr>
        <p:blipFill>
          <a:blip r:embed="rId6"/>
          <a:stretch>
            <a:fillRect/>
          </a:stretch>
        </p:blipFill>
        <p:spPr>
          <a:xfrm>
            <a:off x="20185159" y="11139020"/>
            <a:ext cx="7565318" cy="5673988"/>
          </a:xfrm>
          <a:prstGeom prst="rect">
            <a:avLst/>
          </a:prstGeom>
        </p:spPr>
      </p:pic>
      <p:sp>
        <p:nvSpPr>
          <p:cNvPr id="33" name="Text Box 1"/>
          <p:cNvSpPr txBox="1"/>
          <p:nvPr/>
        </p:nvSpPr>
        <p:spPr>
          <a:xfrm>
            <a:off x="-1" y="22066374"/>
            <a:ext cx="12320336" cy="7882945"/>
          </a:xfrm>
          <a:prstGeom prst="rect">
            <a:avLst/>
          </a:prstGeom>
          <a:noFill/>
          <a:ln>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u="sng" dirty="0">
                <a:effectLst/>
                <a:latin typeface="Arial" panose="020B0604020202020204" pitchFamily="34" charset="0"/>
                <a:ea typeface="Calibri" panose="020F0502020204030204" pitchFamily="34" charset="0"/>
                <a:cs typeface="Arial" panose="020B0604020202020204" pitchFamily="34" charset="0"/>
              </a:rPr>
              <a:t>Methods</a:t>
            </a:r>
          </a:p>
          <a:p>
            <a:pPr marR="0">
              <a:lnSpc>
                <a:spcPct val="107000"/>
              </a:lnSpc>
              <a:spcBef>
                <a:spcPts val="0"/>
              </a:spcBef>
              <a:spcAft>
                <a:spcPts val="800"/>
              </a:spcAft>
            </a:pPr>
            <a:r>
              <a:rPr lang="en-US" sz="4000" u="sng" dirty="0">
                <a:latin typeface="Arial" panose="020B0604020202020204" pitchFamily="34" charset="0"/>
                <a:ea typeface="Calibri" panose="020F0502020204030204" pitchFamily="34" charset="0"/>
                <a:cs typeface="Arial" panose="020B0604020202020204" pitchFamily="34" charset="0"/>
              </a:rPr>
              <a:t>Management Intensive Grazing</a:t>
            </a:r>
          </a:p>
          <a:p>
            <a:pPr marL="571500" marR="0" indent="-571500">
              <a:lnSpc>
                <a:spcPct val="107000"/>
              </a:lnSpc>
              <a:spcBef>
                <a:spcPts val="0"/>
              </a:spcBef>
              <a:spcAft>
                <a:spcPts val="800"/>
              </a:spcAft>
              <a:buFont typeface="Arial" panose="020B0604020202020204" pitchFamily="34" charset="0"/>
              <a:buChar char="•"/>
            </a:pPr>
            <a:r>
              <a:rPr lang="en-US" sz="3600" dirty="0">
                <a:solidFill>
                  <a:schemeClr val="tx1"/>
                </a:solidFill>
                <a:latin typeface="Arial" panose="020B0604020202020204" pitchFamily="34" charset="0"/>
                <a:ea typeface="Calibri" panose="020F0502020204030204" pitchFamily="34" charset="0"/>
                <a:cs typeface="Arial" panose="020B0604020202020204" pitchFamily="34" charset="0"/>
              </a:rPr>
              <a:t>Spayed heifers (n=213) weighing an average of 600 lbs. were turned in 40 days after the May seeding</a:t>
            </a:r>
          </a:p>
          <a:p>
            <a:pPr marL="571500" marR="0" indent="-571500">
              <a:lnSpc>
                <a:spcPct val="107000"/>
              </a:lnSpc>
              <a:spcBef>
                <a:spcPts val="0"/>
              </a:spcBef>
              <a:spcAft>
                <a:spcPts val="800"/>
              </a:spcAft>
              <a:buFont typeface="Arial" panose="020B0604020202020204" pitchFamily="34" charset="0"/>
              <a:buChar char="•"/>
            </a:pPr>
            <a:r>
              <a:rPr lang="en-US" sz="3600" dirty="0">
                <a:solidFill>
                  <a:schemeClr val="tx1"/>
                </a:solidFill>
                <a:latin typeface="Arial" panose="020B0604020202020204" pitchFamily="34" charset="0"/>
                <a:ea typeface="Calibri" panose="020F0502020204030204" pitchFamily="34" charset="0"/>
                <a:cs typeface="Arial" panose="020B0604020202020204" pitchFamily="34" charset="0"/>
              </a:rPr>
              <a:t>The producer moved the herd daily using solar powered fence with the initial goal of 1 acre sized paddocks. A week in, the producer was forced to increase paddock size to 6-8 acres in order to keep up with the maturing forage (Figure 1).</a:t>
            </a:r>
          </a:p>
          <a:p>
            <a:pPr marL="571500" marR="0" indent="-571500">
              <a:lnSpc>
                <a:spcPct val="107000"/>
              </a:lnSpc>
              <a:spcBef>
                <a:spcPts val="0"/>
              </a:spcBef>
              <a:spcAft>
                <a:spcPts val="800"/>
              </a:spcAft>
              <a:buFont typeface="Arial" panose="020B0604020202020204" pitchFamily="34" charset="0"/>
              <a:buChar char="•"/>
            </a:pPr>
            <a:r>
              <a:rPr lang="en-US" sz="3600" dirty="0">
                <a:solidFill>
                  <a:schemeClr val="tx1"/>
                </a:solidFill>
                <a:latin typeface="Arial" panose="020B0604020202020204" pitchFamily="34" charset="0"/>
                <a:ea typeface="Calibri" panose="020F0502020204030204" pitchFamily="34" charset="0"/>
                <a:cs typeface="Arial" panose="020B0604020202020204" pitchFamily="34" charset="0"/>
              </a:rPr>
              <a:t>Forage samples were collected from the select paddocks prior to and immediately after grazing to determine dry matter yield and forage quality. </a:t>
            </a:r>
            <a:endParaRPr lang="en-US" sz="3600" dirty="0">
              <a:latin typeface="Arial" panose="020B0604020202020204" pitchFamily="34" charset="0"/>
              <a:ea typeface="Calibri" panose="020F0502020204030204" pitchFamily="34" charset="0"/>
              <a:cs typeface="Arial" panose="020B0604020202020204" pitchFamily="34" charset="0"/>
            </a:endParaRPr>
          </a:p>
          <a:p>
            <a:endParaRPr lang="en-US" sz="4000" dirty="0"/>
          </a:p>
          <a:p>
            <a:pPr marL="0" marR="0" algn="ctr">
              <a:lnSpc>
                <a:spcPct val="107000"/>
              </a:lnSpc>
              <a:spcBef>
                <a:spcPts val="0"/>
              </a:spcBef>
              <a:spcAft>
                <a:spcPts val="800"/>
              </a:spcAft>
            </a:pPr>
            <a:endParaRPr lang="en-US" sz="4000" u="sng" dirty="0">
              <a:effectLst/>
              <a:latin typeface="Arial" panose="020B0604020202020204" pitchFamily="34" charset="0"/>
              <a:ea typeface="Calibri" panose="020F0502020204030204" pitchFamily="34" charset="0"/>
              <a:cs typeface="Arial" panose="020B0604020202020204" pitchFamily="34" charset="0"/>
            </a:endParaRPr>
          </a:p>
        </p:txBody>
      </p:sp>
      <p:sp>
        <p:nvSpPr>
          <p:cNvPr id="36" name="Text Box 1"/>
          <p:cNvSpPr txBox="1"/>
          <p:nvPr/>
        </p:nvSpPr>
        <p:spPr>
          <a:xfrm>
            <a:off x="12754579" y="3539352"/>
            <a:ext cx="14852741" cy="6615302"/>
          </a:xfrm>
          <a:prstGeom prst="rect">
            <a:avLst/>
          </a:prstGeom>
          <a:noFill/>
          <a:ln>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u="sng" dirty="0">
                <a:latin typeface="Arial" panose="020B0604020202020204" pitchFamily="34" charset="0"/>
                <a:ea typeface="Calibri" panose="020F0502020204030204" pitchFamily="34" charset="0"/>
                <a:cs typeface="Arial" panose="020B0604020202020204" pitchFamily="34" charset="0"/>
              </a:rPr>
              <a:t>Observations</a:t>
            </a:r>
          </a:p>
          <a:p>
            <a:pPr marL="0" marR="0">
              <a:lnSpc>
                <a:spcPct val="107000"/>
              </a:lnSpc>
              <a:spcBef>
                <a:spcPts val="0"/>
              </a:spcBef>
              <a:spcAft>
                <a:spcPts val="800"/>
              </a:spcAft>
            </a:pPr>
            <a:r>
              <a:rPr lang="en-US" sz="4000" u="sng" dirty="0">
                <a:effectLst/>
                <a:latin typeface="Arial" panose="020B0604020202020204" pitchFamily="34" charset="0"/>
                <a:ea typeface="Calibri" panose="020F0502020204030204" pitchFamily="34" charset="0"/>
                <a:cs typeface="Arial" panose="020B0604020202020204" pitchFamily="34" charset="0"/>
              </a:rPr>
              <a:t>Grazing Performance</a:t>
            </a:r>
          </a:p>
          <a:p>
            <a:pPr marL="571500" marR="0" indent="-571500">
              <a:lnSpc>
                <a:spcPct val="107000"/>
              </a:lnSpc>
              <a:spcBef>
                <a:spcPts val="0"/>
              </a:spcBef>
              <a:spcAft>
                <a:spcPts val="800"/>
              </a:spcAft>
              <a:buFont typeface="Arial" panose="020B0604020202020204" pitchFamily="34" charset="0"/>
              <a:buChar char="•"/>
            </a:pPr>
            <a:r>
              <a:rPr lang="en-US" sz="3600" dirty="0">
                <a:solidFill>
                  <a:schemeClr val="tx1"/>
                </a:solidFill>
                <a:latin typeface="Arial" panose="020B0604020202020204" pitchFamily="34" charset="0"/>
                <a:ea typeface="Calibri" panose="020F0502020204030204" pitchFamily="34" charset="0"/>
                <a:cs typeface="Arial" panose="020B0604020202020204" pitchFamily="34" charset="0"/>
              </a:rPr>
              <a:t>Forage consumption was estimated based on available </a:t>
            </a:r>
            <a:r>
              <a:rPr lang="en-US" sz="3600" dirty="0">
                <a:latin typeface="Arial" panose="020B0604020202020204" pitchFamily="34" charset="0"/>
                <a:ea typeface="Calibri" panose="020F0502020204030204" pitchFamily="34" charset="0"/>
                <a:cs typeface="Arial" panose="020B0604020202020204" pitchFamily="34" charset="0"/>
              </a:rPr>
              <a:t>cattle, with an average 2.5% body weight consumption rate</a:t>
            </a:r>
          </a:p>
          <a:p>
            <a:pPr marL="571500" marR="0" indent="-571500">
              <a:lnSpc>
                <a:spcPct val="107000"/>
              </a:lnSpc>
              <a:spcBef>
                <a:spcPts val="0"/>
              </a:spcBef>
              <a:spcAft>
                <a:spcPts val="800"/>
              </a:spcAft>
              <a:buFont typeface="Arial" panose="020B0604020202020204" pitchFamily="34" charset="0"/>
              <a:buChar char="•"/>
            </a:pPr>
            <a:r>
              <a:rPr lang="en-US" sz="3600" dirty="0">
                <a:solidFill>
                  <a:schemeClr val="tx1"/>
                </a:solidFill>
                <a:latin typeface="Arial" panose="020B0604020202020204" pitchFamily="34" charset="0"/>
                <a:ea typeface="Calibri" panose="020F0502020204030204" pitchFamily="34" charset="0"/>
                <a:cs typeface="Arial" panose="020B0604020202020204" pitchFamily="34" charset="0"/>
              </a:rPr>
              <a:t>Forage consumption per acre over the season was 2,408 lbs.. This is a low estimate due to insufficient stocking rate to effectively consume all the available forage. Total consumption was estimated at a mere 40% of what was available (Figure 2 and 3).</a:t>
            </a:r>
          </a:p>
          <a:p>
            <a:pPr marL="571500" marR="0" indent="-571500">
              <a:lnSpc>
                <a:spcPct val="107000"/>
              </a:lnSpc>
              <a:spcBef>
                <a:spcPts val="0"/>
              </a:spcBef>
              <a:spcAft>
                <a:spcPts val="800"/>
              </a:spcAft>
              <a:buFont typeface="Arial" panose="020B0604020202020204" pitchFamily="34" charset="0"/>
              <a:buChar char="•"/>
            </a:pPr>
            <a:r>
              <a:rPr lang="en-US" sz="3600" dirty="0">
                <a:solidFill>
                  <a:schemeClr val="tx1"/>
                </a:solidFill>
                <a:latin typeface="Arial" panose="020B0604020202020204" pitchFamily="34" charset="0"/>
                <a:ea typeface="Calibri" panose="020F0502020204030204" pitchFamily="34" charset="0"/>
                <a:cs typeface="Arial" panose="020B0604020202020204" pitchFamily="34" charset="0"/>
              </a:rPr>
              <a:t>Researchers estimated 6,020 lbs. of forage per acre was produced by the cover crops over the growing season. </a:t>
            </a:r>
          </a:p>
          <a:p>
            <a:pPr marL="571500" marR="0" indent="-571500">
              <a:lnSpc>
                <a:spcPct val="107000"/>
              </a:lnSpc>
              <a:spcBef>
                <a:spcPts val="0"/>
              </a:spcBef>
              <a:spcAft>
                <a:spcPts val="800"/>
              </a:spcAft>
              <a:buFont typeface="Arial" panose="020B0604020202020204" pitchFamily="34" charset="0"/>
              <a:buChar char="•"/>
            </a:pP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07000"/>
              </a:lnSpc>
              <a:spcBef>
                <a:spcPts val="0"/>
              </a:spcBef>
              <a:spcAft>
                <a:spcPts val="800"/>
              </a:spcAft>
              <a:buFont typeface="Arial" panose="020B0604020202020204" pitchFamily="34" charset="0"/>
              <a:buChar char="•"/>
            </a:pP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07000"/>
              </a:lnSpc>
              <a:spcBef>
                <a:spcPts val="0"/>
              </a:spcBef>
              <a:spcAft>
                <a:spcPts val="800"/>
              </a:spcAft>
              <a:buFont typeface="Arial" panose="020B0604020202020204" pitchFamily="34" charset="0"/>
              <a:buChar char="•"/>
            </a:pP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39" name="Group 38"/>
          <p:cNvGrpSpPr/>
          <p:nvPr/>
        </p:nvGrpSpPr>
        <p:grpSpPr>
          <a:xfrm>
            <a:off x="13336279" y="33280729"/>
            <a:ext cx="4782312" cy="6372754"/>
            <a:chOff x="13336281" y="33484764"/>
            <a:chExt cx="3743268" cy="4993057"/>
          </a:xfrm>
        </p:grpSpPr>
        <p:pic>
          <p:nvPicPr>
            <p:cNvPr id="37" name="Picture 36"/>
            <p:cNvPicPr>
              <a:picLocks noChangeAspect="1"/>
            </p:cNvPicPr>
            <p:nvPr/>
          </p:nvPicPr>
          <p:blipFill>
            <a:blip r:embed="rId7"/>
            <a:stretch>
              <a:fillRect/>
            </a:stretch>
          </p:blipFill>
          <p:spPr>
            <a:xfrm>
              <a:off x="13336281" y="33484764"/>
              <a:ext cx="3743268" cy="4993057"/>
            </a:xfrm>
            <a:prstGeom prst="rect">
              <a:avLst/>
            </a:prstGeom>
          </p:spPr>
        </p:pic>
        <p:pic>
          <p:nvPicPr>
            <p:cNvPr id="38" name="Picture 37"/>
            <p:cNvPicPr>
              <a:picLocks noChangeAspect="1"/>
            </p:cNvPicPr>
            <p:nvPr/>
          </p:nvPicPr>
          <p:blipFill>
            <a:blip r:embed="rId8"/>
            <a:stretch>
              <a:fillRect/>
            </a:stretch>
          </p:blipFill>
          <p:spPr>
            <a:xfrm>
              <a:off x="14277871" y="36729768"/>
              <a:ext cx="2219136" cy="853514"/>
            </a:xfrm>
            <a:prstGeom prst="rect">
              <a:avLst/>
            </a:prstGeom>
          </p:spPr>
        </p:pic>
      </p:grpSp>
      <p:pic>
        <p:nvPicPr>
          <p:cNvPr id="40" name="Picture 39"/>
          <p:cNvPicPr>
            <a:picLocks noChangeAspect="1"/>
          </p:cNvPicPr>
          <p:nvPr/>
        </p:nvPicPr>
        <p:blipFill>
          <a:blip r:embed="rId9"/>
          <a:stretch>
            <a:fillRect/>
          </a:stretch>
        </p:blipFill>
        <p:spPr>
          <a:xfrm>
            <a:off x="18559174" y="33280728"/>
            <a:ext cx="4782082" cy="6372753"/>
          </a:xfrm>
          <a:prstGeom prst="rect">
            <a:avLst/>
          </a:prstGeom>
        </p:spPr>
      </p:pic>
      <p:sp>
        <p:nvSpPr>
          <p:cNvPr id="41" name="Rectangle 40"/>
          <p:cNvSpPr/>
          <p:nvPr/>
        </p:nvSpPr>
        <p:spPr>
          <a:xfrm>
            <a:off x="23417195" y="33338637"/>
            <a:ext cx="4496068" cy="4284506"/>
          </a:xfrm>
          <a:prstGeom prst="rect">
            <a:avLst/>
          </a:prstGeom>
        </p:spPr>
        <p:txBody>
          <a:bodyPr wrap="square">
            <a:spAutoFit/>
          </a:bodyPr>
          <a:lstStyle/>
          <a:p>
            <a:pPr>
              <a:lnSpc>
                <a:spcPct val="107000"/>
              </a:lnSpc>
              <a:spcAft>
                <a:spcPts val="800"/>
              </a:spcAft>
            </a:pPr>
            <a:r>
              <a:rPr lang="en-US" sz="3200" dirty="0">
                <a:latin typeface="Calibri" panose="020F0502020204030204" pitchFamily="34" charset="0"/>
                <a:ea typeface="Calibri" panose="020F0502020204030204" pitchFamily="34" charset="0"/>
                <a:cs typeface="Times New Roman" panose="02020603050405020304" pitchFamily="18" charset="0"/>
              </a:rPr>
              <a:t>Figure 4. Arrows indicate the warm season species, which were outcompeted by the existing cool season species. Picture taken Aug 23, 2017 approximately 45 days after no-till seeding.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2" name="Rectangle 41"/>
          <p:cNvSpPr/>
          <p:nvPr/>
        </p:nvSpPr>
        <p:spPr>
          <a:xfrm>
            <a:off x="10065183" y="33054592"/>
            <a:ext cx="2735595" cy="3253968"/>
          </a:xfrm>
          <a:prstGeom prst="rect">
            <a:avLst/>
          </a:prstGeom>
        </p:spPr>
        <p:txBody>
          <a:bodyPr wrap="square">
            <a:spAutoFit/>
          </a:bodyPr>
          <a:lstStyle/>
          <a:p>
            <a:pPr>
              <a:lnSpc>
                <a:spcPct val="107000"/>
              </a:lnSpc>
              <a:spcAft>
                <a:spcPts val="800"/>
              </a:spcAft>
            </a:pPr>
            <a:r>
              <a:rPr lang="en-US" sz="3200" dirty="0">
                <a:latin typeface="Calibri" panose="020F0502020204030204" pitchFamily="34" charset="0"/>
                <a:ea typeface="Calibri" panose="020F0502020204030204" pitchFamily="34" charset="0"/>
                <a:cs typeface="Times New Roman" panose="02020603050405020304" pitchFamily="18" charset="0"/>
              </a:rPr>
              <a:t>Figure 1. Pivot and paddock map. Initial cost of fencing was high using this layout.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3" name="Picture 42"/>
          <p:cNvPicPr>
            <a:picLocks noChangeAspect="1"/>
          </p:cNvPicPr>
          <p:nvPr/>
        </p:nvPicPr>
        <p:blipFill rotWithShape="1">
          <a:blip r:embed="rId10" cstate="print">
            <a:extLst>
              <a:ext uri="{28A0092B-C50C-407E-A947-70E740481C1C}">
                <a14:useLocalDpi xmlns:a14="http://schemas.microsoft.com/office/drawing/2010/main" val="0"/>
              </a:ext>
            </a:extLst>
          </a:blip>
          <a:srcRect l="15192"/>
          <a:stretch/>
        </p:blipFill>
        <p:spPr>
          <a:xfrm rot="5400000">
            <a:off x="12294651" y="11105146"/>
            <a:ext cx="8251131" cy="7296914"/>
          </a:xfrm>
          <a:prstGeom prst="rect">
            <a:avLst/>
          </a:prstGeom>
        </p:spPr>
      </p:pic>
      <p:sp>
        <p:nvSpPr>
          <p:cNvPr id="44" name="Rectangle 43"/>
          <p:cNvSpPr/>
          <p:nvPr/>
        </p:nvSpPr>
        <p:spPr>
          <a:xfrm>
            <a:off x="12771759" y="19115174"/>
            <a:ext cx="7296915" cy="1673150"/>
          </a:xfrm>
          <a:prstGeom prst="rect">
            <a:avLst/>
          </a:prstGeom>
        </p:spPr>
        <p:txBody>
          <a:bodyPr wrap="square">
            <a:spAutoFit/>
          </a:bodyPr>
          <a:lstStyle/>
          <a:p>
            <a:pPr>
              <a:lnSpc>
                <a:spcPct val="107000"/>
              </a:lnSpc>
              <a:spcAft>
                <a:spcPts val="800"/>
              </a:spcAft>
            </a:pPr>
            <a:r>
              <a:rPr lang="en-US" sz="3200" dirty="0">
                <a:latin typeface="Calibri" panose="020F0502020204030204" pitchFamily="34" charset="0"/>
                <a:ea typeface="Calibri" panose="020F0502020204030204" pitchFamily="34" charset="0"/>
                <a:cs typeface="Times New Roman" panose="02020603050405020304" pitchFamily="18" charset="0"/>
              </a:rPr>
              <a:t>Figure 2. Post-grazed cool season mix on July 13,2017. Second time grazing this paddock with 213 head of heifers.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Rectangle 44"/>
          <p:cNvSpPr/>
          <p:nvPr/>
        </p:nvSpPr>
        <p:spPr>
          <a:xfrm>
            <a:off x="20324105" y="17089042"/>
            <a:ext cx="7541031" cy="619272"/>
          </a:xfrm>
          <a:prstGeom prst="rect">
            <a:avLst/>
          </a:prstGeom>
        </p:spPr>
        <p:txBody>
          <a:bodyPr wrap="square">
            <a:spAutoFit/>
          </a:bodyPr>
          <a:lstStyle/>
          <a:p>
            <a:pPr>
              <a:lnSpc>
                <a:spcPct val="107000"/>
              </a:lnSpc>
              <a:spcAft>
                <a:spcPts val="800"/>
              </a:spcAft>
            </a:pPr>
            <a:r>
              <a:rPr lang="en-US" sz="3200" dirty="0">
                <a:latin typeface="Calibri" panose="020F0502020204030204" pitchFamily="34" charset="0"/>
                <a:ea typeface="Calibri" panose="020F0502020204030204" pitchFamily="34" charset="0"/>
                <a:cs typeface="Times New Roman" panose="02020603050405020304" pitchFamily="18" charset="0"/>
              </a:rPr>
              <a:t>Figure 3. Heifers grazing early in the season.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8" name="Text Box 1"/>
          <p:cNvSpPr txBox="1"/>
          <p:nvPr/>
        </p:nvSpPr>
        <p:spPr>
          <a:xfrm>
            <a:off x="28014838" y="36407168"/>
            <a:ext cx="12272212" cy="3687002"/>
          </a:xfrm>
          <a:prstGeom prst="rect">
            <a:avLst/>
          </a:prstGeom>
          <a:noFill/>
          <a:ln>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u="sng" dirty="0">
                <a:solidFill>
                  <a:schemeClr val="tx1"/>
                </a:solidFill>
                <a:latin typeface="Arial" panose="020B0604020202020204" pitchFamily="34" charset="0"/>
                <a:ea typeface="Calibri" panose="020F0502020204030204" pitchFamily="34" charset="0"/>
                <a:cs typeface="Arial" panose="020B0604020202020204" pitchFamily="34" charset="0"/>
              </a:rPr>
              <a:t>Acknowledgements</a:t>
            </a:r>
            <a:endParaRPr lang="en-US" sz="4000" u="sng"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07000"/>
              </a:lnSpc>
              <a:spcAft>
                <a:spcPts val="800"/>
              </a:spcAft>
              <a:buFont typeface="Arial" panose="020B0604020202020204" pitchFamily="34" charset="0"/>
              <a:buChar char="•"/>
            </a:pPr>
            <a:r>
              <a:rPr lang="en-US" sz="3600" dirty="0">
                <a:solidFill>
                  <a:schemeClr val="tx1"/>
                </a:solidFill>
                <a:latin typeface="Arial" panose="020B0604020202020204" pitchFamily="34" charset="0"/>
                <a:cs typeface="Arial" panose="020B0604020202020204" pitchFamily="34" charset="0"/>
              </a:rPr>
              <a:t>The UI Extension team would like to thank the Purdy family and </a:t>
            </a:r>
            <a:r>
              <a:rPr lang="en-US" sz="3600" dirty="0" err="1">
                <a:solidFill>
                  <a:schemeClr val="tx1"/>
                </a:solidFill>
                <a:latin typeface="Arial" panose="020B0604020202020204" pitchFamily="34" charset="0"/>
                <a:cs typeface="Arial" panose="020B0604020202020204" pitchFamily="34" charset="0"/>
              </a:rPr>
              <a:t>Picabo</a:t>
            </a:r>
            <a:r>
              <a:rPr lang="en-US" sz="3600" dirty="0">
                <a:solidFill>
                  <a:schemeClr val="tx1"/>
                </a:solidFill>
                <a:latin typeface="Arial" panose="020B0604020202020204" pitchFamily="34" charset="0"/>
                <a:cs typeface="Arial" panose="020B0604020202020204" pitchFamily="34" charset="0"/>
              </a:rPr>
              <a:t> Livestock for including UI Extension as advisors on this Western SARE Farmer/Rancher Research and Education Grant and willingness to cooperate on this project.</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07000"/>
              </a:lnSpc>
              <a:spcBef>
                <a:spcPts val="0"/>
              </a:spcBef>
              <a:spcAft>
                <a:spcPts val="800"/>
              </a:spcAft>
              <a:buFont typeface="Arial" panose="020B0604020202020204" pitchFamily="34" charset="0"/>
              <a:buChar char="•"/>
            </a:pP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07000"/>
              </a:lnSpc>
              <a:spcBef>
                <a:spcPts val="0"/>
              </a:spcBef>
              <a:spcAft>
                <a:spcPts val="800"/>
              </a:spcAft>
              <a:buFont typeface="Arial" panose="020B0604020202020204" pitchFamily="34" charset="0"/>
              <a:buChar char="•"/>
            </a:pP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9" name="Rectangle 48"/>
          <p:cNvSpPr/>
          <p:nvPr/>
        </p:nvSpPr>
        <p:spPr>
          <a:xfrm>
            <a:off x="28327876" y="23263086"/>
            <a:ext cx="11039474" cy="619272"/>
          </a:xfrm>
          <a:prstGeom prst="rect">
            <a:avLst/>
          </a:prstGeom>
        </p:spPr>
        <p:txBody>
          <a:bodyPr wrap="square">
            <a:spAutoFit/>
          </a:bodyPr>
          <a:lstStyle/>
          <a:p>
            <a:pPr>
              <a:lnSpc>
                <a:spcPct val="107000"/>
              </a:lnSpc>
              <a:spcAft>
                <a:spcPts val="800"/>
              </a:spcAft>
            </a:pPr>
            <a:r>
              <a:rPr lang="en-US" sz="3200" dirty="0">
                <a:latin typeface="Calibri" panose="020F0502020204030204" pitchFamily="34" charset="0"/>
                <a:ea typeface="Calibri" panose="020F0502020204030204" pitchFamily="34" charset="0"/>
                <a:cs typeface="Times New Roman" panose="02020603050405020304" pitchFamily="18" charset="0"/>
              </a:rPr>
              <a:t>Figure 5. Heifers grazing later season growth.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10194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PRESENTATIONGUID" val="dfb40ada-cdc4-45ec-bdf2-3fa04cb847f8"/>
  <p:tag name="TPVERSION" val="6"/>
  <p:tag name="TPFULLVERSION" val="7.5.3.1"/>
  <p:tag name="PPTVERSION" val="15"/>
  <p:tag name="TPOS" val="2"/>
  <p:tag name="TPLASTSAVEVERSION" val="6.2 PC"/>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4496</TotalTime>
  <Words>184</Words>
  <Application>Microsoft Office PowerPoint</Application>
  <PresentationFormat>Custom</PresentationFormat>
  <Paragraphs>73</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Company>University of Idaho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cassiafin04</dc:creator>
  <cp:lastModifiedBy>Hines, Steven (shines@uidaho.edu)</cp:lastModifiedBy>
  <cp:revision>66</cp:revision>
  <dcterms:created xsi:type="dcterms:W3CDTF">2017-03-10T16:35:17Z</dcterms:created>
  <dcterms:modified xsi:type="dcterms:W3CDTF">2019-12-20T16:31:04Z</dcterms:modified>
</cp:coreProperties>
</file>