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5F29-00F3-4335-9C28-60C56595EE4E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4073-D3E3-4E7F-8C86-3074D70F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5F29-00F3-4335-9C28-60C56595EE4E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4073-D3E3-4E7F-8C86-3074D70F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8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5F29-00F3-4335-9C28-60C56595EE4E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4073-D3E3-4E7F-8C86-3074D70F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5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5F29-00F3-4335-9C28-60C56595EE4E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4073-D3E3-4E7F-8C86-3074D70F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9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5F29-00F3-4335-9C28-60C56595EE4E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4073-D3E3-4E7F-8C86-3074D70F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8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5F29-00F3-4335-9C28-60C56595EE4E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4073-D3E3-4E7F-8C86-3074D70F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34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5F29-00F3-4335-9C28-60C56595EE4E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4073-D3E3-4E7F-8C86-3074D70F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5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5F29-00F3-4335-9C28-60C56595EE4E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4073-D3E3-4E7F-8C86-3074D70F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6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5F29-00F3-4335-9C28-60C56595EE4E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4073-D3E3-4E7F-8C86-3074D70F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2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5F29-00F3-4335-9C28-60C56595EE4E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4073-D3E3-4E7F-8C86-3074D70F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5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5F29-00F3-4335-9C28-60C56595EE4E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4073-D3E3-4E7F-8C86-3074D70F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4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A5F29-00F3-4335-9C28-60C56595EE4E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F4073-D3E3-4E7F-8C86-3074D70FA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0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386585" y="441686"/>
            <a:ext cx="6752589" cy="54257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1" name="Picture 100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053" y="3342954"/>
            <a:ext cx="2131798" cy="2595309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 rot="16200000">
            <a:off x="-924808" y="2989217"/>
            <a:ext cx="2947362" cy="3958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Marketable yield (CWT/A)</a:t>
            </a:r>
            <a:endParaRPr lang="en-US" dirty="0"/>
          </a:p>
        </p:txBody>
      </p:sp>
      <p:pic>
        <p:nvPicPr>
          <p:cNvPr id="97" name="Picture 96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203" y="441686"/>
            <a:ext cx="2131797" cy="2595309"/>
          </a:xfrm>
          <a:prstGeom prst="rect">
            <a:avLst/>
          </a:prstGeom>
        </p:spPr>
      </p:pic>
      <p:pic>
        <p:nvPicPr>
          <p:cNvPr id="100" name="Picture 99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067" y="441686"/>
            <a:ext cx="2205816" cy="2595309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3390354" y="497464"/>
            <a:ext cx="772259" cy="384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Yellow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5252476" y="497464"/>
            <a:ext cx="593094" cy="384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Blue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5395047" y="3399573"/>
            <a:ext cx="1551802" cy="384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Other specialty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660770" y="3643579"/>
            <a:ext cx="491725" cy="3494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300</a:t>
            </a:r>
            <a:endParaRPr lang="en-US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660770" y="4225376"/>
            <a:ext cx="491725" cy="3494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200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660770" y="4833966"/>
            <a:ext cx="491725" cy="3494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100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856635" y="5423124"/>
            <a:ext cx="295860" cy="3494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0</a:t>
            </a:r>
            <a:endParaRPr lang="en-US" sz="1400" dirty="0"/>
          </a:p>
        </p:txBody>
      </p:sp>
      <p:pic>
        <p:nvPicPr>
          <p:cNvPr id="126" name="Picture 125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086" y="3342954"/>
            <a:ext cx="1703550" cy="2595309"/>
          </a:xfrm>
          <a:prstGeom prst="rect">
            <a:avLst/>
          </a:prstGeom>
        </p:spPr>
      </p:pic>
      <p:sp>
        <p:nvSpPr>
          <p:cNvPr id="105" name="TextBox 104"/>
          <p:cNvSpPr txBox="1"/>
          <p:nvPr/>
        </p:nvSpPr>
        <p:spPr>
          <a:xfrm>
            <a:off x="4603506" y="2369920"/>
            <a:ext cx="330223" cy="419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pic>
        <p:nvPicPr>
          <p:cNvPr id="102" name="Picture 101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784" y="3342954"/>
            <a:ext cx="2010545" cy="2595309"/>
          </a:xfrm>
          <a:prstGeom prst="rect">
            <a:avLst/>
          </a:prstGeom>
        </p:spPr>
      </p:pic>
      <p:sp>
        <p:nvSpPr>
          <p:cNvPr id="106" name="TextBox 105"/>
          <p:cNvSpPr txBox="1"/>
          <p:nvPr/>
        </p:nvSpPr>
        <p:spPr>
          <a:xfrm>
            <a:off x="5311636" y="2369920"/>
            <a:ext cx="330223" cy="419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pic>
        <p:nvPicPr>
          <p:cNvPr id="127" name="Picture 126"/>
          <p:cNvPicPr>
            <a:picLocks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7"/>
          <a:stretch/>
        </p:blipFill>
        <p:spPr>
          <a:xfrm>
            <a:off x="1143419" y="441686"/>
            <a:ext cx="2198199" cy="2595309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660770" y="1947501"/>
            <a:ext cx="491725" cy="3494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100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660770" y="757114"/>
            <a:ext cx="491725" cy="3494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300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660770" y="1338911"/>
            <a:ext cx="491725" cy="3494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200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856635" y="2536659"/>
            <a:ext cx="295860" cy="3494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0</a:t>
            </a:r>
            <a:endParaRPr lang="en-US" sz="1400" dirty="0"/>
          </a:p>
        </p:txBody>
      </p:sp>
      <p:pic>
        <p:nvPicPr>
          <p:cNvPr id="103" name="Picture 102"/>
          <p:cNvPicPr>
            <a:picLocks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6"/>
          <a:stretch/>
        </p:blipFill>
        <p:spPr>
          <a:xfrm>
            <a:off x="1076258" y="3342954"/>
            <a:ext cx="1021802" cy="2595309"/>
          </a:xfrm>
          <a:prstGeom prst="rect">
            <a:avLst/>
          </a:prstGeom>
        </p:spPr>
      </p:pic>
      <p:sp>
        <p:nvSpPr>
          <p:cNvPr id="128" name="TextBox 127"/>
          <p:cNvSpPr txBox="1"/>
          <p:nvPr/>
        </p:nvSpPr>
        <p:spPr>
          <a:xfrm>
            <a:off x="3793603" y="5270497"/>
            <a:ext cx="330223" cy="419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73042" y="5270497"/>
            <a:ext cx="330223" cy="419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128409" y="5270497"/>
            <a:ext cx="330223" cy="419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684126" y="5270497"/>
            <a:ext cx="330223" cy="419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537286" y="2369920"/>
            <a:ext cx="330223" cy="419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70541" y="497464"/>
            <a:ext cx="539420" cy="384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Red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1206291" y="3399573"/>
            <a:ext cx="787790" cy="384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Russet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2489351" y="3399573"/>
            <a:ext cx="740233" cy="384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White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3532914" y="3399573"/>
            <a:ext cx="1070592" cy="384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Fingerling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241512" y="6123759"/>
            <a:ext cx="8750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Figure 1: Marketable yields for on-farm potato variety trials. C = check variety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698414" y="5270287"/>
            <a:ext cx="330223" cy="419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1983799" y="1970375"/>
            <a:ext cx="513281" cy="209288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300" dirty="0" smtClean="0"/>
              <a:t>CDS</a:t>
            </a:r>
          </a:p>
          <a:p>
            <a:pPr algn="r"/>
            <a:r>
              <a:rPr lang="en-US" sz="1300" dirty="0" smtClean="0"/>
              <a:t>CHJ</a:t>
            </a:r>
          </a:p>
          <a:p>
            <a:pPr algn="r"/>
            <a:r>
              <a:rPr lang="en-US" sz="1300" dirty="0" smtClean="0"/>
              <a:t>DRN</a:t>
            </a:r>
          </a:p>
          <a:p>
            <a:pPr algn="r"/>
            <a:r>
              <a:rPr lang="en-US" sz="1300" dirty="0" smtClean="0"/>
              <a:t>EAB</a:t>
            </a:r>
          </a:p>
          <a:p>
            <a:pPr algn="r"/>
            <a:r>
              <a:rPr lang="en-US" sz="1300" dirty="0" smtClean="0"/>
              <a:t>PRL</a:t>
            </a:r>
          </a:p>
          <a:p>
            <a:pPr algn="r"/>
            <a:r>
              <a:rPr lang="en-US" sz="1300" dirty="0" smtClean="0"/>
              <a:t>RDG</a:t>
            </a:r>
          </a:p>
          <a:p>
            <a:pPr algn="r"/>
            <a:r>
              <a:rPr lang="en-US" sz="1300" dirty="0" smtClean="0"/>
              <a:t>RDU</a:t>
            </a:r>
          </a:p>
          <a:p>
            <a:pPr algn="r"/>
            <a:r>
              <a:rPr lang="en-US" sz="1300" dirty="0" smtClean="0"/>
              <a:t>RLS</a:t>
            </a:r>
          </a:p>
          <a:p>
            <a:pPr algn="r"/>
            <a:r>
              <a:rPr lang="en-US" sz="1300" dirty="0" smtClean="0"/>
              <a:t>WDS</a:t>
            </a:r>
          </a:p>
          <a:p>
            <a:pPr algn="r"/>
            <a:r>
              <a:rPr lang="en-US" sz="1300" dirty="0" smtClean="0"/>
              <a:t>YER</a:t>
            </a:r>
            <a:endParaRPr lang="en-US" sz="1300" dirty="0"/>
          </a:p>
        </p:txBody>
      </p:sp>
      <p:sp>
        <p:nvSpPr>
          <p:cNvPr id="51" name="TextBox 50"/>
          <p:cNvSpPr txBox="1"/>
          <p:nvPr/>
        </p:nvSpPr>
        <p:spPr>
          <a:xfrm rot="16200000">
            <a:off x="4093784" y="2031657"/>
            <a:ext cx="494045" cy="193899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/>
              <a:t>AYG</a:t>
            </a:r>
          </a:p>
          <a:p>
            <a:pPr algn="r"/>
            <a:r>
              <a:rPr lang="en-US" sz="1200" dirty="0" smtClean="0"/>
              <a:t>CAR</a:t>
            </a:r>
          </a:p>
          <a:p>
            <a:pPr algn="r"/>
            <a:r>
              <a:rPr lang="en-US" sz="1200" dirty="0" smtClean="0"/>
              <a:t>CHA</a:t>
            </a:r>
          </a:p>
          <a:p>
            <a:pPr algn="r"/>
            <a:r>
              <a:rPr lang="en-US" sz="1200" dirty="0" smtClean="0"/>
              <a:t>DOR</a:t>
            </a:r>
          </a:p>
          <a:p>
            <a:pPr algn="r"/>
            <a:r>
              <a:rPr lang="en-US" sz="1200" dirty="0" smtClean="0"/>
              <a:t>EPI</a:t>
            </a:r>
          </a:p>
          <a:p>
            <a:pPr algn="r"/>
            <a:r>
              <a:rPr lang="en-US" sz="1200" dirty="0" smtClean="0"/>
              <a:t>GDC</a:t>
            </a:r>
          </a:p>
          <a:p>
            <a:pPr algn="r"/>
            <a:r>
              <a:rPr lang="en-US" sz="1200" dirty="0" smtClean="0"/>
              <a:t>IKE</a:t>
            </a:r>
          </a:p>
          <a:p>
            <a:pPr algn="r"/>
            <a:r>
              <a:rPr lang="en-US" sz="1200" dirty="0" smtClean="0"/>
              <a:t>KKG</a:t>
            </a:r>
          </a:p>
          <a:p>
            <a:pPr algn="r"/>
            <a:r>
              <a:rPr lang="en-US" sz="1200" dirty="0" smtClean="0"/>
              <a:t>OME</a:t>
            </a:r>
          </a:p>
          <a:p>
            <a:pPr algn="r"/>
            <a:r>
              <a:rPr lang="en-US" sz="1200" dirty="0" smtClean="0"/>
              <a:t>SYD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566974" y="2374544"/>
            <a:ext cx="330223" cy="419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532142" y="2369932"/>
            <a:ext cx="330223" cy="419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54" name="TextBox 53"/>
          <p:cNvSpPr txBox="1"/>
          <p:nvPr/>
        </p:nvSpPr>
        <p:spPr>
          <a:xfrm rot="16200000">
            <a:off x="6031271" y="2045225"/>
            <a:ext cx="476412" cy="189282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300" dirty="0" smtClean="0"/>
              <a:t>ADB</a:t>
            </a:r>
          </a:p>
          <a:p>
            <a:pPr algn="r"/>
            <a:r>
              <a:rPr lang="en-US" sz="1300" dirty="0" smtClean="0"/>
              <a:t>BLR</a:t>
            </a:r>
          </a:p>
          <a:p>
            <a:pPr algn="r"/>
            <a:r>
              <a:rPr lang="en-US" sz="1300" dirty="0" smtClean="0"/>
              <a:t>BOR</a:t>
            </a:r>
          </a:p>
          <a:p>
            <a:pPr algn="r"/>
            <a:r>
              <a:rPr lang="en-US" sz="1300" dirty="0" smtClean="0"/>
              <a:t>BTC</a:t>
            </a:r>
          </a:p>
          <a:p>
            <a:pPr algn="r"/>
            <a:r>
              <a:rPr lang="en-US" sz="1300" dirty="0" smtClean="0"/>
              <a:t>FEN</a:t>
            </a:r>
          </a:p>
          <a:p>
            <a:pPr algn="r"/>
            <a:r>
              <a:rPr lang="en-US" sz="1300" dirty="0" smtClean="0"/>
              <a:t>NVS</a:t>
            </a:r>
          </a:p>
          <a:p>
            <a:pPr algn="r"/>
            <a:r>
              <a:rPr lang="en-US" sz="1300" dirty="0" smtClean="0"/>
              <a:t>PCH</a:t>
            </a:r>
          </a:p>
          <a:p>
            <a:pPr algn="r"/>
            <a:r>
              <a:rPr lang="en-US" sz="1300" dirty="0" smtClean="0"/>
              <a:t>PPV</a:t>
            </a:r>
          </a:p>
          <a:p>
            <a:pPr algn="r"/>
            <a:r>
              <a:rPr lang="en-US" sz="1300" dirty="0" smtClean="0"/>
              <a:t>PRB</a:t>
            </a:r>
          </a:p>
        </p:txBody>
      </p:sp>
      <p:sp>
        <p:nvSpPr>
          <p:cNvPr id="55" name="TextBox 54"/>
          <p:cNvSpPr txBox="1"/>
          <p:nvPr/>
        </p:nvSpPr>
        <p:spPr>
          <a:xfrm rot="16200000">
            <a:off x="1368891" y="5498125"/>
            <a:ext cx="447623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/>
              <a:t>BNK</a:t>
            </a:r>
          </a:p>
          <a:p>
            <a:pPr algn="r"/>
            <a:endParaRPr lang="en-US" sz="400" dirty="0" smtClean="0"/>
          </a:p>
          <a:p>
            <a:pPr algn="r"/>
            <a:r>
              <a:rPr lang="en-US" sz="1200" dirty="0" smtClean="0"/>
              <a:t>BUT</a:t>
            </a:r>
          </a:p>
          <a:p>
            <a:pPr algn="r"/>
            <a:endParaRPr lang="en-US" sz="400" dirty="0" smtClean="0"/>
          </a:p>
          <a:p>
            <a:pPr algn="r"/>
            <a:r>
              <a:rPr lang="en-US" sz="1200" dirty="0" smtClean="0"/>
              <a:t>FDR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2699779" y="5141112"/>
            <a:ext cx="502125" cy="153888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/>
              <a:t>ABN</a:t>
            </a:r>
          </a:p>
          <a:p>
            <a:pPr algn="r"/>
            <a:endParaRPr lang="en-US" sz="400" dirty="0" smtClean="0"/>
          </a:p>
          <a:p>
            <a:pPr algn="r"/>
            <a:r>
              <a:rPr lang="en-US" sz="1200" dirty="0" smtClean="0"/>
              <a:t>ANS</a:t>
            </a:r>
          </a:p>
          <a:p>
            <a:pPr algn="r"/>
            <a:endParaRPr lang="en-US" sz="400" dirty="0" smtClean="0"/>
          </a:p>
          <a:p>
            <a:pPr algn="r"/>
            <a:r>
              <a:rPr lang="en-US" sz="1200" dirty="0" smtClean="0"/>
              <a:t>CAM</a:t>
            </a:r>
          </a:p>
          <a:p>
            <a:pPr algn="r"/>
            <a:endParaRPr lang="en-US" sz="400" dirty="0" smtClean="0"/>
          </a:p>
          <a:p>
            <a:pPr algn="r"/>
            <a:r>
              <a:rPr lang="en-US" sz="1200" dirty="0" smtClean="0"/>
              <a:t>HMA</a:t>
            </a:r>
          </a:p>
          <a:p>
            <a:pPr algn="r"/>
            <a:endParaRPr lang="en-US" sz="400" dirty="0" smtClean="0"/>
          </a:p>
          <a:p>
            <a:pPr algn="r"/>
            <a:r>
              <a:rPr lang="en-US" sz="1200" dirty="0" smtClean="0"/>
              <a:t>LLD</a:t>
            </a:r>
          </a:p>
          <a:p>
            <a:pPr algn="r"/>
            <a:endParaRPr lang="en-US" sz="400" dirty="0" smtClean="0"/>
          </a:p>
          <a:p>
            <a:pPr algn="r"/>
            <a:r>
              <a:rPr lang="en-US" sz="1200" dirty="0" smtClean="0"/>
              <a:t>NSK</a:t>
            </a:r>
          </a:p>
        </p:txBody>
      </p:sp>
      <p:sp>
        <p:nvSpPr>
          <p:cNvPr id="57" name="TextBox 56"/>
          <p:cNvSpPr txBox="1"/>
          <p:nvPr/>
        </p:nvSpPr>
        <p:spPr>
          <a:xfrm rot="16200000">
            <a:off x="5974459" y="4974012"/>
            <a:ext cx="526106" cy="189282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300" dirty="0" smtClean="0"/>
              <a:t>ACR</a:t>
            </a:r>
          </a:p>
          <a:p>
            <a:pPr algn="r"/>
            <a:r>
              <a:rPr lang="en-US" sz="1300" dirty="0" smtClean="0"/>
              <a:t>BLT</a:t>
            </a:r>
          </a:p>
          <a:p>
            <a:pPr algn="r"/>
            <a:r>
              <a:rPr lang="en-US" sz="1300" dirty="0" smtClean="0"/>
              <a:t>BRB</a:t>
            </a:r>
          </a:p>
          <a:p>
            <a:pPr algn="r"/>
            <a:r>
              <a:rPr lang="en-US" sz="1300" dirty="0" smtClean="0"/>
              <a:t>CWH</a:t>
            </a:r>
          </a:p>
          <a:p>
            <a:pPr algn="r"/>
            <a:r>
              <a:rPr lang="en-US" sz="1300" dirty="0" smtClean="0"/>
              <a:t>EAE</a:t>
            </a:r>
          </a:p>
          <a:p>
            <a:pPr algn="r"/>
            <a:r>
              <a:rPr lang="en-US" sz="1300" dirty="0" smtClean="0"/>
              <a:t>EAR</a:t>
            </a:r>
          </a:p>
          <a:p>
            <a:pPr algn="r"/>
            <a:r>
              <a:rPr lang="en-US" sz="1300" dirty="0" smtClean="0"/>
              <a:t>GUI</a:t>
            </a:r>
          </a:p>
          <a:p>
            <a:pPr algn="r"/>
            <a:r>
              <a:rPr lang="en-US" sz="1300" dirty="0" smtClean="0"/>
              <a:t>MAR</a:t>
            </a:r>
          </a:p>
          <a:p>
            <a:pPr algn="r"/>
            <a:r>
              <a:rPr lang="en-US" sz="1300" dirty="0" smtClean="0"/>
              <a:t>SCB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4303466" y="5178507"/>
            <a:ext cx="518155" cy="14927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300" dirty="0" smtClean="0"/>
              <a:t>AUC</a:t>
            </a:r>
          </a:p>
          <a:p>
            <a:pPr algn="r"/>
            <a:r>
              <a:rPr lang="en-US" sz="1300" dirty="0" smtClean="0"/>
              <a:t>CDM</a:t>
            </a:r>
          </a:p>
          <a:p>
            <a:pPr algn="r"/>
            <a:r>
              <a:rPr lang="en-US" sz="1300" dirty="0" smtClean="0"/>
              <a:t>ELM</a:t>
            </a:r>
          </a:p>
          <a:p>
            <a:pPr algn="r"/>
            <a:r>
              <a:rPr lang="en-US" sz="1300" dirty="0" smtClean="0"/>
              <a:t>FFG</a:t>
            </a:r>
          </a:p>
          <a:p>
            <a:pPr algn="r"/>
            <a:r>
              <a:rPr lang="en-US" sz="1300" dirty="0" smtClean="0"/>
              <a:t>NSB</a:t>
            </a:r>
          </a:p>
          <a:p>
            <a:pPr algn="r"/>
            <a:r>
              <a:rPr lang="en-US" sz="1300" dirty="0" smtClean="0"/>
              <a:t>PEA</a:t>
            </a:r>
          </a:p>
          <a:p>
            <a:pPr algn="r"/>
            <a:r>
              <a:rPr lang="en-US" sz="1300" dirty="0" smtClean="0"/>
              <a:t>PPC</a:t>
            </a:r>
          </a:p>
        </p:txBody>
      </p:sp>
    </p:spTree>
    <p:extLst>
      <p:ext uri="{BB962C8B-B14F-4D97-AF65-F5344CB8AC3E}">
        <p14:creationId xmlns:p14="http://schemas.microsoft.com/office/powerpoint/2010/main" val="344699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100</Words>
  <Application>Microsoft Office PowerPoint</Application>
  <PresentationFormat>On-screen Show (4:3)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</dc:creator>
  <cp:lastModifiedBy>Amy Charkowski</cp:lastModifiedBy>
  <cp:revision>3</cp:revision>
  <dcterms:created xsi:type="dcterms:W3CDTF">2016-10-28T00:22:42Z</dcterms:created>
  <dcterms:modified xsi:type="dcterms:W3CDTF">2016-11-04T22:33:14Z</dcterms:modified>
</cp:coreProperties>
</file>