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9" r:id="rId3"/>
    <p:sldId id="264" r:id="rId4"/>
    <p:sldId id="272" r:id="rId5"/>
    <p:sldId id="274" r:id="rId6"/>
    <p:sldId id="271" r:id="rId7"/>
    <p:sldId id="265" r:id="rId8"/>
    <p:sldId id="284" r:id="rId9"/>
    <p:sldId id="275" r:id="rId10"/>
    <p:sldId id="277" r:id="rId11"/>
    <p:sldId id="278" r:id="rId12"/>
    <p:sldId id="280" r:id="rId13"/>
    <p:sldId id="282" r:id="rId14"/>
    <p:sldId id="283" r:id="rId15"/>
    <p:sldId id="273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09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ac1f6df1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ac1f6df1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215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a9693cf2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a9693cf2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867" y="3200400"/>
            <a:ext cx="8221133" cy="800100"/>
          </a:xfrm>
        </p:spPr>
        <p:txBody>
          <a:bodyPr/>
          <a:lstStyle>
            <a:lvl1pPr marL="0" indent="0" algn="l">
              <a:buNone/>
              <a:defRPr sz="1500" baseline="0">
                <a:solidFill>
                  <a:srgbClr val="2E1A47"/>
                </a:solidFill>
                <a:latin typeface="+mj-lt"/>
                <a:ea typeface="Verdana" charset="0"/>
                <a:cs typeface="Verdana" charset="0"/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dirty="0"/>
              <a:t>Click to edit subtitle or presenter details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" y="2343150"/>
            <a:ext cx="8229600" cy="857250"/>
          </a:xfrm>
        </p:spPr>
        <p:txBody>
          <a:bodyPr anchor="b"/>
          <a:lstStyle>
            <a:lvl1pPr algn="l">
              <a:defRPr sz="2400" b="1" i="0" cap="all" baseline="0">
                <a:solidFill>
                  <a:srgbClr val="2E1A47"/>
                </a:solidFill>
                <a:latin typeface="+mj-lt"/>
                <a:ea typeface="Verdana" charset="0"/>
                <a:cs typeface="Verdan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1CE1E1A-45EB-A642-A993-90947511DE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71949" y="1064110"/>
            <a:ext cx="4591049" cy="99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1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195574"/>
            <a:ext cx="8534400" cy="433577"/>
          </a:xfrm>
        </p:spPr>
        <p:txBody>
          <a:bodyPr anchor="b"/>
          <a:lstStyle>
            <a:lvl1pPr algn="l">
              <a:defRPr sz="1050" b="1">
                <a:solidFill>
                  <a:srgbClr val="2E1A47"/>
                </a:solidFill>
              </a:defRPr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42951"/>
            <a:ext cx="8534400" cy="3371849"/>
          </a:xfrm>
        </p:spPr>
        <p:txBody>
          <a:bodyPr/>
          <a:lstStyle>
            <a:lvl1pPr marL="0" indent="0">
              <a:buNone/>
              <a:defRPr sz="2400">
                <a:solidFill>
                  <a:srgbClr val="2E1A47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4629150"/>
            <a:ext cx="8534400" cy="342900"/>
          </a:xfrm>
        </p:spPr>
        <p:txBody>
          <a:bodyPr/>
          <a:lstStyle>
            <a:lvl1pPr marL="0" indent="0">
              <a:buNone/>
              <a:defRPr sz="825" i="1">
                <a:solidFill>
                  <a:srgbClr val="2E1A4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Photo credit</a:t>
            </a:r>
          </a:p>
        </p:txBody>
      </p: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5FED6EC6-9A9E-CD46-B74D-88FC06A19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742951"/>
            <a:ext cx="4191000" cy="3371849"/>
          </a:xfrm>
        </p:spPr>
        <p:txBody>
          <a:bodyPr/>
          <a:lstStyle>
            <a:lvl1pPr marL="0" indent="0">
              <a:buNone/>
              <a:defRPr sz="2400">
                <a:solidFill>
                  <a:srgbClr val="2E1A47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648200" y="742951"/>
            <a:ext cx="4191000" cy="3371849"/>
          </a:xfrm>
        </p:spPr>
        <p:txBody>
          <a:bodyPr/>
          <a:lstStyle>
            <a:lvl1pPr marL="0" indent="0">
              <a:buNone/>
              <a:defRPr sz="2400">
                <a:solidFill>
                  <a:srgbClr val="2E1A47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195573"/>
            <a:ext cx="4191000" cy="514386"/>
          </a:xfrm>
        </p:spPr>
        <p:txBody>
          <a:bodyPr anchor="b"/>
          <a:lstStyle>
            <a:lvl1pPr algn="l">
              <a:defRPr sz="1050" b="1">
                <a:solidFill>
                  <a:srgbClr val="2E1A47"/>
                </a:solidFill>
              </a:defRPr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4709923"/>
            <a:ext cx="4191000" cy="262127"/>
          </a:xfrm>
        </p:spPr>
        <p:txBody>
          <a:bodyPr/>
          <a:lstStyle>
            <a:lvl1pPr marL="0" indent="0">
              <a:buNone/>
              <a:defRPr sz="825" i="1">
                <a:solidFill>
                  <a:srgbClr val="2E1A4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Photo credit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648200" y="4709923"/>
            <a:ext cx="4191000" cy="262127"/>
          </a:xfrm>
        </p:spPr>
        <p:txBody>
          <a:bodyPr/>
          <a:lstStyle>
            <a:lvl1pPr marL="0" indent="0">
              <a:buNone/>
              <a:defRPr sz="825" i="1">
                <a:solidFill>
                  <a:srgbClr val="2E1A4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Photo credit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648200" y="4195763"/>
            <a:ext cx="4191000" cy="514161"/>
          </a:xfrm>
        </p:spPr>
        <p:txBody>
          <a:bodyPr anchor="b"/>
          <a:lstStyle>
            <a:lvl1pPr>
              <a:defRPr sz="1050" b="1" baseline="0">
                <a:solidFill>
                  <a:srgbClr val="2E1A47"/>
                </a:solidFill>
              </a:defRPr>
            </a:lvl1pPr>
          </a:lstStyle>
          <a:p>
            <a:pPr marL="257175" marR="0" lvl="0" indent="-257175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Caption</a:t>
            </a:r>
          </a:p>
        </p:txBody>
      </p:sp>
      <p:pic>
        <p:nvPicPr>
          <p:cNvPr id="9" name="Picture 8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FD1E0C8B-8999-FB4E-B386-87D0CC38BA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30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CAF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286250" y="1543050"/>
            <a:ext cx="4461510" cy="1780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1300" spc="0" baseline="0" dirty="0">
                <a:solidFill>
                  <a:srgbClr val="2E1A47"/>
                </a:solidFill>
                <a:effectLst/>
                <a:latin typeface="+mj-lt"/>
              </a:rPr>
              <a:t>The College of Agriculture, Forestry and Life Sciences </a:t>
            </a:r>
            <a:r>
              <a:rPr lang="en-US" sz="1500" kern="1300" spc="0" baseline="0" dirty="0">
                <a:solidFill>
                  <a:srgbClr val="2E1A47"/>
                </a:solidFill>
                <a:effectLst/>
                <a:latin typeface="+mj-lt"/>
              </a:rPr>
              <a:t>is deeply rooted in Clemson University’s heritage as a land-grant institution, advancing founder Thomas Green Clemson’s vision of higher education that benefits South Carolina.</a:t>
            </a:r>
          </a:p>
        </p:txBody>
      </p:sp>
      <p:pic>
        <p:nvPicPr>
          <p:cNvPr id="7" name="Picture 6" descr="Image of a bee on a flower.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85800" y="1085850"/>
            <a:ext cx="3309630" cy="3486663"/>
          </a:xfrm>
          <a:prstGeom prst="rect">
            <a:avLst/>
          </a:prstGeom>
        </p:spPr>
      </p:pic>
      <p:pic>
        <p:nvPicPr>
          <p:cNvPr id="5" name="Picture 4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082CD7D1-4191-B84E-832A-B8B766A10C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85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Exten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7650" y="1371599"/>
            <a:ext cx="4286250" cy="212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1300" spc="0" baseline="0" dirty="0">
                <a:solidFill>
                  <a:srgbClr val="2E1A47"/>
                </a:solidFill>
                <a:effectLst/>
                <a:latin typeface="+mj-lt"/>
              </a:rPr>
              <a:t>Clemson Extension </a:t>
            </a:r>
            <a:r>
              <a:rPr lang="en-US" sz="1500" kern="1300" spc="0" baseline="0" dirty="0">
                <a:solidFill>
                  <a:srgbClr val="2E1A47"/>
                </a:solidFill>
                <a:effectLst/>
                <a:latin typeface="+mj-lt"/>
              </a:rPr>
              <a:t>helps improve the quality of life of all South Carolinians by providing unbiased, research-based information through an array of public outreach programs in youth development; agribusiness; agriculture; food, nutrition and health; and natural resources.</a:t>
            </a:r>
          </a:p>
        </p:txBody>
      </p:sp>
      <p:pic>
        <p:nvPicPr>
          <p:cNvPr id="7" name="Picture 6" descr="Group of students in a school garden.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028701"/>
            <a:ext cx="2971800" cy="3477890"/>
          </a:xfrm>
          <a:prstGeom prst="rect">
            <a:avLst/>
          </a:prstGeom>
        </p:spPr>
      </p:pic>
      <p:pic>
        <p:nvPicPr>
          <p:cNvPr id="5" name="Picture 4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1BFD0B26-0753-A44F-854C-FCAEB277E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38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P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1" y="3012207"/>
            <a:ext cx="5962649" cy="143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kern="1300" spc="0" baseline="0" dirty="0">
                <a:solidFill>
                  <a:srgbClr val="2E1A47"/>
                </a:solidFill>
                <a:effectLst/>
                <a:latin typeface="+mj-lt"/>
              </a:rPr>
              <a:t>Clemson Public Service and Agriculture</a:t>
            </a:r>
          </a:p>
          <a:p>
            <a:pPr marL="0" marR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0" kern="1300" spc="0" baseline="0" dirty="0">
                <a:solidFill>
                  <a:srgbClr val="2E1A47"/>
                </a:solidFill>
                <a:effectLst/>
                <a:latin typeface="+mj-lt"/>
              </a:rPr>
              <a:t>delivers impartial, science-based information</a:t>
            </a:r>
          </a:p>
          <a:p>
            <a:pPr marL="0" marR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0" kern="1300" spc="0" baseline="0" dirty="0">
                <a:solidFill>
                  <a:srgbClr val="2E1A47"/>
                </a:solidFill>
                <a:effectLst/>
                <a:latin typeface="+mj-lt"/>
              </a:rPr>
              <a:t>through research, outreach and regulatory programs</a:t>
            </a:r>
          </a:p>
          <a:p>
            <a:pPr marL="0" marR="0" indent="0" algn="l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0" kern="1300" spc="0" baseline="0" dirty="0">
                <a:solidFill>
                  <a:srgbClr val="2E1A47"/>
                </a:solidFill>
                <a:effectLst/>
                <a:latin typeface="+mj-lt"/>
              </a:rPr>
              <a:t>designed to improve the quality of life in South Carolina.</a:t>
            </a:r>
          </a:p>
        </p:txBody>
      </p:sp>
      <p:pic>
        <p:nvPicPr>
          <p:cNvPr id="2" name="Picture 1" descr="Map of South Carolina showing where Clemson Public Service and Agriculture units are located across the state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788281"/>
            <a:ext cx="5198891" cy="4126619"/>
          </a:xfrm>
          <a:prstGeom prst="rect">
            <a:avLst/>
          </a:prstGeom>
        </p:spPr>
      </p:pic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C12339A6-2BB1-7A4E-9654-9786D7B21B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57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0292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75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685800"/>
            <a:ext cx="8681720" cy="457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1257300"/>
            <a:ext cx="8681720" cy="365760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A29D10A6-8DD1-B744-9065-1BAAFEFFE4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7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" y="742950"/>
            <a:ext cx="8681720" cy="417195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8FAFD8D3-79DD-E14C-BCB8-B9F40CD9F5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8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2400" b="1" cap="all">
                <a:solidFill>
                  <a:srgbClr val="2E1A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2E1A47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8201" y="3305175"/>
            <a:ext cx="7656513" cy="0"/>
          </a:xfrm>
          <a:prstGeom prst="line">
            <a:avLst/>
          </a:prstGeom>
          <a:ln w="12700">
            <a:solidFill>
              <a:srgbClr val="522D8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B8FAF6D0-8B4E-734E-9264-BC36084B9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3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686800" cy="514350"/>
          </a:xfrm>
        </p:spPr>
        <p:txBody>
          <a:bodyPr/>
          <a:lstStyle>
            <a:lvl1pPr>
              <a:defRPr sz="2400">
                <a:solidFill>
                  <a:srgbClr val="2E1A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14450"/>
            <a:ext cx="4267200" cy="3600450"/>
          </a:xfrm>
        </p:spPr>
        <p:txBody>
          <a:bodyPr/>
          <a:lstStyle>
            <a:lvl1pPr>
              <a:defRPr sz="1800">
                <a:solidFill>
                  <a:srgbClr val="2E1A47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4450"/>
            <a:ext cx="4267200" cy="3600450"/>
          </a:xfrm>
        </p:spPr>
        <p:txBody>
          <a:bodyPr/>
          <a:lstStyle>
            <a:lvl1pPr>
              <a:defRPr sz="1800">
                <a:solidFill>
                  <a:srgbClr val="2E1A47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4953C313-7F6E-F147-82E8-88E80AA46E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8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8686800" cy="459486"/>
          </a:xfrm>
        </p:spPr>
        <p:txBody>
          <a:bodyPr/>
          <a:lstStyle>
            <a:lvl1pPr>
              <a:defRPr sz="2400">
                <a:solidFill>
                  <a:srgbClr val="2E1A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680" y="1257300"/>
            <a:ext cx="4263708" cy="342900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rgbClr val="2E1A4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737122"/>
            <a:ext cx="4268788" cy="3181932"/>
          </a:xfrm>
        </p:spPr>
        <p:txBody>
          <a:bodyPr/>
          <a:lstStyle>
            <a:lvl1pPr>
              <a:defRPr sz="1350">
                <a:solidFill>
                  <a:srgbClr val="2E1A47"/>
                </a:solidFill>
              </a:defRPr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7300"/>
            <a:ext cx="4260215" cy="342900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rgbClr val="2E1A47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7121"/>
            <a:ext cx="4270375" cy="3177779"/>
          </a:xfrm>
        </p:spPr>
        <p:txBody>
          <a:bodyPr/>
          <a:lstStyle>
            <a:lvl1pPr>
              <a:defRPr sz="1350">
                <a:solidFill>
                  <a:srgbClr val="2E1A47"/>
                </a:solidFill>
              </a:defRPr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B9CBEC50-F6E2-D346-AD3B-D7AB2E858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3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0" y="2228850"/>
            <a:ext cx="8686800" cy="514350"/>
          </a:xfrm>
        </p:spPr>
        <p:txBody>
          <a:bodyPr/>
          <a:lstStyle>
            <a:lvl1pPr>
              <a:defRPr sz="3300" b="1" cap="all" baseline="0">
                <a:solidFill>
                  <a:srgbClr val="2E1A47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pic>
        <p:nvPicPr>
          <p:cNvPr id="4" name="Picture 3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AD823CC4-51A9-3E4D-9E27-79F5D51CA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85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BA80A8D1-BF7B-1E4C-9209-4805D65CD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6118" y="742951"/>
            <a:ext cx="3150553" cy="547439"/>
          </a:xfrm>
        </p:spPr>
        <p:txBody>
          <a:bodyPr anchor="b"/>
          <a:lstStyle>
            <a:lvl1pPr algn="l">
              <a:defRPr sz="1050" b="1">
                <a:solidFill>
                  <a:srgbClr val="2E1A4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42950"/>
            <a:ext cx="5340350" cy="4114800"/>
          </a:xfrm>
        </p:spPr>
        <p:txBody>
          <a:bodyPr/>
          <a:lstStyle>
            <a:lvl1pPr>
              <a:defRPr sz="1800">
                <a:solidFill>
                  <a:srgbClr val="2E1A47"/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5958" y="1371600"/>
            <a:ext cx="3160713" cy="3486151"/>
          </a:xfrm>
        </p:spPr>
        <p:txBody>
          <a:bodyPr/>
          <a:lstStyle>
            <a:lvl1pPr marL="0" indent="0">
              <a:buNone/>
              <a:defRPr sz="825" i="1">
                <a:solidFill>
                  <a:srgbClr val="2E1A47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sitting, drawing, pizza&#10;&#10;Description automatically generated">
            <a:extLst>
              <a:ext uri="{FF2B5EF4-FFF2-40B4-BE49-F238E27FC236}">
                <a16:creationId xmlns:a16="http://schemas.microsoft.com/office/drawing/2014/main" id="{F36071E0-392A-5E42-871A-02AE561CB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3764" y="39801"/>
            <a:ext cx="2046557" cy="44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3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971550"/>
            <a:ext cx="868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57351"/>
            <a:ext cx="8686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2E1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6" name="Rectangle 5"/>
          <p:cNvSpPr/>
          <p:nvPr/>
        </p:nvSpPr>
        <p:spPr>
          <a:xfrm>
            <a:off x="0" y="538701"/>
            <a:ext cx="9144000" cy="89949"/>
          </a:xfrm>
          <a:prstGeom prst="rect">
            <a:avLst/>
          </a:prstGeom>
          <a:solidFill>
            <a:srgbClr val="F5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EB7A9E-25CA-D24E-8FED-ACC43F8E20B1}"/>
              </a:ext>
            </a:extLst>
          </p:cNvPr>
          <p:cNvSpPr/>
          <p:nvPr userDrawn="1"/>
        </p:nvSpPr>
        <p:spPr>
          <a:xfrm>
            <a:off x="0" y="5029201"/>
            <a:ext cx="9144000" cy="134471"/>
          </a:xfrm>
          <a:prstGeom prst="rect">
            <a:avLst/>
          </a:prstGeom>
          <a:solidFill>
            <a:srgbClr val="2E1A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5804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700">
          <a:solidFill>
            <a:srgbClr val="2E1A47"/>
          </a:solidFill>
          <a:latin typeface="Arial" panose="020B0604020202020204" pitchFamily="34" charset="0"/>
          <a:ea typeface="Verdana" charset="0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2100">
          <a:solidFill>
            <a:srgbClr val="2E1A47"/>
          </a:solidFill>
          <a:latin typeface="Arial" panose="020B0604020202020204" pitchFamily="34" charset="0"/>
          <a:ea typeface="Verdana" charset="0"/>
          <a:cs typeface="Arial" panose="020B0604020202020204" pitchFamily="34" charset="0"/>
        </a:defRPr>
      </a:lvl1pPr>
      <a:lvl2pPr marL="342900" indent="0" algn="l" rtl="0" eaLnBrk="1" fontAlgn="base" hangingPunct="1">
        <a:spcBef>
          <a:spcPct val="20000"/>
        </a:spcBef>
        <a:spcAft>
          <a:spcPct val="0"/>
        </a:spcAft>
        <a:buNone/>
        <a:defRPr sz="1800">
          <a:solidFill>
            <a:schemeClr val="tx1"/>
          </a:solidFill>
          <a:latin typeface="Verdana" charset="0"/>
          <a:ea typeface="Verdana" charset="0"/>
          <a:cs typeface="Verdana" charset="0"/>
        </a:defRPr>
      </a:lvl2pPr>
      <a:lvl3pPr marL="685800" indent="0" algn="l" rtl="0" eaLnBrk="1" fontAlgn="base" hangingPunct="1">
        <a:spcBef>
          <a:spcPct val="20000"/>
        </a:spcBef>
        <a:spcAft>
          <a:spcPct val="0"/>
        </a:spcAft>
        <a:buNone/>
        <a:defRPr sz="1500">
          <a:solidFill>
            <a:schemeClr val="tx1"/>
          </a:solidFill>
          <a:latin typeface="Verdana" charset="0"/>
          <a:ea typeface="Verdana" charset="0"/>
          <a:cs typeface="Verdana" charset="0"/>
        </a:defRPr>
      </a:lvl3pPr>
      <a:lvl4pPr marL="1028700" indent="0" algn="l" rtl="0" eaLnBrk="1" fontAlgn="base" hangingPunct="1">
        <a:spcBef>
          <a:spcPct val="20000"/>
        </a:spcBef>
        <a:spcAft>
          <a:spcPct val="0"/>
        </a:spcAft>
        <a:buNone/>
        <a:defRPr sz="1350">
          <a:solidFill>
            <a:schemeClr val="tx1"/>
          </a:solidFill>
          <a:latin typeface="Verdana" charset="0"/>
          <a:ea typeface="Verdana" charset="0"/>
          <a:cs typeface="Verdana" charset="0"/>
        </a:defRPr>
      </a:lvl4pPr>
      <a:lvl5pPr marL="1371600" indent="0" algn="l" rtl="0" eaLnBrk="1" fontAlgn="base" hangingPunct="1">
        <a:spcBef>
          <a:spcPct val="20000"/>
        </a:spcBef>
        <a:spcAft>
          <a:spcPct val="0"/>
        </a:spcAft>
        <a:buNone/>
        <a:defRPr sz="1350">
          <a:solidFill>
            <a:schemeClr val="tx1"/>
          </a:solidFill>
          <a:latin typeface="Verdana" charset="0"/>
          <a:ea typeface="Verdana" charset="0"/>
          <a:cs typeface="Verdana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9188" y="3286500"/>
            <a:ext cx="1493425" cy="11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418517"/>
            <a:ext cx="1440200" cy="150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6864" y="3663676"/>
            <a:ext cx="2830275" cy="159202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7326041" y="4556375"/>
            <a:ext cx="17928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LS22-369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654A156-33AF-862C-FA49-2F7BEE637504}"/>
              </a:ext>
            </a:extLst>
          </p:cNvPr>
          <p:cNvSpPr txBox="1">
            <a:spLocks/>
          </p:cNvSpPr>
          <p:nvPr/>
        </p:nvSpPr>
        <p:spPr bwMode="auto">
          <a:xfrm>
            <a:off x="67112" y="463077"/>
            <a:ext cx="9144000" cy="238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b" anchorCtr="0" compatLnSpc="1">
            <a:prstTxWarp prst="textNoShape">
              <a:avLst/>
            </a:prstTxWarp>
            <a:normAutofit/>
          </a:bodyPr>
          <a:lstStyle>
            <a:lvl1pPr lvl="0" algn="ctr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rgbClr val="2E1A47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  <a:lvl2pPr lvl="1" algn="ctr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2"/>
                </a:solidFill>
                <a:latin typeface="Arial" charset="0"/>
              </a:defRPr>
            </a:lvl2pPr>
            <a:lvl3pPr lvl="2" algn="ctr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2"/>
                </a:solidFill>
                <a:latin typeface="Arial" charset="0"/>
              </a:defRPr>
            </a:lvl3pPr>
            <a:lvl4pPr lvl="3" algn="ctr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2"/>
                </a:solidFill>
                <a:latin typeface="Arial" charset="0"/>
              </a:defRPr>
            </a:lvl4pPr>
            <a:lvl5pPr lvl="4" algn="ctr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2"/>
                </a:solidFill>
                <a:latin typeface="Arial" charset="0"/>
              </a:defRPr>
            </a:lvl5pPr>
            <a:lvl6pPr marL="342900" lvl="5" algn="ctr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2"/>
                </a:solidFill>
                <a:latin typeface="Arial" charset="0"/>
              </a:defRPr>
            </a:lvl6pPr>
            <a:lvl7pPr marL="685800" lvl="6" algn="ctr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2"/>
                </a:solidFill>
                <a:latin typeface="Arial" charset="0"/>
              </a:defRPr>
            </a:lvl7pPr>
            <a:lvl8pPr marL="1028700" lvl="7" algn="ctr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2"/>
                </a:solidFill>
                <a:latin typeface="Arial" charset="0"/>
              </a:defRPr>
            </a:lvl8pPr>
            <a:lvl9pPr marL="1371600" lvl="8" algn="ctr" rtl="0" eaLnBrk="1" fontAlgn="base" hangingPunct="1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Tx/>
              <a:buFontTx/>
            </a:pPr>
            <a:r>
              <a:rPr lang="en-US" sz="3200" dirty="0"/>
              <a:t>Impacts of Rising Soil Salinity on Organic Watermelon Production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D246180-42D6-2701-9918-E8A28752BFE6}"/>
              </a:ext>
            </a:extLst>
          </p:cNvPr>
          <p:cNvSpPr txBox="1">
            <a:spLocks/>
          </p:cNvSpPr>
          <p:nvPr/>
        </p:nvSpPr>
        <p:spPr bwMode="auto">
          <a:xfrm>
            <a:off x="-67112" y="2828292"/>
            <a:ext cx="9144000" cy="165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rmAutofit/>
          </a:bodyPr>
          <a:lstStyle>
            <a:lvl1pPr marL="0" lvl="0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2E1A47"/>
                </a:solidFill>
                <a:latin typeface="Arial" panose="020B0604020202020204" pitchFamily="34" charset="0"/>
                <a:ea typeface="Verdana" charset="0"/>
                <a:cs typeface="Arial" panose="020B0604020202020204" pitchFamily="34" charset="0"/>
              </a:defRPr>
            </a:lvl1pPr>
            <a:lvl2pPr marL="342900" lvl="1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2pPr>
            <a:lvl3pPr marL="685800" lvl="2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3pPr>
            <a:lvl4pPr marL="1028700" lvl="3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4pPr>
            <a:lvl5pPr marL="1371600" lvl="4" indent="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5pPr>
            <a:lvl6pPr marL="1885950" lvl="5" indent="-1714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tx1"/>
                </a:solidFill>
                <a:latin typeface="+mn-lt"/>
              </a:defRPr>
            </a:lvl6pPr>
            <a:lvl7pPr marL="2228850" lvl="6" indent="-1714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tx1"/>
                </a:solidFill>
                <a:latin typeface="+mn-lt"/>
              </a:defRPr>
            </a:lvl7pPr>
            <a:lvl8pPr marL="2571750" lvl="7" indent="-1714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tx1"/>
                </a:solidFill>
                <a:latin typeface="+mn-lt"/>
              </a:defRPr>
            </a:lvl8pPr>
            <a:lvl9pPr marL="2914650" lvl="8" indent="-171450" algn="ctr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  <a:buFontTx/>
            </a:pPr>
            <a:r>
              <a:rPr lang="en-US" sz="2000"/>
              <a:t>Joseph Bazzle, M. Cutulle, B. Ward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FC748-824E-5720-42CE-4A2E6738E6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8676" y="696458"/>
            <a:ext cx="8520600" cy="572700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3000" dirty="0"/>
              <a:t>Weed Control - Postharvest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B2B423-49B0-60DE-F299-59CADBFDFC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699" y="1282075"/>
            <a:ext cx="8520601" cy="1079462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000" dirty="0"/>
              <a:t>During the first field trial there was a decrease in average nutsedge counts by the end of the season, however in the second season it did not follow this pattern</a:t>
            </a:r>
          </a:p>
          <a:p>
            <a:pPr lvl="0"/>
            <a:endParaRPr lang="en-US" sz="2000" dirty="0"/>
          </a:p>
        </p:txBody>
      </p:sp>
      <p:pic>
        <p:nvPicPr>
          <p:cNvPr id="4" name="Picture 4" descr="A graph with purple squares and white text&#10;&#10;Description automatically generated">
            <a:extLst>
              <a:ext uri="{FF2B5EF4-FFF2-40B4-BE49-F238E27FC236}">
                <a16:creationId xmlns:a16="http://schemas.microsoft.com/office/drawing/2014/main" id="{C5A326DB-DDB9-8BCC-49DA-82C4CFD7E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426" y="1883532"/>
            <a:ext cx="2632346" cy="26323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 descr="A graph with purple squares&#10;&#10;Description automatically generated">
            <a:extLst>
              <a:ext uri="{FF2B5EF4-FFF2-40B4-BE49-F238E27FC236}">
                <a16:creationId xmlns:a16="http://schemas.microsoft.com/office/drawing/2014/main" id="{4F4954D4-4A03-6D33-61A9-56AEE755A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751" y="2143157"/>
            <a:ext cx="2741328" cy="27413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599B6AB5-B8CB-91C6-85EB-BEB875B4EF00}"/>
              </a:ext>
            </a:extLst>
          </p:cNvPr>
          <p:cNvSpPr txBox="1"/>
          <p:nvPr/>
        </p:nvSpPr>
        <p:spPr>
          <a:xfrm>
            <a:off x="4396257" y="4769069"/>
            <a:ext cx="4314662" cy="2308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1200" dirty="0">
                <a:latin typeface="Aptos"/>
              </a:rPr>
              <a:t>Postharvest yellow nutsedge counts in 2023 (left) and 2024 (right)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32C94-1DD2-0294-2AEF-82A84A59B383}"/>
              </a:ext>
            </a:extLst>
          </p:cNvPr>
          <p:cNvSpPr txBox="1"/>
          <p:nvPr/>
        </p:nvSpPr>
        <p:spPr>
          <a:xfrm>
            <a:off x="313572" y="2537986"/>
            <a:ext cx="30998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average post-harvest nutsedge counts for all plots were lower in the second season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D6C556-92D6-A9AC-AA5A-11883A26326F}"/>
              </a:ext>
            </a:extLst>
          </p:cNvPr>
          <p:cNvSpPr/>
          <p:nvPr/>
        </p:nvSpPr>
        <p:spPr>
          <a:xfrm>
            <a:off x="3551426" y="2759103"/>
            <a:ext cx="90271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EB6878-4DBC-549C-583D-C3C44019925C}"/>
              </a:ext>
            </a:extLst>
          </p:cNvPr>
          <p:cNvSpPr txBox="1"/>
          <p:nvPr/>
        </p:nvSpPr>
        <p:spPr>
          <a:xfrm rot="16200000">
            <a:off x="3457415" y="2869297"/>
            <a:ext cx="278292" cy="18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m</a:t>
            </a:r>
            <a:r>
              <a:rPr lang="en-US" sz="600" baseline="30000" dirty="0"/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297FDA-E5BD-1840-0064-BE0A6303016C}"/>
              </a:ext>
            </a:extLst>
          </p:cNvPr>
          <p:cNvSpPr/>
          <p:nvPr/>
        </p:nvSpPr>
        <p:spPr>
          <a:xfrm>
            <a:off x="6321751" y="3037398"/>
            <a:ext cx="90271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D564C4-F8FE-3CB6-7886-0735455CDB06}"/>
              </a:ext>
            </a:extLst>
          </p:cNvPr>
          <p:cNvSpPr txBox="1"/>
          <p:nvPr/>
        </p:nvSpPr>
        <p:spPr>
          <a:xfrm rot="16200000">
            <a:off x="6204139" y="3147594"/>
            <a:ext cx="27829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m</a:t>
            </a:r>
            <a:r>
              <a:rPr lang="en-US" sz="600" baseline="30000" dirty="0"/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268480-CB1D-E494-27F5-4D70C204774E}"/>
              </a:ext>
            </a:extLst>
          </p:cNvPr>
          <p:cNvCxnSpPr>
            <a:cxnSpLocks/>
          </p:cNvCxnSpPr>
          <p:nvPr/>
        </p:nvCxnSpPr>
        <p:spPr>
          <a:xfrm>
            <a:off x="3760262" y="3285036"/>
            <a:ext cx="5303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7D26-5C9B-B1D4-188F-4AF38F2364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2" y="564677"/>
            <a:ext cx="8520600" cy="572700"/>
          </a:xfrm>
        </p:spPr>
        <p:txBody>
          <a:bodyPr>
            <a:normAutofit fontScale="90000"/>
          </a:bodyPr>
          <a:lstStyle/>
          <a:p>
            <a:pPr lvl="0"/>
            <a:r>
              <a:rPr lang="en-US" sz="3000" dirty="0"/>
              <a:t>Rootstock Response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FA017-2A7C-BF45-8983-F2BCD1F200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2" y="1017720"/>
            <a:ext cx="5826705" cy="3416402"/>
          </a:xfrm>
        </p:spPr>
        <p:txBody>
          <a:bodyPr/>
          <a:lstStyle/>
          <a:p>
            <a:pPr lvl="0"/>
            <a:r>
              <a:rPr lang="en-US" dirty="0"/>
              <a:t>The relationship between rootstock variety and salinity response was insignificant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D175581D-EDCF-0B83-3408-CCB574347E7A}"/>
              </a:ext>
            </a:extLst>
          </p:cNvPr>
          <p:cNvSpPr txBox="1"/>
          <p:nvPr/>
        </p:nvSpPr>
        <p:spPr>
          <a:xfrm>
            <a:off x="6317565" y="3854287"/>
            <a:ext cx="2686052" cy="7155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1200" dirty="0">
                <a:latin typeface="Aptos"/>
              </a:rPr>
              <a:t>Plant Vigor Ratings by Salinity Treatment. There was no significant difference between rootstocks.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 kern="1200" dirty="0">
              <a:latin typeface="Aptos"/>
            </a:endParaRPr>
          </a:p>
        </p:txBody>
      </p:sp>
      <p:pic>
        <p:nvPicPr>
          <p:cNvPr id="10" name="Picture 9" descr="A graph of different colored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41B32639-B511-4581-F604-24DA14FEF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60" y="1714775"/>
            <a:ext cx="2719346" cy="2719346"/>
          </a:xfrm>
          <a:prstGeom prst="rect">
            <a:avLst/>
          </a:prstGeom>
        </p:spPr>
      </p:pic>
      <p:pic>
        <p:nvPicPr>
          <p:cNvPr id="12" name="Picture 11" descr="A graph of different colored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D0AD138E-514A-B062-A797-BBDB55858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380" y="1748070"/>
            <a:ext cx="2686052" cy="2686052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7662F608-158F-4374-3EDE-33F3E7C106ED}"/>
              </a:ext>
            </a:extLst>
          </p:cNvPr>
          <p:cNvSpPr txBox="1"/>
          <p:nvPr/>
        </p:nvSpPr>
        <p:spPr>
          <a:xfrm>
            <a:off x="1467027" y="4346457"/>
            <a:ext cx="1113326" cy="1846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50" kern="1200" dirty="0">
                <a:latin typeface="Aptos"/>
              </a:rPr>
              <a:t>Conc. % x Rootstock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658EAA46-2714-087C-0E2D-E3ED134F5C3A}"/>
              </a:ext>
            </a:extLst>
          </p:cNvPr>
          <p:cNvSpPr txBox="1"/>
          <p:nvPr/>
        </p:nvSpPr>
        <p:spPr>
          <a:xfrm>
            <a:off x="4186373" y="4346457"/>
            <a:ext cx="1113326" cy="1846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750" kern="1200" dirty="0">
                <a:latin typeface="Aptos"/>
              </a:rPr>
              <a:t>Conc. % x Rootstock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1065DA-764A-2AFB-ECE5-6BFC6C8590B5}"/>
              </a:ext>
            </a:extLst>
          </p:cNvPr>
          <p:cNvSpPr txBox="1"/>
          <p:nvPr/>
        </p:nvSpPr>
        <p:spPr>
          <a:xfrm>
            <a:off x="866692" y="4531123"/>
            <a:ext cx="519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Assimilation (left) and transpiration (right) rates for each salinity-rootstock combination. Measurements were taken using a Licor LI-6800.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0CB1F2-9C8F-40AA-B431-9834480A4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7565" y="1152806"/>
            <a:ext cx="2686052" cy="26860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D9C14-8D4D-DB00-78C4-964980D69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79775"/>
            <a:ext cx="8520600" cy="5727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Fruit Quality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081AEA93-3C89-2A6E-3B62-D80A4CDAB6F1}"/>
              </a:ext>
            </a:extLst>
          </p:cNvPr>
          <p:cNvSpPr txBox="1"/>
          <p:nvPr/>
        </p:nvSpPr>
        <p:spPr>
          <a:xfrm>
            <a:off x="6446505" y="4366704"/>
            <a:ext cx="2663455" cy="3924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1200" dirty="0">
                <a:latin typeface="Aptos"/>
              </a:rPr>
              <a:t>Fruit weights for all combinations of rootstock and salinity treatments</a:t>
            </a:r>
          </a:p>
        </p:txBody>
      </p:sp>
      <p:pic>
        <p:nvPicPr>
          <p:cNvPr id="8" name="Picture 7" descr="A graph with purple squares and lines&#10;&#10;Description automatically generated">
            <a:extLst>
              <a:ext uri="{FF2B5EF4-FFF2-40B4-BE49-F238E27FC236}">
                <a16:creationId xmlns:a16="http://schemas.microsoft.com/office/drawing/2014/main" id="{A1DF1FDC-D4F2-BD17-4191-64E8DF8A9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296" y="1838686"/>
            <a:ext cx="3121897" cy="3121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EB6FED-0D08-C81B-8803-6E1AD0C82579}"/>
              </a:ext>
            </a:extLst>
          </p:cNvPr>
          <p:cNvSpPr txBox="1"/>
          <p:nvPr/>
        </p:nvSpPr>
        <p:spPr>
          <a:xfrm>
            <a:off x="2939561" y="4698973"/>
            <a:ext cx="26716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Fruit Brix values by salinity treatment</a:t>
            </a:r>
          </a:p>
        </p:txBody>
      </p:sp>
      <p:pic>
        <p:nvPicPr>
          <p:cNvPr id="11" name="Picture 10" descr="A hand holding a watermelon with a face drawn on it&#10;&#10;Description automatically generated">
            <a:extLst>
              <a:ext uri="{FF2B5EF4-FFF2-40B4-BE49-F238E27FC236}">
                <a16:creationId xmlns:a16="http://schemas.microsoft.com/office/drawing/2014/main" id="{836D37AA-ED73-9881-B339-4F51E2D2DB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03" r="16898"/>
          <a:stretch/>
        </p:blipFill>
        <p:spPr>
          <a:xfrm rot="5400000">
            <a:off x="184526" y="2089014"/>
            <a:ext cx="2099136" cy="23243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A4B94B-5334-1BE2-DF64-68206647D395}"/>
              </a:ext>
            </a:extLst>
          </p:cNvPr>
          <p:cNvSpPr txBox="1"/>
          <p:nvPr/>
        </p:nvSpPr>
        <p:spPr>
          <a:xfrm>
            <a:off x="311700" y="1152475"/>
            <a:ext cx="514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Plots treated with higher salinity produced a higher Brix value, potentially due to dissolved salts in the fruit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B319B-4BB3-A2C5-8ECC-26DA1B658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391" y="866125"/>
            <a:ext cx="3434609" cy="343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21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CD2D9-14FB-7C3B-0E8E-A4536BFA8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56692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F4E11-6F53-3AA9-73DE-62449241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29392"/>
            <a:ext cx="8520600" cy="3416400"/>
          </a:xfrm>
        </p:spPr>
        <p:txBody>
          <a:bodyPr>
            <a:normAutofit/>
          </a:bodyPr>
          <a:lstStyle/>
          <a:p>
            <a:r>
              <a:rPr lang="en-US" sz="2000" dirty="0"/>
              <a:t>The rootstock varieties used in this trial did not have a significant impact on plant outlook.</a:t>
            </a:r>
          </a:p>
          <a:p>
            <a:endParaRPr lang="en-US" sz="2000" dirty="0"/>
          </a:p>
          <a:p>
            <a:r>
              <a:rPr lang="en-US" sz="2000" dirty="0"/>
              <a:t>The early nutsedge counts indicate that elevated salinity levels during the early part of the season can contribute to an increase in the number of nutsedge plants.</a:t>
            </a:r>
          </a:p>
          <a:p>
            <a:endParaRPr lang="en-US" sz="2000" dirty="0"/>
          </a:p>
          <a:p>
            <a:r>
              <a:rPr lang="en-US" sz="2000" dirty="0"/>
              <a:t>The results of the post harvest weed counts were different between the two seasons.</a:t>
            </a:r>
          </a:p>
        </p:txBody>
      </p:sp>
    </p:spTree>
    <p:extLst>
      <p:ext uri="{BB962C8B-B14F-4D97-AF65-F5344CB8AC3E}">
        <p14:creationId xmlns:p14="http://schemas.microsoft.com/office/powerpoint/2010/main" val="470861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D53F8-85CA-5057-BE13-8F015F7A9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635434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BCCF9E-6C4E-784F-717E-D0FA03BF4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63794"/>
            <a:ext cx="8520600" cy="3416400"/>
          </a:xfrm>
        </p:spPr>
        <p:txBody>
          <a:bodyPr/>
          <a:lstStyle/>
          <a:p>
            <a:r>
              <a:rPr lang="en-US" dirty="0"/>
              <a:t>Based on the results of the nutsedge counts, more work is needed to determine if there is a long-term effect on weed populations.</a:t>
            </a:r>
          </a:p>
          <a:p>
            <a:endParaRPr lang="en-US" dirty="0"/>
          </a:p>
          <a:p>
            <a:r>
              <a:rPr lang="en-US" dirty="0"/>
              <a:t>Additionally, since none of the rootstocks were effective in improving salinity response, there is a need </a:t>
            </a:r>
            <a:r>
              <a:rPr lang="en-US"/>
              <a:t>to identify or develop </a:t>
            </a:r>
            <a:r>
              <a:rPr lang="en-US" dirty="0"/>
              <a:t>new salinity tolerant watermelon varieties.</a:t>
            </a:r>
          </a:p>
        </p:txBody>
      </p:sp>
    </p:spTree>
    <p:extLst>
      <p:ext uri="{BB962C8B-B14F-4D97-AF65-F5344CB8AC3E}">
        <p14:creationId xmlns:p14="http://schemas.microsoft.com/office/powerpoint/2010/main" val="936586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311700" y="65593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Special Thanks</a:t>
            </a:r>
            <a:endParaRPr dirty="0"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Committee: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Chair – Dr. Matthew Cutulle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Co-Chair – Dr. Brian Ward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Dr. Sandra Branham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Dr. Amnon Levi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/>
              <a:t>Dr. William Bridges</a:t>
            </a:r>
          </a:p>
        </p:txBody>
      </p:sp>
      <p:pic>
        <p:nvPicPr>
          <p:cNvPr id="3" name="Google Shape;57;p13">
            <a:extLst>
              <a:ext uri="{FF2B5EF4-FFF2-40B4-BE49-F238E27FC236}">
                <a16:creationId xmlns:a16="http://schemas.microsoft.com/office/drawing/2014/main" id="{3C13DB94-DFF6-7A7E-EE04-1A1E2167B2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3601" y="3132415"/>
            <a:ext cx="1242566" cy="1065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8;p13">
            <a:extLst>
              <a:ext uri="{FF2B5EF4-FFF2-40B4-BE49-F238E27FC236}">
                <a16:creationId xmlns:a16="http://schemas.microsoft.com/office/drawing/2014/main" id="{62E99E69-323B-45A2-2143-6EA44235896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8367" y="3000473"/>
            <a:ext cx="1855128" cy="1732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;p13">
            <a:extLst>
              <a:ext uri="{FF2B5EF4-FFF2-40B4-BE49-F238E27FC236}">
                <a16:creationId xmlns:a16="http://schemas.microsoft.com/office/drawing/2014/main" id="{BBC785FF-8B3E-3880-1706-1160ECCD0B3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1605" y="1411732"/>
            <a:ext cx="2625260" cy="15375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0;p13">
            <a:extLst>
              <a:ext uri="{FF2B5EF4-FFF2-40B4-BE49-F238E27FC236}">
                <a16:creationId xmlns:a16="http://schemas.microsoft.com/office/drawing/2014/main" id="{00E23BD3-689B-C74C-F2B9-440321ED5298}"/>
              </a:ext>
            </a:extLst>
          </p:cNvPr>
          <p:cNvSpPr txBox="1"/>
          <p:nvPr/>
        </p:nvSpPr>
        <p:spPr>
          <a:xfrm>
            <a:off x="5043221" y="4197997"/>
            <a:ext cx="1520808" cy="279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2"/>
                </a:solidFill>
              </a:rPr>
              <a:t>LS22-369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9" name="Picture 8" descr="A person sitting in a garden&#10;&#10;Description automatically generated">
            <a:extLst>
              <a:ext uri="{FF2B5EF4-FFF2-40B4-BE49-F238E27FC236}">
                <a16:creationId xmlns:a16="http://schemas.microsoft.com/office/drawing/2014/main" id="{891F83AA-A498-3477-E42C-0F0AB46E9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84135" y="1726539"/>
            <a:ext cx="3012547" cy="22682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EACE4-43AF-93A9-A3D3-33B49B60B47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Effects of Salinity on Plant Growth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89309185-F84C-7627-1818-18C12C040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13">
            <a:off x="-107656" y="1573308"/>
            <a:ext cx="2472068" cy="1861322"/>
          </a:xfr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4A088A9-92D6-55C6-64B3-98AD7C85B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13">
            <a:off x="1957678" y="1573308"/>
            <a:ext cx="2472068" cy="186132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21A0FBAC-E21E-446A-85FD-A92960816274}"/>
              </a:ext>
            </a:extLst>
          </p:cNvPr>
          <p:cNvSpPr txBox="1"/>
          <p:nvPr/>
        </p:nvSpPr>
        <p:spPr>
          <a:xfrm>
            <a:off x="329568" y="3875565"/>
            <a:ext cx="3867062" cy="87716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1200">
                <a:latin typeface="Aptos"/>
              </a:rPr>
              <a:t>Left: watermelon plants grown in a hydroponic solution containing 30% artificial seawater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 kern="1200">
              <a:latin typeface="Aptos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1200">
                <a:latin typeface="Aptos"/>
              </a:rPr>
              <a:t>Right: watermelon plants grown in a hydroponic solution containing no seawater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56BD9043-E818-D302-901B-A0F0D662E8C5}"/>
              </a:ext>
            </a:extLst>
          </p:cNvPr>
          <p:cNvSpPr txBox="1"/>
          <p:nvPr/>
        </p:nvSpPr>
        <p:spPr>
          <a:xfrm>
            <a:off x="4322138" y="1267935"/>
            <a:ext cx="4492298" cy="376256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214313" indent="-214313" defTabSz="6858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kern="1200">
                <a:latin typeface="Aptos"/>
              </a:rPr>
              <a:t>The initial symptoms of salinity stress can appear very similar to drought stress</a:t>
            </a:r>
          </a:p>
          <a:p>
            <a:pPr marL="214313" indent="-214313" defTabSz="6858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kern="1200">
              <a:latin typeface="Aptos"/>
            </a:endParaRPr>
          </a:p>
          <a:p>
            <a:pPr marL="214313" indent="-214313" defTabSz="6858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kern="1200">
                <a:latin typeface="Aptos"/>
              </a:rPr>
              <a:t>As time passes plants can accumulate toxic levels of ions in the plant cells, further disrupting plant growth and yield.</a:t>
            </a:r>
          </a:p>
          <a:p>
            <a:pPr marL="214313" indent="-214313" defTabSz="6858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kern="1200">
              <a:latin typeface="Aptos"/>
            </a:endParaRPr>
          </a:p>
          <a:p>
            <a:pPr marL="214313" indent="-214313" defTabSz="6858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kern="1200">
                <a:latin typeface="Aptos"/>
              </a:rPr>
              <a:t>Plants experiencing salinity stress can experience stunted or delayed growth, changes in pigmentation, and at high concentrations it will lead to plant death.</a:t>
            </a:r>
          </a:p>
          <a:p>
            <a:pPr marL="214313" indent="-214313" defTabSz="6858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>
              <a:latin typeface="Aptos"/>
            </a:endParaRPr>
          </a:p>
          <a:p>
            <a:pPr marL="214313" indent="-214313" defTabSz="6858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500" kern="1200">
                <a:latin typeface="Aptos"/>
              </a:rPr>
              <a:t>Variations in salt tolerance can result in modified crop-weed interactions and may give an advantage to certain weed species. (V. Cirillo et. al)</a:t>
            </a:r>
          </a:p>
          <a:p>
            <a:pPr marL="214313" indent="-214313" defTabSz="68580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kern="1200">
              <a:latin typeface="Apto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311700" y="56453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Charleston, SC</a:t>
            </a:r>
            <a:endParaRPr dirty="0"/>
          </a:p>
        </p:txBody>
      </p:sp>
      <p:sp>
        <p:nvSpPr>
          <p:cNvPr id="120" name="Google Shape;120;p21"/>
          <p:cNvSpPr txBox="1"/>
          <p:nvPr/>
        </p:nvSpPr>
        <p:spPr>
          <a:xfrm>
            <a:off x="5985609" y="4652571"/>
            <a:ext cx="27705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666666"/>
                </a:solidFill>
              </a:rPr>
              <a:t>Courtesy of Bing Maps © 2024 Microsoft</a:t>
            </a: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8EBA991-B651-211B-980B-C2A38A43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75" y="1246605"/>
            <a:ext cx="3056244" cy="28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712077-C516-E270-BF6A-F5B16C77ADDC}"/>
              </a:ext>
            </a:extLst>
          </p:cNvPr>
          <p:cNvCxnSpPr/>
          <p:nvPr/>
        </p:nvCxnSpPr>
        <p:spPr>
          <a:xfrm flipH="1">
            <a:off x="7653297" y="1022559"/>
            <a:ext cx="729984" cy="132107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0E6A5D-DDDC-8F5C-5672-AC6B49B7CEF1}"/>
              </a:ext>
            </a:extLst>
          </p:cNvPr>
          <p:cNvSpPr txBox="1"/>
          <p:nvPr/>
        </p:nvSpPr>
        <p:spPr>
          <a:xfrm>
            <a:off x="7929923" y="706931"/>
            <a:ext cx="1045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F16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97304C-66A6-5EB3-7743-3F0D6AEE7C5E}"/>
              </a:ext>
            </a:extLst>
          </p:cNvPr>
          <p:cNvSpPr/>
          <p:nvPr/>
        </p:nvSpPr>
        <p:spPr>
          <a:xfrm>
            <a:off x="5612695" y="2571750"/>
            <a:ext cx="2597204" cy="143451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4EDFD3-EB3D-826A-B07D-C19C14693C17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6911297" y="4006263"/>
            <a:ext cx="96542" cy="430306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D99C643-13AE-B35F-B9F4-BEDBF0F90633}"/>
              </a:ext>
            </a:extLst>
          </p:cNvPr>
          <p:cNvSpPr txBox="1"/>
          <p:nvPr/>
        </p:nvSpPr>
        <p:spPr>
          <a:xfrm>
            <a:off x="6708160" y="4436569"/>
            <a:ext cx="1890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Marsh</a:t>
            </a:r>
          </a:p>
        </p:txBody>
      </p:sp>
      <p:pic>
        <p:nvPicPr>
          <p:cNvPr id="3" name="Picture 2" descr="A grassy field with trees in the background&#10;&#10;Description automatically generated">
            <a:extLst>
              <a:ext uri="{FF2B5EF4-FFF2-40B4-BE49-F238E27FC236}">
                <a16:creationId xmlns:a16="http://schemas.microsoft.com/office/drawing/2014/main" id="{3FE887AF-8423-8F48-012C-0B980B6BB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81" y="1186493"/>
            <a:ext cx="4267760" cy="3200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83D96A-B9E8-5CDB-44EA-D6DEF2A692EF}"/>
              </a:ext>
            </a:extLst>
          </p:cNvPr>
          <p:cNvSpPr txBox="1"/>
          <p:nvPr/>
        </p:nvSpPr>
        <p:spPr>
          <a:xfrm>
            <a:off x="704581" y="4436569"/>
            <a:ext cx="4169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Low points in the terrain allow water to collect and create highly saline “hotspots” in the field.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014F7-F642-8F36-9CAB-17C41CE9A1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2" y="579772"/>
            <a:ext cx="5777398" cy="572700"/>
          </a:xfrm>
        </p:spPr>
        <p:txBody>
          <a:bodyPr>
            <a:normAutofit fontScale="90000"/>
          </a:bodyPr>
          <a:lstStyle/>
          <a:p>
            <a:pPr lvl="0"/>
            <a:r>
              <a:rPr lang="en-US" sz="3000"/>
              <a:t>Weed Control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35BB0-CB5B-45EB-00AB-088ED5FAB1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2" y="1152471"/>
            <a:ext cx="5669111" cy="3689873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Plasticulture is a common method of weed control in watermelon production and is one of the most effective methods of organic weed control.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Yellow nutsedge (</a:t>
            </a:r>
            <a:r>
              <a:rPr lang="en-US" i="1" dirty="0"/>
              <a:t>Cyperus esculentus</a:t>
            </a:r>
            <a:r>
              <a:rPr lang="en-US" dirty="0"/>
              <a:t>) remains a major pest in watermelon production, especially in plasticulture systems.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 critical weed free period for watermelon is two to four weeks after transplant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37202A-EF8A-3F1A-BDB5-72C994E45B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91" t="15985"/>
          <a:stretch>
            <a:fillRect/>
          </a:stretch>
        </p:blipFill>
        <p:spPr>
          <a:xfrm>
            <a:off x="6339781" y="853279"/>
            <a:ext cx="2392208" cy="34369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43F0C-0A2E-A48F-E19E-C82CE1D7C443}"/>
              </a:ext>
            </a:extLst>
          </p:cNvPr>
          <p:cNvSpPr txBox="1"/>
          <p:nvPr/>
        </p:nvSpPr>
        <p:spPr>
          <a:xfrm>
            <a:off x="6626741" y="4291875"/>
            <a:ext cx="2105248" cy="3924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1200" dirty="0">
                <a:latin typeface="Aptos"/>
              </a:rPr>
              <a:t>A bed of watermelons overrun with yellow nutsedge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6FDDC-CA00-675F-0C87-0B07E856BE8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Research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5DAA8-FE22-8FFF-FF8D-FCE5A2FD598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428625" indent="-342900">
              <a:spcBef>
                <a:spcPts val="0"/>
              </a:spcBef>
              <a:buClr>
                <a:srgbClr val="000000"/>
              </a:buClr>
              <a:buSzPts val="1800"/>
              <a:buFont typeface="Aptos Display"/>
              <a:buAutoNum type="arabicPeriod"/>
            </a:pPr>
            <a:r>
              <a:rPr lang="en-US" sz="2400" dirty="0"/>
              <a:t>Identify potentially salt resistant rootstocks.</a:t>
            </a:r>
          </a:p>
          <a:p>
            <a:pPr marL="428625" indent="-342900">
              <a:spcBef>
                <a:spcPts val="0"/>
              </a:spcBef>
              <a:buClr>
                <a:srgbClr val="000000"/>
              </a:buClr>
              <a:buSzPts val="1800"/>
              <a:buFont typeface="Aptos Display"/>
              <a:buAutoNum type="arabicPeriod"/>
            </a:pPr>
            <a:endParaRPr lang="en-US" sz="2400" dirty="0"/>
          </a:p>
          <a:p>
            <a:pPr marL="428625" indent="-342900">
              <a:spcBef>
                <a:spcPts val="0"/>
              </a:spcBef>
              <a:buClr>
                <a:srgbClr val="000000"/>
              </a:buClr>
              <a:buSzPts val="1800"/>
              <a:buFont typeface="Aptos Display"/>
              <a:buAutoNum type="arabicPeriod"/>
            </a:pPr>
            <a:r>
              <a:rPr lang="en-US" sz="2400" dirty="0"/>
              <a:t>Investigate the impact of saline soil on watermelon-weed competition.</a:t>
            </a:r>
          </a:p>
          <a:p>
            <a:pPr marL="385763" indent="-385763">
              <a:buFont typeface="Aptos Display"/>
              <a:buAutoNum type="arabicPeriod"/>
            </a:pPr>
            <a:endParaRPr lang="en-US" sz="2400" dirty="0"/>
          </a:p>
        </p:txBody>
      </p:sp>
      <p:pic>
        <p:nvPicPr>
          <p:cNvPr id="5" name="Picture 4" descr="A plant growing on a white surface&#10;&#10;Description automatically generated">
            <a:extLst>
              <a:ext uri="{FF2B5EF4-FFF2-40B4-BE49-F238E27FC236}">
                <a16:creationId xmlns:a16="http://schemas.microsoft.com/office/drawing/2014/main" id="{587DA277-22D8-3B6E-A628-A177A1C8B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223" r="9565"/>
          <a:stretch/>
        </p:blipFill>
        <p:spPr>
          <a:xfrm rot="5400000">
            <a:off x="6011592" y="2644976"/>
            <a:ext cx="1999173" cy="22067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3C75D-50C0-90A9-09F0-75922E478F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694" y="574626"/>
            <a:ext cx="8520600" cy="572700"/>
          </a:xfrm>
        </p:spPr>
        <p:txBody>
          <a:bodyPr>
            <a:normAutofit fontScale="90000"/>
          </a:bodyPr>
          <a:lstStyle/>
          <a:p>
            <a:pPr lvl="0"/>
            <a:r>
              <a:rPr lang="en-US" sz="3000"/>
              <a:t>Salinity Field Trial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34F4F-CE70-8F00-A595-35E445DC0B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2" y="1152472"/>
            <a:ext cx="6697811" cy="3416402"/>
          </a:xfrm>
        </p:spPr>
        <p:txBody>
          <a:bodyPr/>
          <a:lstStyle/>
          <a:p>
            <a:pPr lvl="0"/>
            <a:r>
              <a:rPr lang="en-US" dirty="0"/>
              <a:t>For this field trial, watermelons were grafted onto two rootstock varieties, along with a grafted and a non-grafted control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 scion used for all plants was Melody, a common seedless watermelon variety.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The experiment was conducted using organic techniques and plastic mulch was used for weed control.</a:t>
            </a:r>
          </a:p>
        </p:txBody>
      </p:sp>
      <p:pic>
        <p:nvPicPr>
          <p:cNvPr id="4" name="Google Shape;148;p25">
            <a:extLst>
              <a:ext uri="{FF2B5EF4-FFF2-40B4-BE49-F238E27FC236}">
                <a16:creationId xmlns:a16="http://schemas.microsoft.com/office/drawing/2014/main" id="{0E40823B-B718-76D4-B398-3D739C64B9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8140" t="27214" r="11715" b="8538"/>
          <a:stretch>
            <a:fillRect/>
          </a:stretch>
        </p:blipFill>
        <p:spPr>
          <a:xfrm>
            <a:off x="7009513" y="2683392"/>
            <a:ext cx="1913327" cy="13677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0F7345-1B66-3F64-6BC9-D86AFD99818D}"/>
              </a:ext>
            </a:extLst>
          </p:cNvPr>
          <p:cNvSpPr txBox="1"/>
          <p:nvPr/>
        </p:nvSpPr>
        <p:spPr>
          <a:xfrm>
            <a:off x="7121155" y="4114800"/>
            <a:ext cx="1711139" cy="3462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1200">
                <a:latin typeface="Aptos"/>
              </a:rPr>
              <a:t>Transplanting the watermelons into the field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0D95-6765-A51F-F1FA-9677F1061B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1" y="-36467"/>
            <a:ext cx="8520600" cy="572700"/>
          </a:xfrm>
        </p:spPr>
        <p:txBody>
          <a:bodyPr>
            <a:normAutofit fontScale="90000"/>
          </a:bodyPr>
          <a:lstStyle/>
          <a:p>
            <a:pPr lvl="0"/>
            <a:r>
              <a:rPr lang="en-US" sz="3000" dirty="0">
                <a:solidFill>
                  <a:schemeClr val="bg1"/>
                </a:solidFill>
              </a:rPr>
              <a:t>Field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51D06-D958-C64D-93AF-10D66244B0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927295" y="597917"/>
            <a:ext cx="5726896" cy="3018356"/>
          </a:xfrm>
        </p:spPr>
        <p:txBody>
          <a:bodyPr/>
          <a:lstStyle/>
          <a:p>
            <a:pPr lvl="0"/>
            <a:r>
              <a:rPr lang="en-US" dirty="0"/>
              <a:t>The field was arranged in a Latin Square Design, with each set of blocks receiving a different salinity treatment.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Sea water was obtained locally and mixed in a 250gal plastic container on site prior to irrigation.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3D0A859-EB6D-2741-B52F-6860B1015A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393"/>
          <a:stretch>
            <a:fillRect/>
          </a:stretch>
        </p:blipFill>
        <p:spPr>
          <a:xfrm>
            <a:off x="311695" y="945951"/>
            <a:ext cx="2615600" cy="20037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5023EED-D095-D08C-624A-09D274439D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217" r="3409" b="30853"/>
          <a:stretch>
            <a:fillRect/>
          </a:stretch>
        </p:blipFill>
        <p:spPr>
          <a:xfrm>
            <a:off x="2232028" y="3297728"/>
            <a:ext cx="6759299" cy="16111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732D2D-952A-B38D-99F4-6C8369304B44}"/>
              </a:ext>
            </a:extLst>
          </p:cNvPr>
          <p:cNvSpPr txBox="1"/>
          <p:nvPr/>
        </p:nvSpPr>
        <p:spPr>
          <a:xfrm>
            <a:off x="374796" y="3073063"/>
            <a:ext cx="1583204" cy="9002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1200">
                <a:latin typeface="Aptos"/>
              </a:rPr>
              <a:t>Top: a front view of the field showing all four rows</a:t>
            </a: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900" kern="1200">
              <a:latin typeface="Aptos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1200">
                <a:latin typeface="Aptos"/>
              </a:rPr>
              <a:t>Right: an aerial view of the field showing the irrigation setup for the field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A7BCB-7F75-916C-84FD-17DE919C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746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Weed Counts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686F9-D1E7-DF2C-405E-6C26D678C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394452" cy="3416400"/>
          </a:xfrm>
        </p:spPr>
        <p:txBody>
          <a:bodyPr>
            <a:normAutofit/>
          </a:bodyPr>
          <a:lstStyle/>
          <a:p>
            <a:r>
              <a:rPr lang="en-US" sz="1800" dirty="0"/>
              <a:t>The field used for this trial contained a thick stand of yellow nutsedge and was suspected to contain rice flatsedge(</a:t>
            </a:r>
            <a:r>
              <a:rPr lang="en-US" sz="1800" i="1" dirty="0"/>
              <a:t>Cyperus iria</a:t>
            </a:r>
            <a:r>
              <a:rPr lang="en-US" sz="1800" dirty="0"/>
              <a:t>) as well.</a:t>
            </a:r>
          </a:p>
          <a:p>
            <a:endParaRPr lang="en-US" sz="1800" dirty="0"/>
          </a:p>
          <a:p>
            <a:r>
              <a:rPr lang="en-US" sz="1800" dirty="0"/>
              <a:t>A one-meter quadrat was used for the weed counts</a:t>
            </a:r>
          </a:p>
        </p:txBody>
      </p:sp>
      <p:pic>
        <p:nvPicPr>
          <p:cNvPr id="4" name="Picture 3" descr="A plant growing in a garden&#10;&#10;Description automatically generated">
            <a:extLst>
              <a:ext uri="{FF2B5EF4-FFF2-40B4-BE49-F238E27FC236}">
                <a16:creationId xmlns:a16="http://schemas.microsoft.com/office/drawing/2014/main" id="{BB1C42FA-F536-2A1F-3076-9B0764D0B2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69" r="16676"/>
          <a:stretch/>
        </p:blipFill>
        <p:spPr>
          <a:xfrm rot="5400000">
            <a:off x="3856243" y="1578043"/>
            <a:ext cx="2188059" cy="2637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3E7B70-1511-0E92-D0D9-A80BEE0335DB}"/>
              </a:ext>
            </a:extLst>
          </p:cNvPr>
          <p:cNvSpPr txBox="1"/>
          <p:nvPr/>
        </p:nvSpPr>
        <p:spPr>
          <a:xfrm>
            <a:off x="3692028" y="4126831"/>
            <a:ext cx="25164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The quadrat used for nutsedge counts, placed directly over the crown root of a watermelon plant.</a:t>
            </a:r>
          </a:p>
        </p:txBody>
      </p:sp>
      <p:pic>
        <p:nvPicPr>
          <p:cNvPr id="6" name="Picture 5" descr="A field of grass with trees in the background&#10;&#10;Description automatically generated">
            <a:extLst>
              <a:ext uri="{FF2B5EF4-FFF2-40B4-BE49-F238E27FC236}">
                <a16:creationId xmlns:a16="http://schemas.microsoft.com/office/drawing/2014/main" id="{8F9DA916-464B-8140-19F8-6D3025EF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559"/>
          <a:stretch/>
        </p:blipFill>
        <p:spPr>
          <a:xfrm>
            <a:off x="6416927" y="1617498"/>
            <a:ext cx="2476698" cy="2590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19B302-D15C-0028-04C0-7C7ACED5BF37}"/>
              </a:ext>
            </a:extLst>
          </p:cNvPr>
          <p:cNvSpPr txBox="1"/>
          <p:nvPr/>
        </p:nvSpPr>
        <p:spPr>
          <a:xfrm>
            <a:off x="6165035" y="4214932"/>
            <a:ext cx="2980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Weed stands prior to preparing the field. Most of the field was densely covered in yellow nutsedge, but the areas with the highest salinity would only grow purslanes.</a:t>
            </a:r>
          </a:p>
        </p:txBody>
      </p:sp>
    </p:spTree>
    <p:extLst>
      <p:ext uri="{BB962C8B-B14F-4D97-AF65-F5344CB8AC3E}">
        <p14:creationId xmlns:p14="http://schemas.microsoft.com/office/powerpoint/2010/main" val="2844957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B3A6-115E-D0C6-00DA-D61ACF5E45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7824" y="623258"/>
            <a:ext cx="8520600" cy="572700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3000" dirty="0"/>
              <a:t>Weed Control – Early Season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EC98E-83D4-7B79-02E1-AAC4799B44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09726" cy="3416400"/>
          </a:xfrm>
        </p:spPr>
        <p:txBody>
          <a:bodyPr>
            <a:normAutofit/>
          </a:bodyPr>
          <a:lstStyle/>
          <a:p>
            <a:pPr lvl="0"/>
            <a:r>
              <a:rPr lang="en-US" sz="1600" dirty="0"/>
              <a:t>During the early part of the growing season the weed counts were higher in treated areas of the field.</a:t>
            </a:r>
          </a:p>
          <a:p>
            <a:pPr lvl="0"/>
            <a:endParaRPr lang="en-US" sz="1600" dirty="0"/>
          </a:p>
          <a:p>
            <a:pPr lvl="0"/>
            <a:r>
              <a:rPr lang="en-US" sz="1600" dirty="0"/>
              <a:t>This effect is possibly the result of a thinner canopy in the watermelon plants</a:t>
            </a:r>
          </a:p>
          <a:p>
            <a:pPr lvl="0"/>
            <a:endParaRPr lang="en-US" sz="1600" dirty="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24040493-6E3F-D9FB-478D-F021542D57B8}"/>
              </a:ext>
            </a:extLst>
          </p:cNvPr>
          <p:cNvSpPr txBox="1"/>
          <p:nvPr/>
        </p:nvSpPr>
        <p:spPr>
          <a:xfrm>
            <a:off x="6251066" y="4479255"/>
            <a:ext cx="2797630" cy="4078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50" kern="1200" dirty="0">
                <a:latin typeface="Aptos"/>
              </a:rPr>
              <a:t>Weed counts in each salinity treatment for both growing seasons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656F1F-14D6-C5CD-95AA-FD9724FB78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0" t="18601" r="18611" b="30699"/>
          <a:stretch/>
        </p:blipFill>
        <p:spPr>
          <a:xfrm>
            <a:off x="148774" y="2885512"/>
            <a:ext cx="2825738" cy="1312712"/>
          </a:xfrm>
          <a:prstGeom prst="rect">
            <a:avLst/>
          </a:prstGeom>
        </p:spPr>
      </p:pic>
      <p:pic>
        <p:nvPicPr>
          <p:cNvPr id="6" name="Picture 5" descr="A green bush in a garden&#10;&#10;Description automatically generated">
            <a:extLst>
              <a:ext uri="{FF2B5EF4-FFF2-40B4-BE49-F238E27FC236}">
                <a16:creationId xmlns:a16="http://schemas.microsoft.com/office/drawing/2014/main" id="{06F1CCD7-AE7D-019A-22EE-77236900F7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37" t="8652" r="23981" b="24926"/>
          <a:stretch/>
        </p:blipFill>
        <p:spPr>
          <a:xfrm>
            <a:off x="3163695" y="2677254"/>
            <a:ext cx="2614122" cy="1729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D386CF-CE49-80E6-2203-DE95E98C2E44}"/>
              </a:ext>
            </a:extLst>
          </p:cNvPr>
          <p:cNvSpPr txBox="1"/>
          <p:nvPr/>
        </p:nvSpPr>
        <p:spPr>
          <a:xfrm>
            <a:off x="361161" y="4397329"/>
            <a:ext cx="2667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 watermelon bed irrigated with saline water(left) and freshwater(right).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BB5BDB-3DE9-2082-076D-70214D517DE0}"/>
              </a:ext>
            </a:extLst>
          </p:cNvPr>
          <p:cNvSpPr/>
          <p:nvPr/>
        </p:nvSpPr>
        <p:spPr>
          <a:xfrm>
            <a:off x="6014199" y="2660540"/>
            <a:ext cx="90271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AC4119-5B22-1CA3-1754-1A95583F4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574" y="1257604"/>
            <a:ext cx="3160005" cy="31600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0" id="{DD4CE36E-9F0A-CF42-B0D2-451634CFC48F}" vid="{C619641E-F660-9949-B59C-2689FE3DE4D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1755</TotalTime>
  <Words>846</Words>
  <Application>Microsoft Office PowerPoint</Application>
  <PresentationFormat>On-screen Show (16:9)</PresentationFormat>
  <Paragraphs>90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Times New Roman</vt:lpstr>
      <vt:lpstr>Verdana</vt:lpstr>
      <vt:lpstr>Default Design</vt:lpstr>
      <vt:lpstr>PowerPoint Presentation</vt:lpstr>
      <vt:lpstr>Effects of Salinity on Plant Growth</vt:lpstr>
      <vt:lpstr>Charleston, SC</vt:lpstr>
      <vt:lpstr>Weed Control</vt:lpstr>
      <vt:lpstr>Research Objectives</vt:lpstr>
      <vt:lpstr>Salinity Field Trial</vt:lpstr>
      <vt:lpstr>Field Layout</vt:lpstr>
      <vt:lpstr>Weed Counts</vt:lpstr>
      <vt:lpstr>Weed Control – Early Season</vt:lpstr>
      <vt:lpstr>Weed Control - Postharvest</vt:lpstr>
      <vt:lpstr>Rootstock Response</vt:lpstr>
      <vt:lpstr>Fruit Quality</vt:lpstr>
      <vt:lpstr>Summary</vt:lpstr>
      <vt:lpstr>Future Research</vt:lpstr>
      <vt:lpstr>Special 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Partial Saltwater Agroecosystems on Weed Competition in Watermelon</dc:title>
  <dc:creator>Joseph Bazzle</dc:creator>
  <cp:lastModifiedBy>Matthew A Cutulle</cp:lastModifiedBy>
  <cp:revision>41</cp:revision>
  <dcterms:modified xsi:type="dcterms:W3CDTF">2025-11-12T21:56:47Z</dcterms:modified>
</cp:coreProperties>
</file>