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1" r:id="rId2"/>
    <p:sldId id="28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91" autoAdjust="0"/>
    <p:restoredTop sz="74479" autoAdjust="0"/>
  </p:normalViewPr>
  <p:slideViewPr>
    <p:cSldViewPr snapToGrid="0">
      <p:cViewPr varScale="1">
        <p:scale>
          <a:sx n="77" d="100"/>
          <a:sy n="77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1281391653697"/>
          <c:y val="4.7717511281155235E-2"/>
          <c:w val="0.77676525652612272"/>
          <c:h val="0.560836785084463"/>
        </c:manualLayout>
      </c:layout>
      <c:lineChart>
        <c:grouping val="standard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BW</c:v>
                </c:pt>
              </c:strCache>
            </c:strRef>
          </c:tx>
          <c:spPr>
            <a:ln w="50800" cap="rnd">
              <a:solidFill>
                <a:srgbClr val="25171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251711"/>
              </a:solidFill>
              <a:ln w="9525">
                <a:noFill/>
              </a:ln>
              <a:effectLst/>
            </c:spPr>
          </c:marker>
          <c:cat>
            <c:numRef>
              <c:f>Graph!$A$2:$A$25</c:f>
              <c:numCache>
                <c:formatCode>General</c:formatCode>
                <c:ptCount val="2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</c:numCache>
            </c:numRef>
          </c:cat>
          <c:val>
            <c:numRef>
              <c:f>Graph!$B$2:$B$25</c:f>
              <c:numCache>
                <c:formatCode>0.0</c:formatCode>
                <c:ptCount val="24"/>
                <c:pt idx="0">
                  <c:v>101.58225</c:v>
                </c:pt>
                <c:pt idx="1">
                  <c:v>101.34770833333334</c:v>
                </c:pt>
                <c:pt idx="2">
                  <c:v>101.35745833333334</c:v>
                </c:pt>
                <c:pt idx="3">
                  <c:v>101.21720833333333</c:v>
                </c:pt>
                <c:pt idx="4">
                  <c:v>101.02066666666666</c:v>
                </c:pt>
                <c:pt idx="5">
                  <c:v>100.90445833333334</c:v>
                </c:pt>
                <c:pt idx="6">
                  <c:v>101.05316666666666</c:v>
                </c:pt>
                <c:pt idx="7">
                  <c:v>101.08620833333335</c:v>
                </c:pt>
                <c:pt idx="8">
                  <c:v>101.04495000000001</c:v>
                </c:pt>
                <c:pt idx="9">
                  <c:v>100.76235576923078</c:v>
                </c:pt>
                <c:pt idx="10">
                  <c:v>100.73975</c:v>
                </c:pt>
                <c:pt idx="11">
                  <c:v>100.929875</c:v>
                </c:pt>
                <c:pt idx="12">
                  <c:v>101.172625</c:v>
                </c:pt>
                <c:pt idx="13">
                  <c:v>101.32699999999998</c:v>
                </c:pt>
                <c:pt idx="14">
                  <c:v>101.66979166666667</c:v>
                </c:pt>
                <c:pt idx="15">
                  <c:v>101.91170833333334</c:v>
                </c:pt>
                <c:pt idx="16">
                  <c:v>102.10483333333335</c:v>
                </c:pt>
                <c:pt idx="17">
                  <c:v>102.36254166666666</c:v>
                </c:pt>
                <c:pt idx="18">
                  <c:v>102.48841666666667</c:v>
                </c:pt>
                <c:pt idx="19">
                  <c:v>102.48575</c:v>
                </c:pt>
                <c:pt idx="20">
                  <c:v>102.31433333333334</c:v>
                </c:pt>
                <c:pt idx="21">
                  <c:v>101.83083333333333</c:v>
                </c:pt>
                <c:pt idx="22">
                  <c:v>101.69691666666667</c:v>
                </c:pt>
                <c:pt idx="23">
                  <c:v>101.66266666666665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93-4D4D-87E7-35DFD797778D}"/>
            </c:ext>
          </c:extLst>
        </c:ser>
        <c:ser>
          <c:idx val="1"/>
          <c:order val="1"/>
          <c:tx>
            <c:strRef>
              <c:f>Graph!$C$1</c:f>
              <c:strCache>
                <c:ptCount val="1"/>
                <c:pt idx="0">
                  <c:v>HL</c:v>
                </c:pt>
              </c:strCache>
            </c:strRef>
          </c:tx>
          <c:spPr>
            <a:ln w="50800" cap="rnd">
              <a:solidFill>
                <a:srgbClr val="FFFF6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FF66"/>
              </a:solidFill>
              <a:ln w="9525">
                <a:noFill/>
              </a:ln>
              <a:effectLst/>
            </c:spPr>
          </c:marker>
          <c:cat>
            <c:numRef>
              <c:f>Graph!$A$2:$A$25</c:f>
              <c:numCache>
                <c:formatCode>General</c:formatCode>
                <c:ptCount val="2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</c:numCache>
            </c:numRef>
          </c:cat>
          <c:val>
            <c:numRef>
              <c:f>Graph!$C$2:$C$25</c:f>
              <c:numCache>
                <c:formatCode>0.0</c:formatCode>
                <c:ptCount val="24"/>
                <c:pt idx="0">
                  <c:v>101.26258333333332</c:v>
                </c:pt>
                <c:pt idx="1">
                  <c:v>101.04125000000001</c:v>
                </c:pt>
                <c:pt idx="2">
                  <c:v>101.00445833333335</c:v>
                </c:pt>
                <c:pt idx="3">
                  <c:v>100.90025</c:v>
                </c:pt>
                <c:pt idx="4">
                  <c:v>100.78329166666666</c:v>
                </c:pt>
                <c:pt idx="5">
                  <c:v>100.82974999999999</c:v>
                </c:pt>
                <c:pt idx="6">
                  <c:v>100.664</c:v>
                </c:pt>
                <c:pt idx="7">
                  <c:v>100.660625</c:v>
                </c:pt>
                <c:pt idx="8">
                  <c:v>100.39995000000002</c:v>
                </c:pt>
                <c:pt idx="9">
                  <c:v>100.24792307692309</c:v>
                </c:pt>
                <c:pt idx="10">
                  <c:v>100.53187500000001</c:v>
                </c:pt>
                <c:pt idx="11">
                  <c:v>100.73675</c:v>
                </c:pt>
                <c:pt idx="12">
                  <c:v>100.88575</c:v>
                </c:pt>
                <c:pt idx="13">
                  <c:v>101.06862500000001</c:v>
                </c:pt>
                <c:pt idx="14">
                  <c:v>101.2691056547619</c:v>
                </c:pt>
                <c:pt idx="15">
                  <c:v>101.563625</c:v>
                </c:pt>
                <c:pt idx="16">
                  <c:v>101.81829166666667</c:v>
                </c:pt>
                <c:pt idx="17">
                  <c:v>101.86270833333334</c:v>
                </c:pt>
                <c:pt idx="18">
                  <c:v>101.82575000000001</c:v>
                </c:pt>
                <c:pt idx="19">
                  <c:v>101.77187500000001</c:v>
                </c:pt>
                <c:pt idx="20">
                  <c:v>101.68216666666667</c:v>
                </c:pt>
                <c:pt idx="21">
                  <c:v>101.34591666666668</c:v>
                </c:pt>
                <c:pt idx="22">
                  <c:v>101.38108333333334</c:v>
                </c:pt>
                <c:pt idx="23">
                  <c:v>101.36091666666668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93-4D4D-87E7-35DFD797778D}"/>
            </c:ext>
          </c:extLst>
        </c:ser>
        <c:ser>
          <c:idx val="2"/>
          <c:order val="2"/>
          <c:tx>
            <c:strRef>
              <c:f>Graph!$D$1</c:f>
              <c:strCache>
                <c:ptCount val="1"/>
                <c:pt idx="0">
                  <c:v>OP</c:v>
                </c:pt>
              </c:strCache>
            </c:strRef>
          </c:tx>
          <c:spPr>
            <a:ln w="50800" cap="rnd">
              <a:solidFill>
                <a:srgbClr val="92CE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CE50"/>
              </a:solidFill>
              <a:ln w="9525">
                <a:noFill/>
              </a:ln>
              <a:effectLst/>
            </c:spPr>
          </c:marker>
          <c:cat>
            <c:numRef>
              <c:f>Graph!$A$2:$A$25</c:f>
              <c:numCache>
                <c:formatCode>General</c:formatCode>
                <c:ptCount val="2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</c:numCache>
            </c:numRef>
          </c:cat>
          <c:val>
            <c:numRef>
              <c:f>Graph!$D$2:$D$25</c:f>
              <c:numCache>
                <c:formatCode>0.0</c:formatCode>
                <c:ptCount val="24"/>
                <c:pt idx="0">
                  <c:v>101.60527272727275</c:v>
                </c:pt>
                <c:pt idx="1">
                  <c:v>101.53363636363636</c:v>
                </c:pt>
                <c:pt idx="2">
                  <c:v>101.25831818181818</c:v>
                </c:pt>
                <c:pt idx="3">
                  <c:v>101.27000000000001</c:v>
                </c:pt>
                <c:pt idx="4">
                  <c:v>101.06163636363637</c:v>
                </c:pt>
                <c:pt idx="5">
                  <c:v>100.99204545454546</c:v>
                </c:pt>
                <c:pt idx="6">
                  <c:v>100.95881818181817</c:v>
                </c:pt>
                <c:pt idx="7">
                  <c:v>100.92036363636365</c:v>
                </c:pt>
                <c:pt idx="8">
                  <c:v>100.81020000000001</c:v>
                </c:pt>
                <c:pt idx="9">
                  <c:v>100.78349650349649</c:v>
                </c:pt>
                <c:pt idx="10">
                  <c:v>101.17822727272727</c:v>
                </c:pt>
                <c:pt idx="11">
                  <c:v>101.73800000000001</c:v>
                </c:pt>
                <c:pt idx="12">
                  <c:v>102.36881818181818</c:v>
                </c:pt>
                <c:pt idx="13">
                  <c:v>102.85931818181818</c:v>
                </c:pt>
                <c:pt idx="14">
                  <c:v>103.14411688311688</c:v>
                </c:pt>
                <c:pt idx="15">
                  <c:v>103.33036363636366</c:v>
                </c:pt>
                <c:pt idx="16">
                  <c:v>103.32877272727272</c:v>
                </c:pt>
                <c:pt idx="17">
                  <c:v>103.28618181818183</c:v>
                </c:pt>
                <c:pt idx="18">
                  <c:v>102.93395454545455</c:v>
                </c:pt>
                <c:pt idx="19">
                  <c:v>102.67236363636363</c:v>
                </c:pt>
                <c:pt idx="20">
                  <c:v>102.44800000000001</c:v>
                </c:pt>
                <c:pt idx="21">
                  <c:v>102.01900000000001</c:v>
                </c:pt>
                <c:pt idx="22">
                  <c:v>101.80781818181818</c:v>
                </c:pt>
                <c:pt idx="23">
                  <c:v>101.69295454545454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93-4D4D-87E7-35DFD7977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233007"/>
        <c:axId val="855834847"/>
      </c:lineChart>
      <c:catAx>
        <c:axId val="8562330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1800"/>
                  <a:t>Time (Hours)</a:t>
                </a:r>
              </a:p>
            </c:rich>
          </c:tx>
          <c:layout>
            <c:manualLayout>
              <c:xMode val="edge"/>
              <c:yMode val="edge"/>
              <c:x val="0.42974982378214871"/>
              <c:y val="0.794400014378157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855834847"/>
        <c:crosses val="autoZero"/>
        <c:auto val="1"/>
        <c:lblAlgn val="ctr"/>
        <c:lblOffset val="100"/>
        <c:noMultiLvlLbl val="0"/>
      </c:catAx>
      <c:valAx>
        <c:axId val="855834847"/>
        <c:scaling>
          <c:orientation val="minMax"/>
          <c:max val="104"/>
          <c:min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2000"/>
                  <a:t>Temperature (°C)</a:t>
                </a:r>
              </a:p>
            </c:rich>
          </c:tx>
          <c:layout>
            <c:manualLayout>
              <c:xMode val="edge"/>
              <c:yMode val="edge"/>
              <c:x val="9.1755039640129359E-5"/>
              <c:y val="0.10591695984810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85623300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4176449244365"/>
          <c:y val="0.88775567176240378"/>
          <c:w val="0.44826458248962442"/>
          <c:h val="8.7574970681856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Palatino Linotype" panose="0204050205050503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'Plasma Graph (2)'!$B$1:$B$2</c:f>
              <c:strCache>
                <c:ptCount val="2"/>
                <c:pt idx="1">
                  <c:v>BW</c:v>
                </c:pt>
              </c:strCache>
            </c:strRef>
          </c:tx>
          <c:spPr>
            <a:solidFill>
              <a:srgbClr val="25171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01289956514417E-2"/>
                  <c:y val="-4.95951357715655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B5-452D-B06B-F9C15B33448F}"/>
                </c:ext>
              </c:extLst>
            </c:dLbl>
            <c:dLbl>
              <c:idx val="1"/>
              <c:layout>
                <c:manualLayout>
                  <c:x val="-2.0802579913028834E-3"/>
                  <c:y val="-3.89676066776587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B5-452D-B06B-F9C15B33448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B5-452D-B06B-F9C15B334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stdErr"/>
            <c:noEndCap val="0"/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'Plasma Graph (2)'!$A$3:$A$5</c:f>
              <c:strCache>
                <c:ptCount val="3"/>
                <c:pt idx="0">
                  <c:v>Day-21</c:v>
                </c:pt>
                <c:pt idx="1">
                  <c:v>Day-42</c:v>
                </c:pt>
                <c:pt idx="2">
                  <c:v>Day-77</c:v>
                </c:pt>
              </c:strCache>
            </c:strRef>
          </c:cat>
          <c:val>
            <c:numRef>
              <c:f>'Plasma Graph (2)'!$B$3:$B$5</c:f>
              <c:numCache>
                <c:formatCode>General</c:formatCode>
                <c:ptCount val="3"/>
                <c:pt idx="0">
                  <c:v>22.1</c:v>
                </c:pt>
                <c:pt idx="1">
                  <c:v>20.8</c:v>
                </c:pt>
                <c:pt idx="2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E-4F24-9645-EB174D847F2F}"/>
            </c:ext>
          </c:extLst>
        </c:ser>
        <c:ser>
          <c:idx val="1"/>
          <c:order val="1"/>
          <c:tx>
            <c:strRef>
              <c:f>'Plasma Graph (2)'!$C$1:$C$2</c:f>
              <c:strCache>
                <c:ptCount val="2"/>
                <c:pt idx="1">
                  <c:v>HL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8825872817207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B5-452D-B06B-F9C15B33448F}"/>
                </c:ext>
              </c:extLst>
            </c:dLbl>
            <c:dLbl>
              <c:idx val="1"/>
              <c:layout>
                <c:manualLayout>
                  <c:x val="0"/>
                  <c:y val="-7.08501939593794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B5-452D-B06B-F9C15B33448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B5-452D-B06B-F9C15B334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percentage"/>
            <c:noEndCap val="0"/>
            <c:val val="5"/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'Plasma Graph (2)'!$A$3:$A$5</c:f>
              <c:strCache>
                <c:ptCount val="3"/>
                <c:pt idx="0">
                  <c:v>Day-21</c:v>
                </c:pt>
                <c:pt idx="1">
                  <c:v>Day-42</c:v>
                </c:pt>
                <c:pt idx="2">
                  <c:v>Day-77</c:v>
                </c:pt>
              </c:strCache>
            </c:strRef>
          </c:cat>
          <c:val>
            <c:numRef>
              <c:f>'Plasma Graph (2)'!$C$3:$C$5</c:f>
              <c:numCache>
                <c:formatCode>General</c:formatCode>
                <c:ptCount val="3"/>
                <c:pt idx="0">
                  <c:v>21.2</c:v>
                </c:pt>
                <c:pt idx="1">
                  <c:v>22.8</c:v>
                </c:pt>
                <c:pt idx="2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E-4F24-9645-EB174D847F2F}"/>
            </c:ext>
          </c:extLst>
        </c:ser>
        <c:ser>
          <c:idx val="2"/>
          <c:order val="2"/>
          <c:tx>
            <c:strRef>
              <c:f>'Plasma Graph (2)'!$D$1:$D$2</c:f>
              <c:strCache>
                <c:ptCount val="2"/>
                <c:pt idx="1">
                  <c:v>OP</c:v>
                </c:pt>
              </c:strCache>
            </c:strRef>
          </c:tx>
          <c:spPr>
            <a:solidFill>
              <a:srgbClr val="92CE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a***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B5-452D-B06B-F9C15B3344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a**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B5-452D-B06B-F9C15B33448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B5-452D-B06B-F9C15B334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percentage"/>
            <c:noEndCap val="0"/>
            <c:val val="5"/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'Plasma Graph (2)'!$A$3:$A$5</c:f>
              <c:strCache>
                <c:ptCount val="3"/>
                <c:pt idx="0">
                  <c:v>Day-21</c:v>
                </c:pt>
                <c:pt idx="1">
                  <c:v>Day-42</c:v>
                </c:pt>
                <c:pt idx="2">
                  <c:v>Day-77</c:v>
                </c:pt>
              </c:strCache>
            </c:strRef>
          </c:cat>
          <c:val>
            <c:numRef>
              <c:f>'Plasma Graph (2)'!$D$3:$D$5</c:f>
              <c:numCache>
                <c:formatCode>General</c:formatCode>
                <c:ptCount val="3"/>
                <c:pt idx="0">
                  <c:v>42.5</c:v>
                </c:pt>
                <c:pt idx="1">
                  <c:v>35.299999999999997</c:v>
                </c:pt>
                <c:pt idx="2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8E-4F24-9645-EB174D847F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3364768"/>
        <c:axId val="691772368"/>
      </c:barChart>
      <c:catAx>
        <c:axId val="82336476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691772368"/>
        <c:crosses val="autoZero"/>
        <c:auto val="1"/>
        <c:lblAlgn val="ctr"/>
        <c:lblOffset val="100"/>
        <c:noMultiLvlLbl val="0"/>
      </c:catAx>
      <c:valAx>
        <c:axId val="6917723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2000" dirty="0"/>
                  <a:t>Hair Cortisol (</a:t>
                </a:r>
                <a:r>
                  <a:rPr lang="en-US" sz="2000" dirty="0" err="1"/>
                  <a:t>pg</a:t>
                </a:r>
                <a:r>
                  <a:rPr lang="en-US" sz="2000" dirty="0"/>
                  <a:t> mg</a:t>
                </a:r>
                <a:r>
                  <a:rPr lang="en-US" sz="2000" baseline="30000" dirty="0"/>
                  <a:t>-1</a:t>
                </a:r>
                <a:r>
                  <a:rPr lang="en-US" sz="2000" dirty="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7.77360517864709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82336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Palatino Linotype" panose="0204050205050503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687F-353B-4063-B553-142298F532D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1EB7C-E5FF-42C5-AEE1-5634ECF7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3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resulted in 1 to 2 degrees F lower intravaginal temps during the heat of the day. And that added stress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1EB7C-E5FF-42C5-AEE1-5634ECF7F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Translated to greater cortisol levels for the animals in open pastures.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1EB7C-E5FF-42C5-AEE1-5634ECF7F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5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0971-0090-4C19-8A26-063C2BE5D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4BF09-FA79-4F21-9ABE-4C3152E84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36146-0C64-4326-A3A0-3E70F7D1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FBC3F-A1AE-4632-B36B-F952E181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27CA3-67E9-4F18-914D-E261C290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768F-4ADB-4F2D-A610-A8831B4F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394ED-5F34-40A0-AC21-F968633F4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7DFC8-1AD6-4A04-98E2-4A4CD305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2E859-C072-465A-8A7E-519CF057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DF27F-CDAC-4394-89D8-83DEC9C2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5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35235-A3B6-4C81-9AFD-E7A2289EE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499CD-4410-4C8A-BD32-86338DB1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0F9CB-1B52-42C4-81B6-AD153187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2F617-8DAF-482D-B210-CE3DC4A5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3A56A-F25A-4DA8-98A8-4668C938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5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9FFF-835A-4827-A24A-D8C2343A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54E3-3293-46B5-A902-3432324A3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7B292-C7E2-4621-B6F1-5B0848DD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26B27-9A59-4FD0-80FF-B6944A60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4D894-3FB9-413A-ADFA-075D1B36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7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3A14-F54C-4C46-8213-346A2FD6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C8EE0-7B14-40F3-A68C-0A317B819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ED1F8-3AD6-41D2-8C3A-793A43D0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7AAAD-F755-47B3-9974-D14ADABE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5C9EB-2BB6-47D0-BD33-D1AA4DAD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7E4E-8722-4540-921D-1D4EAEC6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C2C5-C8E9-47BB-AD24-077825541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B7520-357F-4C97-A187-D1827FC26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C07DE-C990-4734-9580-4530A548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B992-C075-425A-A231-1087CB588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1A410-67AB-4EFE-A4B7-5F44F3EB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3CF5-1541-49E9-B8DF-0B6B32627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392F2-3707-45C1-A575-3396423DF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50A64-15E7-4396-9A73-49A63688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FF48C-1421-4E9F-9458-061D0F730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1DD5A-F322-46DF-A49D-5F708F0A7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CF3EC-8DD5-4251-909D-CF21C652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0FDB9-EFD3-459B-B731-87821E82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66F85-DB3C-4B70-9673-8BC9AC8B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5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4542-C863-4F32-987A-517AA987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B7FC5-E1FF-4A29-AEA5-68FA2D1D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C8FC2-165C-40A2-85AD-45ED8B4F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17C8A-D815-4892-AD37-981514B1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9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C5B5B-3D86-4EBF-A46F-6E5DB2A1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48505-D5BF-4F6A-83E7-44159DEB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A7489-E552-420C-BBE1-2D185400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3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D84C-F653-4EE0-B86C-309F43CE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B5F99-253D-423B-9A3B-FF04A7EF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C0815-AD47-485C-AAEE-F98D52D36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D6D59-913D-4249-A156-4616B5E8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F34BE-5731-4FF6-8596-0FC4229D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2AE92-5B99-4C85-8148-A2C0DD15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3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8F10-6AFC-43B7-8E8A-A29B4F16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A14F0-BD4E-45AE-A8CB-6EBA90A4C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109F8-9943-4E8C-AA1D-BB7807962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67335-8977-4181-B5F5-A82F9DA1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67718-B105-4FB0-A105-DC564F0F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9CE53-8BC5-465D-B31A-8F5B720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4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487A6-1369-4F50-9D8A-E96F5F0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E0403-5E60-4E5B-878D-25B10701D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87D86-3EA1-4246-8D01-D4E9E3D70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6145-6100-4C30-818E-AFDEE5C6DA9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97860-301D-4538-91F3-A66411601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A66F4-E08B-43F7-961E-5C29C0FA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C384A-CBCC-4C82-9885-09D2D4985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DD40ED6-1599-46A8-8AA0-2B73C123A781}"/>
              </a:ext>
            </a:extLst>
          </p:cNvPr>
          <p:cNvSpPr txBox="1"/>
          <p:nvPr/>
        </p:nvSpPr>
        <p:spPr>
          <a:xfrm>
            <a:off x="6546766" y="1274485"/>
            <a:ext cx="2332178" cy="28848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0.9-1.8 °F hotter intravaginal temps between 1200 h-1700 h</a:t>
            </a:r>
            <a:endParaRPr lang="pt-BR" sz="2000" dirty="0"/>
          </a:p>
          <a:p>
            <a:pPr algn="ctr"/>
            <a:r>
              <a:rPr lang="pt-BR" sz="2400" dirty="0"/>
              <a:t>P≤0.04 </a:t>
            </a:r>
            <a:endParaRPr lang="en-US" sz="1600" dirty="0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96B9F270-ECE5-4AA8-B978-2E522AA49ED3}"/>
              </a:ext>
            </a:extLst>
          </p:cNvPr>
          <p:cNvSpPr/>
          <p:nvPr/>
        </p:nvSpPr>
        <p:spPr>
          <a:xfrm rot="5400000">
            <a:off x="4502416" y="1616034"/>
            <a:ext cx="410406" cy="986062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05F73-C20A-4D53-BF82-DE9EC9EE5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993" y="3285408"/>
            <a:ext cx="3059682" cy="2405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1DBEEB-CED0-4DAD-9C39-246CE465DAF7}"/>
              </a:ext>
            </a:extLst>
          </p:cNvPr>
          <p:cNvSpPr txBox="1"/>
          <p:nvPr/>
        </p:nvSpPr>
        <p:spPr>
          <a:xfrm>
            <a:off x="9133028" y="2802390"/>
            <a:ext cx="2589612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latin typeface="Palatino Linotype" panose="02040502050505030304" pitchFamily="18" charset="0"/>
              </a:rPr>
              <a:t>Ewes</a:t>
            </a:r>
            <a:r>
              <a:rPr lang="pt-BR" dirty="0">
                <a:latin typeface="Palatino Linotype" panose="02040502050505030304" pitchFamily="18" charset="0"/>
              </a:rPr>
              <a:t> in OP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D0F0AB-089D-4FA0-957F-4E53260CDD13}"/>
              </a:ext>
            </a:extLst>
          </p:cNvPr>
          <p:cNvSpPr txBox="1"/>
          <p:nvPr/>
        </p:nvSpPr>
        <p:spPr>
          <a:xfrm>
            <a:off x="9183349" y="5818502"/>
            <a:ext cx="2589612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latin typeface="Palatino Linotype" panose="02040502050505030304" pitchFamily="18" charset="0"/>
              </a:rPr>
              <a:t>Ewes</a:t>
            </a:r>
            <a:r>
              <a:rPr lang="pt-BR" dirty="0">
                <a:latin typeface="Palatino Linotype" panose="02040502050505030304" pitchFamily="18" charset="0"/>
              </a:rPr>
              <a:t> in BW SP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D43E15FC-147D-4E65-AC20-25D4AC2F22D8}"/>
              </a:ext>
            </a:extLst>
          </p:cNvPr>
          <p:cNvSpPr/>
          <p:nvPr/>
        </p:nvSpPr>
        <p:spPr>
          <a:xfrm>
            <a:off x="4653770" y="1474203"/>
            <a:ext cx="1892996" cy="64034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67F081-1B4F-453A-949F-6261D30DF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993" y="516486"/>
            <a:ext cx="3059682" cy="229476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AFB8946-4580-4440-BB89-AF36250BB83D}"/>
              </a:ext>
            </a:extLst>
          </p:cNvPr>
          <p:cNvSpPr/>
          <p:nvPr/>
        </p:nvSpPr>
        <p:spPr>
          <a:xfrm>
            <a:off x="10911097" y="1531470"/>
            <a:ext cx="861864" cy="876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BB8E62-6EB0-4F5A-B128-3BF1761AFDDA}"/>
              </a:ext>
            </a:extLst>
          </p:cNvPr>
          <p:cNvSpPr/>
          <p:nvPr/>
        </p:nvSpPr>
        <p:spPr>
          <a:xfrm>
            <a:off x="9761577" y="4413566"/>
            <a:ext cx="1390418" cy="1404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7FA6AAC-BBA6-48F8-AE9B-86F4DFDB54E3}"/>
              </a:ext>
            </a:extLst>
          </p:cNvPr>
          <p:cNvSpPr txBox="1">
            <a:spLocks/>
          </p:cNvSpPr>
          <p:nvPr/>
        </p:nvSpPr>
        <p:spPr>
          <a:xfrm>
            <a:off x="376206" y="106122"/>
            <a:ext cx="9682194" cy="106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black"/>
                </a:solidFill>
                <a:latin typeface="+mn-lt"/>
              </a:rPr>
              <a:t>Intravaginal Temperature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7971575-85F7-412B-BC85-AC670A426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703394"/>
              </p:ext>
            </p:extLst>
          </p:nvPr>
        </p:nvGraphicFramePr>
        <p:xfrm>
          <a:off x="469359" y="1722201"/>
          <a:ext cx="6239107" cy="513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D46884D4-BD78-4957-B93D-6A3D0BA1F79D}"/>
              </a:ext>
            </a:extLst>
          </p:cNvPr>
          <p:cNvSpPr txBox="1">
            <a:spLocks/>
          </p:cNvSpPr>
          <p:nvPr/>
        </p:nvSpPr>
        <p:spPr>
          <a:xfrm>
            <a:off x="11097491" y="6455346"/>
            <a:ext cx="100034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Page 13 of 17</a:t>
            </a:r>
          </a:p>
        </p:txBody>
      </p:sp>
    </p:spTree>
    <p:extLst>
      <p:ext uri="{BB962C8B-B14F-4D97-AF65-F5344CB8AC3E}">
        <p14:creationId xmlns:p14="http://schemas.microsoft.com/office/powerpoint/2010/main" val="11774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5B8060-45F8-4657-8174-4E17D78394F9}"/>
              </a:ext>
            </a:extLst>
          </p:cNvPr>
          <p:cNvSpPr txBox="1"/>
          <p:nvPr/>
        </p:nvSpPr>
        <p:spPr>
          <a:xfrm>
            <a:off x="9241344" y="956960"/>
            <a:ext cx="2398726" cy="20090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Higher hair cortisol in OP vs SPs</a:t>
            </a:r>
          </a:p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P&lt;0.01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5E3AFC0-C106-4D14-B7C0-6AE54BB95CBD}"/>
              </a:ext>
            </a:extLst>
          </p:cNvPr>
          <p:cNvSpPr/>
          <p:nvPr/>
        </p:nvSpPr>
        <p:spPr>
          <a:xfrm rot="5400000">
            <a:off x="4558761" y="788115"/>
            <a:ext cx="478368" cy="1868384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Palatino Linotype" panose="02040502050505030304" pitchFamily="18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6F9E171-317C-4C26-9C8A-2B12CBD4B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022931"/>
              </p:ext>
            </p:extLst>
          </p:nvPr>
        </p:nvGraphicFramePr>
        <p:xfrm>
          <a:off x="1320800" y="1564268"/>
          <a:ext cx="7670800" cy="455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E4F9EC8B-803F-4DB4-B147-E03310E8785D}"/>
              </a:ext>
            </a:extLst>
          </p:cNvPr>
          <p:cNvSpPr txBox="1">
            <a:spLocks/>
          </p:cNvSpPr>
          <p:nvPr/>
        </p:nvSpPr>
        <p:spPr>
          <a:xfrm>
            <a:off x="300006" y="93029"/>
            <a:ext cx="8941338" cy="1068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black"/>
                </a:solidFill>
                <a:latin typeface="+mn-lt"/>
              </a:rPr>
              <a:t>Cortisol (stress hormone) levels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83B7E-5C67-4DE1-9B73-94E9B7E01DCD}"/>
              </a:ext>
            </a:extLst>
          </p:cNvPr>
          <p:cNvSpPr txBox="1"/>
          <p:nvPr/>
        </p:nvSpPr>
        <p:spPr>
          <a:xfrm>
            <a:off x="2386786" y="6132840"/>
            <a:ext cx="5538827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latin typeface="Palatino Linotype" panose="02040502050505030304" pitchFamily="18" charset="0"/>
              </a:rPr>
              <a:t>Hair</a:t>
            </a:r>
            <a:r>
              <a:rPr lang="pt-BR" sz="2400" dirty="0">
                <a:latin typeface="Palatino Linotype" panose="02040502050505030304" pitchFamily="18" charset="0"/>
              </a:rPr>
              <a:t> Cortisol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3F40FA80-C9D0-4EFA-A5B9-B60A45038489}"/>
              </a:ext>
            </a:extLst>
          </p:cNvPr>
          <p:cNvSpPr/>
          <p:nvPr/>
        </p:nvSpPr>
        <p:spPr>
          <a:xfrm>
            <a:off x="4749800" y="1192946"/>
            <a:ext cx="4491544" cy="49615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8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102</Words>
  <Application>Microsoft Office PowerPoint</Application>
  <PresentationFormat>Widescreen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Palatino Linotype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Fike, John</dc:creator>
  <cp:lastModifiedBy>Fike, John</cp:lastModifiedBy>
  <cp:revision>34</cp:revision>
  <dcterms:created xsi:type="dcterms:W3CDTF">2021-09-10T13:12:14Z</dcterms:created>
  <dcterms:modified xsi:type="dcterms:W3CDTF">2021-10-14T20:53:26Z</dcterms:modified>
</cp:coreProperties>
</file>