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1"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77" d="100"/>
          <a:sy n="77" d="100"/>
        </p:scale>
        <p:origin x="15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D1724-C95B-4BC7-8369-5AB0E59F8916}" type="datetimeFigureOut">
              <a:rPr lang="en-US" smtClean="0"/>
              <a:t>3/9/2025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6368D-53A0-4D39-B24C-5D45E9A5CDA7}" type="slidenum">
              <a:rPr lang="en-US" smtClean="0"/>
              <a:t>‹#›</a:t>
            </a:fld>
            <a:endParaRPr lang="en-US" dirty="0"/>
          </a:p>
        </p:txBody>
      </p:sp>
    </p:spTree>
    <p:extLst>
      <p:ext uri="{BB962C8B-B14F-4D97-AF65-F5344CB8AC3E}">
        <p14:creationId xmlns:p14="http://schemas.microsoft.com/office/powerpoint/2010/main" val="25149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6368D-53A0-4D39-B24C-5D45E9A5CDA7}" type="slidenum">
              <a:rPr lang="en-US" smtClean="0"/>
              <a:t>1</a:t>
            </a:fld>
            <a:endParaRPr lang="en-US" dirty="0"/>
          </a:p>
        </p:txBody>
      </p:sp>
    </p:spTree>
    <p:extLst>
      <p:ext uri="{BB962C8B-B14F-4D97-AF65-F5344CB8AC3E}">
        <p14:creationId xmlns:p14="http://schemas.microsoft.com/office/powerpoint/2010/main" val="245511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400605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177592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267029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395488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399455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326563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252787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197509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264213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424497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0AD10-983B-49A1-B8D8-A3F82FA3E8B4}" type="datetimeFigureOut">
              <a:rPr lang="en-US" smtClean="0"/>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2AFCF-D14C-460F-B76C-4315168C6F8F}" type="slidenum">
              <a:rPr lang="en-US" smtClean="0"/>
              <a:t>‹#›</a:t>
            </a:fld>
            <a:endParaRPr lang="en-US" dirty="0"/>
          </a:p>
        </p:txBody>
      </p:sp>
    </p:spTree>
    <p:extLst>
      <p:ext uri="{BB962C8B-B14F-4D97-AF65-F5344CB8AC3E}">
        <p14:creationId xmlns:p14="http://schemas.microsoft.com/office/powerpoint/2010/main" val="100232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50AD10-983B-49A1-B8D8-A3F82FA3E8B4}" type="datetimeFigureOut">
              <a:rPr lang="en-US" smtClean="0"/>
              <a:t>3/9/2025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72AFCF-D14C-460F-B76C-4315168C6F8F}" type="slidenum">
              <a:rPr lang="en-US" smtClean="0"/>
              <a:t>‹#›</a:t>
            </a:fld>
            <a:endParaRPr lang="en-US" dirty="0"/>
          </a:p>
        </p:txBody>
      </p:sp>
    </p:spTree>
    <p:extLst>
      <p:ext uri="{BB962C8B-B14F-4D97-AF65-F5344CB8AC3E}">
        <p14:creationId xmlns:p14="http://schemas.microsoft.com/office/powerpoint/2010/main" val="2482482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29D8A2-8C5F-82EF-E974-1F76C16479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1799" y="4599984"/>
            <a:ext cx="3931677" cy="1994498"/>
          </a:xfrm>
          <a:prstGeom prst="rect">
            <a:avLst/>
          </a:prstGeom>
          <a:noFill/>
        </p:spPr>
      </p:pic>
      <p:pic>
        <p:nvPicPr>
          <p:cNvPr id="69" name="Picture 68">
            <a:extLst>
              <a:ext uri="{FF2B5EF4-FFF2-40B4-BE49-F238E27FC236}">
                <a16:creationId xmlns:a16="http://schemas.microsoft.com/office/drawing/2014/main" id="{5903A396-8A7C-0DBF-69F0-8D796C960BE3}"/>
              </a:ext>
            </a:extLst>
          </p:cNvPr>
          <p:cNvPicPr>
            <a:picLocks noGrp="1" noRot="1" noChangeAspect="1" noMove="1" noResize="1" noEditPoints="1" noAdjustHandles="1" noChangeArrowheads="1" noChangeShapeType="1" noCrop="1"/>
          </p:cNvPicPr>
          <p:nvPr/>
        </p:nvPicPr>
        <p:blipFill>
          <a:blip r:embed="rId4"/>
          <a:stretch>
            <a:fillRect/>
          </a:stretch>
        </p:blipFill>
        <p:spPr>
          <a:xfrm>
            <a:off x="6332099" y="711291"/>
            <a:ext cx="2744915" cy="2470743"/>
          </a:xfrm>
          <a:prstGeom prst="rect">
            <a:avLst/>
          </a:prstGeom>
        </p:spPr>
      </p:pic>
      <p:sp>
        <p:nvSpPr>
          <p:cNvPr id="91" name="Rectangle 90">
            <a:extLst>
              <a:ext uri="{FF2B5EF4-FFF2-40B4-BE49-F238E27FC236}">
                <a16:creationId xmlns:a16="http://schemas.microsoft.com/office/drawing/2014/main" id="{E2DFFD3E-3349-4BA0-69F3-5FC598251DAC}"/>
              </a:ext>
            </a:extLst>
          </p:cNvPr>
          <p:cNvSpPr/>
          <p:nvPr/>
        </p:nvSpPr>
        <p:spPr>
          <a:xfrm>
            <a:off x="1586749" y="753179"/>
            <a:ext cx="4042512" cy="1917287"/>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a:spcAft>
                <a:spcPts val="800"/>
              </a:spcAft>
            </a:pPr>
            <a:r>
              <a:rPr lang="en-US" sz="800" dirty="0"/>
              <a:t>The benefits of cover crops are well supported by research; however, they are still not widely applied across U.S. cropland. </a:t>
            </a:r>
            <a:r>
              <a:rPr lang="en-US" sz="800" dirty="0">
                <a:effectLst/>
                <a:latin typeface="Aptos" panose="020B0004020202020204" pitchFamily="34" charset="0"/>
                <a:ea typeface="Aptos" panose="020B0004020202020204" pitchFamily="34" charset="0"/>
                <a:cs typeface="Times New Roman" panose="02020603050405020304" pitchFamily="18" charset="0"/>
              </a:rPr>
              <a:t>Agroecosystems are multifaceted and interconnected systems that pose complex management challenges for farmers</a:t>
            </a:r>
            <a:r>
              <a:rPr lang="en-US" sz="800" dirty="0">
                <a:latin typeface="Aptos" panose="020B0004020202020204" pitchFamily="34" charset="0"/>
                <a:ea typeface="Aptos" panose="020B0004020202020204" pitchFamily="34" charset="0"/>
                <a:cs typeface="Times New Roman" panose="02020603050405020304" pitchFamily="18" charset="0"/>
              </a:rPr>
              <a:t>.</a:t>
            </a:r>
            <a:r>
              <a:rPr lang="en-US" sz="800" dirty="0">
                <a:effectLst/>
                <a:latin typeface="Aptos" panose="020B0004020202020204" pitchFamily="34" charset="0"/>
                <a:ea typeface="Aptos" panose="020B0004020202020204" pitchFamily="34" charset="0"/>
                <a:cs typeface="Times New Roman" panose="02020603050405020304" pitchFamily="18" charset="0"/>
              </a:rPr>
              <a:t> </a:t>
            </a:r>
            <a:r>
              <a:rPr lang="en-US" sz="800" dirty="0"/>
              <a:t>To better understand cover crop adoption among Midwest row crop farmers, it is crucial to examine how they perceive these systems and </a:t>
            </a:r>
            <a:r>
              <a:rPr lang="en-US" sz="800" dirty="0">
                <a:effectLst/>
                <a:latin typeface="Aptos" panose="020B0004020202020204" pitchFamily="34" charset="0"/>
                <a:ea typeface="Aptos" panose="020B0004020202020204" pitchFamily="34" charset="0"/>
                <a:cs typeface="Times New Roman" panose="02020603050405020304" pitchFamily="18" charset="0"/>
              </a:rPr>
              <a:t>how that perception shapes their decisions.  This study explores how farmers are grappling with uncertainties and complexities of agroecosystems and how they decide to adopt, continue, or forgo cover crops on their fields. </a:t>
            </a:r>
          </a:p>
          <a:p>
            <a:pPr marL="860425" lvl="1" indent="-61913">
              <a:spcAft>
                <a:spcPts val="200"/>
              </a:spcAft>
            </a:pPr>
            <a:r>
              <a:rPr lang="en-US" sz="800" b="1" dirty="0">
                <a:effectLst/>
                <a:latin typeface="Aptos" panose="020B0004020202020204" pitchFamily="34" charset="0"/>
                <a:ea typeface="Aptos" panose="020B0004020202020204" pitchFamily="34" charset="0"/>
                <a:cs typeface="Times New Roman" panose="02020603050405020304" pitchFamily="18" charset="0"/>
              </a:rPr>
              <a:t>Objectives</a:t>
            </a:r>
            <a:r>
              <a:rPr lang="en-US" sz="800" dirty="0">
                <a:effectLst/>
                <a:latin typeface="Aptos" panose="020B0004020202020204" pitchFamily="34" charset="0"/>
                <a:ea typeface="Aptos" panose="020B0004020202020204" pitchFamily="34" charset="0"/>
                <a:cs typeface="Times New Roman" panose="02020603050405020304" pitchFamily="18" charset="0"/>
              </a:rPr>
              <a:t>: </a:t>
            </a:r>
          </a:p>
          <a:p>
            <a:pPr marL="968375" lvl="1" indent="-107950">
              <a:buFont typeface="+mj-lt"/>
              <a:buAutoNum type="arabicPeriod"/>
            </a:pPr>
            <a:r>
              <a:rPr lang="en-US" sz="800" dirty="0">
                <a:latin typeface="Aptos" panose="020B0004020202020204" pitchFamily="34" charset="0"/>
                <a:ea typeface="Aptos" panose="020B0004020202020204" pitchFamily="34" charset="0"/>
                <a:cs typeface="Times New Roman" panose="02020603050405020304" pitchFamily="18" charset="0"/>
              </a:rPr>
              <a:t>M</a:t>
            </a:r>
            <a:r>
              <a:rPr lang="en-US" sz="800" dirty="0">
                <a:effectLst/>
                <a:latin typeface="Aptos" panose="020B0004020202020204" pitchFamily="34" charset="0"/>
                <a:ea typeface="Aptos" panose="020B0004020202020204" pitchFamily="34" charset="0"/>
                <a:cs typeface="Times New Roman" panose="02020603050405020304" pitchFamily="18" charset="0"/>
              </a:rPr>
              <a:t>easure farmers’ systems thinking (cognition of complexity) </a:t>
            </a:r>
          </a:p>
          <a:p>
            <a:pPr marL="968375" lvl="1" indent="-107950">
              <a:buFont typeface="+mj-lt"/>
              <a:buAutoNum type="arabicPeriod"/>
            </a:pPr>
            <a:r>
              <a:rPr lang="en-US" sz="800" dirty="0">
                <a:effectLst/>
                <a:latin typeface="Aptos" panose="020B0004020202020204" pitchFamily="34" charset="0"/>
                <a:ea typeface="Aptos" panose="020B0004020202020204" pitchFamily="34" charset="0"/>
                <a:cs typeface="Times New Roman" panose="02020603050405020304" pitchFamily="18" charset="0"/>
              </a:rPr>
              <a:t>Examine how  levels of systems thinking are related to cover crop decisions and cognitive biases</a:t>
            </a:r>
          </a:p>
          <a:p>
            <a:pPr marL="968375" lvl="1" indent="-107950">
              <a:buFont typeface="+mj-lt"/>
              <a:buAutoNum type="arabicPeriod"/>
            </a:pPr>
            <a:r>
              <a:rPr lang="en-US" sz="800" dirty="0">
                <a:latin typeface="Aptos" panose="020B0004020202020204" pitchFamily="34" charset="0"/>
                <a:ea typeface="Aptos" panose="020B0004020202020204" pitchFamily="34" charset="0"/>
                <a:cs typeface="Times New Roman" panose="02020603050405020304" pitchFamily="18" charset="0"/>
              </a:rPr>
              <a:t>D</a:t>
            </a:r>
            <a:r>
              <a:rPr lang="en-US" sz="800" dirty="0">
                <a:effectLst/>
                <a:latin typeface="Aptos" panose="020B0004020202020204" pitchFamily="34" charset="0"/>
                <a:ea typeface="Aptos" panose="020B0004020202020204" pitchFamily="34" charset="0"/>
                <a:cs typeface="Times New Roman" panose="02020603050405020304" pitchFamily="18" charset="0"/>
              </a:rPr>
              <a:t>etermine if or how farmers may be using cognitive biases during their decision-making processes</a:t>
            </a:r>
            <a:r>
              <a:rPr lang="en-US" sz="800" dirty="0">
                <a:effectLst/>
              </a:rPr>
              <a:t> </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800" dirty="0"/>
          </a:p>
        </p:txBody>
      </p:sp>
      <p:sp>
        <p:nvSpPr>
          <p:cNvPr id="66" name="Rectangle 65">
            <a:extLst>
              <a:ext uri="{FF2B5EF4-FFF2-40B4-BE49-F238E27FC236}">
                <a16:creationId xmlns:a16="http://schemas.microsoft.com/office/drawing/2014/main" id="{516B2766-C435-07E0-2461-6B301ECC1B0B}"/>
              </a:ext>
            </a:extLst>
          </p:cNvPr>
          <p:cNvSpPr/>
          <p:nvPr/>
        </p:nvSpPr>
        <p:spPr>
          <a:xfrm>
            <a:off x="90792" y="613328"/>
            <a:ext cx="1439207" cy="1263876"/>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900" dirty="0"/>
              <a:t>Benefits of cover crops: </a:t>
            </a:r>
          </a:p>
          <a:p>
            <a:pPr marL="83344" indent="-83344">
              <a:buFont typeface="Arial" panose="020B0604020202020204" pitchFamily="34" charset="0"/>
              <a:buChar char="•"/>
            </a:pPr>
            <a:r>
              <a:rPr lang="en-US" sz="788" dirty="0"/>
              <a:t>Increase organic matter</a:t>
            </a:r>
          </a:p>
          <a:p>
            <a:pPr marL="83344" indent="-83344">
              <a:buFont typeface="Arial" panose="020B0604020202020204" pitchFamily="34" charset="0"/>
              <a:buChar char="•"/>
            </a:pPr>
            <a:r>
              <a:rPr lang="en-US" sz="788" dirty="0"/>
              <a:t>Improve biodiversity</a:t>
            </a:r>
          </a:p>
          <a:p>
            <a:pPr marL="83344" indent="-83344">
              <a:buFont typeface="Arial" panose="020B0604020202020204" pitchFamily="34" charset="0"/>
              <a:buChar char="•"/>
            </a:pPr>
            <a:r>
              <a:rPr lang="en-US" sz="788" dirty="0"/>
              <a:t>Retain soil nutrients</a:t>
            </a:r>
          </a:p>
          <a:p>
            <a:pPr marL="83344" indent="-83344">
              <a:buFont typeface="Arial" panose="020B0604020202020204" pitchFamily="34" charset="0"/>
              <a:buChar char="•"/>
            </a:pPr>
            <a:r>
              <a:rPr lang="en-US" sz="788" dirty="0"/>
              <a:t>Suppress weeds</a:t>
            </a:r>
          </a:p>
          <a:p>
            <a:pPr marL="83344" indent="-83344">
              <a:buFont typeface="Arial" panose="020B0604020202020204" pitchFamily="34" charset="0"/>
              <a:buChar char="•"/>
            </a:pPr>
            <a:r>
              <a:rPr lang="en-US" sz="788" dirty="0"/>
              <a:t>Reduce erosion</a:t>
            </a:r>
          </a:p>
          <a:p>
            <a:pPr marL="83344" indent="-83344">
              <a:buFont typeface="Arial" panose="020B0604020202020204" pitchFamily="34" charset="0"/>
              <a:buChar char="•"/>
            </a:pPr>
            <a:r>
              <a:rPr lang="en-US" sz="788" dirty="0"/>
              <a:t>Improve soil aggregation &amp; physical structure</a:t>
            </a:r>
          </a:p>
        </p:txBody>
      </p:sp>
      <p:sp>
        <p:nvSpPr>
          <p:cNvPr id="161" name="Freeform: Shape 160">
            <a:extLst>
              <a:ext uri="{FF2B5EF4-FFF2-40B4-BE49-F238E27FC236}">
                <a16:creationId xmlns:a16="http://schemas.microsoft.com/office/drawing/2014/main" id="{3B890CF9-36F3-93C6-7FCD-88BDA7BB1CB5}"/>
              </a:ext>
            </a:extLst>
          </p:cNvPr>
          <p:cNvSpPr/>
          <p:nvPr/>
        </p:nvSpPr>
        <p:spPr>
          <a:xfrm rot="21198100">
            <a:off x="1361668" y="994641"/>
            <a:ext cx="167874" cy="705803"/>
          </a:xfrm>
          <a:custGeom>
            <a:avLst/>
            <a:gdLst>
              <a:gd name="connsiteX0" fmla="*/ 263 w 593707"/>
              <a:gd name="connsiteY0" fmla="*/ 719788 h 2814977"/>
              <a:gd name="connsiteX1" fmla="*/ 351955 w 593707"/>
              <a:gd name="connsiteY1" fmla="*/ 1659309 h 2814977"/>
              <a:gd name="connsiteX2" fmla="*/ 437366 w 593707"/>
              <a:gd name="connsiteY2" fmla="*/ 2814870 h 2814977"/>
              <a:gd name="connsiteX3" fmla="*/ 301714 w 593707"/>
              <a:gd name="connsiteY3" fmla="*/ 1593995 h 2814977"/>
              <a:gd name="connsiteX4" fmla="*/ 502681 w 593707"/>
              <a:gd name="connsiteY4" fmla="*/ 111863 h 2814977"/>
              <a:gd name="connsiteX5" fmla="*/ 477560 w 593707"/>
              <a:gd name="connsiteY5" fmla="*/ 111863 h 2814977"/>
              <a:gd name="connsiteX6" fmla="*/ 492632 w 593707"/>
              <a:gd name="connsiteY6" fmla="*/ 167129 h 2814977"/>
              <a:gd name="connsiteX7" fmla="*/ 573019 w 593707"/>
              <a:gd name="connsiteY7" fmla="*/ 111863 h 2814977"/>
              <a:gd name="connsiteX8" fmla="*/ 562971 w 593707"/>
              <a:gd name="connsiteY8" fmla="*/ 66645 h 2814977"/>
              <a:gd name="connsiteX9" fmla="*/ 512729 w 593707"/>
              <a:gd name="connsiteY9" fmla="*/ 106839 h 2814977"/>
              <a:gd name="connsiteX10" fmla="*/ 593116 w 593707"/>
              <a:gd name="connsiteY10" fmla="*/ 21428 h 2814977"/>
              <a:gd name="connsiteX11" fmla="*/ 547898 w 593707"/>
              <a:gd name="connsiteY11" fmla="*/ 6355 h 2814977"/>
              <a:gd name="connsiteX12" fmla="*/ 522777 w 593707"/>
              <a:gd name="connsiteY12" fmla="*/ 66645 h 2814977"/>
              <a:gd name="connsiteX13" fmla="*/ 472536 w 593707"/>
              <a:gd name="connsiteY13" fmla="*/ 227419 h 2814977"/>
              <a:gd name="connsiteX14" fmla="*/ 422294 w 593707"/>
              <a:gd name="connsiteY14" fmla="*/ 96791 h 2814977"/>
              <a:gd name="connsiteX15" fmla="*/ 462487 w 593707"/>
              <a:gd name="connsiteY15" fmla="*/ 106839 h 2814977"/>
              <a:gd name="connsiteX16" fmla="*/ 482584 w 593707"/>
              <a:gd name="connsiteY16" fmla="*/ 207322 h 2814977"/>
              <a:gd name="connsiteX17" fmla="*/ 487608 w 593707"/>
              <a:gd name="connsiteY17" fmla="*/ 227419 h 2814977"/>
              <a:gd name="connsiteX18" fmla="*/ 562971 w 593707"/>
              <a:gd name="connsiteY18" fmla="*/ 182202 h 2814977"/>
              <a:gd name="connsiteX19" fmla="*/ 562971 w 593707"/>
              <a:gd name="connsiteY19" fmla="*/ 136984 h 2814977"/>
              <a:gd name="connsiteX20" fmla="*/ 497656 w 593707"/>
              <a:gd name="connsiteY20" fmla="*/ 187226 h 2814977"/>
              <a:gd name="connsiteX21" fmla="*/ 472536 w 593707"/>
              <a:gd name="connsiteY21" fmla="*/ 282685 h 2814977"/>
              <a:gd name="connsiteX22" fmla="*/ 397173 w 593707"/>
              <a:gd name="connsiteY22" fmla="*/ 207322 h 2814977"/>
              <a:gd name="connsiteX23" fmla="*/ 427318 w 593707"/>
              <a:gd name="connsiteY23" fmla="*/ 167129 h 2814977"/>
              <a:gd name="connsiteX24" fmla="*/ 482584 w 593707"/>
              <a:gd name="connsiteY24" fmla="*/ 257564 h 2814977"/>
              <a:gd name="connsiteX25" fmla="*/ 482584 w 593707"/>
              <a:gd name="connsiteY25" fmla="*/ 287709 h 2814977"/>
              <a:gd name="connsiteX26" fmla="*/ 557947 w 593707"/>
              <a:gd name="connsiteY26" fmla="*/ 237467 h 2814977"/>
              <a:gd name="connsiteX27" fmla="*/ 552922 w 593707"/>
              <a:gd name="connsiteY27" fmla="*/ 207322 h 2814977"/>
              <a:gd name="connsiteX28" fmla="*/ 482584 w 593707"/>
              <a:gd name="connsiteY28" fmla="*/ 227419 h 2814977"/>
              <a:gd name="connsiteX29" fmla="*/ 467511 w 593707"/>
              <a:gd name="connsiteY29" fmla="*/ 353023 h 2814977"/>
              <a:gd name="connsiteX30" fmla="*/ 382100 w 593707"/>
              <a:gd name="connsiteY30" fmla="*/ 272637 h 2814977"/>
              <a:gd name="connsiteX31" fmla="*/ 422294 w 593707"/>
              <a:gd name="connsiteY31" fmla="*/ 257564 h 2814977"/>
              <a:gd name="connsiteX32" fmla="*/ 477560 w 593707"/>
              <a:gd name="connsiteY32" fmla="*/ 322878 h 2814977"/>
              <a:gd name="connsiteX33" fmla="*/ 462487 w 593707"/>
              <a:gd name="connsiteY33" fmla="*/ 337951 h 2814977"/>
              <a:gd name="connsiteX34" fmla="*/ 562971 w 593707"/>
              <a:gd name="connsiteY34" fmla="*/ 297758 h 2814977"/>
              <a:gd name="connsiteX35" fmla="*/ 537850 w 593707"/>
              <a:gd name="connsiteY35" fmla="*/ 262588 h 2814977"/>
              <a:gd name="connsiteX36" fmla="*/ 462487 w 593707"/>
              <a:gd name="connsiteY36" fmla="*/ 292733 h 2814977"/>
              <a:gd name="connsiteX37" fmla="*/ 457463 w 593707"/>
              <a:gd name="connsiteY37" fmla="*/ 398241 h 2814977"/>
              <a:gd name="connsiteX38" fmla="*/ 367028 w 593707"/>
              <a:gd name="connsiteY38" fmla="*/ 342975 h 2814977"/>
              <a:gd name="connsiteX39" fmla="*/ 407221 w 593707"/>
              <a:gd name="connsiteY39" fmla="*/ 302782 h 2814977"/>
              <a:gd name="connsiteX40" fmla="*/ 462487 w 593707"/>
              <a:gd name="connsiteY40" fmla="*/ 358048 h 2814977"/>
              <a:gd name="connsiteX41" fmla="*/ 457463 w 593707"/>
              <a:gd name="connsiteY41" fmla="*/ 393217 h 2814977"/>
              <a:gd name="connsiteX42" fmla="*/ 557947 w 593707"/>
              <a:gd name="connsiteY42" fmla="*/ 347999 h 2814977"/>
              <a:gd name="connsiteX43" fmla="*/ 537850 w 593707"/>
              <a:gd name="connsiteY43" fmla="*/ 317854 h 2814977"/>
              <a:gd name="connsiteX44" fmla="*/ 462487 w 593707"/>
              <a:gd name="connsiteY44" fmla="*/ 353023 h 2814977"/>
              <a:gd name="connsiteX45" fmla="*/ 437366 w 593707"/>
              <a:gd name="connsiteY45" fmla="*/ 473604 h 2814977"/>
              <a:gd name="connsiteX46" fmla="*/ 362004 w 593707"/>
              <a:gd name="connsiteY46" fmla="*/ 388193 h 2814977"/>
              <a:gd name="connsiteX47" fmla="*/ 392149 w 593707"/>
              <a:gd name="connsiteY47" fmla="*/ 378144 h 2814977"/>
              <a:gd name="connsiteX48" fmla="*/ 442391 w 593707"/>
              <a:gd name="connsiteY48" fmla="*/ 408289 h 2814977"/>
              <a:gd name="connsiteX49" fmla="*/ 447415 w 593707"/>
              <a:gd name="connsiteY49" fmla="*/ 468580 h 2814977"/>
              <a:gd name="connsiteX50" fmla="*/ 557947 w 593707"/>
              <a:gd name="connsiteY50" fmla="*/ 393217 h 2814977"/>
              <a:gd name="connsiteX51" fmla="*/ 532826 w 593707"/>
              <a:gd name="connsiteY51" fmla="*/ 368096 h 2814977"/>
              <a:gd name="connsiteX52" fmla="*/ 462487 w 593707"/>
              <a:gd name="connsiteY52" fmla="*/ 388193 h 2814977"/>
              <a:gd name="connsiteX53" fmla="*/ 432342 w 593707"/>
              <a:gd name="connsiteY53" fmla="*/ 513797 h 2814977"/>
              <a:gd name="connsiteX54" fmla="*/ 367028 w 593707"/>
              <a:gd name="connsiteY54" fmla="*/ 473604 h 2814977"/>
              <a:gd name="connsiteX55" fmla="*/ 362004 w 593707"/>
              <a:gd name="connsiteY55" fmla="*/ 433410 h 2814977"/>
              <a:gd name="connsiteX56" fmla="*/ 392149 w 593707"/>
              <a:gd name="connsiteY56" fmla="*/ 433410 h 2814977"/>
              <a:gd name="connsiteX57" fmla="*/ 442391 w 593707"/>
              <a:gd name="connsiteY57" fmla="*/ 498725 h 2814977"/>
              <a:gd name="connsiteX58" fmla="*/ 432342 w 593707"/>
              <a:gd name="connsiteY58" fmla="*/ 559015 h 2814977"/>
              <a:gd name="connsiteX59" fmla="*/ 537850 w 593707"/>
              <a:gd name="connsiteY59" fmla="*/ 458531 h 2814977"/>
              <a:gd name="connsiteX60" fmla="*/ 537850 w 593707"/>
              <a:gd name="connsiteY60" fmla="*/ 428386 h 2814977"/>
              <a:gd name="connsiteX61" fmla="*/ 442391 w 593707"/>
              <a:gd name="connsiteY61" fmla="*/ 473604 h 2814977"/>
              <a:gd name="connsiteX62" fmla="*/ 427318 w 593707"/>
              <a:gd name="connsiteY62" fmla="*/ 574087 h 2814977"/>
              <a:gd name="connsiteX63" fmla="*/ 331859 w 593707"/>
              <a:gd name="connsiteY63" fmla="*/ 493700 h 2814977"/>
              <a:gd name="connsiteX64" fmla="*/ 341907 w 593707"/>
              <a:gd name="connsiteY64" fmla="*/ 468580 h 2814977"/>
              <a:gd name="connsiteX65" fmla="*/ 437366 w 593707"/>
              <a:gd name="connsiteY65" fmla="*/ 543942 h 2814977"/>
              <a:gd name="connsiteX66" fmla="*/ 422294 w 593707"/>
              <a:gd name="connsiteY66" fmla="*/ 624329 h 2814977"/>
              <a:gd name="connsiteX67" fmla="*/ 537850 w 593707"/>
              <a:gd name="connsiteY67" fmla="*/ 543942 h 2814977"/>
              <a:gd name="connsiteX68" fmla="*/ 507705 w 593707"/>
              <a:gd name="connsiteY68" fmla="*/ 488676 h 2814977"/>
              <a:gd name="connsiteX69" fmla="*/ 437366 w 593707"/>
              <a:gd name="connsiteY69" fmla="*/ 579111 h 2814977"/>
              <a:gd name="connsiteX70" fmla="*/ 417270 w 593707"/>
              <a:gd name="connsiteY70" fmla="*/ 654474 h 2814977"/>
              <a:gd name="connsiteX71" fmla="*/ 341907 w 593707"/>
              <a:gd name="connsiteY71" fmla="*/ 569063 h 2814977"/>
              <a:gd name="connsiteX72" fmla="*/ 341907 w 593707"/>
              <a:gd name="connsiteY72" fmla="*/ 523845 h 2814977"/>
              <a:gd name="connsiteX73" fmla="*/ 427318 w 593707"/>
              <a:gd name="connsiteY73" fmla="*/ 594184 h 2814977"/>
              <a:gd name="connsiteX74" fmla="*/ 422294 w 593707"/>
              <a:gd name="connsiteY74" fmla="*/ 649450 h 2814977"/>
              <a:gd name="connsiteX75" fmla="*/ 517753 w 593707"/>
              <a:gd name="connsiteY75" fmla="*/ 604232 h 2814977"/>
              <a:gd name="connsiteX76" fmla="*/ 517753 w 593707"/>
              <a:gd name="connsiteY76" fmla="*/ 579111 h 2814977"/>
              <a:gd name="connsiteX77" fmla="*/ 422294 w 593707"/>
              <a:gd name="connsiteY77" fmla="*/ 604232 h 2814977"/>
              <a:gd name="connsiteX78" fmla="*/ 296689 w 593707"/>
              <a:gd name="connsiteY78" fmla="*/ 1438245 h 2814977"/>
              <a:gd name="connsiteX79" fmla="*/ 263 w 593707"/>
              <a:gd name="connsiteY79" fmla="*/ 719788 h 281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93707" h="2814977">
                <a:moveTo>
                  <a:pt x="263" y="719788"/>
                </a:moveTo>
                <a:cubicBezTo>
                  <a:pt x="9474" y="756632"/>
                  <a:pt x="279105" y="1310129"/>
                  <a:pt x="351955" y="1659309"/>
                </a:cubicBezTo>
                <a:cubicBezTo>
                  <a:pt x="424806" y="2008489"/>
                  <a:pt x="445739" y="2825756"/>
                  <a:pt x="437366" y="2814870"/>
                </a:cubicBezTo>
                <a:cubicBezTo>
                  <a:pt x="428993" y="2803984"/>
                  <a:pt x="290828" y="2044496"/>
                  <a:pt x="301714" y="1593995"/>
                </a:cubicBezTo>
                <a:cubicBezTo>
                  <a:pt x="312600" y="1143494"/>
                  <a:pt x="473373" y="358885"/>
                  <a:pt x="502681" y="111863"/>
                </a:cubicBezTo>
                <a:cubicBezTo>
                  <a:pt x="531989" y="-135159"/>
                  <a:pt x="479235" y="102652"/>
                  <a:pt x="477560" y="111863"/>
                </a:cubicBezTo>
                <a:cubicBezTo>
                  <a:pt x="475885" y="121074"/>
                  <a:pt x="476722" y="167129"/>
                  <a:pt x="492632" y="167129"/>
                </a:cubicBezTo>
                <a:cubicBezTo>
                  <a:pt x="508542" y="167129"/>
                  <a:pt x="561296" y="128610"/>
                  <a:pt x="573019" y="111863"/>
                </a:cubicBezTo>
                <a:cubicBezTo>
                  <a:pt x="584742" y="95116"/>
                  <a:pt x="573019" y="67482"/>
                  <a:pt x="562971" y="66645"/>
                </a:cubicBezTo>
                <a:cubicBezTo>
                  <a:pt x="552923" y="65808"/>
                  <a:pt x="507705" y="114375"/>
                  <a:pt x="512729" y="106839"/>
                </a:cubicBezTo>
                <a:cubicBezTo>
                  <a:pt x="517753" y="99303"/>
                  <a:pt x="587255" y="38175"/>
                  <a:pt x="593116" y="21428"/>
                </a:cubicBezTo>
                <a:cubicBezTo>
                  <a:pt x="598978" y="4681"/>
                  <a:pt x="559621" y="-1181"/>
                  <a:pt x="547898" y="6355"/>
                </a:cubicBezTo>
                <a:cubicBezTo>
                  <a:pt x="536175" y="13891"/>
                  <a:pt x="535337" y="29801"/>
                  <a:pt x="522777" y="66645"/>
                </a:cubicBezTo>
                <a:cubicBezTo>
                  <a:pt x="510217" y="103489"/>
                  <a:pt x="489283" y="222395"/>
                  <a:pt x="472536" y="227419"/>
                </a:cubicBezTo>
                <a:cubicBezTo>
                  <a:pt x="455789" y="232443"/>
                  <a:pt x="423969" y="116888"/>
                  <a:pt x="422294" y="96791"/>
                </a:cubicBezTo>
                <a:cubicBezTo>
                  <a:pt x="420619" y="76694"/>
                  <a:pt x="452439" y="88417"/>
                  <a:pt x="462487" y="106839"/>
                </a:cubicBezTo>
                <a:cubicBezTo>
                  <a:pt x="472535" y="125261"/>
                  <a:pt x="478397" y="187225"/>
                  <a:pt x="482584" y="207322"/>
                </a:cubicBezTo>
                <a:cubicBezTo>
                  <a:pt x="486771" y="227419"/>
                  <a:pt x="474210" y="231606"/>
                  <a:pt x="487608" y="227419"/>
                </a:cubicBezTo>
                <a:cubicBezTo>
                  <a:pt x="501006" y="223232"/>
                  <a:pt x="550411" y="197274"/>
                  <a:pt x="562971" y="182202"/>
                </a:cubicBezTo>
                <a:cubicBezTo>
                  <a:pt x="575531" y="167130"/>
                  <a:pt x="573857" y="136147"/>
                  <a:pt x="562971" y="136984"/>
                </a:cubicBezTo>
                <a:cubicBezTo>
                  <a:pt x="552085" y="137821"/>
                  <a:pt x="512728" y="162943"/>
                  <a:pt x="497656" y="187226"/>
                </a:cubicBezTo>
                <a:cubicBezTo>
                  <a:pt x="482584" y="211509"/>
                  <a:pt x="489283" y="279336"/>
                  <a:pt x="472536" y="282685"/>
                </a:cubicBezTo>
                <a:cubicBezTo>
                  <a:pt x="455789" y="286034"/>
                  <a:pt x="404709" y="226581"/>
                  <a:pt x="397173" y="207322"/>
                </a:cubicBezTo>
                <a:cubicBezTo>
                  <a:pt x="389637" y="188063"/>
                  <a:pt x="413083" y="158755"/>
                  <a:pt x="427318" y="167129"/>
                </a:cubicBezTo>
                <a:cubicBezTo>
                  <a:pt x="441553" y="175503"/>
                  <a:pt x="473373" y="237467"/>
                  <a:pt x="482584" y="257564"/>
                </a:cubicBezTo>
                <a:cubicBezTo>
                  <a:pt x="491795" y="277661"/>
                  <a:pt x="470024" y="291058"/>
                  <a:pt x="482584" y="287709"/>
                </a:cubicBezTo>
                <a:cubicBezTo>
                  <a:pt x="495144" y="284360"/>
                  <a:pt x="546224" y="250865"/>
                  <a:pt x="557947" y="237467"/>
                </a:cubicBezTo>
                <a:cubicBezTo>
                  <a:pt x="569670" y="224069"/>
                  <a:pt x="565483" y="208997"/>
                  <a:pt x="552922" y="207322"/>
                </a:cubicBezTo>
                <a:cubicBezTo>
                  <a:pt x="540361" y="205647"/>
                  <a:pt x="496819" y="203135"/>
                  <a:pt x="482584" y="227419"/>
                </a:cubicBezTo>
                <a:cubicBezTo>
                  <a:pt x="468349" y="251703"/>
                  <a:pt x="484258" y="345487"/>
                  <a:pt x="467511" y="353023"/>
                </a:cubicBezTo>
                <a:cubicBezTo>
                  <a:pt x="450764" y="360559"/>
                  <a:pt x="389636" y="288547"/>
                  <a:pt x="382100" y="272637"/>
                </a:cubicBezTo>
                <a:cubicBezTo>
                  <a:pt x="374564" y="256727"/>
                  <a:pt x="406384" y="249191"/>
                  <a:pt x="422294" y="257564"/>
                </a:cubicBezTo>
                <a:cubicBezTo>
                  <a:pt x="438204" y="265937"/>
                  <a:pt x="477560" y="322878"/>
                  <a:pt x="477560" y="322878"/>
                </a:cubicBezTo>
                <a:cubicBezTo>
                  <a:pt x="484259" y="336276"/>
                  <a:pt x="448252" y="342138"/>
                  <a:pt x="462487" y="337951"/>
                </a:cubicBezTo>
                <a:cubicBezTo>
                  <a:pt x="476722" y="333764"/>
                  <a:pt x="550411" y="310318"/>
                  <a:pt x="562971" y="297758"/>
                </a:cubicBezTo>
                <a:cubicBezTo>
                  <a:pt x="575531" y="285198"/>
                  <a:pt x="554597" y="263425"/>
                  <a:pt x="537850" y="262588"/>
                </a:cubicBezTo>
                <a:cubicBezTo>
                  <a:pt x="521103" y="261751"/>
                  <a:pt x="475885" y="270124"/>
                  <a:pt x="462487" y="292733"/>
                </a:cubicBezTo>
                <a:cubicBezTo>
                  <a:pt x="449089" y="315342"/>
                  <a:pt x="473373" y="389867"/>
                  <a:pt x="457463" y="398241"/>
                </a:cubicBezTo>
                <a:cubicBezTo>
                  <a:pt x="441553" y="406615"/>
                  <a:pt x="375402" y="358885"/>
                  <a:pt x="367028" y="342975"/>
                </a:cubicBezTo>
                <a:cubicBezTo>
                  <a:pt x="358654" y="327065"/>
                  <a:pt x="391311" y="300270"/>
                  <a:pt x="407221" y="302782"/>
                </a:cubicBezTo>
                <a:cubicBezTo>
                  <a:pt x="423131" y="305294"/>
                  <a:pt x="454113" y="342976"/>
                  <a:pt x="462487" y="358048"/>
                </a:cubicBezTo>
                <a:cubicBezTo>
                  <a:pt x="470861" y="373120"/>
                  <a:pt x="441553" y="394892"/>
                  <a:pt x="457463" y="393217"/>
                </a:cubicBezTo>
                <a:cubicBezTo>
                  <a:pt x="473373" y="391542"/>
                  <a:pt x="544549" y="360560"/>
                  <a:pt x="557947" y="347999"/>
                </a:cubicBezTo>
                <a:cubicBezTo>
                  <a:pt x="571345" y="335438"/>
                  <a:pt x="553760" y="317017"/>
                  <a:pt x="537850" y="317854"/>
                </a:cubicBezTo>
                <a:cubicBezTo>
                  <a:pt x="521940" y="318691"/>
                  <a:pt x="479234" y="327065"/>
                  <a:pt x="462487" y="353023"/>
                </a:cubicBezTo>
                <a:cubicBezTo>
                  <a:pt x="445740" y="378981"/>
                  <a:pt x="454113" y="467742"/>
                  <a:pt x="437366" y="473604"/>
                </a:cubicBezTo>
                <a:cubicBezTo>
                  <a:pt x="420619" y="479466"/>
                  <a:pt x="369540" y="404103"/>
                  <a:pt x="362004" y="388193"/>
                </a:cubicBezTo>
                <a:cubicBezTo>
                  <a:pt x="354468" y="372283"/>
                  <a:pt x="378751" y="374795"/>
                  <a:pt x="392149" y="378144"/>
                </a:cubicBezTo>
                <a:cubicBezTo>
                  <a:pt x="405547" y="381493"/>
                  <a:pt x="433180" y="393216"/>
                  <a:pt x="442391" y="408289"/>
                </a:cubicBezTo>
                <a:cubicBezTo>
                  <a:pt x="451602" y="423362"/>
                  <a:pt x="428156" y="471092"/>
                  <a:pt x="447415" y="468580"/>
                </a:cubicBezTo>
                <a:cubicBezTo>
                  <a:pt x="466674" y="466068"/>
                  <a:pt x="543712" y="409964"/>
                  <a:pt x="557947" y="393217"/>
                </a:cubicBezTo>
                <a:cubicBezTo>
                  <a:pt x="572182" y="376470"/>
                  <a:pt x="548736" y="368933"/>
                  <a:pt x="532826" y="368096"/>
                </a:cubicBezTo>
                <a:cubicBezTo>
                  <a:pt x="516916" y="367259"/>
                  <a:pt x="479234" y="363909"/>
                  <a:pt x="462487" y="388193"/>
                </a:cubicBezTo>
                <a:cubicBezTo>
                  <a:pt x="445740" y="412477"/>
                  <a:pt x="448252" y="499562"/>
                  <a:pt x="432342" y="513797"/>
                </a:cubicBezTo>
                <a:cubicBezTo>
                  <a:pt x="416432" y="528032"/>
                  <a:pt x="378751" y="487002"/>
                  <a:pt x="367028" y="473604"/>
                </a:cubicBezTo>
                <a:cubicBezTo>
                  <a:pt x="355305" y="460206"/>
                  <a:pt x="357817" y="440109"/>
                  <a:pt x="362004" y="433410"/>
                </a:cubicBezTo>
                <a:cubicBezTo>
                  <a:pt x="366191" y="426711"/>
                  <a:pt x="378751" y="422524"/>
                  <a:pt x="392149" y="433410"/>
                </a:cubicBezTo>
                <a:cubicBezTo>
                  <a:pt x="405547" y="444296"/>
                  <a:pt x="435692" y="477791"/>
                  <a:pt x="442391" y="498725"/>
                </a:cubicBezTo>
                <a:cubicBezTo>
                  <a:pt x="449090" y="519659"/>
                  <a:pt x="416432" y="565714"/>
                  <a:pt x="432342" y="559015"/>
                </a:cubicBezTo>
                <a:cubicBezTo>
                  <a:pt x="448252" y="552316"/>
                  <a:pt x="520265" y="480302"/>
                  <a:pt x="537850" y="458531"/>
                </a:cubicBezTo>
                <a:cubicBezTo>
                  <a:pt x="555435" y="436760"/>
                  <a:pt x="553760" y="425874"/>
                  <a:pt x="537850" y="428386"/>
                </a:cubicBezTo>
                <a:cubicBezTo>
                  <a:pt x="521940" y="430898"/>
                  <a:pt x="460813" y="449321"/>
                  <a:pt x="442391" y="473604"/>
                </a:cubicBezTo>
                <a:cubicBezTo>
                  <a:pt x="423969" y="497887"/>
                  <a:pt x="445740" y="570738"/>
                  <a:pt x="427318" y="574087"/>
                </a:cubicBezTo>
                <a:cubicBezTo>
                  <a:pt x="408896" y="577436"/>
                  <a:pt x="346094" y="511284"/>
                  <a:pt x="331859" y="493700"/>
                </a:cubicBezTo>
                <a:cubicBezTo>
                  <a:pt x="317624" y="476116"/>
                  <a:pt x="324322" y="460206"/>
                  <a:pt x="341907" y="468580"/>
                </a:cubicBezTo>
                <a:cubicBezTo>
                  <a:pt x="359492" y="476954"/>
                  <a:pt x="423968" y="517984"/>
                  <a:pt x="437366" y="543942"/>
                </a:cubicBezTo>
                <a:cubicBezTo>
                  <a:pt x="450764" y="569900"/>
                  <a:pt x="405547" y="624329"/>
                  <a:pt x="422294" y="624329"/>
                </a:cubicBezTo>
                <a:cubicBezTo>
                  <a:pt x="439041" y="624329"/>
                  <a:pt x="523615" y="566551"/>
                  <a:pt x="537850" y="543942"/>
                </a:cubicBezTo>
                <a:cubicBezTo>
                  <a:pt x="552085" y="521333"/>
                  <a:pt x="524452" y="482814"/>
                  <a:pt x="507705" y="488676"/>
                </a:cubicBezTo>
                <a:cubicBezTo>
                  <a:pt x="490958" y="494537"/>
                  <a:pt x="452439" y="551478"/>
                  <a:pt x="437366" y="579111"/>
                </a:cubicBezTo>
                <a:cubicBezTo>
                  <a:pt x="422294" y="606744"/>
                  <a:pt x="433180" y="656149"/>
                  <a:pt x="417270" y="654474"/>
                </a:cubicBezTo>
                <a:cubicBezTo>
                  <a:pt x="401360" y="652799"/>
                  <a:pt x="354468" y="590834"/>
                  <a:pt x="341907" y="569063"/>
                </a:cubicBezTo>
                <a:cubicBezTo>
                  <a:pt x="329347" y="547291"/>
                  <a:pt x="327672" y="519658"/>
                  <a:pt x="341907" y="523845"/>
                </a:cubicBezTo>
                <a:cubicBezTo>
                  <a:pt x="356142" y="528032"/>
                  <a:pt x="413920" y="573250"/>
                  <a:pt x="427318" y="594184"/>
                </a:cubicBezTo>
                <a:cubicBezTo>
                  <a:pt x="440716" y="615118"/>
                  <a:pt x="407222" y="647775"/>
                  <a:pt x="422294" y="649450"/>
                </a:cubicBezTo>
                <a:cubicBezTo>
                  <a:pt x="437367" y="651125"/>
                  <a:pt x="501843" y="615955"/>
                  <a:pt x="517753" y="604232"/>
                </a:cubicBezTo>
                <a:cubicBezTo>
                  <a:pt x="533663" y="592509"/>
                  <a:pt x="533663" y="579111"/>
                  <a:pt x="517753" y="579111"/>
                </a:cubicBezTo>
                <a:cubicBezTo>
                  <a:pt x="501843" y="579111"/>
                  <a:pt x="459138" y="461043"/>
                  <a:pt x="422294" y="604232"/>
                </a:cubicBezTo>
                <a:cubicBezTo>
                  <a:pt x="385450" y="747421"/>
                  <a:pt x="367028" y="1416473"/>
                  <a:pt x="296689" y="1438245"/>
                </a:cubicBezTo>
                <a:cubicBezTo>
                  <a:pt x="226350" y="1460017"/>
                  <a:pt x="-8948" y="682944"/>
                  <a:pt x="263" y="719788"/>
                </a:cubicBezTo>
                <a:close/>
              </a:path>
            </a:pathLst>
          </a:custGeom>
          <a:solidFill>
            <a:schemeClr val="accent2">
              <a:lumMod val="40000"/>
              <a:lumOff val="60000"/>
            </a:schemeClr>
          </a:solidFill>
          <a:ln w="31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4DE628C-B047-4553-B7AE-429FA1AF81FE}"/>
              </a:ext>
            </a:extLst>
          </p:cNvPr>
          <p:cNvSpPr/>
          <p:nvPr/>
        </p:nvSpPr>
        <p:spPr>
          <a:xfrm>
            <a:off x="1655628" y="2865728"/>
            <a:ext cx="3273424" cy="1545411"/>
          </a:xfrm>
          <a:prstGeom prst="rect">
            <a:avLst/>
          </a:prstGeom>
          <a:solidFill>
            <a:schemeClr val="accent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461963" lvl="2" indent="165100" defTabSz="914400" eaLnBrk="0" fontAlgn="base" hangingPunct="0">
              <a:spcBef>
                <a:spcPct val="0"/>
              </a:spcBef>
              <a:spcAft>
                <a:spcPct val="0"/>
              </a:spcAft>
              <a:tabLst>
                <a:tab pos="461963" algn="l"/>
              </a:tabLst>
            </a:pPr>
            <a:r>
              <a:rPr lang="en-US" sz="750" b="0" i="0" u="none" strike="noStrike" dirty="0">
                <a:solidFill>
                  <a:schemeClr val="accent2">
                    <a:lumMod val="50000"/>
                  </a:schemeClr>
                </a:solidFill>
                <a:effectLst/>
                <a:latin typeface="Arial" panose="020B0604020202020204" pitchFamily="34" charset="0"/>
              </a:rPr>
              <a:t>A survey was distributed to row-crop farmers in the Midwest with 4 key sections:</a:t>
            </a:r>
            <a:endParaRPr kumimoji="0" lang="en-US" altLang="en-US" sz="750" b="0" i="0" u="none" strike="noStrike" cap="none" normalizeH="0" baseline="0" dirty="0">
              <a:ln>
                <a:noFill/>
              </a:ln>
              <a:solidFill>
                <a:schemeClr val="accent2">
                  <a:lumMod val="50000"/>
                </a:schemeClr>
              </a:solidFill>
              <a:effectLst/>
              <a:latin typeface="Arial" panose="020B0604020202020204" pitchFamily="34" charset="0"/>
            </a:endParaRPr>
          </a:p>
          <a:p>
            <a:pPr marL="228600" marR="0" lvl="0" indent="-11271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750" b="0" i="0" u="none" strike="noStrike" cap="none" normalizeH="0" baseline="0" dirty="0">
                <a:ln>
                  <a:noFill/>
                </a:ln>
                <a:solidFill>
                  <a:schemeClr val="accent2">
                    <a:lumMod val="50000"/>
                  </a:schemeClr>
                </a:solidFill>
                <a:effectLst/>
                <a:latin typeface="Arial" panose="020B0604020202020204" pitchFamily="34" charset="0"/>
              </a:rPr>
              <a:t>Past, present, and future cover crop use</a:t>
            </a:r>
          </a:p>
          <a:p>
            <a:pPr marL="228600" marR="0" lvl="0" indent="-11271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750" b="0" i="0" u="none" strike="noStrike" cap="none" normalizeH="0" baseline="0" dirty="0">
                <a:ln>
                  <a:noFill/>
                </a:ln>
                <a:solidFill>
                  <a:schemeClr val="accent2">
                    <a:lumMod val="50000"/>
                  </a:schemeClr>
                </a:solidFill>
                <a:effectLst/>
                <a:latin typeface="Arial" panose="020B0604020202020204" pitchFamily="34" charset="0"/>
              </a:rPr>
              <a:t>Demographics and farm characteristics</a:t>
            </a:r>
          </a:p>
          <a:p>
            <a:pPr marL="228600" marR="0" lvl="0" indent="-11271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750" b="0" i="0" u="none" strike="noStrike" cap="none" normalizeH="0" baseline="0" dirty="0">
                <a:ln>
                  <a:noFill/>
                </a:ln>
                <a:solidFill>
                  <a:schemeClr val="accent2">
                    <a:lumMod val="50000"/>
                  </a:schemeClr>
                </a:solidFill>
                <a:effectLst/>
                <a:latin typeface="Arial" panose="020B0604020202020204" pitchFamily="34" charset="0"/>
              </a:rPr>
              <a:t>Scenario-based questions to assess status quo and recency biases</a:t>
            </a:r>
          </a:p>
          <a:p>
            <a:pPr marL="228600" marR="0" lvl="0" indent="-11271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750" b="0" i="0" u="none" strike="noStrike" cap="none" normalizeH="0" baseline="0" dirty="0">
                <a:ln>
                  <a:noFill/>
                </a:ln>
                <a:solidFill>
                  <a:schemeClr val="accent2">
                    <a:lumMod val="50000"/>
                  </a:schemeClr>
                </a:solidFill>
                <a:effectLst/>
                <a:latin typeface="Arial" panose="020B0604020202020204" pitchFamily="34" charset="0"/>
              </a:rPr>
              <a:t>Pairwise comparisons of agroecological factors to construct cognitive maps</a:t>
            </a:r>
          </a:p>
          <a:p>
            <a:pPr marL="0" marR="0" lvl="0" indent="0" algn="l" defTabSz="914400" rtl="0" eaLnBrk="0" fontAlgn="base" latinLnBrk="0" hangingPunct="0">
              <a:lnSpc>
                <a:spcPct val="100000"/>
              </a:lnSpc>
              <a:spcBef>
                <a:spcPct val="0"/>
              </a:spcBef>
              <a:spcAft>
                <a:spcPct val="0"/>
              </a:spcAft>
              <a:buClrTx/>
              <a:buSzTx/>
              <a:tabLst/>
            </a:pPr>
            <a:r>
              <a:rPr kumimoji="0" lang="en-US" altLang="en-US" sz="750" i="0" u="none" strike="noStrike" cap="none" normalizeH="0" baseline="0" dirty="0">
                <a:ln>
                  <a:noFill/>
                </a:ln>
                <a:solidFill>
                  <a:schemeClr val="accent2">
                    <a:lumMod val="50000"/>
                  </a:schemeClr>
                </a:solidFill>
                <a:effectLst/>
                <a:latin typeface="Arial" panose="020B0604020202020204" pitchFamily="34" charset="0"/>
              </a:rPr>
              <a:t>Analysis</a:t>
            </a:r>
            <a:r>
              <a:rPr kumimoji="0" lang="en-US" altLang="en-US" sz="750" b="1" i="0" u="none" strike="noStrike" cap="none" normalizeH="0" baseline="0" dirty="0">
                <a:ln>
                  <a:noFill/>
                </a:ln>
                <a:solidFill>
                  <a:schemeClr val="accent2">
                    <a:lumMod val="50000"/>
                  </a:schemeClr>
                </a:solidFill>
                <a:effectLst/>
                <a:latin typeface="Arial" panose="020B0604020202020204" pitchFamily="34" charset="0"/>
              </a:rPr>
              <a:t>: </a:t>
            </a:r>
            <a:endParaRPr kumimoji="0" lang="en-US" altLang="en-US" sz="750" b="0" i="0" u="none" strike="noStrike" cap="none" normalizeH="0" baseline="0" dirty="0">
              <a:ln>
                <a:noFill/>
              </a:ln>
              <a:solidFill>
                <a:schemeClr val="accent2">
                  <a:lumMod val="50000"/>
                </a:schemeClr>
              </a:solidFill>
              <a:effectLst/>
              <a:latin typeface="Arial" panose="020B0604020202020204" pitchFamily="34" charset="0"/>
            </a:endParaRPr>
          </a:p>
          <a:p>
            <a:pPr marL="53975" marR="0" lvl="0" indent="-53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750" b="0" i="0" u="none" strike="noStrike" cap="none" normalizeH="0" baseline="0" dirty="0">
                <a:ln>
                  <a:noFill/>
                </a:ln>
                <a:solidFill>
                  <a:schemeClr val="accent2">
                    <a:lumMod val="50000"/>
                  </a:schemeClr>
                </a:solidFill>
                <a:effectLst/>
                <a:latin typeface="Arial" panose="020B0604020202020204" pitchFamily="34" charset="0"/>
              </a:rPr>
              <a:t>Cognitive maps were used to calculate complexity indicators</a:t>
            </a:r>
          </a:p>
          <a:p>
            <a:pPr marL="53975" marR="0" lvl="0" indent="-53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750" b="0" i="0" u="none" strike="noStrike" cap="none" normalizeH="0" baseline="0" dirty="0">
                <a:ln>
                  <a:noFill/>
                </a:ln>
                <a:solidFill>
                  <a:schemeClr val="accent2">
                    <a:lumMod val="50000"/>
                  </a:schemeClr>
                </a:solidFill>
                <a:effectLst/>
                <a:latin typeface="Arial" panose="020B0604020202020204" pitchFamily="34" charset="0"/>
              </a:rPr>
              <a:t>3 regression models predicted cover crop adoption, status quo bias, and recency bias.</a:t>
            </a:r>
          </a:p>
          <a:p>
            <a:pPr marL="53975" marR="0" lvl="0" indent="-53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750" b="0" i="0" u="none" strike="noStrike" cap="none" normalizeH="0" baseline="0" dirty="0">
                <a:ln>
                  <a:noFill/>
                </a:ln>
                <a:solidFill>
                  <a:schemeClr val="accent2">
                    <a:lumMod val="50000"/>
                  </a:schemeClr>
                </a:solidFill>
                <a:effectLst/>
                <a:latin typeface="Arial" panose="020B0604020202020204" pitchFamily="34" charset="0"/>
              </a:rPr>
              <a:t>A structural equation model examined relationships among significant variables from the regression analysis</a:t>
            </a:r>
          </a:p>
        </p:txBody>
      </p:sp>
      <p:sp>
        <p:nvSpPr>
          <p:cNvPr id="4" name="Rectangle: Top Corners Rounded 3">
            <a:extLst>
              <a:ext uri="{FF2B5EF4-FFF2-40B4-BE49-F238E27FC236}">
                <a16:creationId xmlns:a16="http://schemas.microsoft.com/office/drawing/2014/main" id="{D63B0251-9743-6E4C-C264-D302F23DBB90}"/>
              </a:ext>
            </a:extLst>
          </p:cNvPr>
          <p:cNvSpPr/>
          <p:nvPr/>
        </p:nvSpPr>
        <p:spPr>
          <a:xfrm>
            <a:off x="90792" y="3786548"/>
            <a:ext cx="1521908" cy="2857069"/>
          </a:xfrm>
          <a:prstGeom prst="round2SameRect">
            <a:avLst>
              <a:gd name="adj1" fmla="val 3127"/>
              <a:gd name="adj2" fmla="val 0"/>
            </a:avLst>
          </a:prstGeom>
          <a:solidFill>
            <a:schemeClr val="accent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sz="1200" b="1" dirty="0">
                <a:solidFill>
                  <a:schemeClr val="bg1"/>
                </a:solidFill>
              </a:rPr>
              <a:t>Farmer Survey</a:t>
            </a:r>
          </a:p>
        </p:txBody>
      </p:sp>
      <p:sp>
        <p:nvSpPr>
          <p:cNvPr id="5" name="Rectangle 4">
            <a:extLst>
              <a:ext uri="{FF2B5EF4-FFF2-40B4-BE49-F238E27FC236}">
                <a16:creationId xmlns:a16="http://schemas.microsoft.com/office/drawing/2014/main" id="{6FD28B59-022F-FC17-FE4A-E11FB7ACED8B}"/>
              </a:ext>
            </a:extLst>
          </p:cNvPr>
          <p:cNvSpPr/>
          <p:nvPr/>
        </p:nvSpPr>
        <p:spPr>
          <a:xfrm>
            <a:off x="177087" y="4054710"/>
            <a:ext cx="1435611" cy="376630"/>
          </a:xfrm>
          <a:prstGeom prst="rect">
            <a:avLst/>
          </a:prstGeom>
          <a:solidFill>
            <a:schemeClr val="accent2">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050" dirty="0"/>
              <a:t>Farm &amp; Farmer Characteristics </a:t>
            </a:r>
          </a:p>
        </p:txBody>
      </p:sp>
      <p:sp>
        <p:nvSpPr>
          <p:cNvPr id="7" name="Arrow: Pentagon 6">
            <a:extLst>
              <a:ext uri="{FF2B5EF4-FFF2-40B4-BE49-F238E27FC236}">
                <a16:creationId xmlns:a16="http://schemas.microsoft.com/office/drawing/2014/main" id="{D8689B3E-F8F1-D201-3525-5EDFFE093C37}"/>
              </a:ext>
            </a:extLst>
          </p:cNvPr>
          <p:cNvSpPr/>
          <p:nvPr/>
        </p:nvSpPr>
        <p:spPr>
          <a:xfrm>
            <a:off x="177087" y="5561116"/>
            <a:ext cx="902069" cy="1021619"/>
          </a:xfrm>
          <a:prstGeom prst="homePlate">
            <a:avLst>
              <a:gd name="adj" fmla="val 11656"/>
            </a:avLst>
          </a:prstGeom>
          <a:solidFill>
            <a:schemeClr val="accent2">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Cognitive Maps</a:t>
            </a:r>
          </a:p>
        </p:txBody>
      </p:sp>
      <p:sp>
        <p:nvSpPr>
          <p:cNvPr id="10" name="Arrow: Chevron 9">
            <a:extLst>
              <a:ext uri="{FF2B5EF4-FFF2-40B4-BE49-F238E27FC236}">
                <a16:creationId xmlns:a16="http://schemas.microsoft.com/office/drawing/2014/main" id="{D1C4561E-59B4-D6BD-011C-1F0A2E7215E5}"/>
              </a:ext>
            </a:extLst>
          </p:cNvPr>
          <p:cNvSpPr/>
          <p:nvPr/>
        </p:nvSpPr>
        <p:spPr>
          <a:xfrm>
            <a:off x="1022656" y="5561116"/>
            <a:ext cx="1289597" cy="1044536"/>
          </a:xfrm>
          <a:prstGeom prst="chevron">
            <a:avLst>
              <a:gd name="adj" fmla="val 1196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sp>
        <p:nvSpPr>
          <p:cNvPr id="12" name="Arrow: Chevron 11">
            <a:extLst>
              <a:ext uri="{FF2B5EF4-FFF2-40B4-BE49-F238E27FC236}">
                <a16:creationId xmlns:a16="http://schemas.microsoft.com/office/drawing/2014/main" id="{2DBD7F1B-1618-6CD1-4C56-6ADBAD20D2B7}"/>
              </a:ext>
            </a:extLst>
          </p:cNvPr>
          <p:cNvSpPr/>
          <p:nvPr/>
        </p:nvSpPr>
        <p:spPr>
          <a:xfrm>
            <a:off x="2249319" y="5561116"/>
            <a:ext cx="1289597" cy="1044536"/>
          </a:xfrm>
          <a:prstGeom prst="chevron">
            <a:avLst>
              <a:gd name="adj" fmla="val 1196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sp>
        <p:nvSpPr>
          <p:cNvPr id="13" name="Arrow: Chevron 12">
            <a:extLst>
              <a:ext uri="{FF2B5EF4-FFF2-40B4-BE49-F238E27FC236}">
                <a16:creationId xmlns:a16="http://schemas.microsoft.com/office/drawing/2014/main" id="{49143835-7849-B165-6394-0033AA0BE36C}"/>
              </a:ext>
            </a:extLst>
          </p:cNvPr>
          <p:cNvSpPr/>
          <p:nvPr/>
        </p:nvSpPr>
        <p:spPr>
          <a:xfrm>
            <a:off x="3474876" y="5561116"/>
            <a:ext cx="1548885" cy="1044536"/>
          </a:xfrm>
          <a:prstGeom prst="chevron">
            <a:avLst>
              <a:gd name="adj" fmla="val 1135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pic>
        <p:nvPicPr>
          <p:cNvPr id="14" name="Picture 13">
            <a:extLst>
              <a:ext uri="{FF2B5EF4-FFF2-40B4-BE49-F238E27FC236}">
                <a16:creationId xmlns:a16="http://schemas.microsoft.com/office/drawing/2014/main" id="{84720294-E4CF-2C76-EAAC-968397A49197}"/>
              </a:ext>
            </a:extLst>
          </p:cNvPr>
          <p:cNvPicPr>
            <a:picLocks noChangeAspect="1"/>
          </p:cNvPicPr>
          <p:nvPr/>
        </p:nvPicPr>
        <p:blipFill>
          <a:blip r:embed="rId5"/>
          <a:srcRect l="5632" t="4802" r="9796" b="7559"/>
          <a:stretch/>
        </p:blipFill>
        <p:spPr>
          <a:xfrm>
            <a:off x="2418546" y="5589322"/>
            <a:ext cx="945159" cy="915444"/>
          </a:xfrm>
          <a:prstGeom prst="ellipse">
            <a:avLst/>
          </a:prstGeom>
          <a:ln w="3175" cap="rnd">
            <a:noFill/>
          </a:ln>
          <a:effectLst/>
        </p:spPr>
      </p:pic>
      <p:sp>
        <p:nvSpPr>
          <p:cNvPr id="16" name="TextBox 15">
            <a:extLst>
              <a:ext uri="{FF2B5EF4-FFF2-40B4-BE49-F238E27FC236}">
                <a16:creationId xmlns:a16="http://schemas.microsoft.com/office/drawing/2014/main" id="{1598B8FB-1168-CEDD-5C5E-B79D78696E36}"/>
              </a:ext>
            </a:extLst>
          </p:cNvPr>
          <p:cNvSpPr txBox="1"/>
          <p:nvPr/>
        </p:nvSpPr>
        <p:spPr>
          <a:xfrm>
            <a:off x="2218089" y="6436057"/>
            <a:ext cx="1974116" cy="215444"/>
          </a:xfrm>
          <a:prstGeom prst="rect">
            <a:avLst/>
          </a:prstGeom>
          <a:noFill/>
        </p:spPr>
        <p:txBody>
          <a:bodyPr wrap="square" rtlCol="0">
            <a:spAutoFit/>
          </a:bodyPr>
          <a:lstStyle/>
          <a:p>
            <a:r>
              <a:rPr lang="en-US" sz="800" b="1" i="1" dirty="0"/>
              <a:t>Cognitive Map Nodes </a:t>
            </a:r>
          </a:p>
        </p:txBody>
      </p:sp>
      <p:sp>
        <p:nvSpPr>
          <p:cNvPr id="17" name="TextBox 16">
            <a:extLst>
              <a:ext uri="{FF2B5EF4-FFF2-40B4-BE49-F238E27FC236}">
                <a16:creationId xmlns:a16="http://schemas.microsoft.com/office/drawing/2014/main" id="{D9C3A6B0-02EF-4AA2-27E9-8465AA0FFE66}"/>
              </a:ext>
            </a:extLst>
          </p:cNvPr>
          <p:cNvSpPr txBox="1"/>
          <p:nvPr/>
        </p:nvSpPr>
        <p:spPr>
          <a:xfrm>
            <a:off x="3456096" y="6432146"/>
            <a:ext cx="1336284" cy="215444"/>
          </a:xfrm>
          <a:prstGeom prst="rect">
            <a:avLst/>
          </a:prstGeom>
          <a:noFill/>
        </p:spPr>
        <p:txBody>
          <a:bodyPr wrap="square" rtlCol="0">
            <a:spAutoFit/>
          </a:bodyPr>
          <a:lstStyle/>
          <a:p>
            <a:r>
              <a:rPr lang="en-US" sz="800" b="1" i="1" dirty="0"/>
              <a:t>Complexity Indicators </a:t>
            </a:r>
          </a:p>
        </p:txBody>
      </p:sp>
      <p:sp>
        <p:nvSpPr>
          <p:cNvPr id="18" name="Flowchart: Connector 17">
            <a:extLst>
              <a:ext uri="{FF2B5EF4-FFF2-40B4-BE49-F238E27FC236}">
                <a16:creationId xmlns:a16="http://schemas.microsoft.com/office/drawing/2014/main" id="{91BB9840-6DE4-920E-836D-5D4ED727E2B0}"/>
              </a:ext>
            </a:extLst>
          </p:cNvPr>
          <p:cNvSpPr/>
          <p:nvPr/>
        </p:nvSpPr>
        <p:spPr>
          <a:xfrm>
            <a:off x="3662687" y="5698073"/>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9" name="Flowchart: Connector 18">
            <a:extLst>
              <a:ext uri="{FF2B5EF4-FFF2-40B4-BE49-F238E27FC236}">
                <a16:creationId xmlns:a16="http://schemas.microsoft.com/office/drawing/2014/main" id="{EA357E9D-83D3-C9BF-6D88-9355301E49AA}"/>
              </a:ext>
            </a:extLst>
          </p:cNvPr>
          <p:cNvSpPr/>
          <p:nvPr/>
        </p:nvSpPr>
        <p:spPr>
          <a:xfrm>
            <a:off x="3816288" y="5588368"/>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0" name="Flowchart: Connector 19">
            <a:extLst>
              <a:ext uri="{FF2B5EF4-FFF2-40B4-BE49-F238E27FC236}">
                <a16:creationId xmlns:a16="http://schemas.microsoft.com/office/drawing/2014/main" id="{6368FEE8-BCA7-D50E-4EBC-D5C41318C864}"/>
              </a:ext>
            </a:extLst>
          </p:cNvPr>
          <p:cNvSpPr/>
          <p:nvPr/>
        </p:nvSpPr>
        <p:spPr>
          <a:xfrm>
            <a:off x="3667050" y="5874206"/>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1" name="Flowchart: Connector 20">
            <a:extLst>
              <a:ext uri="{FF2B5EF4-FFF2-40B4-BE49-F238E27FC236}">
                <a16:creationId xmlns:a16="http://schemas.microsoft.com/office/drawing/2014/main" id="{ED4F7993-353E-DF81-5F92-F3BDCB766691}"/>
              </a:ext>
            </a:extLst>
          </p:cNvPr>
          <p:cNvSpPr/>
          <p:nvPr/>
        </p:nvSpPr>
        <p:spPr>
          <a:xfrm rot="1173540">
            <a:off x="3816677" y="5951819"/>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2" name="Flowchart: Connector 21">
            <a:extLst>
              <a:ext uri="{FF2B5EF4-FFF2-40B4-BE49-F238E27FC236}">
                <a16:creationId xmlns:a16="http://schemas.microsoft.com/office/drawing/2014/main" id="{03AC0D8F-347C-F783-31C6-2FDA714F6398}"/>
              </a:ext>
            </a:extLst>
          </p:cNvPr>
          <p:cNvSpPr/>
          <p:nvPr/>
        </p:nvSpPr>
        <p:spPr>
          <a:xfrm>
            <a:off x="3962488" y="5675474"/>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3" name="Flowchart: Connector 22">
            <a:extLst>
              <a:ext uri="{FF2B5EF4-FFF2-40B4-BE49-F238E27FC236}">
                <a16:creationId xmlns:a16="http://schemas.microsoft.com/office/drawing/2014/main" id="{CF79DD53-D409-B35A-5C0F-FF93FDE20C42}"/>
              </a:ext>
            </a:extLst>
          </p:cNvPr>
          <p:cNvSpPr/>
          <p:nvPr/>
        </p:nvSpPr>
        <p:spPr>
          <a:xfrm>
            <a:off x="3975742" y="5873943"/>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cxnSp>
        <p:nvCxnSpPr>
          <p:cNvPr id="24" name="Straight Arrow Connector 23">
            <a:extLst>
              <a:ext uri="{FF2B5EF4-FFF2-40B4-BE49-F238E27FC236}">
                <a16:creationId xmlns:a16="http://schemas.microsoft.com/office/drawing/2014/main" id="{DBA63B63-6DB2-E322-9ADA-3F24B13FA99C}"/>
              </a:ext>
            </a:extLst>
          </p:cNvPr>
          <p:cNvCxnSpPr>
            <a:cxnSpLocks/>
            <a:stCxn id="22" idx="3"/>
            <a:endCxn id="20" idx="7"/>
          </p:cNvCxnSpPr>
          <p:nvPr/>
        </p:nvCxnSpPr>
        <p:spPr>
          <a:xfrm flipH="1">
            <a:off x="3768980" y="5780263"/>
            <a:ext cx="210997" cy="111922"/>
          </a:xfrm>
          <a:prstGeom prst="straightConnector1">
            <a:avLst/>
          </a:prstGeom>
          <a:ln w="127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3ABAB759-2B52-46C6-418A-C1D7E268662D}"/>
              </a:ext>
            </a:extLst>
          </p:cNvPr>
          <p:cNvCxnSpPr>
            <a:cxnSpLocks/>
            <a:stCxn id="21" idx="0"/>
            <a:endCxn id="22" idx="3"/>
          </p:cNvCxnSpPr>
          <p:nvPr/>
        </p:nvCxnSpPr>
        <p:spPr>
          <a:xfrm flipV="1">
            <a:off x="3896937" y="5780263"/>
            <a:ext cx="83040" cy="175098"/>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1989AFAE-689D-6AB0-A9F4-7DAAC3A23C13}"/>
              </a:ext>
            </a:extLst>
          </p:cNvPr>
          <p:cNvCxnSpPr>
            <a:cxnSpLocks/>
            <a:stCxn id="23" idx="2"/>
            <a:endCxn id="19" idx="4"/>
          </p:cNvCxnSpPr>
          <p:nvPr/>
        </p:nvCxnSpPr>
        <p:spPr>
          <a:xfrm flipH="1" flipV="1">
            <a:off x="3875998" y="5711136"/>
            <a:ext cx="99744" cy="224191"/>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sp>
        <p:nvSpPr>
          <p:cNvPr id="27" name="Flowchart: Connector 26">
            <a:extLst>
              <a:ext uri="{FF2B5EF4-FFF2-40B4-BE49-F238E27FC236}">
                <a16:creationId xmlns:a16="http://schemas.microsoft.com/office/drawing/2014/main" id="{B18119BF-211A-5021-AA1B-DB7D772B580E}"/>
              </a:ext>
            </a:extLst>
          </p:cNvPr>
          <p:cNvSpPr/>
          <p:nvPr/>
        </p:nvSpPr>
        <p:spPr>
          <a:xfrm>
            <a:off x="3930501" y="6117290"/>
            <a:ext cx="119419" cy="122768"/>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dirty="0"/>
          </a:p>
        </p:txBody>
      </p:sp>
      <p:sp>
        <p:nvSpPr>
          <p:cNvPr id="28" name="Flowchart: Connector 27">
            <a:extLst>
              <a:ext uri="{FF2B5EF4-FFF2-40B4-BE49-F238E27FC236}">
                <a16:creationId xmlns:a16="http://schemas.microsoft.com/office/drawing/2014/main" id="{3E55DD58-0666-95A9-6586-BBA62D859A36}"/>
              </a:ext>
            </a:extLst>
          </p:cNvPr>
          <p:cNvSpPr/>
          <p:nvPr/>
        </p:nvSpPr>
        <p:spPr>
          <a:xfrm>
            <a:off x="4084500" y="6024618"/>
            <a:ext cx="119419" cy="122768"/>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dirty="0"/>
          </a:p>
        </p:txBody>
      </p:sp>
      <p:sp>
        <p:nvSpPr>
          <p:cNvPr id="29" name="Flowchart: Connector 28">
            <a:extLst>
              <a:ext uri="{FF2B5EF4-FFF2-40B4-BE49-F238E27FC236}">
                <a16:creationId xmlns:a16="http://schemas.microsoft.com/office/drawing/2014/main" id="{72205B4D-052D-19F8-CC9D-EA2F85A27D7A}"/>
              </a:ext>
            </a:extLst>
          </p:cNvPr>
          <p:cNvSpPr/>
          <p:nvPr/>
        </p:nvSpPr>
        <p:spPr>
          <a:xfrm>
            <a:off x="3931067" y="6300543"/>
            <a:ext cx="119419" cy="122768"/>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dirty="0"/>
          </a:p>
        </p:txBody>
      </p:sp>
      <p:sp>
        <p:nvSpPr>
          <p:cNvPr id="30" name="Flowchart: Connector 29">
            <a:extLst>
              <a:ext uri="{FF2B5EF4-FFF2-40B4-BE49-F238E27FC236}">
                <a16:creationId xmlns:a16="http://schemas.microsoft.com/office/drawing/2014/main" id="{5F12B58E-B628-7380-8B65-DCFF09B1D543}"/>
              </a:ext>
            </a:extLst>
          </p:cNvPr>
          <p:cNvSpPr/>
          <p:nvPr/>
        </p:nvSpPr>
        <p:spPr>
          <a:xfrm rot="20680725">
            <a:off x="4090989" y="6370952"/>
            <a:ext cx="119419" cy="122768"/>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dirty="0"/>
          </a:p>
        </p:txBody>
      </p:sp>
      <p:sp>
        <p:nvSpPr>
          <p:cNvPr id="31" name="Flowchart: Connector 30">
            <a:extLst>
              <a:ext uri="{FF2B5EF4-FFF2-40B4-BE49-F238E27FC236}">
                <a16:creationId xmlns:a16="http://schemas.microsoft.com/office/drawing/2014/main" id="{45761DCB-5E3B-C2FF-9048-F45BFAC9CBFF}"/>
              </a:ext>
            </a:extLst>
          </p:cNvPr>
          <p:cNvSpPr/>
          <p:nvPr/>
        </p:nvSpPr>
        <p:spPr>
          <a:xfrm>
            <a:off x="4238498" y="6108129"/>
            <a:ext cx="119419" cy="122768"/>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dirty="0"/>
          </a:p>
        </p:txBody>
      </p:sp>
      <p:sp>
        <p:nvSpPr>
          <p:cNvPr id="32" name="Flowchart: Connector 31">
            <a:extLst>
              <a:ext uri="{FF2B5EF4-FFF2-40B4-BE49-F238E27FC236}">
                <a16:creationId xmlns:a16="http://schemas.microsoft.com/office/drawing/2014/main" id="{46A9DF16-F793-C8A6-1EB1-E832DE92B9CB}"/>
              </a:ext>
            </a:extLst>
          </p:cNvPr>
          <p:cNvSpPr/>
          <p:nvPr/>
        </p:nvSpPr>
        <p:spPr>
          <a:xfrm>
            <a:off x="4241699" y="6285348"/>
            <a:ext cx="119419" cy="122768"/>
          </a:xfrm>
          <a:prstGeom prst="flowChartConnector">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dirty="0"/>
          </a:p>
        </p:txBody>
      </p:sp>
      <p:sp>
        <p:nvSpPr>
          <p:cNvPr id="33" name="Flowchart: Connector 32">
            <a:extLst>
              <a:ext uri="{FF2B5EF4-FFF2-40B4-BE49-F238E27FC236}">
                <a16:creationId xmlns:a16="http://schemas.microsoft.com/office/drawing/2014/main" id="{4D4597F6-0254-639F-AC32-6768BB709022}"/>
              </a:ext>
            </a:extLst>
          </p:cNvPr>
          <p:cNvSpPr/>
          <p:nvPr/>
        </p:nvSpPr>
        <p:spPr>
          <a:xfrm>
            <a:off x="4220401" y="5660964"/>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34" name="Flowchart: Connector 33">
            <a:extLst>
              <a:ext uri="{FF2B5EF4-FFF2-40B4-BE49-F238E27FC236}">
                <a16:creationId xmlns:a16="http://schemas.microsoft.com/office/drawing/2014/main" id="{61455800-AB52-A0AC-397F-67F2C143E7DC}"/>
              </a:ext>
            </a:extLst>
          </p:cNvPr>
          <p:cNvSpPr/>
          <p:nvPr/>
        </p:nvSpPr>
        <p:spPr>
          <a:xfrm>
            <a:off x="4418790" y="5581089"/>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35" name="Flowchart: Connector 34">
            <a:extLst>
              <a:ext uri="{FF2B5EF4-FFF2-40B4-BE49-F238E27FC236}">
                <a16:creationId xmlns:a16="http://schemas.microsoft.com/office/drawing/2014/main" id="{2FEF7962-3755-F24A-6A26-438AB91EBA90}"/>
              </a:ext>
            </a:extLst>
          </p:cNvPr>
          <p:cNvSpPr/>
          <p:nvPr/>
        </p:nvSpPr>
        <p:spPr>
          <a:xfrm rot="1395764">
            <a:off x="4207336" y="5877129"/>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36" name="Flowchart: Connector 35">
            <a:extLst>
              <a:ext uri="{FF2B5EF4-FFF2-40B4-BE49-F238E27FC236}">
                <a16:creationId xmlns:a16="http://schemas.microsoft.com/office/drawing/2014/main" id="{41DF2BB6-BCFB-0110-A98A-2712CD888314}"/>
              </a:ext>
            </a:extLst>
          </p:cNvPr>
          <p:cNvSpPr/>
          <p:nvPr/>
        </p:nvSpPr>
        <p:spPr>
          <a:xfrm>
            <a:off x="4359080" y="5988072"/>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37" name="Flowchart: Connector 36">
            <a:extLst>
              <a:ext uri="{FF2B5EF4-FFF2-40B4-BE49-F238E27FC236}">
                <a16:creationId xmlns:a16="http://schemas.microsoft.com/office/drawing/2014/main" id="{DE8F0BB2-40B2-1983-085B-5F465BF9547D}"/>
              </a:ext>
            </a:extLst>
          </p:cNvPr>
          <p:cNvSpPr/>
          <p:nvPr/>
        </p:nvSpPr>
        <p:spPr>
          <a:xfrm>
            <a:off x="4563806" y="5707068"/>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38" name="Flowchart: Connector 37">
            <a:extLst>
              <a:ext uri="{FF2B5EF4-FFF2-40B4-BE49-F238E27FC236}">
                <a16:creationId xmlns:a16="http://schemas.microsoft.com/office/drawing/2014/main" id="{498BCC20-0BCA-37A9-C744-4050A95A0CCC}"/>
              </a:ext>
            </a:extLst>
          </p:cNvPr>
          <p:cNvSpPr/>
          <p:nvPr/>
        </p:nvSpPr>
        <p:spPr>
          <a:xfrm>
            <a:off x="4549389" y="5874708"/>
            <a:ext cx="119419" cy="122768"/>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cxnSp>
        <p:nvCxnSpPr>
          <p:cNvPr id="39" name="Straight Arrow Connector 38">
            <a:extLst>
              <a:ext uri="{FF2B5EF4-FFF2-40B4-BE49-F238E27FC236}">
                <a16:creationId xmlns:a16="http://schemas.microsoft.com/office/drawing/2014/main" id="{F4EEDC8C-2AD8-4E68-C931-C7B21F5D9BF6}"/>
              </a:ext>
            </a:extLst>
          </p:cNvPr>
          <p:cNvCxnSpPr>
            <a:stCxn id="33" idx="6"/>
            <a:endCxn id="37" idx="2"/>
          </p:cNvCxnSpPr>
          <p:nvPr/>
        </p:nvCxnSpPr>
        <p:spPr>
          <a:xfrm>
            <a:off x="4339820" y="5722348"/>
            <a:ext cx="223986" cy="46104"/>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1271C9CB-0F1A-BEFF-A3F7-3A39CA749A71}"/>
              </a:ext>
            </a:extLst>
          </p:cNvPr>
          <p:cNvCxnSpPr>
            <a:cxnSpLocks/>
            <a:stCxn id="34" idx="3"/>
            <a:endCxn id="36" idx="7"/>
          </p:cNvCxnSpPr>
          <p:nvPr/>
        </p:nvCxnSpPr>
        <p:spPr>
          <a:xfrm>
            <a:off x="4436279" y="5685878"/>
            <a:ext cx="24731" cy="320173"/>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7BABDA1C-3EA9-BF49-4D5A-6B0F1492D103}"/>
              </a:ext>
            </a:extLst>
          </p:cNvPr>
          <p:cNvCxnSpPr>
            <a:cxnSpLocks/>
            <a:stCxn id="35" idx="7"/>
            <a:endCxn id="37" idx="3"/>
          </p:cNvCxnSpPr>
          <p:nvPr/>
        </p:nvCxnSpPr>
        <p:spPr>
          <a:xfrm flipV="1">
            <a:off x="4322976" y="5811857"/>
            <a:ext cx="258319" cy="103455"/>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F8483F76-549F-DA62-549C-D0B1DE054E0E}"/>
              </a:ext>
            </a:extLst>
          </p:cNvPr>
          <p:cNvCxnSpPr>
            <a:cxnSpLocks/>
            <a:stCxn id="33" idx="5"/>
            <a:endCxn id="38" idx="2"/>
          </p:cNvCxnSpPr>
          <p:nvPr/>
        </p:nvCxnSpPr>
        <p:spPr>
          <a:xfrm>
            <a:off x="4322331" y="5765753"/>
            <a:ext cx="227058" cy="170339"/>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64A4A129-6097-47F9-4D79-99CFFFDF34B8}"/>
              </a:ext>
            </a:extLst>
          </p:cNvPr>
          <p:cNvCxnSpPr>
            <a:cxnSpLocks/>
            <a:stCxn id="36" idx="0"/>
            <a:endCxn id="33" idx="4"/>
          </p:cNvCxnSpPr>
          <p:nvPr/>
        </p:nvCxnSpPr>
        <p:spPr>
          <a:xfrm flipH="1" flipV="1">
            <a:off x="4280111" y="5783732"/>
            <a:ext cx="138679" cy="204340"/>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6CC1458F-4622-91A3-3ABE-8D7929C094C9}"/>
              </a:ext>
            </a:extLst>
          </p:cNvPr>
          <p:cNvCxnSpPr>
            <a:cxnSpLocks/>
            <a:stCxn id="34" idx="3"/>
            <a:endCxn id="35" idx="6"/>
          </p:cNvCxnSpPr>
          <p:nvPr/>
        </p:nvCxnSpPr>
        <p:spPr>
          <a:xfrm flipH="1">
            <a:off x="4321901" y="5685878"/>
            <a:ext cx="114378" cy="276217"/>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557DE1F4-F1C9-7CF9-8146-325B2538956C}"/>
              </a:ext>
            </a:extLst>
          </p:cNvPr>
          <p:cNvCxnSpPr>
            <a:cxnSpLocks/>
            <a:stCxn id="27" idx="6"/>
            <a:endCxn id="31" idx="2"/>
          </p:cNvCxnSpPr>
          <p:nvPr/>
        </p:nvCxnSpPr>
        <p:spPr>
          <a:xfrm flipV="1">
            <a:off x="4049920" y="6169513"/>
            <a:ext cx="188578" cy="9161"/>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C7283DF1-A9CC-7C93-15F1-3117267F231F}"/>
              </a:ext>
            </a:extLst>
          </p:cNvPr>
          <p:cNvCxnSpPr>
            <a:cxnSpLocks/>
            <a:stCxn id="30" idx="0"/>
            <a:endCxn id="27" idx="5"/>
          </p:cNvCxnSpPr>
          <p:nvPr/>
        </p:nvCxnSpPr>
        <p:spPr>
          <a:xfrm flipH="1" flipV="1">
            <a:off x="4032431" y="6222079"/>
            <a:ext cx="102048" cy="151054"/>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9B54173D-D45A-07D4-29C0-17BAFE53E9D7}"/>
              </a:ext>
            </a:extLst>
          </p:cNvPr>
          <p:cNvCxnSpPr>
            <a:cxnSpLocks/>
            <a:stCxn id="31" idx="3"/>
            <a:endCxn id="30" idx="7"/>
          </p:cNvCxnSpPr>
          <p:nvPr/>
        </p:nvCxnSpPr>
        <p:spPr>
          <a:xfrm flipH="1">
            <a:off x="4179950" y="6212918"/>
            <a:ext cx="76037" cy="166400"/>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sp>
        <p:nvSpPr>
          <p:cNvPr id="49" name="Arrow: Pentagon 48">
            <a:extLst>
              <a:ext uri="{FF2B5EF4-FFF2-40B4-BE49-F238E27FC236}">
                <a16:creationId xmlns:a16="http://schemas.microsoft.com/office/drawing/2014/main" id="{886FC227-788D-8029-7EDF-1F2DCEE7C2EC}"/>
              </a:ext>
            </a:extLst>
          </p:cNvPr>
          <p:cNvSpPr/>
          <p:nvPr/>
        </p:nvSpPr>
        <p:spPr>
          <a:xfrm>
            <a:off x="177087" y="4478614"/>
            <a:ext cx="902069" cy="1021619"/>
          </a:xfrm>
          <a:prstGeom prst="homePlate">
            <a:avLst>
              <a:gd name="adj" fmla="val 11656"/>
            </a:avLst>
          </a:prstGeom>
          <a:solidFill>
            <a:schemeClr val="accent2">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Cognitive Biases</a:t>
            </a:r>
          </a:p>
        </p:txBody>
      </p:sp>
      <p:sp>
        <p:nvSpPr>
          <p:cNvPr id="50" name="Arrow: Chevron 49">
            <a:extLst>
              <a:ext uri="{FF2B5EF4-FFF2-40B4-BE49-F238E27FC236}">
                <a16:creationId xmlns:a16="http://schemas.microsoft.com/office/drawing/2014/main" id="{01C8CBBA-414F-CE28-1EB9-B645EB252FF3}"/>
              </a:ext>
            </a:extLst>
          </p:cNvPr>
          <p:cNvSpPr/>
          <p:nvPr/>
        </p:nvSpPr>
        <p:spPr>
          <a:xfrm>
            <a:off x="1022655" y="4468342"/>
            <a:ext cx="1618481" cy="1044536"/>
          </a:xfrm>
          <a:prstGeom prst="chevron">
            <a:avLst>
              <a:gd name="adj" fmla="val 1196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sp>
        <p:nvSpPr>
          <p:cNvPr id="52" name="Arrow: Chevron 51">
            <a:extLst>
              <a:ext uri="{FF2B5EF4-FFF2-40B4-BE49-F238E27FC236}">
                <a16:creationId xmlns:a16="http://schemas.microsoft.com/office/drawing/2014/main" id="{2A58C099-090E-DF7F-B611-5CF1DF6C7C9C}"/>
              </a:ext>
            </a:extLst>
          </p:cNvPr>
          <p:cNvSpPr/>
          <p:nvPr/>
        </p:nvSpPr>
        <p:spPr>
          <a:xfrm>
            <a:off x="2573812" y="4479563"/>
            <a:ext cx="1713700" cy="1044536"/>
          </a:xfrm>
          <a:prstGeom prst="chevron">
            <a:avLst>
              <a:gd name="adj" fmla="val 1196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solidFill>
                <a:schemeClr val="tx1"/>
              </a:solidFill>
            </a:endParaRPr>
          </a:p>
        </p:txBody>
      </p:sp>
      <p:sp>
        <p:nvSpPr>
          <p:cNvPr id="53" name="Thought Bubble: Cloud 52">
            <a:extLst>
              <a:ext uri="{FF2B5EF4-FFF2-40B4-BE49-F238E27FC236}">
                <a16:creationId xmlns:a16="http://schemas.microsoft.com/office/drawing/2014/main" id="{53878684-BB05-15CD-4974-7ED6BB544918}"/>
              </a:ext>
            </a:extLst>
          </p:cNvPr>
          <p:cNvSpPr/>
          <p:nvPr/>
        </p:nvSpPr>
        <p:spPr>
          <a:xfrm>
            <a:off x="3694770" y="4694248"/>
            <a:ext cx="315205" cy="390525"/>
          </a:xfrm>
          <a:prstGeom prst="cloudCallou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dirty="0"/>
          </a:p>
        </p:txBody>
      </p:sp>
      <p:cxnSp>
        <p:nvCxnSpPr>
          <p:cNvPr id="54" name="Straight Connector 53">
            <a:extLst>
              <a:ext uri="{FF2B5EF4-FFF2-40B4-BE49-F238E27FC236}">
                <a16:creationId xmlns:a16="http://schemas.microsoft.com/office/drawing/2014/main" id="{92CFFFB4-718C-64CA-C8FD-97A4448A3055}"/>
              </a:ext>
            </a:extLst>
          </p:cNvPr>
          <p:cNvCxnSpPr>
            <a:cxnSpLocks/>
          </p:cNvCxnSpPr>
          <p:nvPr/>
        </p:nvCxnSpPr>
        <p:spPr>
          <a:xfrm>
            <a:off x="2810085" y="4889510"/>
            <a:ext cx="1285051" cy="0"/>
          </a:xfrm>
          <a:prstGeom prst="line">
            <a:avLst/>
          </a:prstGeom>
        </p:spPr>
        <p:style>
          <a:lnRef idx="2">
            <a:schemeClr val="accent1"/>
          </a:lnRef>
          <a:fillRef idx="0">
            <a:schemeClr val="accent1"/>
          </a:fillRef>
          <a:effectRef idx="1">
            <a:schemeClr val="accent1"/>
          </a:effectRef>
          <a:fontRef idx="minor">
            <a:schemeClr val="tx1"/>
          </a:fontRef>
        </p:style>
      </p:cxnSp>
      <p:sp>
        <p:nvSpPr>
          <p:cNvPr id="55" name="Flowchart: Connector 54">
            <a:extLst>
              <a:ext uri="{FF2B5EF4-FFF2-40B4-BE49-F238E27FC236}">
                <a16:creationId xmlns:a16="http://schemas.microsoft.com/office/drawing/2014/main" id="{4DA68FA9-C13D-BA3B-155E-4D40C9E58FC7}"/>
              </a:ext>
            </a:extLst>
          </p:cNvPr>
          <p:cNvSpPr/>
          <p:nvPr/>
        </p:nvSpPr>
        <p:spPr>
          <a:xfrm>
            <a:off x="2895161" y="4841885"/>
            <a:ext cx="92075" cy="952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Flowchart: Connector 55">
            <a:extLst>
              <a:ext uri="{FF2B5EF4-FFF2-40B4-BE49-F238E27FC236}">
                <a16:creationId xmlns:a16="http://schemas.microsoft.com/office/drawing/2014/main" id="{4CEB23CE-DF5D-1113-1E4E-E2E359A2B3FC}"/>
              </a:ext>
            </a:extLst>
          </p:cNvPr>
          <p:cNvSpPr/>
          <p:nvPr/>
        </p:nvSpPr>
        <p:spPr>
          <a:xfrm>
            <a:off x="3114088" y="4841885"/>
            <a:ext cx="92075" cy="952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 name="Flowchart: Connector 56">
            <a:extLst>
              <a:ext uri="{FF2B5EF4-FFF2-40B4-BE49-F238E27FC236}">
                <a16:creationId xmlns:a16="http://schemas.microsoft.com/office/drawing/2014/main" id="{46AB9FC7-557A-1787-8920-88286C6E7DA6}"/>
              </a:ext>
            </a:extLst>
          </p:cNvPr>
          <p:cNvSpPr/>
          <p:nvPr/>
        </p:nvSpPr>
        <p:spPr>
          <a:xfrm>
            <a:off x="3333014" y="4841885"/>
            <a:ext cx="92075" cy="952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Flowchart: Connector 57">
            <a:extLst>
              <a:ext uri="{FF2B5EF4-FFF2-40B4-BE49-F238E27FC236}">
                <a16:creationId xmlns:a16="http://schemas.microsoft.com/office/drawing/2014/main" id="{6F8D901E-0FF3-12AF-EA49-E37B0DC6265A}"/>
              </a:ext>
            </a:extLst>
          </p:cNvPr>
          <p:cNvSpPr/>
          <p:nvPr/>
        </p:nvSpPr>
        <p:spPr>
          <a:xfrm>
            <a:off x="3552237" y="4841885"/>
            <a:ext cx="92075" cy="952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Flowchart: Connector 58">
            <a:extLst>
              <a:ext uri="{FF2B5EF4-FFF2-40B4-BE49-F238E27FC236}">
                <a16:creationId xmlns:a16="http://schemas.microsoft.com/office/drawing/2014/main" id="{5F1EBF52-231A-B72A-0C54-3A8E668842DE}"/>
              </a:ext>
            </a:extLst>
          </p:cNvPr>
          <p:cNvSpPr/>
          <p:nvPr/>
        </p:nvSpPr>
        <p:spPr>
          <a:xfrm>
            <a:off x="3760315" y="4805375"/>
            <a:ext cx="169292" cy="168271"/>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Connector 59">
            <a:extLst>
              <a:ext uri="{FF2B5EF4-FFF2-40B4-BE49-F238E27FC236}">
                <a16:creationId xmlns:a16="http://schemas.microsoft.com/office/drawing/2014/main" id="{F3B22727-7DC0-0990-F9EE-BDB183D9258D}"/>
              </a:ext>
            </a:extLst>
          </p:cNvPr>
          <p:cNvCxnSpPr>
            <a:cxnSpLocks/>
          </p:cNvCxnSpPr>
          <p:nvPr/>
        </p:nvCxnSpPr>
        <p:spPr>
          <a:xfrm>
            <a:off x="2810083" y="4814899"/>
            <a:ext cx="0" cy="131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6FA53A-1312-7ABB-9D04-1E63F16DE936}"/>
              </a:ext>
            </a:extLst>
          </p:cNvPr>
          <p:cNvCxnSpPr>
            <a:cxnSpLocks/>
          </p:cNvCxnSpPr>
          <p:nvPr/>
        </p:nvCxnSpPr>
        <p:spPr>
          <a:xfrm>
            <a:off x="4099130" y="4814898"/>
            <a:ext cx="0" cy="131761"/>
          </a:xfrm>
          <a:prstGeom prst="line">
            <a:avLst/>
          </a:prstGeom>
        </p:spPr>
        <p:style>
          <a:lnRef idx="2">
            <a:schemeClr val="accent1"/>
          </a:lnRef>
          <a:fillRef idx="0">
            <a:schemeClr val="accent1"/>
          </a:fillRef>
          <a:effectRef idx="1">
            <a:schemeClr val="accent1"/>
          </a:effectRef>
          <a:fontRef idx="minor">
            <a:schemeClr val="tx1"/>
          </a:fontRef>
        </p:style>
      </p:cxnSp>
      <p:sp>
        <p:nvSpPr>
          <p:cNvPr id="62" name="Flowchart: Connector 61">
            <a:extLst>
              <a:ext uri="{FF2B5EF4-FFF2-40B4-BE49-F238E27FC236}">
                <a16:creationId xmlns:a16="http://schemas.microsoft.com/office/drawing/2014/main" id="{2047E4B5-636D-31BA-DC53-B8B1B8372C43}"/>
              </a:ext>
            </a:extLst>
          </p:cNvPr>
          <p:cNvSpPr/>
          <p:nvPr/>
        </p:nvSpPr>
        <p:spPr>
          <a:xfrm>
            <a:off x="3702466" y="5160972"/>
            <a:ext cx="105739" cy="105781"/>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63" name="Rectangle: Top Corners Rounded 62">
            <a:extLst>
              <a:ext uri="{FF2B5EF4-FFF2-40B4-BE49-F238E27FC236}">
                <a16:creationId xmlns:a16="http://schemas.microsoft.com/office/drawing/2014/main" id="{A35158F3-5FEC-C4E6-DCC1-F92EAC875045}"/>
              </a:ext>
            </a:extLst>
          </p:cNvPr>
          <p:cNvSpPr/>
          <p:nvPr/>
        </p:nvSpPr>
        <p:spPr>
          <a:xfrm>
            <a:off x="3682282" y="5286387"/>
            <a:ext cx="146327" cy="161908"/>
          </a:xfrm>
          <a:prstGeom prst="round2Same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64" name="TextBox 63">
            <a:extLst>
              <a:ext uri="{FF2B5EF4-FFF2-40B4-BE49-F238E27FC236}">
                <a16:creationId xmlns:a16="http://schemas.microsoft.com/office/drawing/2014/main" id="{8330C6DE-32C6-F48B-E73B-F04FF3C0A1CD}"/>
              </a:ext>
            </a:extLst>
          </p:cNvPr>
          <p:cNvSpPr txBox="1"/>
          <p:nvPr/>
        </p:nvSpPr>
        <p:spPr>
          <a:xfrm>
            <a:off x="2822922" y="4674614"/>
            <a:ext cx="909223" cy="184666"/>
          </a:xfrm>
          <a:prstGeom prst="rect">
            <a:avLst/>
          </a:prstGeom>
          <a:noFill/>
        </p:spPr>
        <p:txBody>
          <a:bodyPr wrap="none" rtlCol="0">
            <a:spAutoFit/>
          </a:bodyPr>
          <a:lstStyle/>
          <a:p>
            <a:r>
              <a:rPr lang="en-US" sz="600" i="1" dirty="0"/>
              <a:t>Experiences over time</a:t>
            </a:r>
            <a:endParaRPr lang="en-US" sz="1350" i="1" dirty="0"/>
          </a:p>
        </p:txBody>
      </p:sp>
      <p:sp>
        <p:nvSpPr>
          <p:cNvPr id="65" name="TextBox 64">
            <a:extLst>
              <a:ext uri="{FF2B5EF4-FFF2-40B4-BE49-F238E27FC236}">
                <a16:creationId xmlns:a16="http://schemas.microsoft.com/office/drawing/2014/main" id="{A143CAD5-DCAA-6264-676B-C799879FF2A6}"/>
              </a:ext>
            </a:extLst>
          </p:cNvPr>
          <p:cNvSpPr txBox="1"/>
          <p:nvPr/>
        </p:nvSpPr>
        <p:spPr>
          <a:xfrm>
            <a:off x="2810083" y="5089141"/>
            <a:ext cx="856760" cy="369332"/>
          </a:xfrm>
          <a:prstGeom prst="rect">
            <a:avLst/>
          </a:prstGeom>
          <a:noFill/>
        </p:spPr>
        <p:txBody>
          <a:bodyPr wrap="square" rtlCol="0">
            <a:spAutoFit/>
          </a:bodyPr>
          <a:lstStyle/>
          <a:p>
            <a:r>
              <a:rPr lang="en-US" sz="600" i="1" dirty="0"/>
              <a:t>Make decisions based on most recent</a:t>
            </a:r>
            <a:endParaRPr lang="en-US" sz="1350" i="1" dirty="0"/>
          </a:p>
        </p:txBody>
      </p:sp>
      <p:sp>
        <p:nvSpPr>
          <p:cNvPr id="71" name="TextBox 70">
            <a:extLst>
              <a:ext uri="{FF2B5EF4-FFF2-40B4-BE49-F238E27FC236}">
                <a16:creationId xmlns:a16="http://schemas.microsoft.com/office/drawing/2014/main" id="{19B62749-64F2-9553-9829-9C86FF4CA6D4}"/>
              </a:ext>
            </a:extLst>
          </p:cNvPr>
          <p:cNvSpPr txBox="1"/>
          <p:nvPr/>
        </p:nvSpPr>
        <p:spPr>
          <a:xfrm>
            <a:off x="2570295" y="4474248"/>
            <a:ext cx="883354" cy="215444"/>
          </a:xfrm>
          <a:prstGeom prst="rect">
            <a:avLst/>
          </a:prstGeom>
          <a:noFill/>
        </p:spPr>
        <p:txBody>
          <a:bodyPr wrap="square" rtlCol="0">
            <a:spAutoFit/>
          </a:bodyPr>
          <a:lstStyle/>
          <a:p>
            <a:r>
              <a:rPr lang="en-US" sz="800" b="1" i="1" dirty="0"/>
              <a:t>Recency Bias </a:t>
            </a:r>
          </a:p>
        </p:txBody>
      </p:sp>
      <p:sp>
        <p:nvSpPr>
          <p:cNvPr id="72" name="TextBox 71">
            <a:extLst>
              <a:ext uri="{FF2B5EF4-FFF2-40B4-BE49-F238E27FC236}">
                <a16:creationId xmlns:a16="http://schemas.microsoft.com/office/drawing/2014/main" id="{9E61B06D-F8D8-C54C-3518-DD793E169021}"/>
              </a:ext>
            </a:extLst>
          </p:cNvPr>
          <p:cNvSpPr txBox="1"/>
          <p:nvPr/>
        </p:nvSpPr>
        <p:spPr>
          <a:xfrm>
            <a:off x="1013370" y="4453078"/>
            <a:ext cx="983360" cy="215444"/>
          </a:xfrm>
          <a:prstGeom prst="rect">
            <a:avLst/>
          </a:prstGeom>
          <a:noFill/>
        </p:spPr>
        <p:txBody>
          <a:bodyPr wrap="square" rtlCol="0">
            <a:spAutoFit/>
          </a:bodyPr>
          <a:lstStyle/>
          <a:p>
            <a:r>
              <a:rPr lang="en-US" sz="800" b="1" i="1" dirty="0"/>
              <a:t>Status Quo Bias </a:t>
            </a:r>
          </a:p>
        </p:txBody>
      </p:sp>
      <p:sp>
        <p:nvSpPr>
          <p:cNvPr id="75" name="TextBox 74">
            <a:extLst>
              <a:ext uri="{FF2B5EF4-FFF2-40B4-BE49-F238E27FC236}">
                <a16:creationId xmlns:a16="http://schemas.microsoft.com/office/drawing/2014/main" id="{2A7A6FB3-6100-B7E2-270E-D925E4375B80}"/>
              </a:ext>
            </a:extLst>
          </p:cNvPr>
          <p:cNvSpPr txBox="1"/>
          <p:nvPr/>
        </p:nvSpPr>
        <p:spPr>
          <a:xfrm>
            <a:off x="5620831" y="1036186"/>
            <a:ext cx="702961" cy="403957"/>
          </a:xfrm>
          <a:prstGeom prst="rect">
            <a:avLst/>
          </a:prstGeom>
          <a:noFill/>
        </p:spPr>
        <p:txBody>
          <a:bodyPr wrap="square" rtlCol="0">
            <a:spAutoFit/>
          </a:bodyPr>
          <a:lstStyle/>
          <a:p>
            <a:r>
              <a:rPr lang="en-US" sz="675" dirty="0">
                <a:latin typeface="Times New Roman" panose="02020603050405020304" pitchFamily="18" charset="0"/>
                <a:cs typeface="Times New Roman" panose="02020603050405020304" pitchFamily="18" charset="0"/>
              </a:rPr>
              <a:t>Farm/farmer Characteristics (controls)</a:t>
            </a:r>
          </a:p>
        </p:txBody>
      </p:sp>
      <p:sp>
        <p:nvSpPr>
          <p:cNvPr id="76" name="TextBox 75">
            <a:extLst>
              <a:ext uri="{FF2B5EF4-FFF2-40B4-BE49-F238E27FC236}">
                <a16:creationId xmlns:a16="http://schemas.microsoft.com/office/drawing/2014/main" id="{3961B0B3-6F6D-5DCE-4D5A-AD06A667D555}"/>
              </a:ext>
            </a:extLst>
          </p:cNvPr>
          <p:cNvSpPr txBox="1"/>
          <p:nvPr/>
        </p:nvSpPr>
        <p:spPr>
          <a:xfrm>
            <a:off x="5629261" y="1420342"/>
            <a:ext cx="761317" cy="300082"/>
          </a:xfrm>
          <a:prstGeom prst="rect">
            <a:avLst/>
          </a:prstGeom>
          <a:noFill/>
        </p:spPr>
        <p:txBody>
          <a:bodyPr wrap="square" rtlCol="0">
            <a:spAutoFit/>
          </a:bodyPr>
          <a:lstStyle/>
          <a:p>
            <a:r>
              <a:rPr lang="en-US" sz="675" dirty="0">
                <a:latin typeface="Times New Roman" panose="02020603050405020304" pitchFamily="18" charset="0"/>
                <a:cs typeface="Times New Roman" panose="02020603050405020304" pitchFamily="18" charset="0"/>
              </a:rPr>
              <a:t>Cognitive Biases</a:t>
            </a:r>
          </a:p>
        </p:txBody>
      </p:sp>
      <p:sp>
        <p:nvSpPr>
          <p:cNvPr id="77" name="Left Brace 76">
            <a:extLst>
              <a:ext uri="{FF2B5EF4-FFF2-40B4-BE49-F238E27FC236}">
                <a16:creationId xmlns:a16="http://schemas.microsoft.com/office/drawing/2014/main" id="{4F49B870-487B-13B7-76F9-9944D9492CE1}"/>
              </a:ext>
            </a:extLst>
          </p:cNvPr>
          <p:cNvSpPr/>
          <p:nvPr/>
        </p:nvSpPr>
        <p:spPr>
          <a:xfrm>
            <a:off x="6283659" y="1149586"/>
            <a:ext cx="88121" cy="293593"/>
          </a:xfrm>
          <a:prstGeom prst="leftBrace">
            <a:avLst>
              <a:gd name="adj1" fmla="val 37878"/>
              <a:gd name="adj2" fmla="val 49226"/>
            </a:avLst>
          </a:prstGeom>
          <a:ln w="1270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sz="1350" dirty="0"/>
          </a:p>
        </p:txBody>
      </p:sp>
      <p:sp>
        <p:nvSpPr>
          <p:cNvPr id="78" name="Left Brace 77">
            <a:extLst>
              <a:ext uri="{FF2B5EF4-FFF2-40B4-BE49-F238E27FC236}">
                <a16:creationId xmlns:a16="http://schemas.microsoft.com/office/drawing/2014/main" id="{A41F98F5-8B14-B10A-1BCF-A82F9266A4F4}"/>
              </a:ext>
            </a:extLst>
          </p:cNvPr>
          <p:cNvSpPr/>
          <p:nvPr/>
        </p:nvSpPr>
        <p:spPr>
          <a:xfrm>
            <a:off x="6290049" y="1670805"/>
            <a:ext cx="84101" cy="341027"/>
          </a:xfrm>
          <a:prstGeom prst="leftBrace">
            <a:avLst>
              <a:gd name="adj1" fmla="val 37878"/>
              <a:gd name="adj2" fmla="val 51438"/>
            </a:avLst>
          </a:prstGeom>
          <a:ln w="127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1350" dirty="0"/>
          </a:p>
        </p:txBody>
      </p:sp>
      <p:sp>
        <p:nvSpPr>
          <p:cNvPr id="79" name="Left Brace 78">
            <a:extLst>
              <a:ext uri="{FF2B5EF4-FFF2-40B4-BE49-F238E27FC236}">
                <a16:creationId xmlns:a16="http://schemas.microsoft.com/office/drawing/2014/main" id="{856E7D9D-1263-D82B-0420-85871C034481}"/>
              </a:ext>
            </a:extLst>
          </p:cNvPr>
          <p:cNvSpPr/>
          <p:nvPr/>
        </p:nvSpPr>
        <p:spPr>
          <a:xfrm>
            <a:off x="6285669" y="1482217"/>
            <a:ext cx="84101" cy="154712"/>
          </a:xfrm>
          <a:prstGeom prst="leftBrace">
            <a:avLst>
              <a:gd name="adj1" fmla="val 20539"/>
              <a:gd name="adj2" fmla="val 51438"/>
            </a:avLst>
          </a:prstGeom>
          <a:ln w="12700"/>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1350" dirty="0"/>
          </a:p>
        </p:txBody>
      </p:sp>
      <p:sp>
        <p:nvSpPr>
          <p:cNvPr id="80" name="Left Brace 79">
            <a:extLst>
              <a:ext uri="{FF2B5EF4-FFF2-40B4-BE49-F238E27FC236}">
                <a16:creationId xmlns:a16="http://schemas.microsoft.com/office/drawing/2014/main" id="{95F70B7F-866E-8ECD-FCC1-1D9D7134AE8A}"/>
              </a:ext>
            </a:extLst>
          </p:cNvPr>
          <p:cNvSpPr/>
          <p:nvPr/>
        </p:nvSpPr>
        <p:spPr>
          <a:xfrm>
            <a:off x="6290048" y="2049521"/>
            <a:ext cx="77556" cy="146796"/>
          </a:xfrm>
          <a:prstGeom prst="leftBrace">
            <a:avLst>
              <a:gd name="adj1" fmla="val 23017"/>
              <a:gd name="adj2" fmla="val 51438"/>
            </a:avLst>
          </a:prstGeom>
          <a:ln w="127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350" dirty="0"/>
          </a:p>
        </p:txBody>
      </p:sp>
      <p:sp>
        <p:nvSpPr>
          <p:cNvPr id="81" name="TextBox 80">
            <a:extLst>
              <a:ext uri="{FF2B5EF4-FFF2-40B4-BE49-F238E27FC236}">
                <a16:creationId xmlns:a16="http://schemas.microsoft.com/office/drawing/2014/main" id="{9B5A0BBB-901D-EC4A-E123-1FE40297DCB0}"/>
              </a:ext>
            </a:extLst>
          </p:cNvPr>
          <p:cNvSpPr txBox="1"/>
          <p:nvPr/>
        </p:nvSpPr>
        <p:spPr>
          <a:xfrm>
            <a:off x="5630855" y="1710823"/>
            <a:ext cx="679682" cy="300082"/>
          </a:xfrm>
          <a:prstGeom prst="rect">
            <a:avLst/>
          </a:prstGeom>
          <a:noFill/>
        </p:spPr>
        <p:txBody>
          <a:bodyPr wrap="square" rtlCol="0">
            <a:spAutoFit/>
          </a:bodyPr>
          <a:lstStyle/>
          <a:p>
            <a:r>
              <a:rPr lang="en-US" sz="675" dirty="0">
                <a:latin typeface="Times New Roman" panose="02020603050405020304" pitchFamily="18" charset="0"/>
                <a:cs typeface="Times New Roman" panose="02020603050405020304" pitchFamily="18" charset="0"/>
              </a:rPr>
              <a:t>Cognitive Map Nodes</a:t>
            </a:r>
          </a:p>
        </p:txBody>
      </p:sp>
      <p:sp>
        <p:nvSpPr>
          <p:cNvPr id="82" name="TextBox 81">
            <a:extLst>
              <a:ext uri="{FF2B5EF4-FFF2-40B4-BE49-F238E27FC236}">
                <a16:creationId xmlns:a16="http://schemas.microsoft.com/office/drawing/2014/main" id="{02C5F46B-B23C-CDDD-C252-CCA694E41FE7}"/>
              </a:ext>
            </a:extLst>
          </p:cNvPr>
          <p:cNvSpPr txBox="1"/>
          <p:nvPr/>
        </p:nvSpPr>
        <p:spPr>
          <a:xfrm>
            <a:off x="5620831" y="1998465"/>
            <a:ext cx="612467" cy="300082"/>
          </a:xfrm>
          <a:prstGeom prst="rect">
            <a:avLst/>
          </a:prstGeom>
          <a:noFill/>
        </p:spPr>
        <p:txBody>
          <a:bodyPr wrap="square" rtlCol="0">
            <a:spAutoFit/>
          </a:bodyPr>
          <a:lstStyle/>
          <a:p>
            <a:r>
              <a:rPr lang="en-US" sz="675" dirty="0">
                <a:latin typeface="Times New Roman" panose="02020603050405020304" pitchFamily="18" charset="0"/>
                <a:cs typeface="Times New Roman" panose="02020603050405020304" pitchFamily="18" charset="0"/>
              </a:rPr>
              <a:t>Complexity Indicators</a:t>
            </a:r>
          </a:p>
        </p:txBody>
      </p:sp>
      <p:sp>
        <p:nvSpPr>
          <p:cNvPr id="85" name="TextBox 84">
            <a:extLst>
              <a:ext uri="{FF2B5EF4-FFF2-40B4-BE49-F238E27FC236}">
                <a16:creationId xmlns:a16="http://schemas.microsoft.com/office/drawing/2014/main" id="{A17C1634-72FD-E024-502E-7967592E14AF}"/>
              </a:ext>
            </a:extLst>
          </p:cNvPr>
          <p:cNvSpPr txBox="1"/>
          <p:nvPr/>
        </p:nvSpPr>
        <p:spPr>
          <a:xfrm>
            <a:off x="3402002" y="456539"/>
            <a:ext cx="1839798" cy="319768"/>
          </a:xfrm>
          <a:prstGeom prst="rect">
            <a:avLst/>
          </a:prstGeom>
          <a:noFill/>
        </p:spPr>
        <p:txBody>
          <a:bodyPr wrap="square" rtlCol="0">
            <a:spAutoFit/>
          </a:bodyPr>
          <a:lstStyle/>
          <a:p>
            <a:pPr algn="ctr"/>
            <a:r>
              <a:rPr lang="en-US" sz="800" dirty="0"/>
              <a:t>Prabhjot Singh and Matthew Hamilton</a:t>
            </a:r>
          </a:p>
          <a:p>
            <a:pPr>
              <a:lnSpc>
                <a:spcPct val="150000"/>
              </a:lnSpc>
            </a:pPr>
            <a:r>
              <a:rPr lang="en-US" sz="500" i="1" dirty="0"/>
              <a:t>singh.1374@osu.edu</a:t>
            </a:r>
          </a:p>
        </p:txBody>
      </p:sp>
      <p:pic>
        <p:nvPicPr>
          <p:cNvPr id="86" name="Picture 85">
            <a:extLst>
              <a:ext uri="{FF2B5EF4-FFF2-40B4-BE49-F238E27FC236}">
                <a16:creationId xmlns:a16="http://schemas.microsoft.com/office/drawing/2014/main" id="{9FF80102-D4AF-4C26-9444-F6245FF82EE7}"/>
              </a:ext>
            </a:extLst>
          </p:cNvPr>
          <p:cNvPicPr>
            <a:picLocks noChangeAspect="1"/>
          </p:cNvPicPr>
          <p:nvPr/>
        </p:nvPicPr>
        <p:blipFill>
          <a:blip r:embed="rId6"/>
          <a:stretch>
            <a:fillRect/>
          </a:stretch>
        </p:blipFill>
        <p:spPr>
          <a:xfrm>
            <a:off x="90792" y="1903689"/>
            <a:ext cx="1521908" cy="1771597"/>
          </a:xfrm>
          <a:prstGeom prst="rect">
            <a:avLst/>
          </a:prstGeom>
        </p:spPr>
      </p:pic>
      <p:pic>
        <p:nvPicPr>
          <p:cNvPr id="89" name="Picture 88">
            <a:extLst>
              <a:ext uri="{FF2B5EF4-FFF2-40B4-BE49-F238E27FC236}">
                <a16:creationId xmlns:a16="http://schemas.microsoft.com/office/drawing/2014/main" id="{8DA5031D-D22B-B80C-05EB-29EC71EB720F}"/>
              </a:ext>
            </a:extLst>
          </p:cNvPr>
          <p:cNvPicPr>
            <a:picLocks noChangeAspect="1"/>
          </p:cNvPicPr>
          <p:nvPr/>
        </p:nvPicPr>
        <p:blipFill>
          <a:blip r:embed="rId7"/>
          <a:stretch>
            <a:fillRect/>
          </a:stretch>
        </p:blipFill>
        <p:spPr>
          <a:xfrm>
            <a:off x="7579183" y="153014"/>
            <a:ext cx="1445286" cy="326556"/>
          </a:xfrm>
          <a:prstGeom prst="rect">
            <a:avLst/>
          </a:prstGeom>
        </p:spPr>
      </p:pic>
      <p:sp>
        <p:nvSpPr>
          <p:cNvPr id="94" name="TextBox 93">
            <a:extLst>
              <a:ext uri="{FF2B5EF4-FFF2-40B4-BE49-F238E27FC236}">
                <a16:creationId xmlns:a16="http://schemas.microsoft.com/office/drawing/2014/main" id="{127C98D1-57BB-7032-7D3E-D23D0E8ED275}"/>
              </a:ext>
            </a:extLst>
          </p:cNvPr>
          <p:cNvSpPr txBox="1"/>
          <p:nvPr/>
        </p:nvSpPr>
        <p:spPr>
          <a:xfrm>
            <a:off x="996250" y="6432513"/>
            <a:ext cx="1226749" cy="215444"/>
          </a:xfrm>
          <a:prstGeom prst="rect">
            <a:avLst/>
          </a:prstGeom>
          <a:noFill/>
        </p:spPr>
        <p:txBody>
          <a:bodyPr wrap="square" rtlCol="0">
            <a:spAutoFit/>
          </a:bodyPr>
          <a:lstStyle/>
          <a:p>
            <a:r>
              <a:rPr lang="en-US" sz="800" b="1" i="1" dirty="0"/>
              <a:t>Survey Response </a:t>
            </a:r>
          </a:p>
        </p:txBody>
      </p:sp>
      <p:sp>
        <p:nvSpPr>
          <p:cNvPr id="73" name="Title 3">
            <a:extLst>
              <a:ext uri="{FF2B5EF4-FFF2-40B4-BE49-F238E27FC236}">
                <a16:creationId xmlns:a16="http://schemas.microsoft.com/office/drawing/2014/main" id="{F4C19739-60C0-2355-B6C3-0B29C88D8130}"/>
              </a:ext>
            </a:extLst>
          </p:cNvPr>
          <p:cNvSpPr>
            <a:spLocks noGrp="1"/>
          </p:cNvSpPr>
          <p:nvPr>
            <p:ph type="title"/>
          </p:nvPr>
        </p:nvSpPr>
        <p:spPr>
          <a:xfrm>
            <a:off x="305707" y="45127"/>
            <a:ext cx="8042322" cy="456938"/>
          </a:xfrm>
        </p:spPr>
        <p:txBody>
          <a:bodyPr>
            <a:noAutofit/>
          </a:bodyPr>
          <a:lstStyle/>
          <a:p>
            <a:pPr algn="ctr"/>
            <a:r>
              <a:rPr lang="en-US" sz="1600" dirty="0">
                <a:latin typeface="Times New Roman" panose="02020603050405020304" pitchFamily="18" charset="0"/>
                <a:cs typeface="Times New Roman" panose="02020603050405020304" pitchFamily="18" charset="0"/>
              </a:rPr>
              <a:t>Cognition of Complexity, Cognitive Biases, and Cover Crop Adoption: </a:t>
            </a:r>
            <a:br>
              <a:rPr lang="en-US" sz="16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Understanding Farmer Decision-Making Processes</a:t>
            </a:r>
          </a:p>
        </p:txBody>
      </p:sp>
      <p:sp>
        <p:nvSpPr>
          <p:cNvPr id="15" name="Flowchart: Connector 14">
            <a:extLst>
              <a:ext uri="{FF2B5EF4-FFF2-40B4-BE49-F238E27FC236}">
                <a16:creationId xmlns:a16="http://schemas.microsoft.com/office/drawing/2014/main" id="{0B5DC0C1-53FA-D0F7-8F6D-F79F2E64447B}"/>
              </a:ext>
            </a:extLst>
          </p:cNvPr>
          <p:cNvSpPr/>
          <p:nvPr/>
        </p:nvSpPr>
        <p:spPr>
          <a:xfrm>
            <a:off x="593564" y="2136295"/>
            <a:ext cx="729275" cy="563693"/>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1DA1620D-0516-B13F-AB29-F2161E25A51A}"/>
              </a:ext>
            </a:extLst>
          </p:cNvPr>
          <p:cNvCxnSpPr>
            <a:cxnSpLocks/>
            <a:endCxn id="48" idx="0"/>
          </p:cNvCxnSpPr>
          <p:nvPr/>
        </p:nvCxnSpPr>
        <p:spPr>
          <a:xfrm flipV="1">
            <a:off x="963416" y="1888652"/>
            <a:ext cx="764724" cy="243296"/>
          </a:xfrm>
          <a:prstGeom prst="line">
            <a:avLst/>
          </a:prstGeom>
        </p:spPr>
        <p:style>
          <a:lnRef idx="2">
            <a:schemeClr val="accent1"/>
          </a:lnRef>
          <a:fillRef idx="0">
            <a:schemeClr val="accent1"/>
          </a:fillRef>
          <a:effectRef idx="1">
            <a:schemeClr val="accent1"/>
          </a:effectRef>
          <a:fontRef idx="minor">
            <a:schemeClr val="tx1"/>
          </a:fontRef>
        </p:style>
      </p:cxnSp>
      <p:sp>
        <p:nvSpPr>
          <p:cNvPr id="48" name="Flowchart: Connector 47">
            <a:extLst>
              <a:ext uri="{FF2B5EF4-FFF2-40B4-BE49-F238E27FC236}">
                <a16:creationId xmlns:a16="http://schemas.microsoft.com/office/drawing/2014/main" id="{8B71B643-95C7-F649-83E4-94B9DBCC773D}"/>
              </a:ext>
            </a:extLst>
          </p:cNvPr>
          <p:cNvSpPr/>
          <p:nvPr/>
        </p:nvSpPr>
        <p:spPr>
          <a:xfrm>
            <a:off x="996249" y="1888652"/>
            <a:ext cx="1463781" cy="1187054"/>
          </a:xfrm>
          <a:prstGeom prst="flowChartConnector">
            <a:avLst/>
          </a:prstGeom>
          <a:ln>
            <a:headEnd type="none" w="med" len="med"/>
            <a:tailEnd type="none" w="med" len="med"/>
          </a:ln>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84" name="Straight Connector 83">
            <a:extLst>
              <a:ext uri="{FF2B5EF4-FFF2-40B4-BE49-F238E27FC236}">
                <a16:creationId xmlns:a16="http://schemas.microsoft.com/office/drawing/2014/main" id="{61281D19-4956-C5CB-DA3C-F8B95B468044}"/>
              </a:ext>
            </a:extLst>
          </p:cNvPr>
          <p:cNvCxnSpPr>
            <a:cxnSpLocks/>
            <a:stCxn id="15" idx="3"/>
            <a:endCxn id="48" idx="3"/>
          </p:cNvCxnSpPr>
          <p:nvPr/>
        </p:nvCxnSpPr>
        <p:spPr>
          <a:xfrm>
            <a:off x="700364" y="2617437"/>
            <a:ext cx="510251" cy="284429"/>
          </a:xfrm>
          <a:prstGeom prst="line">
            <a:avLst/>
          </a:prstGeom>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A058DFD6-D47E-D57A-8CED-C9CC94EC7ED0}"/>
              </a:ext>
            </a:extLst>
          </p:cNvPr>
          <p:cNvSpPr txBox="1"/>
          <p:nvPr/>
        </p:nvSpPr>
        <p:spPr>
          <a:xfrm>
            <a:off x="7224336" y="6296118"/>
            <a:ext cx="2032439" cy="530915"/>
          </a:xfrm>
          <a:prstGeom prst="rect">
            <a:avLst/>
          </a:prstGeom>
          <a:noFill/>
        </p:spPr>
        <p:txBody>
          <a:bodyPr wrap="square" rtlCol="0">
            <a:spAutoFit/>
          </a:bodyPr>
          <a:lstStyle/>
          <a:p>
            <a:r>
              <a:rPr lang="en-US" sz="600" b="1" dirty="0">
                <a:solidFill>
                  <a:schemeClr val="accent1"/>
                </a:solidFill>
              </a:rPr>
              <a:t>Acknowledgements: </a:t>
            </a:r>
            <a:r>
              <a:rPr lang="en-US" sz="450" b="0" i="0" dirty="0">
                <a:solidFill>
                  <a:schemeClr val="accent1"/>
                </a:solidFill>
                <a:effectLst/>
              </a:rPr>
              <a:t>This research was supported by the North Central Sustainable Agriculture Research and Education (NCR-SARE) program, funded by the USDA National Institute of Food and Agriculture (NIFA). </a:t>
            </a:r>
            <a:r>
              <a:rPr lang="en-US" sz="450" dirty="0">
                <a:solidFill>
                  <a:schemeClr val="accent1"/>
                </a:solidFill>
              </a:rPr>
              <a:t>We thank the SARE, USDA-NIFA, the School of Environment and Natural Resources at OSU and the Environmental Science graduate program for their continued support for this research.</a:t>
            </a:r>
          </a:p>
        </p:txBody>
      </p:sp>
      <p:sp>
        <p:nvSpPr>
          <p:cNvPr id="96" name="TextBox 95">
            <a:extLst>
              <a:ext uri="{FF2B5EF4-FFF2-40B4-BE49-F238E27FC236}">
                <a16:creationId xmlns:a16="http://schemas.microsoft.com/office/drawing/2014/main" id="{E23FC41F-0DB3-7133-C32D-48553BD0A426}"/>
              </a:ext>
            </a:extLst>
          </p:cNvPr>
          <p:cNvSpPr txBox="1"/>
          <p:nvPr/>
        </p:nvSpPr>
        <p:spPr>
          <a:xfrm>
            <a:off x="4929052" y="4459812"/>
            <a:ext cx="1982301" cy="261610"/>
          </a:xfrm>
          <a:prstGeom prst="rect">
            <a:avLst/>
          </a:prstGeom>
          <a:noFill/>
        </p:spPr>
        <p:txBody>
          <a:bodyPr wrap="square">
            <a:spAutoFit/>
          </a:bodyPr>
          <a:lstStyle/>
          <a:p>
            <a:r>
              <a:rPr lang="en-US" sz="1100" b="1" dirty="0">
                <a:solidFill>
                  <a:schemeClr val="accent2">
                    <a:lumMod val="50000"/>
                  </a:schemeClr>
                </a:solidFill>
              </a:rPr>
              <a:t>Path Model</a:t>
            </a:r>
          </a:p>
        </p:txBody>
      </p:sp>
      <p:sp>
        <p:nvSpPr>
          <p:cNvPr id="97" name="TextBox 96">
            <a:extLst>
              <a:ext uri="{FF2B5EF4-FFF2-40B4-BE49-F238E27FC236}">
                <a16:creationId xmlns:a16="http://schemas.microsoft.com/office/drawing/2014/main" id="{C7C9756C-D4F2-4F9A-A057-CBE6A907D93D}"/>
              </a:ext>
            </a:extLst>
          </p:cNvPr>
          <p:cNvSpPr txBox="1"/>
          <p:nvPr/>
        </p:nvSpPr>
        <p:spPr>
          <a:xfrm>
            <a:off x="6187653" y="533462"/>
            <a:ext cx="1459120" cy="261610"/>
          </a:xfrm>
          <a:prstGeom prst="rect">
            <a:avLst/>
          </a:prstGeom>
          <a:noFill/>
        </p:spPr>
        <p:txBody>
          <a:bodyPr wrap="square">
            <a:spAutoFit/>
          </a:bodyPr>
          <a:lstStyle/>
          <a:p>
            <a:r>
              <a:rPr lang="en-US" sz="1100" b="1" dirty="0">
                <a:solidFill>
                  <a:schemeClr val="accent2">
                    <a:lumMod val="50000"/>
                  </a:schemeClr>
                </a:solidFill>
              </a:rPr>
              <a:t>Regression Models </a:t>
            </a:r>
          </a:p>
        </p:txBody>
      </p:sp>
      <p:sp>
        <p:nvSpPr>
          <p:cNvPr id="149" name="TextBox 148">
            <a:extLst>
              <a:ext uri="{FF2B5EF4-FFF2-40B4-BE49-F238E27FC236}">
                <a16:creationId xmlns:a16="http://schemas.microsoft.com/office/drawing/2014/main" id="{B89243FE-D65D-16DE-E4D9-565B6E49ABBE}"/>
              </a:ext>
            </a:extLst>
          </p:cNvPr>
          <p:cNvSpPr txBox="1"/>
          <p:nvPr/>
        </p:nvSpPr>
        <p:spPr>
          <a:xfrm>
            <a:off x="4468851" y="5947968"/>
            <a:ext cx="663004" cy="276999"/>
          </a:xfrm>
          <a:prstGeom prst="rect">
            <a:avLst/>
          </a:prstGeom>
          <a:noFill/>
        </p:spPr>
        <p:txBody>
          <a:bodyPr wrap="square">
            <a:spAutoFit/>
          </a:bodyPr>
          <a:lstStyle/>
          <a:p>
            <a:r>
              <a:rPr lang="en-US" sz="600" i="1" dirty="0"/>
              <a:t>Density (connectivity)</a:t>
            </a:r>
            <a:endParaRPr lang="en-US" dirty="0"/>
          </a:p>
        </p:txBody>
      </p:sp>
      <p:sp>
        <p:nvSpPr>
          <p:cNvPr id="150" name="TextBox 149">
            <a:extLst>
              <a:ext uri="{FF2B5EF4-FFF2-40B4-BE49-F238E27FC236}">
                <a16:creationId xmlns:a16="http://schemas.microsoft.com/office/drawing/2014/main" id="{3972D420-F2D7-A987-F79C-610D0348D7E0}"/>
              </a:ext>
            </a:extLst>
          </p:cNvPr>
          <p:cNvSpPr txBox="1"/>
          <p:nvPr/>
        </p:nvSpPr>
        <p:spPr>
          <a:xfrm>
            <a:off x="4305562" y="6261328"/>
            <a:ext cx="718199" cy="184666"/>
          </a:xfrm>
          <a:prstGeom prst="rect">
            <a:avLst/>
          </a:prstGeom>
          <a:noFill/>
        </p:spPr>
        <p:txBody>
          <a:bodyPr wrap="square">
            <a:spAutoFit/>
          </a:bodyPr>
          <a:lstStyle/>
          <a:p>
            <a:r>
              <a:rPr lang="en-US" sz="600" i="1" dirty="0"/>
              <a:t>Feedback Loop</a:t>
            </a:r>
            <a:endParaRPr lang="en-US" dirty="0"/>
          </a:p>
        </p:txBody>
      </p:sp>
      <p:sp>
        <p:nvSpPr>
          <p:cNvPr id="162" name="Freeform: Shape 161">
            <a:extLst>
              <a:ext uri="{FF2B5EF4-FFF2-40B4-BE49-F238E27FC236}">
                <a16:creationId xmlns:a16="http://schemas.microsoft.com/office/drawing/2014/main" id="{D5BF6A0C-D9DF-D06D-9336-359854328CE0}"/>
              </a:ext>
            </a:extLst>
          </p:cNvPr>
          <p:cNvSpPr/>
          <p:nvPr/>
        </p:nvSpPr>
        <p:spPr>
          <a:xfrm rot="401900" flipH="1">
            <a:off x="1458755" y="1172369"/>
            <a:ext cx="142486" cy="705803"/>
          </a:xfrm>
          <a:custGeom>
            <a:avLst/>
            <a:gdLst>
              <a:gd name="connsiteX0" fmla="*/ 263 w 593707"/>
              <a:gd name="connsiteY0" fmla="*/ 719788 h 2814977"/>
              <a:gd name="connsiteX1" fmla="*/ 351955 w 593707"/>
              <a:gd name="connsiteY1" fmla="*/ 1659309 h 2814977"/>
              <a:gd name="connsiteX2" fmla="*/ 437366 w 593707"/>
              <a:gd name="connsiteY2" fmla="*/ 2814870 h 2814977"/>
              <a:gd name="connsiteX3" fmla="*/ 301714 w 593707"/>
              <a:gd name="connsiteY3" fmla="*/ 1593995 h 2814977"/>
              <a:gd name="connsiteX4" fmla="*/ 502681 w 593707"/>
              <a:gd name="connsiteY4" fmla="*/ 111863 h 2814977"/>
              <a:gd name="connsiteX5" fmla="*/ 477560 w 593707"/>
              <a:gd name="connsiteY5" fmla="*/ 111863 h 2814977"/>
              <a:gd name="connsiteX6" fmla="*/ 492632 w 593707"/>
              <a:gd name="connsiteY6" fmla="*/ 167129 h 2814977"/>
              <a:gd name="connsiteX7" fmla="*/ 573019 w 593707"/>
              <a:gd name="connsiteY7" fmla="*/ 111863 h 2814977"/>
              <a:gd name="connsiteX8" fmla="*/ 562971 w 593707"/>
              <a:gd name="connsiteY8" fmla="*/ 66645 h 2814977"/>
              <a:gd name="connsiteX9" fmla="*/ 512729 w 593707"/>
              <a:gd name="connsiteY9" fmla="*/ 106839 h 2814977"/>
              <a:gd name="connsiteX10" fmla="*/ 593116 w 593707"/>
              <a:gd name="connsiteY10" fmla="*/ 21428 h 2814977"/>
              <a:gd name="connsiteX11" fmla="*/ 547898 w 593707"/>
              <a:gd name="connsiteY11" fmla="*/ 6355 h 2814977"/>
              <a:gd name="connsiteX12" fmla="*/ 522777 w 593707"/>
              <a:gd name="connsiteY12" fmla="*/ 66645 h 2814977"/>
              <a:gd name="connsiteX13" fmla="*/ 472536 w 593707"/>
              <a:gd name="connsiteY13" fmla="*/ 227419 h 2814977"/>
              <a:gd name="connsiteX14" fmla="*/ 422294 w 593707"/>
              <a:gd name="connsiteY14" fmla="*/ 96791 h 2814977"/>
              <a:gd name="connsiteX15" fmla="*/ 462487 w 593707"/>
              <a:gd name="connsiteY15" fmla="*/ 106839 h 2814977"/>
              <a:gd name="connsiteX16" fmla="*/ 482584 w 593707"/>
              <a:gd name="connsiteY16" fmla="*/ 207322 h 2814977"/>
              <a:gd name="connsiteX17" fmla="*/ 487608 w 593707"/>
              <a:gd name="connsiteY17" fmla="*/ 227419 h 2814977"/>
              <a:gd name="connsiteX18" fmla="*/ 562971 w 593707"/>
              <a:gd name="connsiteY18" fmla="*/ 182202 h 2814977"/>
              <a:gd name="connsiteX19" fmla="*/ 562971 w 593707"/>
              <a:gd name="connsiteY19" fmla="*/ 136984 h 2814977"/>
              <a:gd name="connsiteX20" fmla="*/ 497656 w 593707"/>
              <a:gd name="connsiteY20" fmla="*/ 187226 h 2814977"/>
              <a:gd name="connsiteX21" fmla="*/ 472536 w 593707"/>
              <a:gd name="connsiteY21" fmla="*/ 282685 h 2814977"/>
              <a:gd name="connsiteX22" fmla="*/ 397173 w 593707"/>
              <a:gd name="connsiteY22" fmla="*/ 207322 h 2814977"/>
              <a:gd name="connsiteX23" fmla="*/ 427318 w 593707"/>
              <a:gd name="connsiteY23" fmla="*/ 167129 h 2814977"/>
              <a:gd name="connsiteX24" fmla="*/ 482584 w 593707"/>
              <a:gd name="connsiteY24" fmla="*/ 257564 h 2814977"/>
              <a:gd name="connsiteX25" fmla="*/ 482584 w 593707"/>
              <a:gd name="connsiteY25" fmla="*/ 287709 h 2814977"/>
              <a:gd name="connsiteX26" fmla="*/ 557947 w 593707"/>
              <a:gd name="connsiteY26" fmla="*/ 237467 h 2814977"/>
              <a:gd name="connsiteX27" fmla="*/ 552922 w 593707"/>
              <a:gd name="connsiteY27" fmla="*/ 207322 h 2814977"/>
              <a:gd name="connsiteX28" fmla="*/ 482584 w 593707"/>
              <a:gd name="connsiteY28" fmla="*/ 227419 h 2814977"/>
              <a:gd name="connsiteX29" fmla="*/ 467511 w 593707"/>
              <a:gd name="connsiteY29" fmla="*/ 353023 h 2814977"/>
              <a:gd name="connsiteX30" fmla="*/ 382100 w 593707"/>
              <a:gd name="connsiteY30" fmla="*/ 272637 h 2814977"/>
              <a:gd name="connsiteX31" fmla="*/ 422294 w 593707"/>
              <a:gd name="connsiteY31" fmla="*/ 257564 h 2814977"/>
              <a:gd name="connsiteX32" fmla="*/ 477560 w 593707"/>
              <a:gd name="connsiteY32" fmla="*/ 322878 h 2814977"/>
              <a:gd name="connsiteX33" fmla="*/ 462487 w 593707"/>
              <a:gd name="connsiteY33" fmla="*/ 337951 h 2814977"/>
              <a:gd name="connsiteX34" fmla="*/ 562971 w 593707"/>
              <a:gd name="connsiteY34" fmla="*/ 297758 h 2814977"/>
              <a:gd name="connsiteX35" fmla="*/ 537850 w 593707"/>
              <a:gd name="connsiteY35" fmla="*/ 262588 h 2814977"/>
              <a:gd name="connsiteX36" fmla="*/ 462487 w 593707"/>
              <a:gd name="connsiteY36" fmla="*/ 292733 h 2814977"/>
              <a:gd name="connsiteX37" fmla="*/ 457463 w 593707"/>
              <a:gd name="connsiteY37" fmla="*/ 398241 h 2814977"/>
              <a:gd name="connsiteX38" fmla="*/ 367028 w 593707"/>
              <a:gd name="connsiteY38" fmla="*/ 342975 h 2814977"/>
              <a:gd name="connsiteX39" fmla="*/ 407221 w 593707"/>
              <a:gd name="connsiteY39" fmla="*/ 302782 h 2814977"/>
              <a:gd name="connsiteX40" fmla="*/ 462487 w 593707"/>
              <a:gd name="connsiteY40" fmla="*/ 358048 h 2814977"/>
              <a:gd name="connsiteX41" fmla="*/ 457463 w 593707"/>
              <a:gd name="connsiteY41" fmla="*/ 393217 h 2814977"/>
              <a:gd name="connsiteX42" fmla="*/ 557947 w 593707"/>
              <a:gd name="connsiteY42" fmla="*/ 347999 h 2814977"/>
              <a:gd name="connsiteX43" fmla="*/ 537850 w 593707"/>
              <a:gd name="connsiteY43" fmla="*/ 317854 h 2814977"/>
              <a:gd name="connsiteX44" fmla="*/ 462487 w 593707"/>
              <a:gd name="connsiteY44" fmla="*/ 353023 h 2814977"/>
              <a:gd name="connsiteX45" fmla="*/ 437366 w 593707"/>
              <a:gd name="connsiteY45" fmla="*/ 473604 h 2814977"/>
              <a:gd name="connsiteX46" fmla="*/ 362004 w 593707"/>
              <a:gd name="connsiteY46" fmla="*/ 388193 h 2814977"/>
              <a:gd name="connsiteX47" fmla="*/ 392149 w 593707"/>
              <a:gd name="connsiteY47" fmla="*/ 378144 h 2814977"/>
              <a:gd name="connsiteX48" fmla="*/ 442391 w 593707"/>
              <a:gd name="connsiteY48" fmla="*/ 408289 h 2814977"/>
              <a:gd name="connsiteX49" fmla="*/ 447415 w 593707"/>
              <a:gd name="connsiteY49" fmla="*/ 468580 h 2814977"/>
              <a:gd name="connsiteX50" fmla="*/ 557947 w 593707"/>
              <a:gd name="connsiteY50" fmla="*/ 393217 h 2814977"/>
              <a:gd name="connsiteX51" fmla="*/ 532826 w 593707"/>
              <a:gd name="connsiteY51" fmla="*/ 368096 h 2814977"/>
              <a:gd name="connsiteX52" fmla="*/ 462487 w 593707"/>
              <a:gd name="connsiteY52" fmla="*/ 388193 h 2814977"/>
              <a:gd name="connsiteX53" fmla="*/ 432342 w 593707"/>
              <a:gd name="connsiteY53" fmla="*/ 513797 h 2814977"/>
              <a:gd name="connsiteX54" fmla="*/ 367028 w 593707"/>
              <a:gd name="connsiteY54" fmla="*/ 473604 h 2814977"/>
              <a:gd name="connsiteX55" fmla="*/ 362004 w 593707"/>
              <a:gd name="connsiteY55" fmla="*/ 433410 h 2814977"/>
              <a:gd name="connsiteX56" fmla="*/ 392149 w 593707"/>
              <a:gd name="connsiteY56" fmla="*/ 433410 h 2814977"/>
              <a:gd name="connsiteX57" fmla="*/ 442391 w 593707"/>
              <a:gd name="connsiteY57" fmla="*/ 498725 h 2814977"/>
              <a:gd name="connsiteX58" fmla="*/ 432342 w 593707"/>
              <a:gd name="connsiteY58" fmla="*/ 559015 h 2814977"/>
              <a:gd name="connsiteX59" fmla="*/ 537850 w 593707"/>
              <a:gd name="connsiteY59" fmla="*/ 458531 h 2814977"/>
              <a:gd name="connsiteX60" fmla="*/ 537850 w 593707"/>
              <a:gd name="connsiteY60" fmla="*/ 428386 h 2814977"/>
              <a:gd name="connsiteX61" fmla="*/ 442391 w 593707"/>
              <a:gd name="connsiteY61" fmla="*/ 473604 h 2814977"/>
              <a:gd name="connsiteX62" fmla="*/ 427318 w 593707"/>
              <a:gd name="connsiteY62" fmla="*/ 574087 h 2814977"/>
              <a:gd name="connsiteX63" fmla="*/ 331859 w 593707"/>
              <a:gd name="connsiteY63" fmla="*/ 493700 h 2814977"/>
              <a:gd name="connsiteX64" fmla="*/ 341907 w 593707"/>
              <a:gd name="connsiteY64" fmla="*/ 468580 h 2814977"/>
              <a:gd name="connsiteX65" fmla="*/ 437366 w 593707"/>
              <a:gd name="connsiteY65" fmla="*/ 543942 h 2814977"/>
              <a:gd name="connsiteX66" fmla="*/ 422294 w 593707"/>
              <a:gd name="connsiteY66" fmla="*/ 624329 h 2814977"/>
              <a:gd name="connsiteX67" fmla="*/ 537850 w 593707"/>
              <a:gd name="connsiteY67" fmla="*/ 543942 h 2814977"/>
              <a:gd name="connsiteX68" fmla="*/ 507705 w 593707"/>
              <a:gd name="connsiteY68" fmla="*/ 488676 h 2814977"/>
              <a:gd name="connsiteX69" fmla="*/ 437366 w 593707"/>
              <a:gd name="connsiteY69" fmla="*/ 579111 h 2814977"/>
              <a:gd name="connsiteX70" fmla="*/ 417270 w 593707"/>
              <a:gd name="connsiteY70" fmla="*/ 654474 h 2814977"/>
              <a:gd name="connsiteX71" fmla="*/ 341907 w 593707"/>
              <a:gd name="connsiteY71" fmla="*/ 569063 h 2814977"/>
              <a:gd name="connsiteX72" fmla="*/ 341907 w 593707"/>
              <a:gd name="connsiteY72" fmla="*/ 523845 h 2814977"/>
              <a:gd name="connsiteX73" fmla="*/ 427318 w 593707"/>
              <a:gd name="connsiteY73" fmla="*/ 594184 h 2814977"/>
              <a:gd name="connsiteX74" fmla="*/ 422294 w 593707"/>
              <a:gd name="connsiteY74" fmla="*/ 649450 h 2814977"/>
              <a:gd name="connsiteX75" fmla="*/ 517753 w 593707"/>
              <a:gd name="connsiteY75" fmla="*/ 604232 h 2814977"/>
              <a:gd name="connsiteX76" fmla="*/ 517753 w 593707"/>
              <a:gd name="connsiteY76" fmla="*/ 579111 h 2814977"/>
              <a:gd name="connsiteX77" fmla="*/ 422294 w 593707"/>
              <a:gd name="connsiteY77" fmla="*/ 604232 h 2814977"/>
              <a:gd name="connsiteX78" fmla="*/ 296689 w 593707"/>
              <a:gd name="connsiteY78" fmla="*/ 1438245 h 2814977"/>
              <a:gd name="connsiteX79" fmla="*/ 263 w 593707"/>
              <a:gd name="connsiteY79" fmla="*/ 719788 h 281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93707" h="2814977">
                <a:moveTo>
                  <a:pt x="263" y="719788"/>
                </a:moveTo>
                <a:cubicBezTo>
                  <a:pt x="9474" y="756632"/>
                  <a:pt x="279105" y="1310129"/>
                  <a:pt x="351955" y="1659309"/>
                </a:cubicBezTo>
                <a:cubicBezTo>
                  <a:pt x="424806" y="2008489"/>
                  <a:pt x="445739" y="2825756"/>
                  <a:pt x="437366" y="2814870"/>
                </a:cubicBezTo>
                <a:cubicBezTo>
                  <a:pt x="428993" y="2803984"/>
                  <a:pt x="290828" y="2044496"/>
                  <a:pt x="301714" y="1593995"/>
                </a:cubicBezTo>
                <a:cubicBezTo>
                  <a:pt x="312600" y="1143494"/>
                  <a:pt x="473373" y="358885"/>
                  <a:pt x="502681" y="111863"/>
                </a:cubicBezTo>
                <a:cubicBezTo>
                  <a:pt x="531989" y="-135159"/>
                  <a:pt x="479235" y="102652"/>
                  <a:pt x="477560" y="111863"/>
                </a:cubicBezTo>
                <a:cubicBezTo>
                  <a:pt x="475885" y="121074"/>
                  <a:pt x="476722" y="167129"/>
                  <a:pt x="492632" y="167129"/>
                </a:cubicBezTo>
                <a:cubicBezTo>
                  <a:pt x="508542" y="167129"/>
                  <a:pt x="561296" y="128610"/>
                  <a:pt x="573019" y="111863"/>
                </a:cubicBezTo>
                <a:cubicBezTo>
                  <a:pt x="584742" y="95116"/>
                  <a:pt x="573019" y="67482"/>
                  <a:pt x="562971" y="66645"/>
                </a:cubicBezTo>
                <a:cubicBezTo>
                  <a:pt x="552923" y="65808"/>
                  <a:pt x="507705" y="114375"/>
                  <a:pt x="512729" y="106839"/>
                </a:cubicBezTo>
                <a:cubicBezTo>
                  <a:pt x="517753" y="99303"/>
                  <a:pt x="587255" y="38175"/>
                  <a:pt x="593116" y="21428"/>
                </a:cubicBezTo>
                <a:cubicBezTo>
                  <a:pt x="598978" y="4681"/>
                  <a:pt x="559621" y="-1181"/>
                  <a:pt x="547898" y="6355"/>
                </a:cubicBezTo>
                <a:cubicBezTo>
                  <a:pt x="536175" y="13891"/>
                  <a:pt x="535337" y="29801"/>
                  <a:pt x="522777" y="66645"/>
                </a:cubicBezTo>
                <a:cubicBezTo>
                  <a:pt x="510217" y="103489"/>
                  <a:pt x="489283" y="222395"/>
                  <a:pt x="472536" y="227419"/>
                </a:cubicBezTo>
                <a:cubicBezTo>
                  <a:pt x="455789" y="232443"/>
                  <a:pt x="423969" y="116888"/>
                  <a:pt x="422294" y="96791"/>
                </a:cubicBezTo>
                <a:cubicBezTo>
                  <a:pt x="420619" y="76694"/>
                  <a:pt x="452439" y="88417"/>
                  <a:pt x="462487" y="106839"/>
                </a:cubicBezTo>
                <a:cubicBezTo>
                  <a:pt x="472535" y="125261"/>
                  <a:pt x="478397" y="187225"/>
                  <a:pt x="482584" y="207322"/>
                </a:cubicBezTo>
                <a:cubicBezTo>
                  <a:pt x="486771" y="227419"/>
                  <a:pt x="474210" y="231606"/>
                  <a:pt x="487608" y="227419"/>
                </a:cubicBezTo>
                <a:cubicBezTo>
                  <a:pt x="501006" y="223232"/>
                  <a:pt x="550411" y="197274"/>
                  <a:pt x="562971" y="182202"/>
                </a:cubicBezTo>
                <a:cubicBezTo>
                  <a:pt x="575531" y="167130"/>
                  <a:pt x="573857" y="136147"/>
                  <a:pt x="562971" y="136984"/>
                </a:cubicBezTo>
                <a:cubicBezTo>
                  <a:pt x="552085" y="137821"/>
                  <a:pt x="512728" y="162943"/>
                  <a:pt x="497656" y="187226"/>
                </a:cubicBezTo>
                <a:cubicBezTo>
                  <a:pt x="482584" y="211509"/>
                  <a:pt x="489283" y="279336"/>
                  <a:pt x="472536" y="282685"/>
                </a:cubicBezTo>
                <a:cubicBezTo>
                  <a:pt x="455789" y="286034"/>
                  <a:pt x="404709" y="226581"/>
                  <a:pt x="397173" y="207322"/>
                </a:cubicBezTo>
                <a:cubicBezTo>
                  <a:pt x="389637" y="188063"/>
                  <a:pt x="413083" y="158755"/>
                  <a:pt x="427318" y="167129"/>
                </a:cubicBezTo>
                <a:cubicBezTo>
                  <a:pt x="441553" y="175503"/>
                  <a:pt x="473373" y="237467"/>
                  <a:pt x="482584" y="257564"/>
                </a:cubicBezTo>
                <a:cubicBezTo>
                  <a:pt x="491795" y="277661"/>
                  <a:pt x="470024" y="291058"/>
                  <a:pt x="482584" y="287709"/>
                </a:cubicBezTo>
                <a:cubicBezTo>
                  <a:pt x="495144" y="284360"/>
                  <a:pt x="546224" y="250865"/>
                  <a:pt x="557947" y="237467"/>
                </a:cubicBezTo>
                <a:cubicBezTo>
                  <a:pt x="569670" y="224069"/>
                  <a:pt x="565483" y="208997"/>
                  <a:pt x="552922" y="207322"/>
                </a:cubicBezTo>
                <a:cubicBezTo>
                  <a:pt x="540361" y="205647"/>
                  <a:pt x="496819" y="203135"/>
                  <a:pt x="482584" y="227419"/>
                </a:cubicBezTo>
                <a:cubicBezTo>
                  <a:pt x="468349" y="251703"/>
                  <a:pt x="484258" y="345487"/>
                  <a:pt x="467511" y="353023"/>
                </a:cubicBezTo>
                <a:cubicBezTo>
                  <a:pt x="450764" y="360559"/>
                  <a:pt x="389636" y="288547"/>
                  <a:pt x="382100" y="272637"/>
                </a:cubicBezTo>
                <a:cubicBezTo>
                  <a:pt x="374564" y="256727"/>
                  <a:pt x="406384" y="249191"/>
                  <a:pt x="422294" y="257564"/>
                </a:cubicBezTo>
                <a:cubicBezTo>
                  <a:pt x="438204" y="265937"/>
                  <a:pt x="477560" y="322878"/>
                  <a:pt x="477560" y="322878"/>
                </a:cubicBezTo>
                <a:cubicBezTo>
                  <a:pt x="484259" y="336276"/>
                  <a:pt x="448252" y="342138"/>
                  <a:pt x="462487" y="337951"/>
                </a:cubicBezTo>
                <a:cubicBezTo>
                  <a:pt x="476722" y="333764"/>
                  <a:pt x="550411" y="310318"/>
                  <a:pt x="562971" y="297758"/>
                </a:cubicBezTo>
                <a:cubicBezTo>
                  <a:pt x="575531" y="285198"/>
                  <a:pt x="554597" y="263425"/>
                  <a:pt x="537850" y="262588"/>
                </a:cubicBezTo>
                <a:cubicBezTo>
                  <a:pt x="521103" y="261751"/>
                  <a:pt x="475885" y="270124"/>
                  <a:pt x="462487" y="292733"/>
                </a:cubicBezTo>
                <a:cubicBezTo>
                  <a:pt x="449089" y="315342"/>
                  <a:pt x="473373" y="389867"/>
                  <a:pt x="457463" y="398241"/>
                </a:cubicBezTo>
                <a:cubicBezTo>
                  <a:pt x="441553" y="406615"/>
                  <a:pt x="375402" y="358885"/>
                  <a:pt x="367028" y="342975"/>
                </a:cubicBezTo>
                <a:cubicBezTo>
                  <a:pt x="358654" y="327065"/>
                  <a:pt x="391311" y="300270"/>
                  <a:pt x="407221" y="302782"/>
                </a:cubicBezTo>
                <a:cubicBezTo>
                  <a:pt x="423131" y="305294"/>
                  <a:pt x="454113" y="342976"/>
                  <a:pt x="462487" y="358048"/>
                </a:cubicBezTo>
                <a:cubicBezTo>
                  <a:pt x="470861" y="373120"/>
                  <a:pt x="441553" y="394892"/>
                  <a:pt x="457463" y="393217"/>
                </a:cubicBezTo>
                <a:cubicBezTo>
                  <a:pt x="473373" y="391542"/>
                  <a:pt x="544549" y="360560"/>
                  <a:pt x="557947" y="347999"/>
                </a:cubicBezTo>
                <a:cubicBezTo>
                  <a:pt x="571345" y="335438"/>
                  <a:pt x="553760" y="317017"/>
                  <a:pt x="537850" y="317854"/>
                </a:cubicBezTo>
                <a:cubicBezTo>
                  <a:pt x="521940" y="318691"/>
                  <a:pt x="479234" y="327065"/>
                  <a:pt x="462487" y="353023"/>
                </a:cubicBezTo>
                <a:cubicBezTo>
                  <a:pt x="445740" y="378981"/>
                  <a:pt x="454113" y="467742"/>
                  <a:pt x="437366" y="473604"/>
                </a:cubicBezTo>
                <a:cubicBezTo>
                  <a:pt x="420619" y="479466"/>
                  <a:pt x="369540" y="404103"/>
                  <a:pt x="362004" y="388193"/>
                </a:cubicBezTo>
                <a:cubicBezTo>
                  <a:pt x="354468" y="372283"/>
                  <a:pt x="378751" y="374795"/>
                  <a:pt x="392149" y="378144"/>
                </a:cubicBezTo>
                <a:cubicBezTo>
                  <a:pt x="405547" y="381493"/>
                  <a:pt x="433180" y="393216"/>
                  <a:pt x="442391" y="408289"/>
                </a:cubicBezTo>
                <a:cubicBezTo>
                  <a:pt x="451602" y="423362"/>
                  <a:pt x="428156" y="471092"/>
                  <a:pt x="447415" y="468580"/>
                </a:cubicBezTo>
                <a:cubicBezTo>
                  <a:pt x="466674" y="466068"/>
                  <a:pt x="543712" y="409964"/>
                  <a:pt x="557947" y="393217"/>
                </a:cubicBezTo>
                <a:cubicBezTo>
                  <a:pt x="572182" y="376470"/>
                  <a:pt x="548736" y="368933"/>
                  <a:pt x="532826" y="368096"/>
                </a:cubicBezTo>
                <a:cubicBezTo>
                  <a:pt x="516916" y="367259"/>
                  <a:pt x="479234" y="363909"/>
                  <a:pt x="462487" y="388193"/>
                </a:cubicBezTo>
                <a:cubicBezTo>
                  <a:pt x="445740" y="412477"/>
                  <a:pt x="448252" y="499562"/>
                  <a:pt x="432342" y="513797"/>
                </a:cubicBezTo>
                <a:cubicBezTo>
                  <a:pt x="416432" y="528032"/>
                  <a:pt x="378751" y="487002"/>
                  <a:pt x="367028" y="473604"/>
                </a:cubicBezTo>
                <a:cubicBezTo>
                  <a:pt x="355305" y="460206"/>
                  <a:pt x="357817" y="440109"/>
                  <a:pt x="362004" y="433410"/>
                </a:cubicBezTo>
                <a:cubicBezTo>
                  <a:pt x="366191" y="426711"/>
                  <a:pt x="378751" y="422524"/>
                  <a:pt x="392149" y="433410"/>
                </a:cubicBezTo>
                <a:cubicBezTo>
                  <a:pt x="405547" y="444296"/>
                  <a:pt x="435692" y="477791"/>
                  <a:pt x="442391" y="498725"/>
                </a:cubicBezTo>
                <a:cubicBezTo>
                  <a:pt x="449090" y="519659"/>
                  <a:pt x="416432" y="565714"/>
                  <a:pt x="432342" y="559015"/>
                </a:cubicBezTo>
                <a:cubicBezTo>
                  <a:pt x="448252" y="552316"/>
                  <a:pt x="520265" y="480302"/>
                  <a:pt x="537850" y="458531"/>
                </a:cubicBezTo>
                <a:cubicBezTo>
                  <a:pt x="555435" y="436760"/>
                  <a:pt x="553760" y="425874"/>
                  <a:pt x="537850" y="428386"/>
                </a:cubicBezTo>
                <a:cubicBezTo>
                  <a:pt x="521940" y="430898"/>
                  <a:pt x="460813" y="449321"/>
                  <a:pt x="442391" y="473604"/>
                </a:cubicBezTo>
                <a:cubicBezTo>
                  <a:pt x="423969" y="497887"/>
                  <a:pt x="445740" y="570738"/>
                  <a:pt x="427318" y="574087"/>
                </a:cubicBezTo>
                <a:cubicBezTo>
                  <a:pt x="408896" y="577436"/>
                  <a:pt x="346094" y="511284"/>
                  <a:pt x="331859" y="493700"/>
                </a:cubicBezTo>
                <a:cubicBezTo>
                  <a:pt x="317624" y="476116"/>
                  <a:pt x="324322" y="460206"/>
                  <a:pt x="341907" y="468580"/>
                </a:cubicBezTo>
                <a:cubicBezTo>
                  <a:pt x="359492" y="476954"/>
                  <a:pt x="423968" y="517984"/>
                  <a:pt x="437366" y="543942"/>
                </a:cubicBezTo>
                <a:cubicBezTo>
                  <a:pt x="450764" y="569900"/>
                  <a:pt x="405547" y="624329"/>
                  <a:pt x="422294" y="624329"/>
                </a:cubicBezTo>
                <a:cubicBezTo>
                  <a:pt x="439041" y="624329"/>
                  <a:pt x="523615" y="566551"/>
                  <a:pt x="537850" y="543942"/>
                </a:cubicBezTo>
                <a:cubicBezTo>
                  <a:pt x="552085" y="521333"/>
                  <a:pt x="524452" y="482814"/>
                  <a:pt x="507705" y="488676"/>
                </a:cubicBezTo>
                <a:cubicBezTo>
                  <a:pt x="490958" y="494537"/>
                  <a:pt x="452439" y="551478"/>
                  <a:pt x="437366" y="579111"/>
                </a:cubicBezTo>
                <a:cubicBezTo>
                  <a:pt x="422294" y="606744"/>
                  <a:pt x="433180" y="656149"/>
                  <a:pt x="417270" y="654474"/>
                </a:cubicBezTo>
                <a:cubicBezTo>
                  <a:pt x="401360" y="652799"/>
                  <a:pt x="354468" y="590834"/>
                  <a:pt x="341907" y="569063"/>
                </a:cubicBezTo>
                <a:cubicBezTo>
                  <a:pt x="329347" y="547291"/>
                  <a:pt x="327672" y="519658"/>
                  <a:pt x="341907" y="523845"/>
                </a:cubicBezTo>
                <a:cubicBezTo>
                  <a:pt x="356142" y="528032"/>
                  <a:pt x="413920" y="573250"/>
                  <a:pt x="427318" y="594184"/>
                </a:cubicBezTo>
                <a:cubicBezTo>
                  <a:pt x="440716" y="615118"/>
                  <a:pt x="407222" y="647775"/>
                  <a:pt x="422294" y="649450"/>
                </a:cubicBezTo>
                <a:cubicBezTo>
                  <a:pt x="437367" y="651125"/>
                  <a:pt x="501843" y="615955"/>
                  <a:pt x="517753" y="604232"/>
                </a:cubicBezTo>
                <a:cubicBezTo>
                  <a:pt x="533663" y="592509"/>
                  <a:pt x="533663" y="579111"/>
                  <a:pt x="517753" y="579111"/>
                </a:cubicBezTo>
                <a:cubicBezTo>
                  <a:pt x="501843" y="579111"/>
                  <a:pt x="459138" y="461043"/>
                  <a:pt x="422294" y="604232"/>
                </a:cubicBezTo>
                <a:cubicBezTo>
                  <a:pt x="385450" y="747421"/>
                  <a:pt x="367028" y="1416473"/>
                  <a:pt x="296689" y="1438245"/>
                </a:cubicBezTo>
                <a:cubicBezTo>
                  <a:pt x="226350" y="1460017"/>
                  <a:pt x="-8948" y="682944"/>
                  <a:pt x="263" y="719788"/>
                </a:cubicBezTo>
                <a:close/>
              </a:path>
            </a:pathLst>
          </a:custGeom>
          <a:solidFill>
            <a:schemeClr val="accent2">
              <a:lumMod val="40000"/>
              <a:lumOff val="60000"/>
            </a:schemeClr>
          </a:solidFill>
          <a:ln w="3175"/>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B00181E0-A00B-22E4-C491-D9646483728A}"/>
              </a:ext>
            </a:extLst>
          </p:cNvPr>
          <p:cNvSpPr/>
          <p:nvPr/>
        </p:nvSpPr>
        <p:spPr>
          <a:xfrm>
            <a:off x="4987761" y="3196449"/>
            <a:ext cx="4091574" cy="1214690"/>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17475" marR="0" indent="-117475">
              <a:buFont typeface="Arial" panose="020B0604020202020204" pitchFamily="34" charset="0"/>
              <a:buChar char="•"/>
            </a:pPr>
            <a:r>
              <a:rPr lang="en-US" sz="800" dirty="0">
                <a:solidFill>
                  <a:schemeClr val="bg1"/>
                </a:solidFill>
              </a:rPr>
              <a:t>Based on the linkages in cognitive maps, factors “soil tilth” and “time working on-farm” were positively associated with cover crop adoption. </a:t>
            </a:r>
          </a:p>
          <a:p>
            <a:pPr marL="117475" marR="0" indent="-117475">
              <a:buFont typeface="Arial" panose="020B0604020202020204" pitchFamily="34" charset="0"/>
              <a:buChar char="•"/>
            </a:pPr>
            <a:r>
              <a:rPr lang="en-US" sz="800" dirty="0">
                <a:solidFill>
                  <a:schemeClr val="bg1"/>
                </a:solidFill>
              </a:rPr>
              <a:t>Cover crop adoption was more likely among farmers who had greater diversity in crop rotations and was less likely among farmers with higher indicators of status quo bias. </a:t>
            </a:r>
          </a:p>
          <a:p>
            <a:pPr marL="117475" marR="0" indent="-117475">
              <a:buFont typeface="Arial" panose="020B0604020202020204" pitchFamily="34" charset="0"/>
              <a:buChar char="•"/>
            </a:pPr>
            <a:r>
              <a:rPr lang="en-US" sz="800" dirty="0">
                <a:solidFill>
                  <a:schemeClr val="bg1"/>
                </a:solidFill>
              </a:rPr>
              <a:t>recency bias and status quo bias were predictive of each other, both increasing the likelihood of the other</a:t>
            </a:r>
          </a:p>
          <a:p>
            <a:pPr marL="117475" marR="0" indent="-117475">
              <a:buFont typeface="Arial" panose="020B0604020202020204" pitchFamily="34" charset="0"/>
              <a:buChar char="•"/>
            </a:pPr>
            <a:r>
              <a:rPr lang="en-US" sz="800" dirty="0">
                <a:solidFill>
                  <a:schemeClr val="bg1"/>
                </a:solidFill>
              </a:rPr>
              <a:t>SEM supports that these relationships are significant (p &lt; 0.05), but weak</a:t>
            </a:r>
          </a:p>
          <a:p>
            <a:pPr marL="227013" lvl="1" indent="-117475">
              <a:buFont typeface="Arial" panose="020B0604020202020204" pitchFamily="34" charset="0"/>
              <a:buChar char="•"/>
            </a:pPr>
            <a:r>
              <a:rPr lang="en-US" sz="800" dirty="0">
                <a:solidFill>
                  <a:schemeClr val="bg1"/>
                </a:solidFill>
              </a:rPr>
              <a:t>Residual variances indicate that most of status quo bias (0.82) and cover crop adoption (0.62) are still unexplained by the model</a:t>
            </a:r>
          </a:p>
        </p:txBody>
      </p:sp>
      <p:sp>
        <p:nvSpPr>
          <p:cNvPr id="164" name="TextBox 163">
            <a:extLst>
              <a:ext uri="{FF2B5EF4-FFF2-40B4-BE49-F238E27FC236}">
                <a16:creationId xmlns:a16="http://schemas.microsoft.com/office/drawing/2014/main" id="{69295AE9-3E52-E1ED-48F6-A4DFBCAD4031}"/>
              </a:ext>
            </a:extLst>
          </p:cNvPr>
          <p:cNvSpPr txBox="1"/>
          <p:nvPr/>
        </p:nvSpPr>
        <p:spPr>
          <a:xfrm>
            <a:off x="2391999" y="2662106"/>
            <a:ext cx="2181484" cy="261610"/>
          </a:xfrm>
          <a:prstGeom prst="rect">
            <a:avLst/>
          </a:prstGeom>
          <a:noFill/>
        </p:spPr>
        <p:txBody>
          <a:bodyPr wrap="square">
            <a:spAutoFit/>
          </a:bodyPr>
          <a:lstStyle/>
          <a:p>
            <a:r>
              <a:rPr lang="en-US" sz="1100" b="1" dirty="0">
                <a:solidFill>
                  <a:schemeClr val="accent2">
                    <a:lumMod val="50000"/>
                  </a:schemeClr>
                </a:solidFill>
              </a:rPr>
              <a:t>Methods</a:t>
            </a:r>
          </a:p>
        </p:txBody>
      </p:sp>
      <p:sp>
        <p:nvSpPr>
          <p:cNvPr id="165" name="TextBox 164">
            <a:extLst>
              <a:ext uri="{FF2B5EF4-FFF2-40B4-BE49-F238E27FC236}">
                <a16:creationId xmlns:a16="http://schemas.microsoft.com/office/drawing/2014/main" id="{8C0CF5BC-BFDF-5A2E-6C61-0C3167457285}"/>
              </a:ext>
            </a:extLst>
          </p:cNvPr>
          <p:cNvSpPr txBox="1"/>
          <p:nvPr/>
        </p:nvSpPr>
        <p:spPr>
          <a:xfrm>
            <a:off x="1502758" y="541326"/>
            <a:ext cx="1736936" cy="261610"/>
          </a:xfrm>
          <a:prstGeom prst="rect">
            <a:avLst/>
          </a:prstGeom>
          <a:noFill/>
        </p:spPr>
        <p:txBody>
          <a:bodyPr wrap="square">
            <a:spAutoFit/>
          </a:bodyPr>
          <a:lstStyle/>
          <a:p>
            <a:r>
              <a:rPr lang="en-US" sz="1100" b="1" dirty="0">
                <a:solidFill>
                  <a:schemeClr val="accent2">
                    <a:lumMod val="50000"/>
                  </a:schemeClr>
                </a:solidFill>
              </a:rPr>
              <a:t>Introduction</a:t>
            </a:r>
          </a:p>
        </p:txBody>
      </p:sp>
      <p:sp>
        <p:nvSpPr>
          <p:cNvPr id="166" name="TextBox 165">
            <a:extLst>
              <a:ext uri="{FF2B5EF4-FFF2-40B4-BE49-F238E27FC236}">
                <a16:creationId xmlns:a16="http://schemas.microsoft.com/office/drawing/2014/main" id="{2A5F8B19-9DF7-6A84-F15F-4E2999B171B6}"/>
              </a:ext>
            </a:extLst>
          </p:cNvPr>
          <p:cNvSpPr txBox="1"/>
          <p:nvPr/>
        </p:nvSpPr>
        <p:spPr>
          <a:xfrm>
            <a:off x="4934556" y="2973499"/>
            <a:ext cx="2358392" cy="261610"/>
          </a:xfrm>
          <a:prstGeom prst="rect">
            <a:avLst/>
          </a:prstGeom>
          <a:noFill/>
        </p:spPr>
        <p:txBody>
          <a:bodyPr wrap="square">
            <a:spAutoFit/>
          </a:bodyPr>
          <a:lstStyle/>
          <a:p>
            <a:r>
              <a:rPr lang="en-US" sz="1100" b="1" dirty="0">
                <a:solidFill>
                  <a:schemeClr val="accent2">
                    <a:lumMod val="50000"/>
                  </a:schemeClr>
                </a:solidFill>
              </a:rPr>
              <a:t>Key Findings</a:t>
            </a:r>
          </a:p>
        </p:txBody>
      </p:sp>
      <p:pic>
        <p:nvPicPr>
          <p:cNvPr id="2" name="Picture 1">
            <a:extLst>
              <a:ext uri="{FF2B5EF4-FFF2-40B4-BE49-F238E27FC236}">
                <a16:creationId xmlns:a16="http://schemas.microsoft.com/office/drawing/2014/main" id="{376FAF99-0010-9465-D55E-B88D53884558}"/>
              </a:ext>
            </a:extLst>
          </p:cNvPr>
          <p:cNvPicPr>
            <a:picLocks noChangeAspect="1"/>
          </p:cNvPicPr>
          <p:nvPr/>
        </p:nvPicPr>
        <p:blipFill>
          <a:blip r:embed="rId8"/>
          <a:stretch>
            <a:fillRect/>
          </a:stretch>
        </p:blipFill>
        <p:spPr>
          <a:xfrm>
            <a:off x="1195240" y="4688495"/>
            <a:ext cx="1266427" cy="689499"/>
          </a:xfrm>
          <a:prstGeom prst="rect">
            <a:avLst/>
          </a:prstGeom>
        </p:spPr>
      </p:pic>
      <p:sp>
        <p:nvSpPr>
          <p:cNvPr id="6" name="AutoShape 2">
            <a:extLst>
              <a:ext uri="{FF2B5EF4-FFF2-40B4-BE49-F238E27FC236}">
                <a16:creationId xmlns:a16="http://schemas.microsoft.com/office/drawing/2014/main" id="{B072DD3B-F749-9F6E-A792-E1797A96B32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screenshot of a survey&#10;&#10;Description automatically generated">
            <a:extLst>
              <a:ext uri="{FF2B5EF4-FFF2-40B4-BE49-F238E27FC236}">
                <a16:creationId xmlns:a16="http://schemas.microsoft.com/office/drawing/2014/main" id="{6449211E-230E-F2B0-A74C-6C41474823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601" y="5581088"/>
            <a:ext cx="966965" cy="877403"/>
          </a:xfrm>
          <a:prstGeom prst="rect">
            <a:avLst/>
          </a:prstGeom>
        </p:spPr>
      </p:pic>
      <p:pic>
        <p:nvPicPr>
          <p:cNvPr id="51" name="Picture 50" descr="A red and grey logo&#10;&#10;Description automatically generated">
            <a:extLst>
              <a:ext uri="{FF2B5EF4-FFF2-40B4-BE49-F238E27FC236}">
                <a16:creationId xmlns:a16="http://schemas.microsoft.com/office/drawing/2014/main" id="{94855538-2CC6-A2D0-4B1B-08654A6334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566" y="8719"/>
            <a:ext cx="768809" cy="547122"/>
          </a:xfrm>
          <a:prstGeom prst="rect">
            <a:avLst/>
          </a:prstGeom>
        </p:spPr>
      </p:pic>
      <p:pic>
        <p:nvPicPr>
          <p:cNvPr id="99" name="Picture 98" descr="A map of canada with different colored squares&#10;&#10;Description automatically generated">
            <a:extLst>
              <a:ext uri="{FF2B5EF4-FFF2-40B4-BE49-F238E27FC236}">
                <a16:creationId xmlns:a16="http://schemas.microsoft.com/office/drawing/2014/main" id="{071E4790-D8DE-0CD6-F315-486439E67F2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13370" y="1924478"/>
            <a:ext cx="1522653" cy="1155841"/>
          </a:xfrm>
          <a:prstGeom prst="rect">
            <a:avLst/>
          </a:prstGeom>
        </p:spPr>
      </p:pic>
    </p:spTree>
    <p:extLst>
      <p:ext uri="{BB962C8B-B14F-4D97-AF65-F5344CB8AC3E}">
        <p14:creationId xmlns:p14="http://schemas.microsoft.com/office/powerpoint/2010/main" val="548819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15302</TotalTime>
  <Words>515</Words>
  <Application>Microsoft Office PowerPoint</Application>
  <PresentationFormat>On-screen Show (4:3)</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Times New Roman</vt:lpstr>
      <vt:lpstr>Office Theme</vt:lpstr>
      <vt:lpstr>Cognition of Complexity, Cognitive Biases, and Cover Crop Adoption:  Understanding Farmer Decision-Making Processes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Singh, Prabhjot</dc:creator>
  <cp:lastModifiedBy>Singh, Prabhjot</cp:lastModifiedBy>
  <cp:revision>29</cp:revision>
  <dcterms:created xsi:type="dcterms:W3CDTF">2025-02-17T19:20:19Z</dcterms:created>
  <dcterms:modified xsi:type="dcterms:W3CDTF">2025-03-11T00:57:35Z</dcterms:modified>
</cp:coreProperties>
</file>