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57" r:id="rId2"/>
    <p:sldId id="256"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DA"/>
    <a:srgbClr val="F3F2D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2925"/>
  </p:normalViewPr>
  <p:slideViewPr>
    <p:cSldViewPr snapToGrid="0">
      <p:cViewPr>
        <p:scale>
          <a:sx n="86" d="100"/>
          <a:sy n="86" d="100"/>
        </p:scale>
        <p:origin x="30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7B338-A897-AA45-AE76-D3BEC067D1C1}" type="datetimeFigureOut">
              <a:rPr lang="en-US" smtClean="0"/>
              <a:t>8/22/22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A71A-4183-7341-B711-BA3D2EFBEA3A}" type="slidenum">
              <a:rPr lang="en-US" smtClean="0"/>
              <a:t>‹#›</a:t>
            </a:fld>
            <a:endParaRPr lang="en-US"/>
          </a:p>
        </p:txBody>
      </p:sp>
    </p:spTree>
    <p:extLst>
      <p:ext uri="{BB962C8B-B14F-4D97-AF65-F5344CB8AC3E}">
        <p14:creationId xmlns:p14="http://schemas.microsoft.com/office/powerpoint/2010/main" val="282680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A71A-4183-7341-B711-BA3D2EFBEA3A}" type="slidenum">
              <a:rPr lang="en-US" smtClean="0"/>
              <a:t>1</a:t>
            </a:fld>
            <a:endParaRPr lang="en-US"/>
          </a:p>
        </p:txBody>
      </p:sp>
    </p:spTree>
    <p:extLst>
      <p:ext uri="{BB962C8B-B14F-4D97-AF65-F5344CB8AC3E}">
        <p14:creationId xmlns:p14="http://schemas.microsoft.com/office/powerpoint/2010/main" val="239438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6CDB2-62BE-DF4B-9D7A-AF81C0187488}"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326825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6CDB2-62BE-DF4B-9D7A-AF81C0187488}"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9183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6CDB2-62BE-DF4B-9D7A-AF81C0187488}"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88984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6CDB2-62BE-DF4B-9D7A-AF81C0187488}"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135908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6CDB2-62BE-DF4B-9D7A-AF81C0187488}"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361416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6CDB2-62BE-DF4B-9D7A-AF81C0187488}"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86278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6CDB2-62BE-DF4B-9D7A-AF81C0187488}" type="datetimeFigureOut">
              <a:rPr lang="en-US" smtClean="0"/>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141886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6CDB2-62BE-DF4B-9D7A-AF81C0187488}"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403676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6CDB2-62BE-DF4B-9D7A-AF81C0187488}" type="datetimeFigureOut">
              <a:rPr lang="en-US" smtClean="0"/>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16187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6CDB2-62BE-DF4B-9D7A-AF81C0187488}"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166754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6CDB2-62BE-DF4B-9D7A-AF81C0187488}"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982AC-6E3C-9C46-8E7A-702F287D4EF2}" type="slidenum">
              <a:rPr lang="en-US" smtClean="0"/>
              <a:t>‹#›</a:t>
            </a:fld>
            <a:endParaRPr lang="en-US"/>
          </a:p>
        </p:txBody>
      </p:sp>
    </p:spTree>
    <p:extLst>
      <p:ext uri="{BB962C8B-B14F-4D97-AF65-F5344CB8AC3E}">
        <p14:creationId xmlns:p14="http://schemas.microsoft.com/office/powerpoint/2010/main" val="370237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6CDB2-62BE-DF4B-9D7A-AF81C0187488}" type="datetimeFigureOut">
              <a:rPr lang="en-US" smtClean="0"/>
              <a:t>8/22/22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D5982AC-6E3C-9C46-8E7A-702F287D4EF2}" type="slidenum">
              <a:rPr lang="en-US" smtClean="0"/>
              <a:t>‹#›</a:t>
            </a:fld>
            <a:endParaRPr lang="en-US"/>
          </a:p>
        </p:txBody>
      </p:sp>
    </p:spTree>
    <p:extLst>
      <p:ext uri="{BB962C8B-B14F-4D97-AF65-F5344CB8AC3E}">
        <p14:creationId xmlns:p14="http://schemas.microsoft.com/office/powerpoint/2010/main" val="56658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radar chart&#10;&#10;Description automatically generated">
            <a:extLst>
              <a:ext uri="{FF2B5EF4-FFF2-40B4-BE49-F238E27FC236}">
                <a16:creationId xmlns:a16="http://schemas.microsoft.com/office/drawing/2014/main" id="{18914F55-57D2-068F-E6EF-4705AF1F6F22}"/>
              </a:ext>
            </a:extLst>
          </p:cNvPr>
          <p:cNvPicPr>
            <a:picLocks noChangeAspect="1"/>
          </p:cNvPicPr>
          <p:nvPr/>
        </p:nvPicPr>
        <p:blipFill>
          <a:blip r:embed="rId3"/>
          <a:stretch>
            <a:fillRect/>
          </a:stretch>
        </p:blipFill>
        <p:spPr>
          <a:xfrm>
            <a:off x="2645241" y="215362"/>
            <a:ext cx="4226076" cy="4425855"/>
          </a:xfrm>
          <a:prstGeom prst="rect">
            <a:avLst/>
          </a:prstGeom>
        </p:spPr>
      </p:pic>
      <p:sp>
        <p:nvSpPr>
          <p:cNvPr id="11" name="Rectangle 10">
            <a:extLst>
              <a:ext uri="{FF2B5EF4-FFF2-40B4-BE49-F238E27FC236}">
                <a16:creationId xmlns:a16="http://schemas.microsoft.com/office/drawing/2014/main" id="{1CFFB56A-68B2-07FD-D489-F25363A4B60F}"/>
              </a:ext>
            </a:extLst>
          </p:cNvPr>
          <p:cNvSpPr/>
          <p:nvPr/>
        </p:nvSpPr>
        <p:spPr>
          <a:xfrm>
            <a:off x="192234" y="194873"/>
            <a:ext cx="2357580" cy="7300210"/>
          </a:xfrm>
          <a:prstGeom prst="rect">
            <a:avLst/>
          </a:prstGeom>
          <a:solidFill>
            <a:srgbClr val="E9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Three Sisters Project: Quick Soil Guide for Home Garden Health</a:t>
            </a:r>
          </a:p>
          <a:p>
            <a:pPr algn="ctr"/>
            <a:endParaRPr lang="en-US" dirty="0">
              <a:solidFill>
                <a:schemeClr val="tx1"/>
              </a:solidFill>
            </a:endParaRPr>
          </a:p>
          <a:p>
            <a:pPr algn="just"/>
            <a:r>
              <a:rPr lang="en-US" sz="1200" dirty="0">
                <a:solidFill>
                  <a:schemeClr val="tx1"/>
                </a:solidFill>
              </a:rPr>
              <a:t>In order to help mange a home garden, its best to know what soil conditions you are starting with. Soil texture can help determine where to begin. Texture can influence aeration, available water content, and nutrient availability. </a:t>
            </a:r>
          </a:p>
          <a:p>
            <a:pPr algn="just"/>
            <a:endParaRPr lang="en-US" sz="1200" dirty="0">
              <a:solidFill>
                <a:schemeClr val="tx1"/>
              </a:solidFill>
            </a:endParaRPr>
          </a:p>
          <a:p>
            <a:pPr algn="just"/>
            <a:r>
              <a:rPr lang="en-US" sz="1200" dirty="0">
                <a:solidFill>
                  <a:schemeClr val="tx1"/>
                </a:solidFill>
              </a:rPr>
              <a:t>Its important to remember that texture can’t be changed, but structure is a dynamic property that can be altered with management. However, texture influences how we can manage the soil, these changes won’t occur over night or even one growing season. It’s best to be consistent and mindful of how your garden soil is doing. </a:t>
            </a:r>
          </a:p>
          <a:p>
            <a:pPr algn="just"/>
            <a:endParaRPr lang="en-US" sz="1200" dirty="0">
              <a:solidFill>
                <a:schemeClr val="tx1"/>
              </a:solidFill>
            </a:endParaRPr>
          </a:p>
          <a:p>
            <a:pPr algn="just"/>
            <a:r>
              <a:rPr lang="en-US" sz="1200" dirty="0">
                <a:solidFill>
                  <a:schemeClr val="tx1"/>
                </a:solidFill>
              </a:rPr>
              <a:t>Let’s start by collecting a representative soil sample from your garden.  Scan the code below for a tutorial video on collecting a soil sample.  Once you have your sample collected, start with step one below, and continue with the flow chart on the back. Continue with steps two and three.  </a:t>
            </a:r>
            <a:endParaRPr lang="en-US" dirty="0">
              <a:solidFill>
                <a:schemeClr val="tx1"/>
              </a:solidFill>
            </a:endParaRPr>
          </a:p>
          <a:p>
            <a:pPr algn="just"/>
            <a:endParaRPr lang="en-US" sz="1200" dirty="0">
              <a:solidFill>
                <a:schemeClr val="tx1"/>
              </a:solidFill>
            </a:endParaRPr>
          </a:p>
          <a:p>
            <a:pPr algn="ctr"/>
            <a:r>
              <a:rPr lang="en-US" sz="1200" dirty="0">
                <a:solidFill>
                  <a:schemeClr val="tx1"/>
                </a:solidFill>
              </a:rPr>
              <a:t>Prepared by the Iowa State Three Sisters Team</a:t>
            </a:r>
          </a:p>
        </p:txBody>
      </p:sp>
      <p:pic>
        <p:nvPicPr>
          <p:cNvPr id="13" name="Picture 12" descr="Diagram&#10;&#10;Description automatically generated">
            <a:extLst>
              <a:ext uri="{FF2B5EF4-FFF2-40B4-BE49-F238E27FC236}">
                <a16:creationId xmlns:a16="http://schemas.microsoft.com/office/drawing/2014/main" id="{916968E3-0496-2C55-E8AF-6D0267310FDE}"/>
              </a:ext>
            </a:extLst>
          </p:cNvPr>
          <p:cNvPicPr>
            <a:picLocks noChangeAspect="1"/>
          </p:cNvPicPr>
          <p:nvPr/>
        </p:nvPicPr>
        <p:blipFill rotWithShape="1">
          <a:blip r:embed="rId4"/>
          <a:srcRect b="19933"/>
          <a:stretch/>
        </p:blipFill>
        <p:spPr>
          <a:xfrm>
            <a:off x="3764762" y="4620727"/>
            <a:ext cx="3023969" cy="2916603"/>
          </a:xfrm>
          <a:prstGeom prst="rect">
            <a:avLst/>
          </a:prstGeom>
        </p:spPr>
      </p:pic>
      <p:graphicFrame>
        <p:nvGraphicFramePr>
          <p:cNvPr id="14" name="Table 14">
            <a:extLst>
              <a:ext uri="{FF2B5EF4-FFF2-40B4-BE49-F238E27FC236}">
                <a16:creationId xmlns:a16="http://schemas.microsoft.com/office/drawing/2014/main" id="{5F597655-F231-B5AB-E561-4D5247C5CA4E}"/>
              </a:ext>
            </a:extLst>
          </p:cNvPr>
          <p:cNvGraphicFramePr>
            <a:graphicFrameLocks noGrp="1"/>
          </p:cNvGraphicFramePr>
          <p:nvPr>
            <p:extLst>
              <p:ext uri="{D42A27DB-BD31-4B8C-83A1-F6EECF244321}">
                <p14:modId xmlns:p14="http://schemas.microsoft.com/office/powerpoint/2010/main" val="3318212373"/>
              </p:ext>
            </p:extLst>
          </p:nvPr>
        </p:nvGraphicFramePr>
        <p:xfrm>
          <a:off x="261052" y="7667540"/>
          <a:ext cx="6501069" cy="1281588"/>
        </p:xfrm>
        <a:graphic>
          <a:graphicData uri="http://schemas.openxmlformats.org/drawingml/2006/table">
            <a:tbl>
              <a:tblPr firstRow="1" bandRow="1">
                <a:tableStyleId>{68D230F3-CF80-4859-8CE7-A43EE81993B5}</a:tableStyleId>
              </a:tblPr>
              <a:tblGrid>
                <a:gridCol w="2094875">
                  <a:extLst>
                    <a:ext uri="{9D8B030D-6E8A-4147-A177-3AD203B41FA5}">
                      <a16:colId xmlns:a16="http://schemas.microsoft.com/office/drawing/2014/main" val="1943705530"/>
                    </a:ext>
                  </a:extLst>
                </a:gridCol>
                <a:gridCol w="1283509">
                  <a:extLst>
                    <a:ext uri="{9D8B030D-6E8A-4147-A177-3AD203B41FA5}">
                      <a16:colId xmlns:a16="http://schemas.microsoft.com/office/drawing/2014/main" val="1477793505"/>
                    </a:ext>
                  </a:extLst>
                </a:gridCol>
                <a:gridCol w="1205247">
                  <a:extLst>
                    <a:ext uri="{9D8B030D-6E8A-4147-A177-3AD203B41FA5}">
                      <a16:colId xmlns:a16="http://schemas.microsoft.com/office/drawing/2014/main" val="3713211870"/>
                    </a:ext>
                  </a:extLst>
                </a:gridCol>
                <a:gridCol w="1917438">
                  <a:extLst>
                    <a:ext uri="{9D8B030D-6E8A-4147-A177-3AD203B41FA5}">
                      <a16:colId xmlns:a16="http://schemas.microsoft.com/office/drawing/2014/main" val="2187167307"/>
                    </a:ext>
                  </a:extLst>
                </a:gridCol>
              </a:tblGrid>
              <a:tr h="281376">
                <a:tc>
                  <a:txBody>
                    <a:bodyPr/>
                    <a:lstStyle/>
                    <a:p>
                      <a:r>
                        <a:rPr lang="en-US" sz="1200" dirty="0"/>
                        <a:t>Table 1. </a:t>
                      </a:r>
                    </a:p>
                  </a:txBody>
                  <a:tcPr/>
                </a:tc>
                <a:tc>
                  <a:txBody>
                    <a:bodyPr/>
                    <a:lstStyle/>
                    <a:p>
                      <a:r>
                        <a:rPr lang="en-US" sz="1200" dirty="0"/>
                        <a:t>Sand</a:t>
                      </a:r>
                    </a:p>
                  </a:txBody>
                  <a:tcPr/>
                </a:tc>
                <a:tc>
                  <a:txBody>
                    <a:bodyPr/>
                    <a:lstStyle/>
                    <a:p>
                      <a:r>
                        <a:rPr lang="en-US" sz="1200" dirty="0"/>
                        <a:t>Silt</a:t>
                      </a:r>
                    </a:p>
                  </a:txBody>
                  <a:tcPr/>
                </a:tc>
                <a:tc>
                  <a:txBody>
                    <a:bodyPr/>
                    <a:lstStyle/>
                    <a:p>
                      <a:r>
                        <a:rPr lang="en-US" sz="1200" dirty="0"/>
                        <a:t>Clay</a:t>
                      </a:r>
                    </a:p>
                  </a:txBody>
                  <a:tcPr/>
                </a:tc>
                <a:extLst>
                  <a:ext uri="{0D108BD9-81ED-4DB2-BD59-A6C34878D82A}">
                    <a16:rowId xmlns:a16="http://schemas.microsoft.com/office/drawing/2014/main" val="3652058914"/>
                  </a:ext>
                </a:extLst>
              </a:tr>
              <a:tr h="281376">
                <a:tc>
                  <a:txBody>
                    <a:bodyPr/>
                    <a:lstStyle/>
                    <a:p>
                      <a:r>
                        <a:rPr lang="en-US" sz="1200" dirty="0"/>
                        <a:t>Water holding capacity</a:t>
                      </a:r>
                    </a:p>
                  </a:txBody>
                  <a:tcPr/>
                </a:tc>
                <a:tc>
                  <a:txBody>
                    <a:bodyPr/>
                    <a:lstStyle/>
                    <a:p>
                      <a:r>
                        <a:rPr lang="en-US" sz="1200" dirty="0"/>
                        <a:t>Low</a:t>
                      </a:r>
                    </a:p>
                  </a:txBody>
                  <a:tcPr/>
                </a:tc>
                <a:tc>
                  <a:txBody>
                    <a:bodyPr/>
                    <a:lstStyle/>
                    <a:p>
                      <a:r>
                        <a:rPr lang="en-US" sz="1200" dirty="0"/>
                        <a:t>High</a:t>
                      </a:r>
                    </a:p>
                  </a:txBody>
                  <a:tcPr/>
                </a:tc>
                <a:tc>
                  <a:txBody>
                    <a:bodyPr/>
                    <a:lstStyle/>
                    <a:p>
                      <a:r>
                        <a:rPr lang="en-US" sz="1200" dirty="0"/>
                        <a:t>High</a:t>
                      </a:r>
                    </a:p>
                  </a:txBody>
                  <a:tcPr/>
                </a:tc>
                <a:extLst>
                  <a:ext uri="{0D108BD9-81ED-4DB2-BD59-A6C34878D82A}">
                    <a16:rowId xmlns:a16="http://schemas.microsoft.com/office/drawing/2014/main" val="1018478813"/>
                  </a:ext>
                </a:extLst>
              </a:tr>
              <a:tr h="281376">
                <a:tc>
                  <a:txBody>
                    <a:bodyPr/>
                    <a:lstStyle/>
                    <a:p>
                      <a:r>
                        <a:rPr lang="en-US" sz="1200" dirty="0"/>
                        <a:t>Feel when moist</a:t>
                      </a:r>
                    </a:p>
                  </a:txBody>
                  <a:tcPr/>
                </a:tc>
                <a:tc>
                  <a:txBody>
                    <a:bodyPr/>
                    <a:lstStyle/>
                    <a:p>
                      <a:r>
                        <a:rPr lang="en-US" sz="1200" dirty="0"/>
                        <a:t>Coarse/gritty</a:t>
                      </a:r>
                    </a:p>
                  </a:txBody>
                  <a:tcPr/>
                </a:tc>
                <a:tc>
                  <a:txBody>
                    <a:bodyPr/>
                    <a:lstStyle/>
                    <a:p>
                      <a:r>
                        <a:rPr lang="en-US" sz="1200" dirty="0"/>
                        <a:t>Floury/soft</a:t>
                      </a:r>
                    </a:p>
                  </a:txBody>
                  <a:tcPr/>
                </a:tc>
                <a:tc>
                  <a:txBody>
                    <a:bodyPr/>
                    <a:lstStyle/>
                    <a:p>
                      <a:r>
                        <a:rPr lang="en-US" sz="1200" dirty="0"/>
                        <a:t>Sticky</a:t>
                      </a:r>
                    </a:p>
                  </a:txBody>
                  <a:tcPr/>
                </a:tc>
                <a:extLst>
                  <a:ext uri="{0D108BD9-81ED-4DB2-BD59-A6C34878D82A}">
                    <a16:rowId xmlns:a16="http://schemas.microsoft.com/office/drawing/2014/main" val="3120559412"/>
                  </a:ext>
                </a:extLst>
              </a:tr>
              <a:tr h="437460">
                <a:tc>
                  <a:txBody>
                    <a:bodyPr/>
                    <a:lstStyle/>
                    <a:p>
                      <a:r>
                        <a:rPr lang="en-US" sz="1200" dirty="0"/>
                        <a:t>Desirable properties for plants</a:t>
                      </a:r>
                    </a:p>
                  </a:txBody>
                  <a:tcPr/>
                </a:tc>
                <a:tc>
                  <a:txBody>
                    <a:bodyPr/>
                    <a:lstStyle/>
                    <a:p>
                      <a:r>
                        <a:rPr lang="en-US" sz="1200" dirty="0"/>
                        <a:t>Aeration</a:t>
                      </a:r>
                    </a:p>
                  </a:txBody>
                  <a:tcPr/>
                </a:tc>
                <a:tc>
                  <a:txBody>
                    <a:bodyPr/>
                    <a:lstStyle/>
                    <a:p>
                      <a:r>
                        <a:rPr lang="en-US" sz="1200" dirty="0"/>
                        <a:t>Available water</a:t>
                      </a:r>
                    </a:p>
                  </a:txBody>
                  <a:tcPr/>
                </a:tc>
                <a:tc>
                  <a:txBody>
                    <a:bodyPr/>
                    <a:lstStyle/>
                    <a:p>
                      <a:r>
                        <a:rPr lang="en-US" sz="1200" dirty="0"/>
                        <a:t>Nutrient holding capacity</a:t>
                      </a:r>
                    </a:p>
                  </a:txBody>
                  <a:tcPr/>
                </a:tc>
                <a:extLst>
                  <a:ext uri="{0D108BD9-81ED-4DB2-BD59-A6C34878D82A}">
                    <a16:rowId xmlns:a16="http://schemas.microsoft.com/office/drawing/2014/main" val="4292178821"/>
                  </a:ext>
                </a:extLst>
              </a:tr>
            </a:tbl>
          </a:graphicData>
        </a:graphic>
      </p:graphicFrame>
      <p:sp>
        <p:nvSpPr>
          <p:cNvPr id="2" name="TextBox 1">
            <a:extLst>
              <a:ext uri="{FF2B5EF4-FFF2-40B4-BE49-F238E27FC236}">
                <a16:creationId xmlns:a16="http://schemas.microsoft.com/office/drawing/2014/main" id="{E5AE5B8F-CB05-93B8-78FE-7A917489E547}"/>
              </a:ext>
            </a:extLst>
          </p:cNvPr>
          <p:cNvSpPr txBox="1"/>
          <p:nvPr/>
        </p:nvSpPr>
        <p:spPr>
          <a:xfrm>
            <a:off x="4816203" y="8868726"/>
            <a:ext cx="2055114" cy="276999"/>
          </a:xfrm>
          <a:prstGeom prst="rect">
            <a:avLst/>
          </a:prstGeom>
          <a:noFill/>
        </p:spPr>
        <p:txBody>
          <a:bodyPr wrap="none" rtlCol="0">
            <a:spAutoFit/>
          </a:bodyPr>
          <a:lstStyle/>
          <a:p>
            <a:r>
              <a:rPr lang="en-US" sz="1200" dirty="0"/>
              <a:t>Source: Anderson et al., 2021</a:t>
            </a:r>
          </a:p>
        </p:txBody>
      </p:sp>
      <p:sp>
        <p:nvSpPr>
          <p:cNvPr id="4" name="TextBox 3">
            <a:extLst>
              <a:ext uri="{FF2B5EF4-FFF2-40B4-BE49-F238E27FC236}">
                <a16:creationId xmlns:a16="http://schemas.microsoft.com/office/drawing/2014/main" id="{C2DC8046-F123-03AB-1A64-042D5E95696C}"/>
              </a:ext>
            </a:extLst>
          </p:cNvPr>
          <p:cNvSpPr txBox="1"/>
          <p:nvPr/>
        </p:nvSpPr>
        <p:spPr>
          <a:xfrm>
            <a:off x="4839322" y="7379723"/>
            <a:ext cx="1879554" cy="276999"/>
          </a:xfrm>
          <a:prstGeom prst="rect">
            <a:avLst/>
          </a:prstGeom>
          <a:noFill/>
        </p:spPr>
        <p:txBody>
          <a:bodyPr wrap="none" rtlCol="0">
            <a:spAutoFit/>
          </a:bodyPr>
          <a:lstStyle/>
          <a:p>
            <a:r>
              <a:rPr lang="en-US" sz="1200" dirty="0"/>
              <a:t>Source: Ritchey et al., 2015</a:t>
            </a:r>
          </a:p>
        </p:txBody>
      </p:sp>
      <p:pic>
        <p:nvPicPr>
          <p:cNvPr id="7" name="Picture 6">
            <a:extLst>
              <a:ext uri="{FF2B5EF4-FFF2-40B4-BE49-F238E27FC236}">
                <a16:creationId xmlns:a16="http://schemas.microsoft.com/office/drawing/2014/main" id="{99C1750C-397E-211B-A87F-BCA80518C373}"/>
              </a:ext>
            </a:extLst>
          </p:cNvPr>
          <p:cNvPicPr>
            <a:picLocks noChangeAspect="1"/>
          </p:cNvPicPr>
          <p:nvPr/>
        </p:nvPicPr>
        <p:blipFill rotWithShape="1">
          <a:blip r:embed="rId5"/>
          <a:srcRect l="5016" r="10681"/>
          <a:stretch/>
        </p:blipFill>
        <p:spPr>
          <a:xfrm>
            <a:off x="2714445" y="4673691"/>
            <a:ext cx="898528" cy="923330"/>
          </a:xfrm>
          <a:prstGeom prst="rect">
            <a:avLst/>
          </a:prstGeom>
        </p:spPr>
      </p:pic>
      <p:sp>
        <p:nvSpPr>
          <p:cNvPr id="6" name="TextBox 5">
            <a:extLst>
              <a:ext uri="{FF2B5EF4-FFF2-40B4-BE49-F238E27FC236}">
                <a16:creationId xmlns:a16="http://schemas.microsoft.com/office/drawing/2014/main" id="{8E2D5631-25E3-61BE-D2FB-7FE39ABBBF0E}"/>
              </a:ext>
            </a:extLst>
          </p:cNvPr>
          <p:cNvSpPr txBox="1"/>
          <p:nvPr/>
        </p:nvSpPr>
        <p:spPr>
          <a:xfrm>
            <a:off x="2659221" y="5932696"/>
            <a:ext cx="927990" cy="923330"/>
          </a:xfrm>
          <a:prstGeom prst="rect">
            <a:avLst/>
          </a:prstGeom>
          <a:noFill/>
        </p:spPr>
        <p:txBody>
          <a:bodyPr wrap="square" rtlCol="0">
            <a:spAutoFit/>
          </a:bodyPr>
          <a:lstStyle/>
          <a:p>
            <a:pPr algn="ctr"/>
            <a:r>
              <a:rPr lang="en-US" i="1" dirty="0"/>
              <a:t>Scan to get started!</a:t>
            </a:r>
          </a:p>
        </p:txBody>
      </p:sp>
      <p:pic>
        <p:nvPicPr>
          <p:cNvPr id="15" name="Graphic 14" descr="Open hand with plant outline">
            <a:extLst>
              <a:ext uri="{FF2B5EF4-FFF2-40B4-BE49-F238E27FC236}">
                <a16:creationId xmlns:a16="http://schemas.microsoft.com/office/drawing/2014/main" id="{9392E405-FB64-7EB5-E03E-55275DB993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31500" y="6394361"/>
            <a:ext cx="292190" cy="292190"/>
          </a:xfrm>
          <a:prstGeom prst="rect">
            <a:avLst/>
          </a:prstGeom>
        </p:spPr>
      </p:pic>
    </p:spTree>
    <p:extLst>
      <p:ext uri="{BB962C8B-B14F-4D97-AF65-F5344CB8AC3E}">
        <p14:creationId xmlns:p14="http://schemas.microsoft.com/office/powerpoint/2010/main" val="366768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D7E184C6-6D03-D944-507B-6C0988C43623}"/>
              </a:ext>
            </a:extLst>
          </p:cNvPr>
          <p:cNvPicPr>
            <a:picLocks noChangeAspect="1"/>
          </p:cNvPicPr>
          <p:nvPr/>
        </p:nvPicPr>
        <p:blipFill rotWithShape="1">
          <a:blip r:embed="rId2"/>
          <a:srcRect l="5674" t="2102" r="4845"/>
          <a:stretch/>
        </p:blipFill>
        <p:spPr>
          <a:xfrm>
            <a:off x="108678" y="0"/>
            <a:ext cx="6640643" cy="8912979"/>
          </a:xfrm>
          <a:prstGeom prst="rect">
            <a:avLst/>
          </a:prstGeom>
          <a:ln>
            <a:solidFill>
              <a:srgbClr val="E9E9DA"/>
            </a:solidFill>
          </a:ln>
        </p:spPr>
      </p:pic>
    </p:spTree>
    <p:extLst>
      <p:ext uri="{BB962C8B-B14F-4D97-AF65-F5344CB8AC3E}">
        <p14:creationId xmlns:p14="http://schemas.microsoft.com/office/powerpoint/2010/main" val="3213418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TotalTime>
  <Words>231</Words>
  <Application>Microsoft Macintosh PowerPoint</Application>
  <PresentationFormat>Letter Paper (8.5x11 in)</PresentationFormat>
  <Paragraphs>29</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Cano Camacho, Valeria [WLC]</dc:creator>
  <cp:lastModifiedBy>Cano Camacho, Valeria [WLC]</cp:lastModifiedBy>
  <cp:revision>7</cp:revision>
  <dcterms:created xsi:type="dcterms:W3CDTF">2022-08-10T17:23:22Z</dcterms:created>
  <dcterms:modified xsi:type="dcterms:W3CDTF">2022-08-23T02:54:31Z</dcterms:modified>
</cp:coreProperties>
</file>