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01" r:id="rId2"/>
    <p:sldId id="351" r:id="rId3"/>
    <p:sldId id="373" r:id="rId4"/>
    <p:sldId id="358" r:id="rId5"/>
    <p:sldId id="354" r:id="rId6"/>
    <p:sldId id="3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2"/>
    <p:restoredTop sz="95741"/>
  </p:normalViewPr>
  <p:slideViewPr>
    <p:cSldViewPr snapToGrid="0" snapToObjects="1">
      <p:cViewPr>
        <p:scale>
          <a:sx n="74" d="100"/>
          <a:sy n="74" d="100"/>
        </p:scale>
        <p:origin x="8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1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38B4DF-64AC-6344-AA3A-4AC1860C4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E6DE6-2A5E-2444-B607-807A37E27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08D8E-6B48-C042-95A8-B1BBDC93333D}" type="datetime1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7C9B5-53F8-BB48-AA62-AAFDB3BE0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73D8F-6F81-0444-BD87-7BA6717DCD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F7CA-2A1B-334C-A584-6758F8D7A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258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91E1-0F22-4546-88F0-840B5E425D91}" type="datetime1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A3FBD-F7AA-034D-A198-55CE00F94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92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967F-806E-7D41-BD4B-2C6A686C4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4FED7-8122-C14F-A51E-7DB3F5A9E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D0DD-8DBB-C745-A435-03836520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0281B-E7FA-0D45-93A3-E275205C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32686-12C7-8B4A-8F36-11C52E3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D744-FFEF-B744-9FB0-0775F2DA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ED04C-C489-BB4C-A8DF-4E4DED45B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AAA7-221D-D44E-B73D-C685FE56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4FBA9-4F1F-9C41-95AF-189F7FB3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96972-D7A9-3442-9D0D-6FFA41CA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0975D-634D-6A4F-93DC-9389BD7AD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89905-C002-5448-BE94-04B73F19A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C5E9A-3F16-B34B-AD9F-33EE81DE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FB55A-E69C-A34B-A7B2-23809BA2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D01D5-EA72-7343-A7FA-1C06C3E0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0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2666-E8C5-6C47-B62F-6F10B009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7D35-1402-5B44-A872-9BE461B86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EF1AF-6D4F-2747-90A2-3FACF845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0230-A554-C24A-AAB0-DA983F98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E6FC-8ABF-634A-BAE1-0668A3ED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6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358D-B228-F04C-BC7A-338A13BD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341F-45E0-1340-8CFE-B6CDFEE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5122-E2C8-9047-AE94-79E9866D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B6B38-B499-1A41-A2F2-DF4412B0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C02E-48E7-4740-886E-FD0D9D21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DC07-A0C7-DD4A-89AA-FF0EE838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DB70-3E87-434F-9C0E-81CD32BFA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1275F-1757-AA49-894C-54D6B1713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1F26F-D83D-B34A-A6BC-0C6891AF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AB9F3-0703-BF44-A3B5-7461234C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0E300-763E-7748-8C63-5316B4DB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4E13-FE59-B04F-9D47-B10ED2F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0B856-FA81-D64C-B41F-C740F8688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97DD1-685B-4642-BEBB-E666AEF3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BB6D2-4537-5247-A182-95DDE75BC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B6B50-B757-3841-8244-C228739A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6EE2F-9F22-8A45-A0C0-85000A76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A6558-927C-CD45-A831-AB2B680F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B7416-D829-DA41-A3CA-A066B072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727F-36FE-1E43-9C04-FBCBAD3B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4F2BB-467E-3B44-B54E-947BE1A3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DBDCC-C960-6542-A131-252250D3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DC75D-22B2-0B49-BDC1-8A0D0153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6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5B5C0-451A-AB44-9272-7174F4A8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4F3A5-7957-5741-9982-CBDE0F5B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0A40F-503D-BB49-914D-6DBF7F8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2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8EBB-B8C9-E64B-B897-AA14CCF2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9CDB-38EA-7B47-85AA-31D84F58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BC0C7-CF4F-5442-9823-5A6B2E08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B73BB-F671-6141-B771-C70ABFAD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2E931-7C7D-4B4D-BCCE-1E1BBDFD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07109-81DF-604E-A647-FB12CAF5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0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91A9-D81D-AF43-8481-DBAF151F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9E12C-F436-EF41-93BC-9788E1894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716AC-219B-134D-ACD6-C994AE3EA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69FE0-1EBF-6242-8DD5-039517C1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8B71B-93C6-A54C-8B06-6829949A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F1EB2-4FF6-BE46-8F78-8428E3CF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E405A-24C8-B04C-BD44-79ECAD54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3EF6E-5645-4742-8B35-6A50246D3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87E1-801F-894F-BD8F-C41823089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9/18/21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B6C3F-4D47-A94E-9A1E-8779C931E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14E46-1F03-6247-9E73-85A197E1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549C-27DA-C548-B275-8CF92C71F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0" y="11495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834C03"/>
                </a:solidFill>
              </a:rPr>
              <a:t>5 Soil Forming Factors  </a:t>
            </a:r>
            <a:r>
              <a:rPr lang="en-US" sz="5400" b="1" dirty="0">
                <a:solidFill>
                  <a:srgbClr val="834C03"/>
                </a:solidFill>
                <a:sym typeface="Symbol" panose="05050102010706020507" pitchFamily="18" charset="2"/>
              </a:rPr>
              <a:t></a:t>
            </a:r>
            <a:r>
              <a:rPr lang="en-US" sz="5400" b="1" dirty="0">
                <a:solidFill>
                  <a:srgbClr val="834C03"/>
                </a:solidFill>
              </a:rPr>
              <a:t> </a:t>
            </a:r>
            <a:r>
              <a:rPr lang="en-US" sz="5400" b="1" dirty="0" err="1">
                <a:solidFill>
                  <a:srgbClr val="834C03"/>
                </a:solidFill>
              </a:rPr>
              <a:t>ClORPT</a:t>
            </a:r>
            <a:endParaRPr lang="en-US" sz="5400" b="1" dirty="0">
              <a:solidFill>
                <a:srgbClr val="834C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45" y="14405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Cl = Climate</a:t>
            </a:r>
          </a:p>
          <a:p>
            <a:pPr marL="0" indent="0">
              <a:buNone/>
            </a:pPr>
            <a:r>
              <a:rPr lang="en-US" sz="3600" b="1" dirty="0"/>
              <a:t>O = Organisms</a:t>
            </a:r>
          </a:p>
          <a:p>
            <a:pPr marL="0" indent="0">
              <a:buNone/>
            </a:pPr>
            <a:r>
              <a:rPr lang="en-US" sz="3600" b="1" dirty="0"/>
              <a:t>R = Relief (or Topography)</a:t>
            </a:r>
          </a:p>
          <a:p>
            <a:pPr marL="0" indent="0">
              <a:buNone/>
            </a:pPr>
            <a:r>
              <a:rPr lang="en-US" sz="3600" b="1" dirty="0"/>
              <a:t>P = Parent Material</a:t>
            </a:r>
          </a:p>
          <a:p>
            <a:pPr marL="0" indent="0">
              <a:buNone/>
            </a:pPr>
            <a:r>
              <a:rPr lang="en-US" sz="3600" b="1" dirty="0"/>
              <a:t>T = Time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H = Humans ???</a:t>
            </a:r>
          </a:p>
        </p:txBody>
      </p:sp>
      <p:pic>
        <p:nvPicPr>
          <p:cNvPr id="19458" name="Picture 2" descr="Image result for five soil forming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80" y="1649278"/>
            <a:ext cx="54292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urved Connector 5"/>
          <p:cNvCxnSpPr/>
          <p:nvPr/>
        </p:nvCxnSpPr>
        <p:spPr>
          <a:xfrm rot="10800000">
            <a:off x="631646" y="2529791"/>
            <a:ext cx="1" cy="2103120"/>
          </a:xfrm>
          <a:prstGeom prst="curvedConnector3">
            <a:avLst>
              <a:gd name="adj1" fmla="val 22860100000"/>
            </a:avLst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7045" y="1732622"/>
            <a:ext cx="465827" cy="3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7046" y="4891703"/>
            <a:ext cx="465827" cy="3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oil ecosystem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80" y="0"/>
            <a:ext cx="9693284" cy="68580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05258" y="2966425"/>
            <a:ext cx="3145747" cy="46257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084080" y="1695450"/>
            <a:ext cx="2066925" cy="1733550"/>
          </a:xfrm>
          <a:prstGeom prst="line">
            <a:avLst/>
          </a:prstGeom>
          <a:ln w="539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32736" y="846006"/>
            <a:ext cx="751594" cy="2582995"/>
          </a:xfrm>
          <a:prstGeom prst="line">
            <a:avLst/>
          </a:prstGeom>
          <a:ln w="539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84330" y="409576"/>
            <a:ext cx="876300" cy="3019424"/>
          </a:xfrm>
          <a:prstGeom prst="line">
            <a:avLst/>
          </a:prstGeom>
          <a:ln w="539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84330" y="1333500"/>
            <a:ext cx="2400300" cy="2095500"/>
          </a:xfrm>
          <a:prstGeom prst="line">
            <a:avLst/>
          </a:prstGeom>
          <a:ln w="539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27180" y="2952750"/>
            <a:ext cx="3190875" cy="476250"/>
          </a:xfrm>
          <a:prstGeom prst="line">
            <a:avLst/>
          </a:prstGeom>
          <a:ln w="539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 1"/>
          <p:cNvSpPr/>
          <p:nvPr/>
        </p:nvSpPr>
        <p:spPr>
          <a:xfrm rot="15953336">
            <a:off x="3468996" y="1580941"/>
            <a:ext cx="4466394" cy="3443135"/>
          </a:xfrm>
          <a:prstGeom prst="arc">
            <a:avLst>
              <a:gd name="adj1" fmla="val 17156313"/>
              <a:gd name="adj2" fmla="val 19325650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8134393">
            <a:off x="3677376" y="851372"/>
            <a:ext cx="4466394" cy="3443135"/>
          </a:xfrm>
          <a:prstGeom prst="arc">
            <a:avLst>
              <a:gd name="adj1" fmla="val 16947966"/>
              <a:gd name="adj2" fmla="val 17909561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1251501">
            <a:off x="4685350" y="279960"/>
            <a:ext cx="4466394" cy="3093918"/>
          </a:xfrm>
          <a:prstGeom prst="arc">
            <a:avLst>
              <a:gd name="adj1" fmla="val 13336431"/>
              <a:gd name="adj2" fmla="val 14219088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924187">
            <a:off x="5552232" y="487300"/>
            <a:ext cx="4466394" cy="3093918"/>
          </a:xfrm>
          <a:prstGeom prst="arc">
            <a:avLst>
              <a:gd name="adj1" fmla="val 13336431"/>
              <a:gd name="adj2" fmla="val 14615025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647019">
            <a:off x="5833730" y="684437"/>
            <a:ext cx="4466394" cy="3093918"/>
          </a:xfrm>
          <a:prstGeom prst="arc">
            <a:avLst>
              <a:gd name="adj1" fmla="val 13336431"/>
              <a:gd name="adj2" fmla="val 14247774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3816730">
            <a:off x="6240435" y="1070695"/>
            <a:ext cx="4466394" cy="3093918"/>
          </a:xfrm>
          <a:prstGeom prst="arc">
            <a:avLst>
              <a:gd name="adj1" fmla="val 13336431"/>
              <a:gd name="adj2" fmla="val 14710687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4541794">
            <a:off x="6400212" y="1419466"/>
            <a:ext cx="4466394" cy="3093918"/>
          </a:xfrm>
          <a:prstGeom prst="arc">
            <a:avLst>
              <a:gd name="adj1" fmla="val 13336431"/>
              <a:gd name="adj2" fmla="val 14078612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6072911">
            <a:off x="6437344" y="2077843"/>
            <a:ext cx="4466394" cy="3093918"/>
          </a:xfrm>
          <a:prstGeom prst="arc">
            <a:avLst>
              <a:gd name="adj1" fmla="val 12489990"/>
              <a:gd name="adj2" fmla="val 14078612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428526" y="546162"/>
            <a:ext cx="1027910" cy="457200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00065" y="1357923"/>
            <a:ext cx="1280682" cy="457200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870142" y="225352"/>
            <a:ext cx="1423737" cy="585489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8444936" y="338563"/>
            <a:ext cx="851898" cy="507443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747835" y="1622983"/>
            <a:ext cx="725416" cy="454290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12968" y="3438331"/>
            <a:ext cx="2878311" cy="1318658"/>
          </a:xfrm>
          <a:prstGeom prst="line">
            <a:avLst/>
          </a:prstGeom>
          <a:ln w="539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8204372">
            <a:off x="9400552" y="3318271"/>
            <a:ext cx="1111353" cy="1240826"/>
          </a:xfrm>
          <a:custGeom>
            <a:avLst/>
            <a:gdLst>
              <a:gd name="connsiteX0" fmla="*/ 161033 w 4466394"/>
              <a:gd name="connsiteY0" fmla="*/ 970173 h 3093918"/>
              <a:gd name="connsiteX1" fmla="*/ 1248145 w 4466394"/>
              <a:gd name="connsiteY1" fmla="*/ 158624 h 3093918"/>
              <a:gd name="connsiteX2" fmla="*/ 2233197 w 4466394"/>
              <a:gd name="connsiteY2" fmla="*/ 1546959 h 3093918"/>
              <a:gd name="connsiteX3" fmla="*/ 161033 w 4466394"/>
              <a:gd name="connsiteY3" fmla="*/ 970173 h 3093918"/>
              <a:gd name="connsiteX0" fmla="*/ 161033 w 4466394"/>
              <a:gd name="connsiteY0" fmla="*/ 970173 h 3093918"/>
              <a:gd name="connsiteX1" fmla="*/ 1248145 w 4466394"/>
              <a:gd name="connsiteY1" fmla="*/ 158624 h 3093918"/>
              <a:gd name="connsiteX0" fmla="*/ 52810 w 2124974"/>
              <a:gd name="connsiteY0" fmla="*/ 811549 h 1388335"/>
              <a:gd name="connsiteX1" fmla="*/ 1139922 w 2124974"/>
              <a:gd name="connsiteY1" fmla="*/ 0 h 1388335"/>
              <a:gd name="connsiteX2" fmla="*/ 2124974 w 2124974"/>
              <a:gd name="connsiteY2" fmla="*/ 1388335 h 1388335"/>
              <a:gd name="connsiteX3" fmla="*/ 52810 w 2124974"/>
              <a:gd name="connsiteY3" fmla="*/ 811549 h 1388335"/>
              <a:gd name="connsiteX0" fmla="*/ 0 w 2124974"/>
              <a:gd name="connsiteY0" fmla="*/ 784276 h 1388335"/>
              <a:gd name="connsiteX1" fmla="*/ 1139922 w 2124974"/>
              <a:gd name="connsiteY1" fmla="*/ 0 h 1388335"/>
              <a:gd name="connsiteX0" fmla="*/ 52810 w 1139922"/>
              <a:gd name="connsiteY0" fmla="*/ 811549 h 1495419"/>
              <a:gd name="connsiteX1" fmla="*/ 1139922 w 1139922"/>
              <a:gd name="connsiteY1" fmla="*/ 0 h 1495419"/>
              <a:gd name="connsiteX2" fmla="*/ 1071277 w 1139922"/>
              <a:gd name="connsiteY2" fmla="*/ 1495419 h 1495419"/>
              <a:gd name="connsiteX3" fmla="*/ 52810 w 1139922"/>
              <a:gd name="connsiteY3" fmla="*/ 811549 h 1495419"/>
              <a:gd name="connsiteX0" fmla="*/ 0 w 1139922"/>
              <a:gd name="connsiteY0" fmla="*/ 784276 h 1495419"/>
              <a:gd name="connsiteX1" fmla="*/ 1139922 w 1139922"/>
              <a:gd name="connsiteY1" fmla="*/ 0 h 1495419"/>
              <a:gd name="connsiteX0" fmla="*/ 52810 w 1139922"/>
              <a:gd name="connsiteY0" fmla="*/ 811549 h 1495419"/>
              <a:gd name="connsiteX1" fmla="*/ 1139922 w 1139922"/>
              <a:gd name="connsiteY1" fmla="*/ 0 h 1495419"/>
              <a:gd name="connsiteX2" fmla="*/ 1071277 w 1139922"/>
              <a:gd name="connsiteY2" fmla="*/ 1495419 h 1495419"/>
              <a:gd name="connsiteX3" fmla="*/ 52810 w 1139922"/>
              <a:gd name="connsiteY3" fmla="*/ 811549 h 1495419"/>
              <a:gd name="connsiteX0" fmla="*/ 0 w 1139922"/>
              <a:gd name="connsiteY0" fmla="*/ 784276 h 1495419"/>
              <a:gd name="connsiteX1" fmla="*/ 1139922 w 1139922"/>
              <a:gd name="connsiteY1" fmla="*/ 0 h 1495419"/>
              <a:gd name="connsiteX0" fmla="*/ 1071277 w 1139922"/>
              <a:gd name="connsiteY0" fmla="*/ 1495419 h 1495419"/>
              <a:gd name="connsiteX1" fmla="*/ 1139922 w 1139922"/>
              <a:gd name="connsiteY1" fmla="*/ 0 h 1495419"/>
              <a:gd name="connsiteX2" fmla="*/ 1071277 w 1139922"/>
              <a:gd name="connsiteY2" fmla="*/ 1495419 h 1495419"/>
              <a:gd name="connsiteX0" fmla="*/ 0 w 1139922"/>
              <a:gd name="connsiteY0" fmla="*/ 784276 h 1495419"/>
              <a:gd name="connsiteX1" fmla="*/ 1139922 w 1139922"/>
              <a:gd name="connsiteY1" fmla="*/ 0 h 1495419"/>
              <a:gd name="connsiteX0" fmla="*/ 1338454 w 1338454"/>
              <a:gd name="connsiteY0" fmla="*/ 1354465 h 1354465"/>
              <a:gd name="connsiteX1" fmla="*/ 1139922 w 1338454"/>
              <a:gd name="connsiteY1" fmla="*/ 0 h 1354465"/>
              <a:gd name="connsiteX2" fmla="*/ 1338454 w 1338454"/>
              <a:gd name="connsiteY2" fmla="*/ 1354465 h 1354465"/>
              <a:gd name="connsiteX0" fmla="*/ 0 w 1338454"/>
              <a:gd name="connsiteY0" fmla="*/ 784276 h 1354465"/>
              <a:gd name="connsiteX1" fmla="*/ 1139922 w 1338454"/>
              <a:gd name="connsiteY1" fmla="*/ 0 h 1354465"/>
              <a:gd name="connsiteX0" fmla="*/ 1059023 w 1139922"/>
              <a:gd name="connsiteY0" fmla="*/ 1282092 h 1282092"/>
              <a:gd name="connsiteX1" fmla="*/ 1139922 w 1139922"/>
              <a:gd name="connsiteY1" fmla="*/ 0 h 1282092"/>
              <a:gd name="connsiteX2" fmla="*/ 1059023 w 1139922"/>
              <a:gd name="connsiteY2" fmla="*/ 1282092 h 1282092"/>
              <a:gd name="connsiteX0" fmla="*/ 0 w 1139922"/>
              <a:gd name="connsiteY0" fmla="*/ 784276 h 1282092"/>
              <a:gd name="connsiteX1" fmla="*/ 1139922 w 1139922"/>
              <a:gd name="connsiteY1" fmla="*/ 0 h 1282092"/>
              <a:gd name="connsiteX0" fmla="*/ 1047208 w 1128107"/>
              <a:gd name="connsiteY0" fmla="*/ 1282092 h 1282092"/>
              <a:gd name="connsiteX1" fmla="*/ 1128107 w 1128107"/>
              <a:gd name="connsiteY1" fmla="*/ 0 h 1282092"/>
              <a:gd name="connsiteX2" fmla="*/ 1047208 w 1128107"/>
              <a:gd name="connsiteY2" fmla="*/ 1282092 h 1282092"/>
              <a:gd name="connsiteX0" fmla="*/ 0 w 1128107"/>
              <a:gd name="connsiteY0" fmla="*/ 835257 h 1282092"/>
              <a:gd name="connsiteX1" fmla="*/ 1128107 w 1128107"/>
              <a:gd name="connsiteY1" fmla="*/ 0 h 128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8107" h="1282092" stroke="0" extrusionOk="0">
                <a:moveTo>
                  <a:pt x="1047208" y="1282092"/>
                </a:moveTo>
                <a:lnTo>
                  <a:pt x="1128107" y="0"/>
                </a:lnTo>
                <a:lnTo>
                  <a:pt x="1047208" y="1282092"/>
                </a:lnTo>
                <a:close/>
              </a:path>
              <a:path w="1128107" h="1282092" fill="none">
                <a:moveTo>
                  <a:pt x="0" y="835257"/>
                </a:moveTo>
                <a:cubicBezTo>
                  <a:pt x="205436" y="481105"/>
                  <a:pt x="633618" y="168355"/>
                  <a:pt x="1128107" y="0"/>
                </a:cubicBezTo>
              </a:path>
            </a:pathLst>
          </a:cu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860963" y="2984041"/>
            <a:ext cx="818490" cy="454290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03200"/>
            <a:ext cx="5495925" cy="968375"/>
          </a:xfrm>
        </p:spPr>
        <p:txBody>
          <a:bodyPr/>
          <a:lstStyle/>
          <a:p>
            <a:r>
              <a:rPr lang="en-US" dirty="0"/>
              <a:t>Human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16025"/>
            <a:ext cx="54959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“Health is the level of </a:t>
            </a:r>
            <a:r>
              <a:rPr lang="en-US" dirty="0">
                <a:solidFill>
                  <a:schemeClr val="accent2"/>
                </a:solidFill>
              </a:rPr>
              <a:t>function</a:t>
            </a:r>
            <a:r>
              <a:rPr lang="en-US" dirty="0"/>
              <a:t>al and metabolic efficiency of a </a:t>
            </a:r>
            <a:r>
              <a:rPr lang="en-US" dirty="0">
                <a:solidFill>
                  <a:schemeClr val="accent2"/>
                </a:solidFill>
              </a:rPr>
              <a:t>living</a:t>
            </a:r>
            <a:r>
              <a:rPr lang="en-US" dirty="0"/>
              <a:t> organism. In humans it is the ability of individuals or communities to </a:t>
            </a:r>
            <a:r>
              <a:rPr lang="en-US" dirty="0">
                <a:solidFill>
                  <a:schemeClr val="accent2"/>
                </a:solidFill>
              </a:rPr>
              <a:t>adapt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self-manage</a:t>
            </a:r>
            <a:r>
              <a:rPr lang="en-US" dirty="0"/>
              <a:t> when facing physical, mental, psychological and social changes with environment”</a:t>
            </a:r>
          </a:p>
          <a:p>
            <a:pPr marL="0" indent="0" algn="r">
              <a:buNone/>
            </a:pPr>
            <a:r>
              <a:rPr lang="en-US" dirty="0"/>
              <a:t>- Wikipedia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0325" y="203200"/>
            <a:ext cx="5495925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Soil Health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0325" y="1216025"/>
            <a:ext cx="5495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“Soil health, also referred to as soil quality, is defined as the </a:t>
            </a:r>
            <a:r>
              <a:rPr lang="en-US" dirty="0">
                <a:solidFill>
                  <a:schemeClr val="accent2"/>
                </a:solidFill>
              </a:rPr>
              <a:t>continued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capacity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of soil to </a:t>
            </a:r>
            <a:r>
              <a:rPr lang="en-US" dirty="0">
                <a:solidFill>
                  <a:schemeClr val="accent2"/>
                </a:solidFill>
              </a:rPr>
              <a:t>function</a:t>
            </a:r>
            <a:r>
              <a:rPr lang="en-US" dirty="0"/>
              <a:t> as a vital </a:t>
            </a:r>
            <a:r>
              <a:rPr lang="en-US" dirty="0">
                <a:solidFill>
                  <a:schemeClr val="accent2"/>
                </a:solidFill>
              </a:rPr>
              <a:t>living</a:t>
            </a:r>
            <a:r>
              <a:rPr lang="en-US" dirty="0"/>
              <a:t> ecosystem that </a:t>
            </a:r>
            <a:r>
              <a:rPr lang="en-US" dirty="0">
                <a:solidFill>
                  <a:schemeClr val="accent2"/>
                </a:solidFill>
              </a:rPr>
              <a:t>sustains</a:t>
            </a:r>
            <a:r>
              <a:rPr lang="en-US" dirty="0"/>
              <a:t> plants, animals, and humans.”</a:t>
            </a:r>
          </a:p>
          <a:p>
            <a:pPr marL="0" indent="0" algn="r">
              <a:buNone/>
            </a:pPr>
            <a:r>
              <a:rPr lang="en-US" dirty="0"/>
              <a:t>- Natural Resource Conservation Service (NRCS)</a:t>
            </a:r>
          </a:p>
        </p:txBody>
      </p:sp>
      <p:sp>
        <p:nvSpPr>
          <p:cNvPr id="6" name="Oval 5"/>
          <p:cNvSpPr/>
          <p:nvPr/>
        </p:nvSpPr>
        <p:spPr>
          <a:xfrm>
            <a:off x="9001126" y="1884748"/>
            <a:ext cx="1419224" cy="6203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61714" y="5685224"/>
            <a:ext cx="7170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Soil Tilth → Soil Quality → Soil 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0777" y="5314287"/>
            <a:ext cx="2605178" cy="1354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66892" y="5685223"/>
            <a:ext cx="1465375" cy="707887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7"/>
          </p:cNvCxnSpPr>
          <p:nvPr/>
        </p:nvCxnSpPr>
        <p:spPr>
          <a:xfrm flipH="1">
            <a:off x="9017668" y="4924540"/>
            <a:ext cx="622091" cy="86435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39759" y="4487559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Only</a:t>
            </a:r>
            <a:r>
              <a:rPr lang="en-US" sz="2000" b="1" dirty="0"/>
              <a:t> </a:t>
            </a:r>
            <a:r>
              <a:rPr lang="en-US" sz="2000" b="1" u="sng" dirty="0"/>
              <a:t>living </a:t>
            </a:r>
            <a:r>
              <a:rPr lang="en-US" sz="2000" dirty="0"/>
              <a:t>things</a:t>
            </a:r>
          </a:p>
          <a:p>
            <a:r>
              <a:rPr lang="en-US" sz="2000" dirty="0"/>
              <a:t>can be “healthy”</a:t>
            </a:r>
          </a:p>
        </p:txBody>
      </p:sp>
    </p:spTree>
    <p:extLst>
      <p:ext uri="{BB962C8B-B14F-4D97-AF65-F5344CB8AC3E}">
        <p14:creationId xmlns:p14="http://schemas.microsoft.com/office/powerpoint/2010/main" val="233381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30" y="146649"/>
            <a:ext cx="10515600" cy="1233577"/>
          </a:xfrm>
        </p:spPr>
        <p:txBody>
          <a:bodyPr>
            <a:normAutofit/>
          </a:bodyPr>
          <a:lstStyle/>
          <a:p>
            <a:r>
              <a:rPr lang="en-US" sz="4800" dirty="0"/>
              <a:t>How can we increase soil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80226"/>
            <a:ext cx="11365302" cy="47967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Control traffic on soil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Minimum tillage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Manure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Cover crops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Increase residue 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Crop rotations – increase crop variety (i.e. diversity)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2682" y="5915353"/>
            <a:ext cx="937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Rule of Thumb – Anything that increases soil biological activity!</a:t>
            </a:r>
          </a:p>
        </p:txBody>
      </p:sp>
    </p:spTree>
    <p:extLst>
      <p:ext uri="{BB962C8B-B14F-4D97-AF65-F5344CB8AC3E}">
        <p14:creationId xmlns:p14="http://schemas.microsoft.com/office/powerpoint/2010/main" val="37853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oodWe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-46038"/>
            <a:ext cx="9199563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2450"/>
            <a:ext cx="2514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 “living” SOM</a:t>
            </a:r>
          </a:p>
        </p:txBody>
      </p:sp>
    </p:spTree>
    <p:extLst>
      <p:ext uri="{BB962C8B-B14F-4D97-AF65-F5344CB8AC3E}">
        <p14:creationId xmlns:p14="http://schemas.microsoft.com/office/powerpoint/2010/main" val="144381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35218" y="375629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8,000 lb. elephant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50168" y="857766"/>
          <a:ext cx="11136702" cy="585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0786">
                  <a:extLst>
                    <a:ext uri="{9D8B030D-6E8A-4147-A177-3AD203B41FA5}">
                      <a16:colId xmlns:a16="http://schemas.microsoft.com/office/drawing/2014/main" val="3519166612"/>
                    </a:ext>
                  </a:extLst>
                </a:gridCol>
                <a:gridCol w="1616755">
                  <a:extLst>
                    <a:ext uri="{9D8B030D-6E8A-4147-A177-3AD203B41FA5}">
                      <a16:colId xmlns:a16="http://schemas.microsoft.com/office/drawing/2014/main" val="2422378156"/>
                    </a:ext>
                  </a:extLst>
                </a:gridCol>
                <a:gridCol w="2114299">
                  <a:extLst>
                    <a:ext uri="{9D8B030D-6E8A-4147-A177-3AD203B41FA5}">
                      <a16:colId xmlns:a16="http://schemas.microsoft.com/office/drawing/2014/main" val="3802938812"/>
                    </a:ext>
                  </a:extLst>
                </a:gridCol>
                <a:gridCol w="2124765">
                  <a:extLst>
                    <a:ext uri="{9D8B030D-6E8A-4147-A177-3AD203B41FA5}">
                      <a16:colId xmlns:a16="http://schemas.microsoft.com/office/drawing/2014/main" val="1142078808"/>
                    </a:ext>
                  </a:extLst>
                </a:gridCol>
                <a:gridCol w="2020097">
                  <a:extLst>
                    <a:ext uri="{9D8B030D-6E8A-4147-A177-3AD203B41FA5}">
                      <a16:colId xmlns:a16="http://schemas.microsoft.com/office/drawing/2014/main" val="218094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Soil Flora or Fauna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Size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Numbers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(per g of soil)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Biomass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(lbs. / ac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Elephants*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(per</a:t>
                      </a:r>
                      <a:r>
                        <a:rPr lang="en-US" sz="2400" baseline="0" dirty="0"/>
                        <a:t> acre)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69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10</a:t>
                      </a:r>
                      <a:r>
                        <a:rPr lang="en-US" sz="2400" dirty="0"/>
                        <a:t> – 10</a:t>
                      </a:r>
                      <a:r>
                        <a:rPr lang="en-US" sz="2400" baseline="30000" dirty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6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Bacteria &amp; Archaea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9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– 10</a:t>
                      </a:r>
                      <a:r>
                        <a:rPr lang="en-US" sz="2400" baseline="30000" dirty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400 – 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82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Actinomycetes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7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– 10</a:t>
                      </a:r>
                      <a:r>
                        <a:rPr lang="en-US" sz="2400" baseline="30000" dirty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500 – 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Fungi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– 10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baseline="0" dirty="0"/>
                        <a:t> 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800 – 13,000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Algae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– 10</a:t>
                      </a:r>
                      <a:r>
                        <a:rPr lang="en-US" sz="2400" baseline="30000" dirty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–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46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Protista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–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 –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7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Nematodes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– 10</a:t>
                      </a:r>
                      <a:r>
                        <a:rPr lang="en-US" sz="2400" baseline="300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 –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2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–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 –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95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Collembola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–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 –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5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Earthworms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 – 3,500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TOTAL =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1,800 – 27,600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1.86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42200068"/>
                  </a:ext>
                </a:extLst>
              </a:tr>
            </a:tbl>
          </a:graphicData>
        </a:graphic>
      </p:graphicFrame>
      <p:pic>
        <p:nvPicPr>
          <p:cNvPr id="10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748" y="2104748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07" y="2552881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266" y="3026892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989" y="3475025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748" y="3923158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07" y="4397169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556" y="4837036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315" y="5285169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74" y="5759180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234780" y="2199638"/>
            <a:ext cx="245716" cy="3791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346923" y="3099225"/>
            <a:ext cx="112607" cy="3791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228491" y="2636007"/>
            <a:ext cx="245716" cy="3791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059738" y="4023613"/>
            <a:ext cx="419117" cy="3791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036918" y="4477234"/>
            <a:ext cx="419117" cy="3791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091622" y="4929083"/>
            <a:ext cx="419117" cy="3791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091622" y="5365452"/>
            <a:ext cx="419117" cy="3791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091258" y="3550951"/>
            <a:ext cx="419117" cy="3791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191462" y="5830985"/>
            <a:ext cx="419117" cy="3791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33" y="6198660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eleph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337" y="6198660"/>
            <a:ext cx="548555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1593327" y="6300275"/>
            <a:ext cx="108097" cy="3791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6225" y="14910"/>
            <a:ext cx="4252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Who’s in our soil?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893" y="6259801"/>
            <a:ext cx="11193794" cy="49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Nature &amp; Property of Soils (Brady &amp; Weil), and other sources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42D84-59A8-4C49-B93B-36686AF7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9/18/21 </a:t>
            </a:r>
          </a:p>
        </p:txBody>
      </p:sp>
    </p:spTree>
    <p:extLst>
      <p:ext uri="{BB962C8B-B14F-4D97-AF65-F5344CB8AC3E}">
        <p14:creationId xmlns:p14="http://schemas.microsoft.com/office/powerpoint/2010/main" val="5428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336</Words>
  <Application>Microsoft Macintosh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5 Soil Forming Factors   ClORPT</vt:lpstr>
      <vt:lpstr>PowerPoint Presentation</vt:lpstr>
      <vt:lpstr>Human Health</vt:lpstr>
      <vt:lpstr>How can we increase soil health?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Cano Camacho, Valeria [WLC]</dc:creator>
  <cp:lastModifiedBy>Cano Camacho, Valeria [WLC]</cp:lastModifiedBy>
  <cp:revision>2</cp:revision>
  <cp:lastPrinted>2021-09-16T03:07:37Z</cp:lastPrinted>
  <dcterms:created xsi:type="dcterms:W3CDTF">2021-09-16T01:01:12Z</dcterms:created>
  <dcterms:modified xsi:type="dcterms:W3CDTF">2021-09-16T03:07:43Z</dcterms:modified>
</cp:coreProperties>
</file>