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092" y="6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eb.uri.edu/sheepngoat/" TargetMode="External"/><Relationship Id="rId13" Type="http://schemas.openxmlformats.org/officeDocument/2006/relationships/image" Target="../media/image9.png"/><Relationship Id="rId3" Type="http://schemas.openxmlformats.org/officeDocument/2006/relationships/hyperlink" Target="mailto:emily.wells@mail.wvu.edu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hyperlink" Target="mailto:marlon.knights@mail.wvu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jpeg"/><Relationship Id="rId5" Type="http://schemas.openxmlformats.org/officeDocument/2006/relationships/image" Target="../media/image2.jpeg"/><Relationship Id="rId10" Type="http://schemas.openxmlformats.org/officeDocument/2006/relationships/image" Target="../media/image6.jpeg"/><Relationship Id="rId4" Type="http://schemas.openxmlformats.org/officeDocument/2006/relationships/image" Target="../media/image1.jpe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28600" y="228600"/>
            <a:ext cx="7239000" cy="9688354"/>
            <a:chOff x="228600" y="228600"/>
            <a:chExt cx="7239000" cy="9688354"/>
          </a:xfrm>
        </p:grpSpPr>
        <p:sp>
          <p:nvSpPr>
            <p:cNvPr id="4" name="TextBox 3"/>
            <p:cNvSpPr txBox="1"/>
            <p:nvPr/>
          </p:nvSpPr>
          <p:spPr>
            <a:xfrm>
              <a:off x="381000" y="247471"/>
              <a:ext cx="70104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Attention: Sheep &amp; Meat Goat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+mj-lt"/>
                </a:rPr>
                <a:t>Seedstock</a:t>
              </a:r>
              <a:r>
                <a:rPr lang="en-US" sz="2400" b="1" dirty="0" smtClean="0">
                  <a:solidFill>
                    <a:srgbClr val="FF0000"/>
                  </a:solidFill>
                  <a:latin typeface="+mj-lt"/>
                </a:rPr>
                <a:t> Producers </a:t>
              </a:r>
            </a:p>
            <a:p>
              <a:pPr algn="ctr"/>
              <a:r>
                <a:rPr lang="en-US" sz="2200" b="1" dirty="0" smtClean="0">
                  <a:latin typeface="+mj-lt"/>
                </a:rPr>
                <a:t>National Sheep Improvement Program (NSIP) Workshops </a:t>
              </a:r>
            </a:p>
            <a:p>
              <a:pPr algn="ctr"/>
              <a:r>
                <a:rPr lang="en-US" sz="2200" b="1" dirty="0" smtClean="0"/>
                <a:t>March 1-11, 2017 in VA, WV, PA</a:t>
              </a:r>
              <a:r>
                <a:rPr lang="en-US" sz="2200" b="1" smtClean="0"/>
                <a:t>, MD</a:t>
              </a:r>
              <a:endParaRPr lang="en-US" sz="2200" b="1" dirty="0" smtClean="0">
                <a:latin typeface="+mj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" y="1371600"/>
              <a:ext cx="6934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 Getting Your Genetics Right: Converting Performance Records into Relevant Decision-Making Tools</a:t>
              </a:r>
              <a:endParaRPr lang="en-US" sz="20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04800" y="228600"/>
              <a:ext cx="7162800" cy="7772400"/>
            </a:xfrm>
            <a:prstGeom prst="rect">
              <a:avLst/>
            </a:prstGeom>
            <a:noFill/>
            <a:ln w="44450" cmpd="thinThick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5257800"/>
              <a:ext cx="7086600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itchFamily="34" charset="0"/>
                <a:buChar char="•"/>
              </a:pPr>
              <a:r>
                <a:rPr lang="en-US" sz="1400" b="1" dirty="0" smtClean="0"/>
                <a:t>March 3 – 10:00-4:30, </a:t>
              </a:r>
              <a:r>
                <a:rPr lang="en-US" sz="1400" b="1" dirty="0" err="1"/>
                <a:t>Wardensville</a:t>
              </a:r>
              <a:r>
                <a:rPr lang="en-US" sz="1400" b="1" dirty="0"/>
                <a:t>, </a:t>
              </a:r>
              <a:r>
                <a:rPr lang="en-US" sz="1400" b="1" dirty="0" smtClean="0"/>
                <a:t>WV. West Virginia Univ. </a:t>
              </a:r>
              <a:r>
                <a:rPr lang="en-US" sz="1400" b="1" dirty="0" err="1" smtClean="0"/>
                <a:t>Reymann</a:t>
              </a:r>
              <a:r>
                <a:rPr lang="en-US" sz="1400" b="1" dirty="0" smtClean="0"/>
                <a:t> Memorial Farm.             </a:t>
              </a:r>
              <a:r>
                <a:rPr lang="en-US" sz="1200" dirty="0" smtClean="0"/>
                <a:t>1695 State Rd, 259N.  Contact: Dr. Marlon Knights, </a:t>
              </a:r>
              <a:r>
                <a:rPr lang="en-US" sz="1200" dirty="0" smtClean="0">
                  <a:hlinkClick r:id="rId2"/>
                </a:rPr>
                <a:t>marlon.knights@mail.wvu.edu</a:t>
              </a:r>
              <a:r>
                <a:rPr lang="en-US" sz="1200" dirty="0" smtClean="0"/>
                <a:t>, 304-293-1946</a:t>
              </a:r>
            </a:p>
            <a:p>
              <a:pPr marL="114300" indent="-114300">
                <a:buFont typeface="Arial" pitchFamily="34" charset="0"/>
                <a:buChar char="•"/>
              </a:pPr>
              <a:endParaRPr lang="en-US" sz="1400" b="1" dirty="0" smtClean="0"/>
            </a:p>
            <a:p>
              <a:pPr marL="114300" indent="-114300">
                <a:buFont typeface="Arial" pitchFamily="34" charset="0"/>
                <a:buChar char="•"/>
              </a:pPr>
              <a:endParaRPr lang="en-US" sz="1400" b="1" dirty="0"/>
            </a:p>
            <a:p>
              <a:pPr marL="114300" indent="-114300">
                <a:buFont typeface="Arial" pitchFamily="34" charset="0"/>
                <a:buChar char="•"/>
              </a:pPr>
              <a:endParaRPr lang="en-US" sz="1400" b="1" dirty="0" smtClean="0"/>
            </a:p>
            <a:p>
              <a:pPr marL="114300" indent="-114300">
                <a:buFont typeface="Arial" pitchFamily="34" charset="0"/>
                <a:buChar char="•"/>
              </a:pPr>
              <a:r>
                <a:rPr lang="en-US" sz="1400" b="1" dirty="0" smtClean="0"/>
                <a:t>March 4 – 9:00-3:30, </a:t>
              </a:r>
              <a:r>
                <a:rPr lang="en-US" sz="1400" b="1" dirty="0" err="1"/>
                <a:t>Kearneysville</a:t>
              </a:r>
              <a:r>
                <a:rPr lang="en-US" sz="1400" b="1" dirty="0"/>
                <a:t>, </a:t>
              </a:r>
              <a:r>
                <a:rPr lang="en-US" sz="1400" b="1" dirty="0" smtClean="0"/>
                <a:t>WV. West Virginia Univ. Jefferson County Ext Office.         </a:t>
              </a:r>
              <a:r>
                <a:rPr lang="en-US" sz="1200" dirty="0" smtClean="0"/>
                <a:t>1948 Wiltshire Rd. Contact: Emily Wells, </a:t>
              </a:r>
              <a:r>
                <a:rPr lang="en-US" sz="1200" dirty="0" smtClean="0">
                  <a:hlinkClick r:id="rId3"/>
                </a:rPr>
                <a:t>emily.wells@mail.wvu.edu</a:t>
              </a:r>
              <a:r>
                <a:rPr lang="en-US" sz="1200" dirty="0" smtClean="0"/>
                <a:t>, 304-728-7413</a:t>
              </a:r>
            </a:p>
            <a:p>
              <a:endParaRPr lang="en-US" sz="1200" dirty="0" smtClean="0"/>
            </a:p>
            <a:p>
              <a:endParaRPr lang="en-US" sz="1200" b="1" i="1" dirty="0" smtClean="0"/>
            </a:p>
            <a:p>
              <a:pPr>
                <a:lnSpc>
                  <a:spcPct val="50000"/>
                </a:lnSpc>
              </a:pPr>
              <a:r>
                <a:rPr lang="en-US" sz="1200" b="1" i="1" dirty="0" smtClean="0"/>
                <a:t>FREE </a:t>
              </a:r>
              <a:r>
                <a:rPr lang="en-US" sz="1200" b="1" i="1" dirty="0"/>
                <a:t>REGISTRATION (LUNCH PROVIDED), PLEASE CONTACT INDIVIDUAL </a:t>
              </a:r>
              <a:r>
                <a:rPr lang="en-US" sz="1200" b="1" i="1" dirty="0" smtClean="0"/>
                <a:t>LISTED ABOVE </a:t>
              </a:r>
              <a:r>
                <a:rPr lang="en-US" sz="1200" b="1" i="1" dirty="0"/>
                <a:t>FOR EACH </a:t>
              </a:r>
              <a:r>
                <a:rPr lang="en-US" sz="1200" b="1" i="1" dirty="0" smtClean="0"/>
                <a:t>LOCATION</a:t>
              </a:r>
              <a:endParaRPr lang="en-US" sz="1400" b="1" i="1" dirty="0"/>
            </a:p>
            <a:p>
              <a:r>
                <a:rPr lang="en-US" sz="1200" dirty="0" smtClean="0"/>
                <a:t>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9600" y="4114800"/>
              <a:ext cx="2971800" cy="938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b="1" dirty="0" smtClean="0"/>
                <a:t>Speakers:  </a:t>
              </a:r>
            </a:p>
            <a:p>
              <a:r>
                <a:rPr lang="en-US" sz="1100" b="1" dirty="0" smtClean="0"/>
                <a:t>Russell “Rusty” </a:t>
              </a:r>
              <a:r>
                <a:rPr lang="en-US" sz="1100" b="1" dirty="0" err="1" smtClean="0"/>
                <a:t>Burgett</a:t>
              </a:r>
              <a:r>
                <a:rPr lang="en-US" sz="1100" b="1" dirty="0" smtClean="0"/>
                <a:t>, </a:t>
              </a:r>
              <a:r>
                <a:rPr lang="en-US" sz="1100" dirty="0" smtClean="0"/>
                <a:t>NSIP Program Director</a:t>
              </a:r>
            </a:p>
            <a:p>
              <a:r>
                <a:rPr lang="en-US" sz="1100" b="1" dirty="0" smtClean="0"/>
                <a:t>Dr. Anne Zajac, </a:t>
              </a:r>
              <a:r>
                <a:rPr lang="en-US" sz="1100" dirty="0" smtClean="0"/>
                <a:t>Parasitologist, Virginia Tech </a:t>
              </a:r>
            </a:p>
            <a:p>
              <a:r>
                <a:rPr lang="en-US" sz="1100" b="1" dirty="0" smtClean="0"/>
                <a:t>Dr. Katherine Petersson, </a:t>
              </a:r>
              <a:r>
                <a:rPr lang="en-US" sz="1100" dirty="0" smtClean="0"/>
                <a:t>Univ. of Rhode Island</a:t>
              </a:r>
            </a:p>
            <a:p>
              <a:r>
                <a:rPr lang="en-US" sz="1100" b="1" dirty="0" smtClean="0"/>
                <a:t>Melanie Barkley</a:t>
              </a:r>
              <a:r>
                <a:rPr lang="en-US" sz="1100" dirty="0" smtClean="0"/>
                <a:t>, Penn State Ext &amp; NSIP member</a:t>
              </a:r>
              <a:endParaRPr lang="en-US" sz="1100" dirty="0"/>
            </a:p>
          </p:txBody>
        </p:sp>
        <p:grpSp>
          <p:nvGrpSpPr>
            <p:cNvPr id="1026" name="Group 2"/>
            <p:cNvGrpSpPr>
              <a:grpSpLocks/>
            </p:cNvGrpSpPr>
            <p:nvPr/>
          </p:nvGrpSpPr>
          <p:grpSpPr bwMode="auto">
            <a:xfrm>
              <a:off x="228600" y="8458284"/>
              <a:ext cx="7162980" cy="457116"/>
              <a:chOff x="1272" y="10882"/>
              <a:chExt cx="9929" cy="382"/>
            </a:xfrm>
          </p:grpSpPr>
          <p:cxnSp>
            <p:nvCxnSpPr>
              <p:cNvPr id="1027" name="AutoShape 3"/>
              <p:cNvCxnSpPr>
                <a:cxnSpLocks noChangeShapeType="1"/>
              </p:cNvCxnSpPr>
              <p:nvPr/>
            </p:nvCxnSpPr>
            <p:spPr bwMode="auto">
              <a:xfrm>
                <a:off x="1332" y="10882"/>
                <a:ext cx="9840" cy="0"/>
              </a:xfrm>
              <a:prstGeom prst="straightConnector1">
                <a:avLst/>
              </a:prstGeom>
              <a:noFill/>
              <a:ln w="19050">
                <a:solidFill>
                  <a:srgbClr val="92D050"/>
                </a:solidFill>
                <a:round/>
                <a:headEnd/>
                <a:tailEnd/>
              </a:ln>
            </p:spPr>
          </p:cxnSp>
          <p:sp>
            <p:nvSpPr>
              <p:cNvPr id="1028" name="Text Box 4"/>
              <p:cNvSpPr txBox="1">
                <a:spLocks noChangeArrowheads="1"/>
              </p:cNvSpPr>
              <p:nvPr/>
            </p:nvSpPr>
            <p:spPr bwMode="auto">
              <a:xfrm>
                <a:off x="1272" y="10942"/>
                <a:ext cx="9929" cy="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This work is supported by the USDA National Institute of Food and Agriculture (NIFA) Northeast Sustainable Agriculture Research and Education Program Project LNE15-342 and USDA NIFA Hatch Project 1007290.   The</a:t>
                </a:r>
                <a:r>
                  <a:rPr kumimoji="0" lang="en-US" sz="9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University of Rhode Island </a:t>
                </a: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provides equal program opportunity. 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1029" name="Picture 5" descr="URI_logo-28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59544" y="8973422"/>
              <a:ext cx="1026456" cy="399178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 descr="SARE_Northeast_CMYK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4801" y="8839200"/>
              <a:ext cx="730481" cy="663356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1" name="Picture 7" descr="vt-logo-transparent-1200x25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71800" y="9007186"/>
              <a:ext cx="1344233" cy="289214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 descr="PA colo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884420" y="8991600"/>
              <a:ext cx="1668780" cy="317068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40" name="TextBox 39"/>
            <p:cNvSpPr txBox="1"/>
            <p:nvPr/>
          </p:nvSpPr>
          <p:spPr>
            <a:xfrm>
              <a:off x="228600" y="8027313"/>
              <a:ext cx="7239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These workshops are being conducted as part of a Northeast SARE project (LNE15-342) entitled, </a:t>
              </a:r>
              <a:r>
                <a:rPr lang="en-US" sz="1100" b="1" dirty="0" smtClean="0"/>
                <a:t>New Approaches for Improving Integrated Parasite Control Strategies for Small Ruminants in the Northeast</a:t>
              </a:r>
              <a:r>
                <a:rPr lang="en-US" sz="1100" dirty="0" smtClean="0"/>
                <a:t>.  </a:t>
              </a:r>
              <a:r>
                <a:rPr lang="en-US" sz="1100" dirty="0" smtClean="0">
                  <a:hlinkClick r:id="rId8"/>
                </a:rPr>
                <a:t>http://web.uri.edu/sheepngoat/</a:t>
              </a:r>
              <a:r>
                <a:rPr lang="en-US" sz="1100" dirty="0" smtClean="0"/>
                <a:t>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4800" y="2057400"/>
              <a:ext cx="4114800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ctr">
                <a:lnSpc>
                  <a:spcPct val="150000"/>
                </a:lnSpc>
              </a:pPr>
              <a:r>
                <a:rPr lang="en-US" sz="1600" b="1" dirty="0" smtClean="0"/>
                <a:t>Workshop Topics 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/>
                <a:t>Defining and ranking of traits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/>
                <a:t>How genetic information, estimated breeding values (EBV), can assist in improving performance traits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/>
                <a:t>Selection for parasite resistance in pasture raised sheep and goats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/>
                <a:t>Development </a:t>
              </a:r>
              <a:r>
                <a:rPr lang="en-US" sz="1600" dirty="0"/>
                <a:t>of breeding objectives and approaches to selection of breeding animals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/>
                <a:t>Fecal </a:t>
              </a:r>
              <a:r>
                <a:rPr lang="en-US" sz="1600" dirty="0"/>
                <a:t>egg count and live ultrasound </a:t>
              </a:r>
              <a:r>
                <a:rPr lang="en-US" sz="1600" dirty="0" smtClean="0"/>
                <a:t>demo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/>
                <a:t>What </a:t>
              </a:r>
              <a:r>
                <a:rPr lang="en-US" sz="1600" dirty="0"/>
                <a:t>is an EBV worth</a:t>
              </a:r>
              <a:r>
                <a:rPr lang="en-US" sz="1600" dirty="0" smtClean="0"/>
                <a:t>?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sz="1600" dirty="0" smtClean="0"/>
                <a:t>Enrolling </a:t>
              </a:r>
              <a:r>
                <a:rPr lang="en-US" sz="1600" dirty="0"/>
                <a:t>and using the NSIP System</a:t>
              </a:r>
              <a:endParaRPr lang="en-US" sz="1600" b="1" dirty="0"/>
            </a:p>
            <a:p>
              <a:pPr marL="228600" indent="-228600">
                <a:buFont typeface="+mj-lt"/>
                <a:buAutoNum type="arabicParenR"/>
              </a:pPr>
              <a:endParaRPr lang="en-US" sz="1600" dirty="0" smtClean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457200" y="5257800"/>
              <a:ext cx="6781800" cy="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6" descr="NSIP_Logo-623x1024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781800" y="8839200"/>
              <a:ext cx="626638" cy="1029980"/>
            </a:xfrm>
            <a:prstGeom prst="rect">
              <a:avLst/>
            </a:prstGeom>
          </p:spPr>
        </p:pic>
        <p:pic>
          <p:nvPicPr>
            <p:cNvPr id="2" name="Picture 2" descr="C:\URI\Holly_Current\OREI_Petersson\webpage\logos\WVU_Title_Black.jp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81000" y="9601200"/>
              <a:ext cx="2153126" cy="315754"/>
            </a:xfrm>
            <a:prstGeom prst="rect">
              <a:avLst/>
            </a:prstGeom>
            <a:noFill/>
          </p:spPr>
        </p:pic>
        <p:pic>
          <p:nvPicPr>
            <p:cNvPr id="1050" name="Picture 2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572000" y="2138362"/>
              <a:ext cx="2724150" cy="1900238"/>
            </a:xfrm>
            <a:prstGeom prst="rect">
              <a:avLst/>
            </a:prstGeom>
            <a:noFill/>
            <a:ln w="6350">
              <a:solidFill>
                <a:schemeClr val="bg1">
                  <a:lumMod val="85000"/>
                </a:schemeClr>
              </a:solidFill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029200" y="9525000"/>
              <a:ext cx="1371600" cy="32049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95600" y="9448800"/>
              <a:ext cx="1684213" cy="457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253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Holly Burdett</dc:creator>
  <cp:lastModifiedBy>Marlon Knights</cp:lastModifiedBy>
  <cp:revision>90</cp:revision>
  <cp:lastPrinted>2017-01-31T12:49:31Z</cp:lastPrinted>
  <dcterms:created xsi:type="dcterms:W3CDTF">2006-08-16T00:00:00Z</dcterms:created>
  <dcterms:modified xsi:type="dcterms:W3CDTF">2018-03-28T15:02:26Z</dcterms:modified>
</cp:coreProperties>
</file>