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2D54"/>
    <a:srgbClr val="FF25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ike\Desktop\Forestry\survey2017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ike\Desktop\Forestry\survey2017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 smtClean="0"/>
              <a:t>VA Producers</a:t>
            </a:r>
            <a:endParaRPr lang="en-US" sz="1400" dirty="0"/>
          </a:p>
        </c:rich>
      </c:tx>
      <c:layout>
        <c:manualLayout>
          <c:xMode val="edge"/>
          <c:yMode val="edge"/>
          <c:x val="0.3561582318583393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549523586972732"/>
          <c:y val="0.11016678753584329"/>
          <c:w val="0.79803395710483027"/>
          <c:h val="0.8202771837417720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252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DD9-4E39-8206-2BC68954E960}"/>
              </c:ext>
            </c:extLst>
          </c:dPt>
          <c:dPt>
            <c:idx val="1"/>
            <c:bubble3D val="0"/>
            <c:spPr>
              <a:solidFill>
                <a:srgbClr val="D12D5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DD9-4E39-8206-2BC68954E960}"/>
              </c:ext>
            </c:extLst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DD9-4E39-8206-2BC68954E960}"/>
              </c:ext>
            </c:extLst>
          </c:dPt>
          <c:dPt>
            <c:idx val="3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DD9-4E39-8206-2BC68954E960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EDD9-4E39-8206-2BC68954E960}"/>
              </c:ext>
            </c:extLst>
          </c:dPt>
          <c:val>
            <c:numRef>
              <c:f>Summary!$I$16:$I$20</c:f>
              <c:numCache>
                <c:formatCode>0%</c:formatCode>
                <c:ptCount val="5"/>
                <c:pt idx="0">
                  <c:v>3.6489151873767257E-2</c:v>
                </c:pt>
                <c:pt idx="1">
                  <c:v>0.11637080867850098</c:v>
                </c:pt>
                <c:pt idx="2">
                  <c:v>0.40828402366863903</c:v>
                </c:pt>
                <c:pt idx="3">
                  <c:v>0.34023668639053256</c:v>
                </c:pt>
                <c:pt idx="4">
                  <c:v>9.8619329388560162E-2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DD9-4E39-8206-2BC68954E9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 dirty="0" smtClean="0">
                <a:effectLst/>
              </a:rPr>
              <a:t>VA Agents</a:t>
            </a:r>
            <a:endParaRPr lang="en-US" sz="1400" dirty="0">
              <a:effectLst/>
            </a:endParaRPr>
          </a:p>
        </c:rich>
      </c:tx>
      <c:layout>
        <c:manualLayout>
          <c:xMode val="edge"/>
          <c:yMode val="edge"/>
          <c:x val="0.3929587619282976"/>
          <c:y val="3.902471401337533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178076149914886"/>
          <c:y val="0.12621118857847463"/>
          <c:w val="0.62202084462209206"/>
          <c:h val="0.843046287612756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2525"/>
              </a:solidFill>
              <a:ln>
                <a:solidFill>
                  <a:srgbClr val="FF252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9BC-4A16-B5E9-FCD5FE4F79F2}"/>
              </c:ext>
            </c:extLst>
          </c:dPt>
          <c:dPt>
            <c:idx val="1"/>
            <c:bubble3D val="0"/>
            <c:spPr>
              <a:solidFill>
                <a:srgbClr val="D12D54"/>
              </a:solidFill>
              <a:ln>
                <a:solidFill>
                  <a:srgbClr val="C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9BC-4A16-B5E9-FCD5FE4F79F2}"/>
              </c:ext>
            </c:extLst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9BC-4A16-B5E9-FCD5FE4F79F2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9BC-4A16-B5E9-FCD5FE4F79F2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A9BC-4A16-B5E9-FCD5FE4F79F2}"/>
              </c:ext>
            </c:extLst>
          </c:dPt>
          <c:cat>
            <c:strRef>
              <c:f>Summary!$F$36:$F$40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Neither Agree nor Disagree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Summary!$G$36:$G$40</c:f>
              <c:numCache>
                <c:formatCode>0%</c:formatCode>
                <c:ptCount val="5"/>
                <c:pt idx="0">
                  <c:v>0.01</c:v>
                </c:pt>
                <c:pt idx="1">
                  <c:v>0.14000000000000001</c:v>
                </c:pt>
                <c:pt idx="2">
                  <c:v>0.27</c:v>
                </c:pt>
                <c:pt idx="3">
                  <c:v>0.49</c:v>
                </c:pt>
                <c:pt idx="4">
                  <c:v>8.4566596194503171E-2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9BC-4A16-B5E9-FCD5FE4F79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 dirty="0" smtClean="0">
                <a:effectLst/>
              </a:rPr>
              <a:t>Non VA Agents</a:t>
            </a:r>
            <a:endParaRPr lang="en-US" sz="1400" dirty="0">
              <a:effectLst/>
            </a:endParaRPr>
          </a:p>
        </c:rich>
      </c:tx>
      <c:layout>
        <c:manualLayout>
          <c:xMode val="edge"/>
          <c:yMode val="edge"/>
          <c:x val="0.34869039767268056"/>
          <c:y val="2.14314214996253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426469207723157"/>
          <c:y val="0.11671141944543099"/>
          <c:w val="0.66530932240083773"/>
          <c:h val="0.8178782807631934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2525"/>
              </a:solidFill>
              <a:ln>
                <a:solidFill>
                  <a:srgbClr val="FF252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0B4-4FBD-8F68-93473FCEAE0D}"/>
              </c:ext>
            </c:extLst>
          </c:dPt>
          <c:dPt>
            <c:idx val="1"/>
            <c:bubble3D val="0"/>
            <c:spPr>
              <a:solidFill>
                <a:srgbClr val="D12D54"/>
              </a:solidFill>
              <a:ln>
                <a:solidFill>
                  <a:srgbClr val="D12D5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0B4-4FBD-8F68-93473FCEAE0D}"/>
              </c:ext>
            </c:extLst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0B4-4FBD-8F68-93473FCEAE0D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0B4-4FBD-8F68-93473FCEAE0D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00B4-4FBD-8F68-93473FCEAE0D}"/>
              </c:ext>
            </c:extLst>
          </c:dPt>
          <c:val>
            <c:numRef>
              <c:f>Summary!$D$28:$D$32</c:f>
              <c:numCache>
                <c:formatCode>0%</c:formatCode>
                <c:ptCount val="5"/>
                <c:pt idx="0">
                  <c:v>5.3649956024626209E-2</c:v>
                </c:pt>
                <c:pt idx="1">
                  <c:v>0.1534740545294635</c:v>
                </c:pt>
                <c:pt idx="2">
                  <c:v>0.28979771328056286</c:v>
                </c:pt>
                <c:pt idx="3">
                  <c:v>0.42040457343887422</c:v>
                </c:pt>
                <c:pt idx="4">
                  <c:v>8.2673702726473175E-2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0B4-4FBD-8F68-93473FCEAE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54AC-B845-4E40-AFBE-D9F22DCC77F2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6DDC-11B4-4EF7-9E0B-7F11AEC09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02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54AC-B845-4E40-AFBE-D9F22DCC77F2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6DDC-11B4-4EF7-9E0B-7F11AEC09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439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54AC-B845-4E40-AFBE-D9F22DCC77F2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6DDC-11B4-4EF7-9E0B-7F11AEC09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376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54AC-B845-4E40-AFBE-D9F22DCC77F2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6DDC-11B4-4EF7-9E0B-7F11AEC09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170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54AC-B845-4E40-AFBE-D9F22DCC77F2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6DDC-11B4-4EF7-9E0B-7F11AEC09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843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54AC-B845-4E40-AFBE-D9F22DCC77F2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6DDC-11B4-4EF7-9E0B-7F11AEC09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2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54AC-B845-4E40-AFBE-D9F22DCC77F2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6DDC-11B4-4EF7-9E0B-7F11AEC09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530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54AC-B845-4E40-AFBE-D9F22DCC77F2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6DDC-11B4-4EF7-9E0B-7F11AEC09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824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54AC-B845-4E40-AFBE-D9F22DCC77F2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6DDC-11B4-4EF7-9E0B-7F11AEC09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860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54AC-B845-4E40-AFBE-D9F22DCC77F2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6DDC-11B4-4EF7-9E0B-7F11AEC09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389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54AC-B845-4E40-AFBE-D9F22DCC77F2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6DDC-11B4-4EF7-9E0B-7F11AEC09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956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554AC-B845-4E40-AFBE-D9F22DCC77F2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56DDC-11B4-4EF7-9E0B-7F11AEC09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493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516752"/>
              </p:ext>
            </p:extLst>
          </p:nvPr>
        </p:nvGraphicFramePr>
        <p:xfrm>
          <a:off x="279558" y="994266"/>
          <a:ext cx="3500534" cy="3405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45033" y="1467487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4%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2497401" y="1614878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12%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2790083" y="3192676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41%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979410" y="2690110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34%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461641" y="1586675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10%</a:t>
            </a:r>
            <a:endParaRPr lang="en-US" sz="1200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4726777"/>
              </p:ext>
            </p:extLst>
          </p:nvPr>
        </p:nvGraphicFramePr>
        <p:xfrm>
          <a:off x="3696208" y="994266"/>
          <a:ext cx="4410730" cy="3254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3305551"/>
              </p:ext>
            </p:extLst>
          </p:nvPr>
        </p:nvGraphicFramePr>
        <p:xfrm>
          <a:off x="7344490" y="944695"/>
          <a:ext cx="4122511" cy="34660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5353431" y="4248614"/>
            <a:ext cx="1095172" cy="246221"/>
            <a:chOff x="1563564" y="4945555"/>
            <a:chExt cx="1095172" cy="246221"/>
          </a:xfrm>
        </p:grpSpPr>
        <p:sp>
          <p:nvSpPr>
            <p:cNvPr id="13" name="TextBox 12"/>
            <p:cNvSpPr txBox="1"/>
            <p:nvPr/>
          </p:nvSpPr>
          <p:spPr>
            <a:xfrm>
              <a:off x="1563564" y="4945555"/>
              <a:ext cx="109517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Strongly Disagree</a:t>
              </a:r>
              <a:endParaRPr lang="en-US" sz="1000" dirty="0"/>
            </a:p>
          </p:txBody>
        </p:sp>
        <p:sp>
          <p:nvSpPr>
            <p:cNvPr id="14" name="Rectangle 13"/>
            <p:cNvSpPr/>
            <p:nvPr/>
          </p:nvSpPr>
          <p:spPr>
            <a:xfrm flipH="1">
              <a:off x="1563564" y="5033288"/>
              <a:ext cx="72358" cy="74428"/>
            </a:xfrm>
            <a:prstGeom prst="rect">
              <a:avLst/>
            </a:prstGeom>
            <a:solidFill>
              <a:srgbClr val="FF2525"/>
            </a:solidFill>
            <a:ln>
              <a:solidFill>
                <a:srgbClr val="FF252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353431" y="4403749"/>
            <a:ext cx="636713" cy="246221"/>
            <a:chOff x="1563564" y="4945555"/>
            <a:chExt cx="636713" cy="246221"/>
          </a:xfrm>
        </p:grpSpPr>
        <p:sp>
          <p:nvSpPr>
            <p:cNvPr id="22" name="TextBox 21"/>
            <p:cNvSpPr txBox="1"/>
            <p:nvPr/>
          </p:nvSpPr>
          <p:spPr>
            <a:xfrm>
              <a:off x="1563564" y="4945555"/>
              <a:ext cx="63671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Disagree</a:t>
              </a:r>
              <a:endParaRPr lang="en-US" sz="1000" dirty="0"/>
            </a:p>
          </p:txBody>
        </p:sp>
        <p:sp>
          <p:nvSpPr>
            <p:cNvPr id="23" name="Rectangle 22"/>
            <p:cNvSpPr/>
            <p:nvPr/>
          </p:nvSpPr>
          <p:spPr>
            <a:xfrm flipH="1">
              <a:off x="1563564" y="5033288"/>
              <a:ext cx="72358" cy="74428"/>
            </a:xfrm>
            <a:prstGeom prst="rect">
              <a:avLst/>
            </a:prstGeom>
            <a:solidFill>
              <a:srgbClr val="D12D54"/>
            </a:solidFill>
            <a:ln>
              <a:solidFill>
                <a:srgbClr val="D12D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350369" y="4551140"/>
            <a:ext cx="1609592" cy="246221"/>
            <a:chOff x="1563564" y="4945555"/>
            <a:chExt cx="1609592" cy="246221"/>
          </a:xfrm>
        </p:grpSpPr>
        <p:sp>
          <p:nvSpPr>
            <p:cNvPr id="25" name="TextBox 24"/>
            <p:cNvSpPr txBox="1"/>
            <p:nvPr/>
          </p:nvSpPr>
          <p:spPr>
            <a:xfrm>
              <a:off x="1566626" y="4945555"/>
              <a:ext cx="16065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Neither Agree nor Disagree</a:t>
              </a:r>
              <a:endParaRPr lang="en-US" sz="1000" dirty="0"/>
            </a:p>
          </p:txBody>
        </p:sp>
        <p:sp>
          <p:nvSpPr>
            <p:cNvPr id="26" name="Rectangle 25"/>
            <p:cNvSpPr/>
            <p:nvPr/>
          </p:nvSpPr>
          <p:spPr>
            <a:xfrm flipH="1">
              <a:off x="1563564" y="5033288"/>
              <a:ext cx="72358" cy="7442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353431" y="4708927"/>
            <a:ext cx="492443" cy="246221"/>
            <a:chOff x="1563564" y="4945555"/>
            <a:chExt cx="492443" cy="246221"/>
          </a:xfrm>
        </p:grpSpPr>
        <p:sp>
          <p:nvSpPr>
            <p:cNvPr id="28" name="TextBox 27"/>
            <p:cNvSpPr txBox="1"/>
            <p:nvPr/>
          </p:nvSpPr>
          <p:spPr>
            <a:xfrm>
              <a:off x="1563564" y="4945555"/>
              <a:ext cx="49244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A</a:t>
              </a:r>
              <a:r>
                <a:rPr lang="en-US" sz="1000" dirty="0" smtClean="0"/>
                <a:t>gree</a:t>
              </a:r>
              <a:endParaRPr lang="en-US" sz="1000" dirty="0"/>
            </a:p>
          </p:txBody>
        </p:sp>
        <p:sp>
          <p:nvSpPr>
            <p:cNvPr id="29" name="Rectangle 28"/>
            <p:cNvSpPr/>
            <p:nvPr/>
          </p:nvSpPr>
          <p:spPr>
            <a:xfrm flipH="1">
              <a:off x="1563564" y="5033288"/>
              <a:ext cx="72358" cy="7442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353431" y="4854063"/>
            <a:ext cx="950901" cy="246221"/>
            <a:chOff x="1563564" y="4945555"/>
            <a:chExt cx="950901" cy="246221"/>
          </a:xfrm>
        </p:grpSpPr>
        <p:sp>
          <p:nvSpPr>
            <p:cNvPr id="31" name="TextBox 30"/>
            <p:cNvSpPr txBox="1"/>
            <p:nvPr/>
          </p:nvSpPr>
          <p:spPr>
            <a:xfrm>
              <a:off x="1563564" y="4945555"/>
              <a:ext cx="95090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Strongly Agree</a:t>
              </a:r>
              <a:endParaRPr lang="en-US" sz="1000" dirty="0"/>
            </a:p>
          </p:txBody>
        </p:sp>
        <p:sp>
          <p:nvSpPr>
            <p:cNvPr id="32" name="Rectangle 31"/>
            <p:cNvSpPr/>
            <p:nvPr/>
          </p:nvSpPr>
          <p:spPr>
            <a:xfrm flipH="1">
              <a:off x="1563564" y="5033288"/>
              <a:ext cx="72358" cy="7442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5626253" y="1312864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1%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6044522" y="1614878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14%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9451355" y="1451364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5%</a:t>
            </a:r>
            <a:endParaRPr lang="en-US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6570160" y="2828609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27%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10084181" y="3197713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29%</a:t>
            </a:r>
            <a:endParaRPr lang="en-US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4696298" y="3192676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49%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9922108" y="1941270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15%</a:t>
            </a:r>
            <a:endParaRPr lang="en-US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8326778" y="3192676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42%</a:t>
            </a:r>
            <a:endParaRPr lang="en-US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5291497" y="1602626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8%</a:t>
            </a:r>
            <a:endParaRPr lang="en-US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8890681" y="1614878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8%</a:t>
            </a:r>
            <a:endParaRPr lang="en-US" sz="1200" dirty="0"/>
          </a:p>
        </p:txBody>
      </p:sp>
      <p:sp>
        <p:nvSpPr>
          <p:cNvPr id="47" name="TextBox 46"/>
          <p:cNvSpPr txBox="1"/>
          <p:nvPr/>
        </p:nvSpPr>
        <p:spPr>
          <a:xfrm>
            <a:off x="840260" y="5486400"/>
            <a:ext cx="10173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Figure 4.  </a:t>
            </a:r>
            <a:r>
              <a:rPr lang="en-US" sz="1600" dirty="0" smtClean="0"/>
              <a:t>Average of producer and agent responses to all questions. Averages for producers suggest a greater uncertainty or limited knowledge about the questions than for agents.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68510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1457</TotalTime>
  <Words>77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Fike</dc:creator>
  <cp:lastModifiedBy>Fike, John</cp:lastModifiedBy>
  <cp:revision>17</cp:revision>
  <dcterms:created xsi:type="dcterms:W3CDTF">2017-11-14T22:10:42Z</dcterms:created>
  <dcterms:modified xsi:type="dcterms:W3CDTF">2017-11-15T23:42:30Z</dcterms:modified>
</cp:coreProperties>
</file>