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12D54"/>
    <a:srgbClr val="FF252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96" d="100"/>
          <a:sy n="96" d="100"/>
        </p:scale>
        <p:origin x="101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Fike\Desktop\Forestry\survey2017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Fike\Desktop\Forestry\survey2017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en-US" sz="1400" dirty="0" smtClean="0"/>
              <a:t>VA Producers</a:t>
            </a:r>
            <a:endParaRPr lang="en-US" sz="1400" dirty="0"/>
          </a:p>
        </c:rich>
      </c:tx>
      <c:layout>
        <c:manualLayout>
          <c:xMode val="edge"/>
          <c:yMode val="edge"/>
          <c:x val="0.35615823185833934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1549523586972732"/>
          <c:y val="0.11016678753584329"/>
          <c:w val="0.79803395710483027"/>
          <c:h val="0.82027718374177205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FF252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EDD9-4E39-8206-2BC68954E960}"/>
              </c:ext>
            </c:extLst>
          </c:dPt>
          <c:dPt>
            <c:idx val="1"/>
            <c:bubble3D val="0"/>
            <c:spPr>
              <a:solidFill>
                <a:srgbClr val="D12D5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EDD9-4E39-8206-2BC68954E960}"/>
              </c:ext>
            </c:extLst>
          </c:dPt>
          <c:dPt>
            <c:idx val="2"/>
            <c:bubble3D val="0"/>
            <c:spPr>
              <a:solidFill>
                <a:schemeClr val="bg1">
                  <a:lumMod val="6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EDD9-4E39-8206-2BC68954E960}"/>
              </c:ext>
            </c:extLst>
          </c:dPt>
          <c:dPt>
            <c:idx val="3"/>
            <c:bubble3D val="0"/>
            <c:spPr>
              <a:solidFill>
                <a:schemeClr val="accent1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EDD9-4E39-8206-2BC68954E960}"/>
              </c:ext>
            </c:extLst>
          </c:dPt>
          <c:dPt>
            <c:idx val="4"/>
            <c:bubble3D val="0"/>
            <c:spPr>
              <a:gradFill rotWithShape="1">
                <a:gsLst>
                  <a:gs pos="0">
                    <a:schemeClr val="accent5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5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5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EDD9-4E39-8206-2BC68954E960}"/>
              </c:ext>
            </c:extLst>
          </c:dPt>
          <c:val>
            <c:numRef>
              <c:f>Summary!$I$16:$I$20</c:f>
              <c:numCache>
                <c:formatCode>0%</c:formatCode>
                <c:ptCount val="5"/>
                <c:pt idx="0">
                  <c:v>3.6489151873767257E-2</c:v>
                </c:pt>
                <c:pt idx="1">
                  <c:v>0.11637080867850098</c:v>
                </c:pt>
                <c:pt idx="2">
                  <c:v>0.40828402366863903</c:v>
                </c:pt>
                <c:pt idx="3">
                  <c:v>0.34023668639053256</c:v>
                </c:pt>
                <c:pt idx="4">
                  <c:v>9.8619329388560162E-2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EDD9-4E39-8206-2BC68954E96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en-US" sz="1400" b="1" i="0" baseline="0" dirty="0" smtClean="0">
                <a:effectLst/>
              </a:rPr>
              <a:t>VA Agents</a:t>
            </a:r>
            <a:endParaRPr lang="en-US" sz="1400" dirty="0">
              <a:effectLst/>
            </a:endParaRPr>
          </a:p>
        </c:rich>
      </c:tx>
      <c:layout>
        <c:manualLayout>
          <c:xMode val="edge"/>
          <c:yMode val="edge"/>
          <c:x val="0.3929587619282976"/>
          <c:y val="3.9024714013375338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6178076149914886"/>
          <c:y val="0.12621118857847463"/>
          <c:w val="0.62202084462209206"/>
          <c:h val="0.8430462876127568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FF2525"/>
              </a:solidFill>
              <a:ln>
                <a:solidFill>
                  <a:srgbClr val="FF2525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A9BC-4A16-B5E9-FCD5FE4F79F2}"/>
              </c:ext>
            </c:extLst>
          </c:dPt>
          <c:dPt>
            <c:idx val="1"/>
            <c:bubble3D val="0"/>
            <c:spPr>
              <a:solidFill>
                <a:srgbClr val="D12D54"/>
              </a:solidFill>
              <a:ln>
                <a:solidFill>
                  <a:srgbClr val="C00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A9BC-4A16-B5E9-FCD5FE4F79F2}"/>
              </c:ext>
            </c:extLst>
          </c:dPt>
          <c:dPt>
            <c:idx val="2"/>
            <c:bubble3D val="0"/>
            <c:spPr>
              <a:solidFill>
                <a:schemeClr val="bg1">
                  <a:lumMod val="65000"/>
                </a:schemeClr>
              </a:solidFill>
              <a:ln>
                <a:solidFill>
                  <a:schemeClr val="bg1">
                    <a:lumMod val="65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A9BC-4A16-B5E9-FCD5FE4F79F2}"/>
              </c:ext>
            </c:extLst>
          </c:dPt>
          <c:dPt>
            <c:idx val="3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  <a:ln>
                <a:solidFill>
                  <a:schemeClr val="accent1">
                    <a:lumMod val="60000"/>
                    <a:lumOff val="4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A9BC-4A16-B5E9-FCD5FE4F79F2}"/>
              </c:ext>
            </c:extLst>
          </c:dPt>
          <c:dPt>
            <c:idx val="4"/>
            <c:bubble3D val="0"/>
            <c:spPr>
              <a:gradFill rotWithShape="1">
                <a:gsLst>
                  <a:gs pos="0">
                    <a:schemeClr val="accent5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5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5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A9BC-4A16-B5E9-FCD5FE4F79F2}"/>
              </c:ext>
            </c:extLst>
          </c:dPt>
          <c:cat>
            <c:strRef>
              <c:f>Summary!$F$36:$F$40</c:f>
              <c:strCache>
                <c:ptCount val="5"/>
                <c:pt idx="0">
                  <c:v>Strongly Disagree</c:v>
                </c:pt>
                <c:pt idx="1">
                  <c:v>Disagree</c:v>
                </c:pt>
                <c:pt idx="2">
                  <c:v>Neither Agree nor Disagree</c:v>
                </c:pt>
                <c:pt idx="3">
                  <c:v>Agree</c:v>
                </c:pt>
                <c:pt idx="4">
                  <c:v>Strongly agree</c:v>
                </c:pt>
              </c:strCache>
            </c:strRef>
          </c:cat>
          <c:val>
            <c:numRef>
              <c:f>Summary!$G$36:$G$40</c:f>
              <c:numCache>
                <c:formatCode>0%</c:formatCode>
                <c:ptCount val="5"/>
                <c:pt idx="0">
                  <c:v>0.01</c:v>
                </c:pt>
                <c:pt idx="1">
                  <c:v>0.14000000000000001</c:v>
                </c:pt>
                <c:pt idx="2">
                  <c:v>0.27</c:v>
                </c:pt>
                <c:pt idx="3">
                  <c:v>0.49</c:v>
                </c:pt>
                <c:pt idx="4">
                  <c:v>8.4566596194503171E-2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A9BC-4A16-B5E9-FCD5FE4F79F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en-US" sz="1400" b="1" i="0" baseline="0" dirty="0" smtClean="0">
                <a:effectLst/>
              </a:rPr>
              <a:t>Non VA Agents</a:t>
            </a:r>
            <a:endParaRPr lang="en-US" sz="1400" dirty="0">
              <a:effectLst/>
            </a:endParaRPr>
          </a:p>
        </c:rich>
      </c:tx>
      <c:layout>
        <c:manualLayout>
          <c:xMode val="edge"/>
          <c:yMode val="edge"/>
          <c:x val="0.34869039767268056"/>
          <c:y val="2.143142149962536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6426469207723157"/>
          <c:y val="0.11671141944543099"/>
          <c:w val="0.66530932240083773"/>
          <c:h val="0.81787828076319347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FF2525"/>
              </a:solidFill>
              <a:ln>
                <a:solidFill>
                  <a:srgbClr val="FF2525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00B4-4FBD-8F68-93473FCEAE0D}"/>
              </c:ext>
            </c:extLst>
          </c:dPt>
          <c:dPt>
            <c:idx val="1"/>
            <c:bubble3D val="0"/>
            <c:spPr>
              <a:solidFill>
                <a:srgbClr val="D12D54"/>
              </a:solidFill>
              <a:ln>
                <a:solidFill>
                  <a:srgbClr val="D12D54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00B4-4FBD-8F68-93473FCEAE0D}"/>
              </c:ext>
            </c:extLst>
          </c:dPt>
          <c:dPt>
            <c:idx val="2"/>
            <c:bubble3D val="0"/>
            <c:spPr>
              <a:solidFill>
                <a:schemeClr val="bg1">
                  <a:lumMod val="65000"/>
                </a:schemeClr>
              </a:solidFill>
              <a:ln>
                <a:solidFill>
                  <a:schemeClr val="bg1">
                    <a:lumMod val="65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00B4-4FBD-8F68-93473FCEAE0D}"/>
              </c:ext>
            </c:extLst>
          </c:dPt>
          <c:dPt>
            <c:idx val="3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  <a:ln>
                <a:solidFill>
                  <a:schemeClr val="accent1">
                    <a:lumMod val="60000"/>
                    <a:lumOff val="4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00B4-4FBD-8F68-93473FCEAE0D}"/>
              </c:ext>
            </c:extLst>
          </c:dPt>
          <c:dPt>
            <c:idx val="4"/>
            <c:bubble3D val="0"/>
            <c:spPr>
              <a:gradFill rotWithShape="1">
                <a:gsLst>
                  <a:gs pos="0">
                    <a:schemeClr val="accent5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5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5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00B4-4FBD-8F68-93473FCEAE0D}"/>
              </c:ext>
            </c:extLst>
          </c:dPt>
          <c:val>
            <c:numRef>
              <c:f>Summary!$D$28:$D$32</c:f>
              <c:numCache>
                <c:formatCode>0%</c:formatCode>
                <c:ptCount val="5"/>
                <c:pt idx="0">
                  <c:v>5.3649956024626209E-2</c:v>
                </c:pt>
                <c:pt idx="1">
                  <c:v>0.1534740545294635</c:v>
                </c:pt>
                <c:pt idx="2">
                  <c:v>0.28979771328056286</c:v>
                </c:pt>
                <c:pt idx="3">
                  <c:v>0.42040457343887422</c:v>
                </c:pt>
                <c:pt idx="4">
                  <c:v>8.2673702726473175E-2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00B4-4FBD-8F68-93473FCEAE0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5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55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55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554AC-B845-4E40-AFBE-D9F22DCC77F2}" type="datetimeFigureOut">
              <a:rPr lang="en-US" smtClean="0"/>
              <a:t>11/16/2017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56DDC-11B4-4EF7-9E0B-7F11AEC09A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5023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554AC-B845-4E40-AFBE-D9F22DCC77F2}" type="datetimeFigureOut">
              <a:rPr lang="en-US" smtClean="0"/>
              <a:t>11/16/2017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56DDC-11B4-4EF7-9E0B-7F11AEC09A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24398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554AC-B845-4E40-AFBE-D9F22DCC77F2}" type="datetimeFigureOut">
              <a:rPr lang="en-US" smtClean="0"/>
              <a:t>11/16/2017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56DDC-11B4-4EF7-9E0B-7F11AEC09A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73766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554AC-B845-4E40-AFBE-D9F22DCC77F2}" type="datetimeFigureOut">
              <a:rPr lang="en-US" smtClean="0"/>
              <a:t>11/16/2017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56DDC-11B4-4EF7-9E0B-7F11AEC09A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51707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554AC-B845-4E40-AFBE-D9F22DCC77F2}" type="datetimeFigureOut">
              <a:rPr lang="en-US" smtClean="0"/>
              <a:t>11/16/2017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56DDC-11B4-4EF7-9E0B-7F11AEC09A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8434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554AC-B845-4E40-AFBE-D9F22DCC77F2}" type="datetimeFigureOut">
              <a:rPr lang="en-US" smtClean="0"/>
              <a:t>11/16/2017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56DDC-11B4-4EF7-9E0B-7F11AEC09A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5525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554AC-B845-4E40-AFBE-D9F22DCC77F2}" type="datetimeFigureOut">
              <a:rPr lang="en-US" smtClean="0"/>
              <a:t>11/16/2017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56DDC-11B4-4EF7-9E0B-7F11AEC09A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5302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554AC-B845-4E40-AFBE-D9F22DCC77F2}" type="datetimeFigureOut">
              <a:rPr lang="en-US" smtClean="0"/>
              <a:t>11/16/2017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56DDC-11B4-4EF7-9E0B-7F11AEC09A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28240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554AC-B845-4E40-AFBE-D9F22DCC77F2}" type="datetimeFigureOut">
              <a:rPr lang="en-US" smtClean="0"/>
              <a:t>11/16/2017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56DDC-11B4-4EF7-9E0B-7F11AEC09A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18604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554AC-B845-4E40-AFBE-D9F22DCC77F2}" type="datetimeFigureOut">
              <a:rPr lang="en-US" smtClean="0"/>
              <a:t>11/16/2017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56DDC-11B4-4EF7-9E0B-7F11AEC09A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3891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554AC-B845-4E40-AFBE-D9F22DCC77F2}" type="datetimeFigureOut">
              <a:rPr lang="en-US" smtClean="0"/>
              <a:t>11/16/2017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56DDC-11B4-4EF7-9E0B-7F11AEC09A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19560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A554AC-B845-4E40-AFBE-D9F22DCC77F2}" type="datetimeFigureOut">
              <a:rPr lang="en-US" smtClean="0"/>
              <a:t>11/16/2017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556DDC-11B4-4EF7-9E0B-7F11AEC09A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4933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9516752"/>
              </p:ext>
            </p:extLst>
          </p:nvPr>
        </p:nvGraphicFramePr>
        <p:xfrm>
          <a:off x="279558" y="994266"/>
          <a:ext cx="3500534" cy="34056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045033" y="1467487"/>
            <a:ext cx="3738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4%</a:t>
            </a:r>
            <a:endParaRPr lang="en-US" sz="1200" dirty="0"/>
          </a:p>
        </p:txBody>
      </p:sp>
      <p:sp>
        <p:nvSpPr>
          <p:cNvPr id="6" name="TextBox 5"/>
          <p:cNvSpPr txBox="1"/>
          <p:nvPr/>
        </p:nvSpPr>
        <p:spPr>
          <a:xfrm>
            <a:off x="2497401" y="1614878"/>
            <a:ext cx="4523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12%</a:t>
            </a:r>
            <a:endParaRPr lang="en-US" sz="1200" dirty="0"/>
          </a:p>
        </p:txBody>
      </p:sp>
      <p:sp>
        <p:nvSpPr>
          <p:cNvPr id="7" name="TextBox 6"/>
          <p:cNvSpPr txBox="1"/>
          <p:nvPr/>
        </p:nvSpPr>
        <p:spPr>
          <a:xfrm>
            <a:off x="2790083" y="3192676"/>
            <a:ext cx="4523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41%</a:t>
            </a:r>
            <a:endParaRPr lang="en-US" sz="1200" dirty="0"/>
          </a:p>
        </p:txBody>
      </p:sp>
      <p:sp>
        <p:nvSpPr>
          <p:cNvPr id="8" name="TextBox 7"/>
          <p:cNvSpPr txBox="1"/>
          <p:nvPr/>
        </p:nvSpPr>
        <p:spPr>
          <a:xfrm>
            <a:off x="979410" y="2690110"/>
            <a:ext cx="4523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34%</a:t>
            </a:r>
            <a:endParaRPr lang="en-US" sz="1200" dirty="0"/>
          </a:p>
        </p:txBody>
      </p:sp>
      <p:sp>
        <p:nvSpPr>
          <p:cNvPr id="9" name="TextBox 8"/>
          <p:cNvSpPr txBox="1"/>
          <p:nvPr/>
        </p:nvSpPr>
        <p:spPr>
          <a:xfrm>
            <a:off x="1461641" y="1586675"/>
            <a:ext cx="4523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10%</a:t>
            </a:r>
            <a:endParaRPr lang="en-US" sz="1200" dirty="0"/>
          </a:p>
        </p:txBody>
      </p:sp>
      <p:graphicFrame>
        <p:nvGraphicFramePr>
          <p:cNvPr id="11" name="Char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74726777"/>
              </p:ext>
            </p:extLst>
          </p:nvPr>
        </p:nvGraphicFramePr>
        <p:xfrm>
          <a:off x="3696208" y="994266"/>
          <a:ext cx="4410730" cy="32543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2" name="Chart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23305551"/>
              </p:ext>
            </p:extLst>
          </p:nvPr>
        </p:nvGraphicFramePr>
        <p:xfrm>
          <a:off x="7344490" y="944695"/>
          <a:ext cx="4122511" cy="34660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pSp>
        <p:nvGrpSpPr>
          <p:cNvPr id="17" name="Group 16"/>
          <p:cNvGrpSpPr/>
          <p:nvPr/>
        </p:nvGrpSpPr>
        <p:grpSpPr>
          <a:xfrm>
            <a:off x="5353431" y="4248614"/>
            <a:ext cx="1095172" cy="246221"/>
            <a:chOff x="1563564" y="4945555"/>
            <a:chExt cx="1095172" cy="246221"/>
          </a:xfrm>
        </p:grpSpPr>
        <p:sp>
          <p:nvSpPr>
            <p:cNvPr id="13" name="TextBox 12"/>
            <p:cNvSpPr txBox="1"/>
            <p:nvPr/>
          </p:nvSpPr>
          <p:spPr>
            <a:xfrm>
              <a:off x="1563564" y="4945555"/>
              <a:ext cx="1095172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Strongly Disagree</a:t>
              </a:r>
              <a:endParaRPr lang="en-US" sz="1000" dirty="0"/>
            </a:p>
          </p:txBody>
        </p:sp>
        <p:sp>
          <p:nvSpPr>
            <p:cNvPr id="14" name="Rectangle 13"/>
            <p:cNvSpPr/>
            <p:nvPr/>
          </p:nvSpPr>
          <p:spPr>
            <a:xfrm flipH="1">
              <a:off x="1563564" y="5033288"/>
              <a:ext cx="72358" cy="74428"/>
            </a:xfrm>
            <a:prstGeom prst="rect">
              <a:avLst/>
            </a:prstGeom>
            <a:solidFill>
              <a:srgbClr val="FF2525"/>
            </a:solidFill>
            <a:ln>
              <a:solidFill>
                <a:srgbClr val="FF252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5353431" y="4403749"/>
            <a:ext cx="636713" cy="246221"/>
            <a:chOff x="1563564" y="4945555"/>
            <a:chExt cx="636713" cy="246221"/>
          </a:xfrm>
        </p:grpSpPr>
        <p:sp>
          <p:nvSpPr>
            <p:cNvPr id="22" name="TextBox 21"/>
            <p:cNvSpPr txBox="1"/>
            <p:nvPr/>
          </p:nvSpPr>
          <p:spPr>
            <a:xfrm>
              <a:off x="1563564" y="4945555"/>
              <a:ext cx="636713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Disagree</a:t>
              </a:r>
              <a:endParaRPr lang="en-US" sz="1000" dirty="0"/>
            </a:p>
          </p:txBody>
        </p:sp>
        <p:sp>
          <p:nvSpPr>
            <p:cNvPr id="23" name="Rectangle 22"/>
            <p:cNvSpPr/>
            <p:nvPr/>
          </p:nvSpPr>
          <p:spPr>
            <a:xfrm flipH="1">
              <a:off x="1563564" y="5033288"/>
              <a:ext cx="72358" cy="74428"/>
            </a:xfrm>
            <a:prstGeom prst="rect">
              <a:avLst/>
            </a:prstGeom>
            <a:solidFill>
              <a:srgbClr val="D12D54"/>
            </a:solidFill>
            <a:ln>
              <a:solidFill>
                <a:srgbClr val="D12D5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5350369" y="4551140"/>
            <a:ext cx="1609592" cy="246221"/>
            <a:chOff x="1563564" y="4945555"/>
            <a:chExt cx="1609592" cy="246221"/>
          </a:xfrm>
        </p:grpSpPr>
        <p:sp>
          <p:nvSpPr>
            <p:cNvPr id="25" name="TextBox 24"/>
            <p:cNvSpPr txBox="1"/>
            <p:nvPr/>
          </p:nvSpPr>
          <p:spPr>
            <a:xfrm>
              <a:off x="1566626" y="4945555"/>
              <a:ext cx="160653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Neither Agree nor Disagree</a:t>
              </a:r>
              <a:endParaRPr lang="en-US" sz="1000" dirty="0"/>
            </a:p>
          </p:txBody>
        </p:sp>
        <p:sp>
          <p:nvSpPr>
            <p:cNvPr id="26" name="Rectangle 25"/>
            <p:cNvSpPr/>
            <p:nvPr/>
          </p:nvSpPr>
          <p:spPr>
            <a:xfrm flipH="1">
              <a:off x="1563564" y="5033288"/>
              <a:ext cx="72358" cy="74428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5353431" y="4708927"/>
            <a:ext cx="492443" cy="246221"/>
            <a:chOff x="1563564" y="4945555"/>
            <a:chExt cx="492443" cy="246221"/>
          </a:xfrm>
        </p:grpSpPr>
        <p:sp>
          <p:nvSpPr>
            <p:cNvPr id="28" name="TextBox 27"/>
            <p:cNvSpPr txBox="1"/>
            <p:nvPr/>
          </p:nvSpPr>
          <p:spPr>
            <a:xfrm>
              <a:off x="1563564" y="4945555"/>
              <a:ext cx="492443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A</a:t>
              </a:r>
              <a:r>
                <a:rPr lang="en-US" sz="1000" dirty="0" smtClean="0"/>
                <a:t>gree</a:t>
              </a:r>
              <a:endParaRPr lang="en-US" sz="1000" dirty="0"/>
            </a:p>
          </p:txBody>
        </p:sp>
        <p:sp>
          <p:nvSpPr>
            <p:cNvPr id="29" name="Rectangle 28"/>
            <p:cNvSpPr/>
            <p:nvPr/>
          </p:nvSpPr>
          <p:spPr>
            <a:xfrm flipH="1">
              <a:off x="1563564" y="5033288"/>
              <a:ext cx="72358" cy="74428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5353431" y="4854063"/>
            <a:ext cx="950901" cy="246221"/>
            <a:chOff x="1563564" y="4945555"/>
            <a:chExt cx="950901" cy="246221"/>
          </a:xfrm>
        </p:grpSpPr>
        <p:sp>
          <p:nvSpPr>
            <p:cNvPr id="31" name="TextBox 30"/>
            <p:cNvSpPr txBox="1"/>
            <p:nvPr/>
          </p:nvSpPr>
          <p:spPr>
            <a:xfrm>
              <a:off x="1563564" y="4945555"/>
              <a:ext cx="95090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Strongly Agree</a:t>
              </a:r>
              <a:endParaRPr lang="en-US" sz="1000" dirty="0"/>
            </a:p>
          </p:txBody>
        </p:sp>
        <p:sp>
          <p:nvSpPr>
            <p:cNvPr id="32" name="Rectangle 31"/>
            <p:cNvSpPr/>
            <p:nvPr/>
          </p:nvSpPr>
          <p:spPr>
            <a:xfrm flipH="1">
              <a:off x="1563564" y="5033288"/>
              <a:ext cx="72358" cy="74428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3" name="TextBox 32"/>
          <p:cNvSpPr txBox="1"/>
          <p:nvPr/>
        </p:nvSpPr>
        <p:spPr>
          <a:xfrm>
            <a:off x="5626253" y="1312864"/>
            <a:ext cx="3738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1%</a:t>
            </a:r>
            <a:endParaRPr lang="en-US" sz="1200" dirty="0"/>
          </a:p>
        </p:txBody>
      </p:sp>
      <p:sp>
        <p:nvSpPr>
          <p:cNvPr id="34" name="TextBox 33"/>
          <p:cNvSpPr txBox="1"/>
          <p:nvPr/>
        </p:nvSpPr>
        <p:spPr>
          <a:xfrm>
            <a:off x="6044522" y="1614878"/>
            <a:ext cx="4523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14%</a:t>
            </a:r>
            <a:endParaRPr lang="en-US" sz="1200" dirty="0"/>
          </a:p>
        </p:txBody>
      </p:sp>
      <p:sp>
        <p:nvSpPr>
          <p:cNvPr id="35" name="TextBox 34"/>
          <p:cNvSpPr txBox="1"/>
          <p:nvPr/>
        </p:nvSpPr>
        <p:spPr>
          <a:xfrm>
            <a:off x="9451355" y="1451364"/>
            <a:ext cx="3738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5%</a:t>
            </a:r>
            <a:endParaRPr lang="en-US" sz="1200" dirty="0"/>
          </a:p>
        </p:txBody>
      </p:sp>
      <p:sp>
        <p:nvSpPr>
          <p:cNvPr id="36" name="TextBox 35"/>
          <p:cNvSpPr txBox="1"/>
          <p:nvPr/>
        </p:nvSpPr>
        <p:spPr>
          <a:xfrm>
            <a:off x="6570160" y="2828609"/>
            <a:ext cx="4523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27%</a:t>
            </a:r>
            <a:endParaRPr lang="en-US" sz="1200" dirty="0"/>
          </a:p>
        </p:txBody>
      </p:sp>
      <p:sp>
        <p:nvSpPr>
          <p:cNvPr id="37" name="TextBox 36"/>
          <p:cNvSpPr txBox="1"/>
          <p:nvPr/>
        </p:nvSpPr>
        <p:spPr>
          <a:xfrm>
            <a:off x="10084181" y="3197713"/>
            <a:ext cx="4523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29%</a:t>
            </a:r>
            <a:endParaRPr lang="en-US" sz="1200" dirty="0"/>
          </a:p>
        </p:txBody>
      </p:sp>
      <p:sp>
        <p:nvSpPr>
          <p:cNvPr id="38" name="TextBox 37"/>
          <p:cNvSpPr txBox="1"/>
          <p:nvPr/>
        </p:nvSpPr>
        <p:spPr>
          <a:xfrm>
            <a:off x="4696298" y="3192676"/>
            <a:ext cx="4523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49%</a:t>
            </a:r>
            <a:endParaRPr lang="en-US" sz="1200" dirty="0"/>
          </a:p>
        </p:txBody>
      </p:sp>
      <p:sp>
        <p:nvSpPr>
          <p:cNvPr id="10" name="TextBox 9"/>
          <p:cNvSpPr txBox="1"/>
          <p:nvPr/>
        </p:nvSpPr>
        <p:spPr>
          <a:xfrm>
            <a:off x="9922108" y="1941270"/>
            <a:ext cx="4523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15%</a:t>
            </a:r>
            <a:endParaRPr lang="en-US" sz="1200" dirty="0"/>
          </a:p>
        </p:txBody>
      </p:sp>
      <p:sp>
        <p:nvSpPr>
          <p:cNvPr id="41" name="TextBox 40"/>
          <p:cNvSpPr txBox="1"/>
          <p:nvPr/>
        </p:nvSpPr>
        <p:spPr>
          <a:xfrm>
            <a:off x="8326778" y="3192676"/>
            <a:ext cx="4523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42%</a:t>
            </a:r>
            <a:endParaRPr lang="en-US" sz="1200" dirty="0"/>
          </a:p>
        </p:txBody>
      </p:sp>
      <p:sp>
        <p:nvSpPr>
          <p:cNvPr id="42" name="TextBox 41"/>
          <p:cNvSpPr txBox="1"/>
          <p:nvPr/>
        </p:nvSpPr>
        <p:spPr>
          <a:xfrm>
            <a:off x="5291497" y="1602626"/>
            <a:ext cx="3738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8%</a:t>
            </a:r>
            <a:endParaRPr lang="en-US" sz="1200" dirty="0"/>
          </a:p>
        </p:txBody>
      </p:sp>
      <p:sp>
        <p:nvSpPr>
          <p:cNvPr id="43" name="TextBox 42"/>
          <p:cNvSpPr txBox="1"/>
          <p:nvPr/>
        </p:nvSpPr>
        <p:spPr>
          <a:xfrm>
            <a:off x="8890681" y="1614878"/>
            <a:ext cx="3738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8%</a:t>
            </a:r>
            <a:endParaRPr lang="en-US" sz="1200" dirty="0"/>
          </a:p>
        </p:txBody>
      </p:sp>
      <p:sp>
        <p:nvSpPr>
          <p:cNvPr id="47" name="TextBox 46"/>
          <p:cNvSpPr txBox="1"/>
          <p:nvPr/>
        </p:nvSpPr>
        <p:spPr>
          <a:xfrm>
            <a:off x="840260" y="5486400"/>
            <a:ext cx="101737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Figure 4.  </a:t>
            </a:r>
            <a:r>
              <a:rPr lang="en-US" sz="1600" dirty="0" smtClean="0"/>
              <a:t>Average of producer and agent responses to all questions. Averages for producers suggest a greater uncertainty or limited knowledge about the questions than for agents. 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9685101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1457</TotalTime>
  <Words>77</Words>
  <Application>Microsoft Office PowerPoint</Application>
  <PresentationFormat>Widescreen</PresentationFormat>
  <Paragraphs>24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Fike</dc:creator>
  <cp:lastModifiedBy>Fike, John</cp:lastModifiedBy>
  <cp:revision>17</cp:revision>
  <dcterms:created xsi:type="dcterms:W3CDTF">2017-11-14T22:10:42Z</dcterms:created>
  <dcterms:modified xsi:type="dcterms:W3CDTF">2017-11-15T23:42:30Z</dcterms:modified>
</cp:coreProperties>
</file>