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43891200" cy="329184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96E117-A51F-5266-FE04-803623B0F0DC}" name="Guan, Wenjing" initials="GW" userId="S::guan40@purdue.edu::1e95f9f9-99d9-4817-afc3-cab1aac41f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2CC"/>
    <a:srgbClr val="666666"/>
    <a:srgbClr val="EFF5FB"/>
    <a:srgbClr val="1E345C"/>
    <a:srgbClr val="5D84CB"/>
    <a:srgbClr val="A7BCE3"/>
    <a:srgbClr val="B6D2EC"/>
    <a:srgbClr val="4B7597"/>
    <a:srgbClr val="4E6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B49BA-B8D7-4B06-BE2F-D53071A4FE7A}" v="82" dt="2024-02-23T21:11:11.598"/>
    <p1510:client id="{AD63F8C4-96E9-4522-9FC7-8F59BE4BCBB5}" v="3" dt="2024-02-23T22:43:19.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5" d="100"/>
          <a:sy n="15" d="100"/>
        </p:scale>
        <p:origin x="13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an, Wenjing" userId="1e95f9f9-99d9-4817-afc3-cab1aac41fe0" providerId="ADAL" clId="{AD63F8C4-96E9-4522-9FC7-8F59BE4BCBB5}"/>
    <pc:docChg chg="modSld">
      <pc:chgData name="Guan, Wenjing" userId="1e95f9f9-99d9-4817-afc3-cab1aac41fe0" providerId="ADAL" clId="{AD63F8C4-96E9-4522-9FC7-8F59BE4BCBB5}" dt="2024-02-23T22:43:19.364" v="2" actId="1076"/>
      <pc:docMkLst>
        <pc:docMk/>
      </pc:docMkLst>
      <pc:sldChg chg="addSp delSp modSp">
        <pc:chgData name="Guan, Wenjing" userId="1e95f9f9-99d9-4817-afc3-cab1aac41fe0" providerId="ADAL" clId="{AD63F8C4-96E9-4522-9FC7-8F59BE4BCBB5}" dt="2024-02-23T22:43:19.364" v="2" actId="1076"/>
        <pc:sldMkLst>
          <pc:docMk/>
          <pc:sldMk cId="960883662" sldId="256"/>
        </pc:sldMkLst>
        <pc:picChg chg="del">
          <ac:chgData name="Guan, Wenjing" userId="1e95f9f9-99d9-4817-afc3-cab1aac41fe0" providerId="ADAL" clId="{AD63F8C4-96E9-4522-9FC7-8F59BE4BCBB5}" dt="2024-02-23T22:43:06.673" v="0" actId="478"/>
          <ac:picMkLst>
            <pc:docMk/>
            <pc:sldMk cId="960883662" sldId="256"/>
            <ac:picMk id="1026" creationId="{34D7AEC5-7812-E853-E737-56F4ADC25F4D}"/>
          </ac:picMkLst>
        </pc:picChg>
        <pc:picChg chg="add mod">
          <ac:chgData name="Guan, Wenjing" userId="1e95f9f9-99d9-4817-afc3-cab1aac41fe0" providerId="ADAL" clId="{AD63F8C4-96E9-4522-9FC7-8F59BE4BCBB5}" dt="2024-02-23T22:43:19.364" v="2" actId="1076"/>
          <ac:picMkLst>
            <pc:docMk/>
            <pc:sldMk cId="960883662" sldId="256"/>
            <ac:picMk id="1071" creationId="{10F62FBF-E94C-8B8A-6B30-1C825EE3BC8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8000"/>
            </a:lvl1pPr>
          </a:lstStyle>
          <a:p>
            <a:r>
              <a:rPr lang="en-US" dirty="0"/>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348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9562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334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699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8000"/>
            </a:lvl1pPr>
          </a:lstStyle>
          <a:p>
            <a:r>
              <a:rPr lang="en-US" dirty="0"/>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604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236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dirty="0"/>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04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061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0123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4267"/>
            </a:lvl1pPr>
          </a:lstStyle>
          <a:p>
            <a:r>
              <a:rPr lang="en-US" dirty="0"/>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333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4267"/>
            </a:lvl1pPr>
          </a:lstStyle>
          <a:p>
            <a:r>
              <a:rPr lang="en-US" dirty="0"/>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8500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1600">
                <a:solidFill>
                  <a:schemeClr val="tx1">
                    <a:tint val="75000"/>
                  </a:schemeClr>
                </a:solidFill>
              </a:defRPr>
            </a:lvl1pPr>
          </a:lstStyle>
          <a:p>
            <a:fld id="{C764DE79-268F-4C1A-8933-263129D2AF90}" type="datetimeFigureOut">
              <a:rPr lang="en-US" dirty="0"/>
              <a:t>2/23/2024</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16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228207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docs.lib.purdue.edu/mwvtr/246/" TargetMode="External"/><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E237D4-AC59-45BB-9170-FDD16AE7D4FF}"/>
              </a:ext>
            </a:extLst>
          </p:cNvPr>
          <p:cNvSpPr/>
          <p:nvPr/>
        </p:nvSpPr>
        <p:spPr>
          <a:xfrm>
            <a:off x="0" y="-115185"/>
            <a:ext cx="43891200" cy="49873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a:extLst>
              <a:ext uri="{FF2B5EF4-FFF2-40B4-BE49-F238E27FC236}">
                <a16:creationId xmlns:a16="http://schemas.microsoft.com/office/drawing/2014/main" id="{D316A564-3929-4B4C-A8E9-58830832E4DD}"/>
              </a:ext>
            </a:extLst>
          </p:cNvPr>
          <p:cNvSpPr/>
          <p:nvPr/>
        </p:nvSpPr>
        <p:spPr>
          <a:xfrm>
            <a:off x="344148" y="256157"/>
            <a:ext cx="29068781" cy="2687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spcBef>
                <a:spcPts val="0"/>
              </a:spcBef>
              <a:spcAft>
                <a:spcPts val="0"/>
              </a:spcAft>
              <a:buClrTx/>
              <a:buSzTx/>
              <a:buFontTx/>
              <a:buNone/>
              <a:tabLst/>
              <a:defRPr/>
            </a:pPr>
            <a:r>
              <a:rPr lang="en-US" sz="6600" b="1" kern="1400" dirty="0">
                <a:solidFill>
                  <a:schemeClr val="tx1"/>
                </a:solidFill>
                <a:effectLst>
                  <a:outerShdw blurRad="38100" dist="25400" dir="5400000" algn="ctr">
                    <a:srgbClr val="6E747A">
                      <a:alpha val="43000"/>
                    </a:srgbClr>
                  </a:outerShdw>
                </a:effectLst>
                <a:latin typeface="HelveticaNeueforSAS"/>
              </a:rPr>
              <a:t>A Case Study of Strawberry Production in an Elevated Bench Growing System Inside a High Tunnel in Southern Indiana </a:t>
            </a:r>
            <a:endParaRPr kumimoji="0" lang="en-US" sz="1000" b="0" i="0" u="none" strike="noStrike" kern="1400" cap="none" spc="0" normalizeH="0" baseline="0" noProof="0" dirty="0">
              <a:ln>
                <a:noFill/>
              </a:ln>
              <a:solidFill>
                <a:schemeClr val="tx1"/>
              </a:solidFill>
              <a:effectLst/>
              <a:uLnTx/>
              <a:uFillTx/>
              <a:latin typeface="Calibri" panose="020F0502020204030204" pitchFamily="34" charset="0"/>
              <a:ea typeface="+mn-ea"/>
              <a:cs typeface="+mn-cs"/>
            </a:endParaRPr>
          </a:p>
        </p:txBody>
      </p:sp>
      <p:sp>
        <p:nvSpPr>
          <p:cNvPr id="5" name="Rectangle 4">
            <a:extLst>
              <a:ext uri="{FF2B5EF4-FFF2-40B4-BE49-F238E27FC236}">
                <a16:creationId xmlns:a16="http://schemas.microsoft.com/office/drawing/2014/main" id="{33E1D904-0CF3-447F-AC27-8776D3AD1142}"/>
              </a:ext>
            </a:extLst>
          </p:cNvPr>
          <p:cNvSpPr/>
          <p:nvPr/>
        </p:nvSpPr>
        <p:spPr>
          <a:xfrm>
            <a:off x="199281" y="4979701"/>
            <a:ext cx="21564600" cy="1022950"/>
          </a:xfrm>
          <a:prstGeom prst="rect">
            <a:avLst/>
          </a:prstGeom>
          <a:solidFill>
            <a:schemeClr val="accent2">
              <a:lumMod val="60000"/>
              <a:lumOff val="40000"/>
            </a:schemeClr>
          </a:solidFill>
          <a:ln>
            <a:solidFill>
              <a:srgbClr val="A7BC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kern="1400" dirty="0">
                <a:solidFill>
                  <a:srgbClr val="000000"/>
                </a:solidFill>
                <a:effectLst>
                  <a:outerShdw blurRad="38100" dist="25400" dir="5400000" algn="ctr">
                    <a:srgbClr val="6E747A">
                      <a:alpha val="43000"/>
                    </a:srgbClr>
                  </a:outerShdw>
                </a:effectLst>
                <a:latin typeface="HelveticaNeueforSAS"/>
              </a:rPr>
              <a:t>Introduction</a:t>
            </a:r>
            <a:endParaRPr lang="en-US" sz="4800" dirty="0"/>
          </a:p>
        </p:txBody>
      </p:sp>
      <p:sp>
        <p:nvSpPr>
          <p:cNvPr id="20" name="TextBox 19">
            <a:extLst>
              <a:ext uri="{FF2B5EF4-FFF2-40B4-BE49-F238E27FC236}">
                <a16:creationId xmlns:a16="http://schemas.microsoft.com/office/drawing/2014/main" id="{0ED4FF2F-C9E1-43D4-996E-F44E47FFAF4C}"/>
              </a:ext>
            </a:extLst>
          </p:cNvPr>
          <p:cNvSpPr txBox="1"/>
          <p:nvPr/>
        </p:nvSpPr>
        <p:spPr>
          <a:xfrm>
            <a:off x="199281" y="6164203"/>
            <a:ext cx="21564600" cy="6494085"/>
          </a:xfrm>
          <a:prstGeom prst="rect">
            <a:avLst/>
          </a:prstGeom>
          <a:solidFill>
            <a:schemeClr val="accent2">
              <a:lumMod val="20000"/>
              <a:lumOff val="80000"/>
            </a:schemeClr>
          </a:solidFill>
        </p:spPr>
        <p:txBody>
          <a:bodyPr wrap="square" lIns="91440" tIns="45720" rIns="91440" bIns="45720" rtlCol="0" anchor="t">
            <a:spAutoFit/>
          </a:bodyPr>
          <a:lstStyle/>
          <a:p>
            <a:pPr algn="just"/>
            <a:r>
              <a:rPr lang="en-US" sz="3200" dirty="0">
                <a:effectLst/>
                <a:latin typeface="Calibri" panose="020F0502020204030204" pitchFamily="34" charset="0"/>
                <a:ea typeface="Calibri" panose="020F0502020204030204" pitchFamily="34" charset="0"/>
                <a:cs typeface="Calibri" panose="020F0502020204030204" pitchFamily="34" charset="0"/>
              </a:rPr>
              <a:t>Locally produced strawberries have excellent market potential. Farmers are exploring different systems for growing strawberries in Indiana. Compared to open-field production, protected culture extends the production season and reduces the risk of unpredictable and deteriorating weather. Greenhouse production is attractive, but the high initial cost of building greenhouses with advanced environmental control is prohibitive to most small-scale farmers. High tunnels are a low-cost, plastic-covered structure that provides an intermediate level of environmental protection and control. Growing strawberries in-ground inside a high tunnel can extend the early-season harvest, increase yield, and reduce production risks compared to open-field production in the region. However, in-ground production is limited by poor soil quality and the potential build-up of soilborne diseases. Soils inside high tunnels, especially those in tomato production for multiple years, tend to build up salt and have high pH, which is unsuitable for strawberry production. Substrate production overcomes these soil challenges. Additionally, it makes growing strawberries on an elevated system possible, which improves harvesting efficiency and reduces physical strain on farm workers. </a:t>
            </a:r>
          </a:p>
          <a:p>
            <a:pPr algn="just"/>
            <a:r>
              <a:rPr lang="en-US" sz="3200" dirty="0">
                <a:latin typeface="Calibri" panose="020F0502020204030204" pitchFamily="34" charset="0"/>
                <a:ea typeface="Calibri" panose="020F0502020204030204" pitchFamily="34" charset="0"/>
                <a:cs typeface="Calibri" panose="020F0502020204030204" pitchFamily="34" charset="0"/>
              </a:rPr>
              <a:t>Objective of this study is to evaluate the performance of eight strawberry cultivars grown in an elevated bench system. Yield and quality parameters were measured. This report also includes a discussion on production challenges and economic considerations of this production system. </a:t>
            </a:r>
          </a:p>
        </p:txBody>
      </p:sp>
      <p:sp>
        <p:nvSpPr>
          <p:cNvPr id="12" name="TextBox 11">
            <a:extLst>
              <a:ext uri="{FF2B5EF4-FFF2-40B4-BE49-F238E27FC236}">
                <a16:creationId xmlns:a16="http://schemas.microsoft.com/office/drawing/2014/main" id="{F30234AB-FF60-479B-B20C-BA3C539C30BF}"/>
              </a:ext>
            </a:extLst>
          </p:cNvPr>
          <p:cNvSpPr txBox="1"/>
          <p:nvPr/>
        </p:nvSpPr>
        <p:spPr>
          <a:xfrm>
            <a:off x="4181584" y="2506297"/>
            <a:ext cx="23138001" cy="3163366"/>
          </a:xfrm>
          <a:prstGeom prst="rect">
            <a:avLst/>
          </a:prstGeom>
          <a:noFill/>
        </p:spPr>
        <p:txBody>
          <a:bodyPr wrap="none" rtlCol="0">
            <a:spAutoFit/>
          </a:bodyPr>
          <a:lstStyle/>
          <a:p>
            <a:r>
              <a:rPr lang="en-US" sz="3600" dirty="0">
                <a:effectLst/>
                <a:latin typeface="Calibri" panose="020F0502020204030204" pitchFamily="34" charset="0"/>
                <a:ea typeface="Calibri" panose="020F0502020204030204" pitchFamily="34" charset="0"/>
                <a:cs typeface="Calibri" panose="020F0502020204030204" pitchFamily="34" charset="0"/>
              </a:rPr>
              <a:t>Wenjing Guan</a:t>
            </a:r>
            <a:r>
              <a:rPr lang="en-US" sz="3600" baseline="30000" dirty="0">
                <a:effectLst/>
                <a:latin typeface="Calibri" panose="020F0502020204030204" pitchFamily="34" charset="0"/>
                <a:ea typeface="Calibri" panose="020F0502020204030204" pitchFamily="34" charset="0"/>
                <a:cs typeface="Calibri" panose="020F0502020204030204" pitchFamily="34" charset="0"/>
              </a:rPr>
              <a:t>1</a:t>
            </a:r>
            <a:r>
              <a:rPr lang="en-US" sz="3600" dirty="0">
                <a:effectLst/>
                <a:latin typeface="Calibri" panose="020F0502020204030204" pitchFamily="34" charset="0"/>
                <a:ea typeface="Calibri" panose="020F0502020204030204" pitchFamily="34" charset="0"/>
                <a:cs typeface="Calibri" panose="020F0502020204030204" pitchFamily="34" charset="0"/>
              </a:rPr>
              <a:t> (guan40@purdue.edu), Dean Haseman</a:t>
            </a:r>
            <a:r>
              <a:rPr lang="en-US" sz="3600" baseline="30000" dirty="0">
                <a:effectLst/>
                <a:latin typeface="Calibri" panose="020F0502020204030204" pitchFamily="34" charset="0"/>
                <a:ea typeface="Calibri" panose="020F0502020204030204" pitchFamily="34" charset="0"/>
                <a:cs typeface="Calibri" panose="020F0502020204030204" pitchFamily="34" charset="0"/>
              </a:rPr>
              <a:t>1</a:t>
            </a:r>
            <a:r>
              <a:rPr lang="en-US" sz="3600" dirty="0">
                <a:effectLst/>
                <a:latin typeface="Calibri" panose="020F0502020204030204" pitchFamily="34" charset="0"/>
                <a:ea typeface="Calibri" panose="020F0502020204030204" pitchFamily="34" charset="0"/>
                <a:cs typeface="Calibri" panose="020F0502020204030204" pitchFamily="34" charset="0"/>
              </a:rPr>
              <a:t>, Laura Ingwell</a:t>
            </a:r>
            <a:r>
              <a:rPr lang="en-US" sz="3600" baseline="30000" dirty="0">
                <a:effectLst/>
                <a:latin typeface="Calibri" panose="020F0502020204030204" pitchFamily="34" charset="0"/>
                <a:ea typeface="Calibri" panose="020F0502020204030204" pitchFamily="34" charset="0"/>
                <a:cs typeface="Calibri" panose="020F0502020204030204" pitchFamily="34" charset="0"/>
              </a:rPr>
              <a:t>2</a:t>
            </a:r>
            <a:r>
              <a:rPr lang="en-US" sz="3600" dirty="0">
                <a:effectLst/>
                <a:latin typeface="Calibri" panose="020F0502020204030204" pitchFamily="34" charset="0"/>
                <a:ea typeface="Calibri" panose="020F0502020204030204" pitchFamily="34" charset="0"/>
                <a:cs typeface="Calibri" panose="020F0502020204030204" pitchFamily="34" charset="0"/>
              </a:rPr>
              <a:t>, Samantha Anne Willden</a:t>
            </a:r>
            <a:r>
              <a:rPr lang="en-US" sz="3600" baseline="30000" dirty="0">
                <a:effectLst/>
                <a:latin typeface="Calibri" panose="020F0502020204030204" pitchFamily="34" charset="0"/>
                <a:ea typeface="Calibri" panose="020F0502020204030204" pitchFamily="34" charset="0"/>
                <a:cs typeface="Calibri" panose="020F0502020204030204" pitchFamily="34" charset="0"/>
              </a:rPr>
              <a:t>2</a:t>
            </a:r>
            <a:r>
              <a:rPr lang="en-US" sz="3600" dirty="0">
                <a:effectLst/>
                <a:latin typeface="Calibri" panose="020F0502020204030204" pitchFamily="34" charset="0"/>
                <a:ea typeface="Calibri" panose="020F0502020204030204" pitchFamily="34" charset="0"/>
                <a:cs typeface="Calibri" panose="020F0502020204030204" pitchFamily="34" charset="0"/>
              </a:rPr>
              <a:t>, Dan Egel</a:t>
            </a:r>
            <a:r>
              <a:rPr lang="en-US" sz="3600" baseline="30000" dirty="0">
                <a:effectLst/>
                <a:latin typeface="Calibri" panose="020F0502020204030204" pitchFamily="34" charset="0"/>
                <a:ea typeface="Calibri" panose="020F0502020204030204" pitchFamily="34" charset="0"/>
                <a:cs typeface="Calibri" panose="020F0502020204030204" pitchFamily="34" charset="0"/>
              </a:rPr>
              <a:t>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aseline="30000" dirty="0">
                <a:effectLst/>
                <a:latin typeface="Calibri" panose="020F0502020204030204" pitchFamily="34" charset="0"/>
                <a:ea typeface="Calibri" panose="020F0502020204030204" pitchFamily="34" charset="0"/>
                <a:cs typeface="Calibri" panose="020F0502020204030204" pitchFamily="34" charset="0"/>
              </a:rPr>
              <a:t>1. </a:t>
            </a:r>
            <a:r>
              <a:rPr lang="en-US" sz="3600" dirty="0">
                <a:effectLst/>
                <a:latin typeface="Calibri" panose="020F0502020204030204" pitchFamily="34" charset="0"/>
                <a:ea typeface="Calibri" panose="020F0502020204030204" pitchFamily="34" charset="0"/>
                <a:cs typeface="Calibri" panose="020F0502020204030204" pitchFamily="34" charset="0"/>
              </a:rPr>
              <a:t>Department of Horticulture and Landscape Architecture. Purdue University, 4369 North Purdue Rd, Vincennes, IN 47591.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aseline="30000" dirty="0">
                <a:effectLst/>
                <a:latin typeface="Calibri" panose="020F0502020204030204" pitchFamily="34" charset="0"/>
                <a:ea typeface="Calibri" panose="020F0502020204030204" pitchFamily="34" charset="0"/>
                <a:cs typeface="Calibri" panose="020F0502020204030204" pitchFamily="34" charset="0"/>
              </a:rPr>
              <a:t>2. </a:t>
            </a:r>
            <a:r>
              <a:rPr lang="en-US" sz="3600" dirty="0">
                <a:effectLst/>
                <a:latin typeface="Calibri" panose="020F0502020204030204" pitchFamily="34" charset="0"/>
                <a:ea typeface="Calibri" panose="020F0502020204030204" pitchFamily="34" charset="0"/>
                <a:cs typeface="Calibri" panose="020F0502020204030204" pitchFamily="34" charset="0"/>
              </a:rPr>
              <a:t>Department of Entomology, Purdue University, 901 W State Street, West Lafayette, IN 47907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aseline="30000" dirty="0">
                <a:effectLst/>
                <a:latin typeface="Calibri" panose="020F0502020204030204" pitchFamily="34" charset="0"/>
                <a:ea typeface="Calibri" panose="020F0502020204030204" pitchFamily="34" charset="0"/>
                <a:cs typeface="Calibri" panose="020F0502020204030204" pitchFamily="34" charset="0"/>
              </a:rPr>
              <a:t>3. </a:t>
            </a:r>
            <a:r>
              <a:rPr lang="en-US" sz="3600" dirty="0">
                <a:effectLst/>
                <a:latin typeface="Calibri" panose="020F0502020204030204" pitchFamily="34" charset="0"/>
                <a:ea typeface="Calibri" panose="020F0502020204030204" pitchFamily="34" charset="0"/>
                <a:cs typeface="Calibri" panose="020F0502020204030204" pitchFamily="34" charset="0"/>
              </a:rPr>
              <a:t>Department of Botany and Plant Pathology. Purdue University, 4369 North Purdue Rd, Vincennes, IN 47591.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800" dirty="0">
              <a:solidFill>
                <a:schemeClr val="bg1"/>
              </a:solidFill>
              <a:latin typeface="HelveticaNeueforSAS"/>
            </a:endParaRPr>
          </a:p>
        </p:txBody>
      </p:sp>
      <p:sp>
        <p:nvSpPr>
          <p:cNvPr id="43" name="Rectangle 42">
            <a:extLst>
              <a:ext uri="{FF2B5EF4-FFF2-40B4-BE49-F238E27FC236}">
                <a16:creationId xmlns:a16="http://schemas.microsoft.com/office/drawing/2014/main" id="{EEAEDF57-7E1D-EB63-12F7-722B5BD0353F}"/>
              </a:ext>
            </a:extLst>
          </p:cNvPr>
          <p:cNvSpPr/>
          <p:nvPr/>
        </p:nvSpPr>
        <p:spPr>
          <a:xfrm>
            <a:off x="29757079" y="1039365"/>
            <a:ext cx="14134121" cy="271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E4129CD-58A3-0FEC-6661-F92588711802}"/>
              </a:ext>
            </a:extLst>
          </p:cNvPr>
          <p:cNvSpPr/>
          <p:nvPr/>
        </p:nvSpPr>
        <p:spPr>
          <a:xfrm>
            <a:off x="178109" y="12878031"/>
            <a:ext cx="21564600" cy="1022950"/>
          </a:xfrm>
          <a:prstGeom prst="rect">
            <a:avLst/>
          </a:prstGeom>
          <a:solidFill>
            <a:schemeClr val="accent2">
              <a:lumMod val="60000"/>
              <a:lumOff val="40000"/>
            </a:schemeClr>
          </a:solidFill>
          <a:ln>
            <a:solidFill>
              <a:srgbClr val="A7BC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kern="1400" dirty="0">
                <a:solidFill>
                  <a:srgbClr val="000000"/>
                </a:solidFill>
                <a:effectLst>
                  <a:outerShdw blurRad="38100" dist="25400" dir="5400000" algn="ctr">
                    <a:srgbClr val="6E747A">
                      <a:alpha val="43000"/>
                    </a:srgbClr>
                  </a:outerShdw>
                </a:effectLst>
                <a:latin typeface="HelveticaNeueforSAS"/>
              </a:rPr>
              <a:t>Materials and Methods </a:t>
            </a:r>
            <a:endParaRPr lang="en-US" sz="4800" dirty="0"/>
          </a:p>
        </p:txBody>
      </p:sp>
      <p:pic>
        <p:nvPicPr>
          <p:cNvPr id="40" name="Picture 39">
            <a:extLst>
              <a:ext uri="{FF2B5EF4-FFF2-40B4-BE49-F238E27FC236}">
                <a16:creationId xmlns:a16="http://schemas.microsoft.com/office/drawing/2014/main" id="{2A69B3D9-4FD3-4E56-A864-95FD9EF6DE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2895" y="14077351"/>
            <a:ext cx="4246476" cy="3184195"/>
          </a:xfrm>
          <a:prstGeom prst="rect">
            <a:avLst/>
          </a:prstGeom>
        </p:spPr>
      </p:pic>
      <p:sp>
        <p:nvSpPr>
          <p:cNvPr id="50" name="TextBox 49">
            <a:extLst>
              <a:ext uri="{FF2B5EF4-FFF2-40B4-BE49-F238E27FC236}">
                <a16:creationId xmlns:a16="http://schemas.microsoft.com/office/drawing/2014/main" id="{A1EF5FB1-DE04-916E-B10E-08E28721B201}"/>
              </a:ext>
            </a:extLst>
          </p:cNvPr>
          <p:cNvSpPr txBox="1"/>
          <p:nvPr/>
        </p:nvSpPr>
        <p:spPr>
          <a:xfrm>
            <a:off x="9435551" y="14068873"/>
            <a:ext cx="12328330" cy="3416320"/>
          </a:xfrm>
          <a:prstGeom prst="rect">
            <a:avLst/>
          </a:prstGeom>
          <a:solidFill>
            <a:schemeClr val="accent2">
              <a:lumMod val="20000"/>
              <a:lumOff val="80000"/>
            </a:schemeClr>
          </a:solid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 A commercial strawberry growing system (IBEX Growing Systems, Fort Wayne, IN) was used in the study. The system was built inside a high tunnel at Southwest Purdue Agricultural Center in Vincennes, IN in fall 2021</a:t>
            </a:r>
          </a:p>
          <a:p>
            <a:r>
              <a:rPr lang="en-US" sz="3600" dirty="0">
                <a:latin typeface="Calibri" panose="020F0502020204030204" pitchFamily="34" charset="0"/>
                <a:ea typeface="Calibri" panose="020F0502020204030204" pitchFamily="34" charset="0"/>
                <a:cs typeface="Calibri" panose="020F0502020204030204" pitchFamily="34" charset="0"/>
              </a:rPr>
              <a:t>- The bags were filled with peat-based growing medium (Pro Mix HP Soilless Potting Mix). </a:t>
            </a:r>
          </a:p>
        </p:txBody>
      </p:sp>
      <p:sp>
        <p:nvSpPr>
          <p:cNvPr id="56" name="TextBox 55">
            <a:extLst>
              <a:ext uri="{FF2B5EF4-FFF2-40B4-BE49-F238E27FC236}">
                <a16:creationId xmlns:a16="http://schemas.microsoft.com/office/drawing/2014/main" id="{B438C607-AFD8-B961-31C5-E6302AA5796C}"/>
              </a:ext>
            </a:extLst>
          </p:cNvPr>
          <p:cNvSpPr txBox="1"/>
          <p:nvPr/>
        </p:nvSpPr>
        <p:spPr>
          <a:xfrm>
            <a:off x="22128006" y="5004827"/>
            <a:ext cx="9621588" cy="6740307"/>
          </a:xfrm>
          <a:prstGeom prst="rect">
            <a:avLst/>
          </a:prstGeom>
          <a:solidFill>
            <a:schemeClr val="accent2">
              <a:lumMod val="20000"/>
              <a:lumOff val="80000"/>
            </a:schemeClr>
          </a:solidFill>
        </p:spPr>
        <p:txBody>
          <a:bodyPr wrap="square">
            <a:spAutoFit/>
          </a:bodyPr>
          <a:lstStyle/>
          <a:p>
            <a:r>
              <a:rPr lang="en-US" sz="3600" b="1" i="1" dirty="0">
                <a:effectLst/>
                <a:latin typeface="Calibri" panose="020F0502020204030204" pitchFamily="34" charset="0"/>
                <a:ea typeface="Calibri" panose="020F0502020204030204" pitchFamily="34" charset="0"/>
              </a:rPr>
              <a:t>Yield.</a:t>
            </a:r>
            <a:r>
              <a:rPr lang="en-US" sz="1800" dirty="0">
                <a:effectLst/>
                <a:latin typeface="Calibri" panose="020F0502020204030204" pitchFamily="34" charset="0"/>
                <a:ea typeface="Calibri" panose="020F0502020204030204" pitchFamily="34" charset="0"/>
              </a:rPr>
              <a:t> </a:t>
            </a:r>
            <a:r>
              <a:rPr lang="en-US" sz="3600" dirty="0">
                <a:latin typeface="Calibri" panose="020F0502020204030204" pitchFamily="34" charset="0"/>
                <a:ea typeface="Calibri" panose="020F0502020204030204" pitchFamily="34" charset="0"/>
              </a:rPr>
              <a:t>M</a:t>
            </a:r>
            <a:r>
              <a:rPr lang="en-US" sz="3600" dirty="0">
                <a:effectLst/>
                <a:latin typeface="Calibri" panose="020F0502020204030204" pitchFamily="34" charset="0"/>
                <a:ea typeface="Calibri" panose="020F0502020204030204" pitchFamily="34" charset="0"/>
              </a:rPr>
              <a:t>arketable yield of evaluated cultivars ranged from 0.6 to 1.15 </a:t>
            </a:r>
            <a:r>
              <a:rPr lang="en-US" sz="3600" dirty="0" err="1">
                <a:effectLst/>
                <a:latin typeface="Calibri" panose="020F0502020204030204" pitchFamily="34" charset="0"/>
                <a:ea typeface="Calibri" panose="020F0502020204030204" pitchFamily="34" charset="0"/>
              </a:rPr>
              <a:t>lb</a:t>
            </a:r>
            <a:r>
              <a:rPr lang="en-US" sz="3600" dirty="0">
                <a:effectLst/>
                <a:latin typeface="Calibri" panose="020F0502020204030204" pitchFamily="34" charset="0"/>
                <a:ea typeface="Calibri" panose="020F0502020204030204" pitchFamily="34" charset="0"/>
              </a:rPr>
              <a:t>/plant. Cultivars Monterey had ripened fruit the earliest. Day-neutral cultivars and low-chilling short-day cultivars had ripened fruit in the fall. The fall yields, however, were less than 10% of the spring yields except for ‘Monterey</a:t>
            </a:r>
            <a:r>
              <a:rPr lang="en-US" sz="3600" dirty="0">
                <a:latin typeface="Calibri" panose="020F0502020204030204" pitchFamily="34" charset="0"/>
                <a:ea typeface="Calibri" panose="020F0502020204030204" pitchFamily="34" charset="0"/>
              </a:rPr>
              <a:t>’. </a:t>
            </a:r>
          </a:p>
          <a:p>
            <a:r>
              <a:rPr lang="en-US" sz="3600" dirty="0">
                <a:latin typeface="Calibri" panose="020F0502020204030204" pitchFamily="34" charset="0"/>
                <a:ea typeface="Calibri" panose="020F0502020204030204" pitchFamily="34" charset="0"/>
              </a:rPr>
              <a:t>‘Sweet Charlie’ and ‘Florida Radiance’ started to produce fruit the earliest in the spring, around the middle of April. </a:t>
            </a:r>
          </a:p>
          <a:p>
            <a:r>
              <a:rPr lang="en-US" sz="3600" dirty="0">
                <a:latin typeface="Calibri" panose="020F0502020204030204" pitchFamily="34" charset="0"/>
                <a:ea typeface="Calibri" panose="020F0502020204030204" pitchFamily="34" charset="0"/>
              </a:rPr>
              <a:t>The top yielding cultivars were ‘Florida Radiance’, followed by ‘San Andreas’ and ‘Florida Sensation’</a:t>
            </a:r>
          </a:p>
        </p:txBody>
      </p:sp>
      <p:sp>
        <p:nvSpPr>
          <p:cNvPr id="58" name="Rectangle 57">
            <a:extLst>
              <a:ext uri="{FF2B5EF4-FFF2-40B4-BE49-F238E27FC236}">
                <a16:creationId xmlns:a16="http://schemas.microsoft.com/office/drawing/2014/main" id="{D4B834BF-6EFA-98F6-107B-31B8480632EE}"/>
              </a:ext>
            </a:extLst>
          </p:cNvPr>
          <p:cNvSpPr/>
          <p:nvPr/>
        </p:nvSpPr>
        <p:spPr>
          <a:xfrm>
            <a:off x="21935863" y="23662591"/>
            <a:ext cx="21564600" cy="1022950"/>
          </a:xfrm>
          <a:prstGeom prst="rect">
            <a:avLst/>
          </a:prstGeom>
          <a:solidFill>
            <a:schemeClr val="accent2">
              <a:lumMod val="60000"/>
              <a:lumOff val="40000"/>
            </a:schemeClr>
          </a:solidFill>
          <a:ln>
            <a:solidFill>
              <a:srgbClr val="A7BC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kern="1400" dirty="0">
                <a:solidFill>
                  <a:srgbClr val="000000"/>
                </a:solidFill>
                <a:effectLst>
                  <a:outerShdw blurRad="38100" dist="25400" dir="5400000" algn="ctr">
                    <a:srgbClr val="6E747A">
                      <a:alpha val="43000"/>
                    </a:srgbClr>
                  </a:outerShdw>
                </a:effectLst>
                <a:latin typeface="HelveticaNeueforSAS"/>
              </a:rPr>
              <a:t>Conclusion  </a:t>
            </a:r>
            <a:endParaRPr lang="en-US" sz="4800" dirty="0"/>
          </a:p>
        </p:txBody>
      </p:sp>
      <p:sp>
        <p:nvSpPr>
          <p:cNvPr id="59" name="TextBox 58">
            <a:extLst>
              <a:ext uri="{FF2B5EF4-FFF2-40B4-BE49-F238E27FC236}">
                <a16:creationId xmlns:a16="http://schemas.microsoft.com/office/drawing/2014/main" id="{4B84B6F2-2786-4E0A-42BD-8B490DB47C75}"/>
              </a:ext>
            </a:extLst>
          </p:cNvPr>
          <p:cNvSpPr txBox="1"/>
          <p:nvPr/>
        </p:nvSpPr>
        <p:spPr>
          <a:xfrm>
            <a:off x="21893849" y="24820418"/>
            <a:ext cx="12884723" cy="6186309"/>
          </a:xfrm>
          <a:prstGeom prst="rect">
            <a:avLst/>
          </a:prstGeom>
          <a:solidFill>
            <a:schemeClr val="accent2">
              <a:lumMod val="20000"/>
              <a:lumOff val="80000"/>
            </a:schemeClr>
          </a:solidFill>
        </p:spPr>
        <p:txBody>
          <a:bodyPr wrap="square">
            <a:spAutoFit/>
          </a:bodyPr>
          <a:lstStyle/>
          <a:p>
            <a:r>
              <a:rPr lang="en-US" sz="3600" dirty="0">
                <a:effectLst/>
                <a:latin typeface="Calibri" panose="020F0502020204030204" pitchFamily="34" charset="0"/>
                <a:ea typeface="Calibri" panose="020F0502020204030204" pitchFamily="34" charset="0"/>
              </a:rPr>
              <a:t>- Economic feasibility is the main barrier to adapting the system. </a:t>
            </a:r>
          </a:p>
          <a:p>
            <a:r>
              <a:rPr lang="en-US" sz="3600" dirty="0">
                <a:latin typeface="Calibri" panose="020F0502020204030204" pitchFamily="34" charset="0"/>
                <a:ea typeface="Calibri" panose="020F0502020204030204" pitchFamily="34" charset="0"/>
              </a:rPr>
              <a:t>- </a:t>
            </a:r>
            <a:r>
              <a:rPr lang="en-US" sz="3600" dirty="0">
                <a:effectLst/>
                <a:latin typeface="Calibri" panose="020F0502020204030204" pitchFamily="34" charset="0"/>
                <a:ea typeface="Calibri" panose="020F0502020204030204" pitchFamily="34" charset="0"/>
              </a:rPr>
              <a:t>Strawberry yield ranged from 0.6 to 1.15 </a:t>
            </a:r>
            <a:r>
              <a:rPr lang="en-US" sz="3600" dirty="0" err="1">
                <a:effectLst/>
                <a:latin typeface="Calibri" panose="020F0502020204030204" pitchFamily="34" charset="0"/>
                <a:ea typeface="Calibri" panose="020F0502020204030204" pitchFamily="34" charset="0"/>
              </a:rPr>
              <a:t>lb</a:t>
            </a:r>
            <a:r>
              <a:rPr lang="en-US" sz="3600" dirty="0">
                <a:effectLst/>
                <a:latin typeface="Calibri" panose="020F0502020204030204" pitchFamily="34" charset="0"/>
                <a:ea typeface="Calibri" panose="020F0502020204030204" pitchFamily="34" charset="0"/>
              </a:rPr>
              <a:t>/plant. Better management of root zone pH and disease and insect pests might achieve a higher yield. </a:t>
            </a:r>
            <a:endParaRPr lang="en-US" sz="3600" dirty="0">
              <a:latin typeface="Calibri" panose="020F0502020204030204" pitchFamily="34" charset="0"/>
              <a:ea typeface="Calibri" panose="020F0502020204030204" pitchFamily="34" charset="0"/>
            </a:endParaRPr>
          </a:p>
          <a:p>
            <a:r>
              <a:rPr lang="en-US" sz="3600" dirty="0">
                <a:effectLst/>
                <a:latin typeface="Calibri" panose="020F0502020204030204" pitchFamily="34" charset="0"/>
                <a:ea typeface="Calibri" panose="020F0502020204030204" pitchFamily="34" charset="0"/>
              </a:rPr>
              <a:t>- </a:t>
            </a:r>
            <a:r>
              <a:rPr lang="en-US" sz="3600" dirty="0">
                <a:effectLst/>
                <a:latin typeface="Calibri" panose="020F0502020204030204" pitchFamily="34" charset="0"/>
                <a:ea typeface="Calibri" panose="020F0502020204030204" pitchFamily="34" charset="0"/>
                <a:cs typeface="Calibri" panose="020F0502020204030204" pitchFamily="34" charset="0"/>
              </a:rPr>
              <a:t>The primary production season in this study was between the middle of April and early June. </a:t>
            </a:r>
            <a:r>
              <a:rPr lang="en-US" sz="3600" dirty="0">
                <a:effectLst/>
                <a:latin typeface="Calibri" panose="020F0502020204030204" pitchFamily="34" charset="0"/>
                <a:ea typeface="Calibri" panose="020F0502020204030204" pitchFamily="34" charset="0"/>
              </a:rPr>
              <a:t>The system is more likely to work economically if yields in the fall season can be improved. </a:t>
            </a:r>
          </a:p>
          <a:p>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000000"/>
                </a:solidFill>
                <a:effectLst/>
                <a:latin typeface="Calibri" panose="020F0502020204030204" pitchFamily="34" charset="0"/>
                <a:ea typeface="Calibri" panose="020F0502020204030204" pitchFamily="34" charset="0"/>
              </a:rPr>
              <a:t>The Harvest in this study ended on 10 June 2022 because of high temperatures inside the high tunnel. Harvest may continue </a:t>
            </a:r>
            <a:r>
              <a:rPr lang="en-US" sz="3600" dirty="0">
                <a:effectLst/>
                <a:latin typeface="Calibri" panose="020F0502020204030204" pitchFamily="34" charset="0"/>
                <a:ea typeface="Calibri" panose="020F0502020204030204" pitchFamily="34" charset="0"/>
              </a:rPr>
              <a:t>if shade cloth is used for the high tunnel. It is also possible to continue the harvest of day-neutral cultivars into the 2022 fall season.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0" name="Table 59">
            <a:extLst>
              <a:ext uri="{FF2B5EF4-FFF2-40B4-BE49-F238E27FC236}">
                <a16:creationId xmlns:a16="http://schemas.microsoft.com/office/drawing/2014/main" id="{B276646B-1CE7-561C-2FCF-6C7239B4E287}"/>
              </a:ext>
            </a:extLst>
          </p:cNvPr>
          <p:cNvGraphicFramePr>
            <a:graphicFrameLocks noGrp="1"/>
          </p:cNvGraphicFramePr>
          <p:nvPr>
            <p:extLst>
              <p:ext uri="{D42A27DB-BD31-4B8C-83A1-F6EECF244321}">
                <p14:modId xmlns:p14="http://schemas.microsoft.com/office/powerpoint/2010/main" val="2752243036"/>
              </p:ext>
            </p:extLst>
          </p:nvPr>
        </p:nvGraphicFramePr>
        <p:xfrm>
          <a:off x="34848648" y="25963074"/>
          <a:ext cx="8853056" cy="4216973"/>
        </p:xfrm>
        <a:graphic>
          <a:graphicData uri="http://schemas.openxmlformats.org/drawingml/2006/table">
            <a:tbl>
              <a:tblPr firstRow="1" firstCol="1" bandRow="1">
                <a:tableStyleId>{5C22544A-7EE6-4342-B048-85BDC9FD1C3A}</a:tableStyleId>
              </a:tblPr>
              <a:tblGrid>
                <a:gridCol w="4522705">
                  <a:extLst>
                    <a:ext uri="{9D8B030D-6E8A-4147-A177-3AD203B41FA5}">
                      <a16:colId xmlns:a16="http://schemas.microsoft.com/office/drawing/2014/main" val="3828147647"/>
                    </a:ext>
                  </a:extLst>
                </a:gridCol>
                <a:gridCol w="1508820">
                  <a:extLst>
                    <a:ext uri="{9D8B030D-6E8A-4147-A177-3AD203B41FA5}">
                      <a16:colId xmlns:a16="http://schemas.microsoft.com/office/drawing/2014/main" val="972136589"/>
                    </a:ext>
                  </a:extLst>
                </a:gridCol>
                <a:gridCol w="1163948">
                  <a:extLst>
                    <a:ext uri="{9D8B030D-6E8A-4147-A177-3AD203B41FA5}">
                      <a16:colId xmlns:a16="http://schemas.microsoft.com/office/drawing/2014/main" val="3850308774"/>
                    </a:ext>
                  </a:extLst>
                </a:gridCol>
                <a:gridCol w="1657583">
                  <a:extLst>
                    <a:ext uri="{9D8B030D-6E8A-4147-A177-3AD203B41FA5}">
                      <a16:colId xmlns:a16="http://schemas.microsoft.com/office/drawing/2014/main" val="2431857529"/>
                    </a:ext>
                  </a:extLst>
                </a:gridCol>
              </a:tblGrid>
              <a:tr h="366548">
                <a:tc>
                  <a:txBody>
                    <a:bodyPr/>
                    <a:lstStyle/>
                    <a:p>
                      <a:pPr marL="0" marR="0">
                        <a:lnSpc>
                          <a:spcPct val="107000"/>
                        </a:lnSpc>
                        <a:spcBef>
                          <a:spcPts val="0"/>
                        </a:spcBef>
                        <a:spcAft>
                          <a:spcPts val="0"/>
                        </a:spcAft>
                      </a:pPr>
                      <a:r>
                        <a:rPr lang="en-US" sz="2800" dirty="0">
                          <a:effectLst/>
                        </a:rPr>
                        <a:t>Item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Quantity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$/Unit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Total ($)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435172"/>
                  </a:ext>
                </a:extLst>
              </a:tr>
              <a:tr h="295041">
                <a:tc>
                  <a:txBody>
                    <a:bodyPr/>
                    <a:lstStyle/>
                    <a:p>
                      <a:pPr marL="0" marR="0">
                        <a:lnSpc>
                          <a:spcPct val="107000"/>
                        </a:lnSpc>
                        <a:spcBef>
                          <a:spcPts val="0"/>
                        </a:spcBef>
                        <a:spcAft>
                          <a:spcPts val="0"/>
                        </a:spcAft>
                      </a:pPr>
                      <a:r>
                        <a:rPr lang="en-US" sz="2800" dirty="0">
                          <a:effectLst/>
                        </a:rPr>
                        <a:t>Assembled drip stakes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400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1.85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740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7504192"/>
                  </a:ext>
                </a:extLst>
              </a:tr>
              <a:tr h="366548">
                <a:tc>
                  <a:txBody>
                    <a:bodyPr/>
                    <a:lstStyle/>
                    <a:p>
                      <a:pPr marL="0" marR="0">
                        <a:lnSpc>
                          <a:spcPct val="107000"/>
                        </a:lnSpc>
                        <a:spcBef>
                          <a:spcPts val="0"/>
                        </a:spcBef>
                        <a:spcAft>
                          <a:spcPts val="0"/>
                        </a:spcAft>
                      </a:pPr>
                      <a:r>
                        <a:rPr lang="en-US" sz="2800" dirty="0">
                          <a:effectLst/>
                        </a:rPr>
                        <a:t>One- gallon fabric grow bag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400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1.58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632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2629222"/>
                  </a:ext>
                </a:extLst>
              </a:tr>
              <a:tr h="366548">
                <a:tc>
                  <a:txBody>
                    <a:bodyPr/>
                    <a:lstStyle/>
                    <a:p>
                      <a:pPr marL="0" marR="0">
                        <a:lnSpc>
                          <a:spcPct val="107000"/>
                        </a:lnSpc>
                        <a:spcBef>
                          <a:spcPts val="0"/>
                        </a:spcBef>
                        <a:spcAft>
                          <a:spcPts val="0"/>
                        </a:spcAft>
                      </a:pPr>
                      <a:r>
                        <a:rPr lang="en-US" sz="2800" dirty="0">
                          <a:effectLst/>
                        </a:rPr>
                        <a:t>Pro Mix HP Soilless potting mix 38 cu. ft.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37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296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557125"/>
                  </a:ext>
                </a:extLst>
              </a:tr>
              <a:tr h="366548">
                <a:tc>
                  <a:txBody>
                    <a:bodyPr/>
                    <a:lstStyle/>
                    <a:p>
                      <a:pPr marL="0" marR="0">
                        <a:lnSpc>
                          <a:spcPct val="107000"/>
                        </a:lnSpc>
                        <a:spcBef>
                          <a:spcPts val="0"/>
                        </a:spcBef>
                        <a:spcAft>
                          <a:spcPts val="0"/>
                        </a:spcAft>
                      </a:pPr>
                      <a:r>
                        <a:rPr lang="en-US" sz="2800" dirty="0">
                          <a:effectLst/>
                        </a:rPr>
                        <a:t>Jack’s 25-9-17 Berry Special fertilizer (25lb)</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0.5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70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35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9259963"/>
                  </a:ext>
                </a:extLst>
              </a:tr>
              <a:tr h="295041">
                <a:tc>
                  <a:txBody>
                    <a:bodyPr/>
                    <a:lstStyle/>
                    <a:p>
                      <a:pPr marL="0" marR="0">
                        <a:lnSpc>
                          <a:spcPct val="107000"/>
                        </a:lnSpc>
                        <a:spcBef>
                          <a:spcPts val="0"/>
                        </a:spcBef>
                        <a:spcAft>
                          <a:spcPts val="0"/>
                        </a:spcAft>
                      </a:pPr>
                      <a:r>
                        <a:rPr lang="en-US" sz="2800" dirty="0">
                          <a:effectLst/>
                        </a:rPr>
                        <a:t>Strawberry Plugs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400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0.35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140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8309289"/>
                  </a:ext>
                </a:extLst>
              </a:tr>
              <a:tr h="295041">
                <a:tc gridSpan="3">
                  <a:txBody>
                    <a:bodyPr/>
                    <a:lstStyle/>
                    <a:p>
                      <a:pPr marL="0" marR="0">
                        <a:lnSpc>
                          <a:spcPct val="107000"/>
                        </a:lnSpc>
                        <a:spcBef>
                          <a:spcPts val="0"/>
                        </a:spcBef>
                        <a:spcAft>
                          <a:spcPts val="0"/>
                        </a:spcAft>
                      </a:pPr>
                      <a:r>
                        <a:rPr lang="en-US" sz="2800" dirty="0">
                          <a:effectLst/>
                        </a:rPr>
                        <a:t>Total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3200" dirty="0">
                          <a:effectLst/>
                        </a:rPr>
                        <a:t>1843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7449571"/>
                  </a:ext>
                </a:extLst>
              </a:tr>
            </a:tbl>
          </a:graphicData>
        </a:graphic>
      </p:graphicFrame>
      <p:sp>
        <p:nvSpPr>
          <p:cNvPr id="61" name="Rectangle 1">
            <a:extLst>
              <a:ext uri="{FF2B5EF4-FFF2-40B4-BE49-F238E27FC236}">
                <a16:creationId xmlns:a16="http://schemas.microsoft.com/office/drawing/2014/main" id="{BC7CAC10-2A40-E902-373D-B8EBBD7A70FD}"/>
              </a:ext>
            </a:extLst>
          </p:cNvPr>
          <p:cNvSpPr>
            <a:spLocks noChangeArrowheads="1"/>
          </p:cNvSpPr>
          <p:nvPr/>
        </p:nvSpPr>
        <p:spPr bwMode="auto">
          <a:xfrm>
            <a:off x="34988799" y="24885856"/>
            <a:ext cx="924383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Table 2. Partial variable costs of a 100’ bench system (400 plants total)</a:t>
            </a:r>
            <a:endParaRPr kumimoji="0" lang="en-US" altLang="en-US" sz="3200" i="0" u="none" strike="noStrike" cap="none" normalizeH="0" baseline="0" dirty="0">
              <a:ln>
                <a:noFill/>
              </a:ln>
              <a:solidFill>
                <a:schemeClr val="tx1"/>
              </a:solidFill>
              <a:effectLst/>
              <a:latin typeface="Arial" panose="020B0604020202020204" pitchFamily="34" charset="0"/>
            </a:endParaRPr>
          </a:p>
        </p:txBody>
      </p:sp>
      <p:sp>
        <p:nvSpPr>
          <p:cNvPr id="1024" name="TextBox 1023">
            <a:extLst>
              <a:ext uri="{FF2B5EF4-FFF2-40B4-BE49-F238E27FC236}">
                <a16:creationId xmlns:a16="http://schemas.microsoft.com/office/drawing/2014/main" id="{833A0397-E262-57FB-BA7D-BAEF9DC55E30}"/>
              </a:ext>
            </a:extLst>
          </p:cNvPr>
          <p:cNvSpPr txBox="1"/>
          <p:nvPr/>
        </p:nvSpPr>
        <p:spPr>
          <a:xfrm>
            <a:off x="161324" y="31703754"/>
            <a:ext cx="43568552" cy="1122871"/>
          </a:xfrm>
          <a:prstGeom prst="rect">
            <a:avLst/>
          </a:prstGeom>
          <a:solidFill>
            <a:schemeClr val="accent2">
              <a:lumMod val="60000"/>
              <a:lumOff val="40000"/>
            </a:schemeClr>
          </a:solidFill>
        </p:spPr>
        <p:txBody>
          <a:bodyPr wrap="square">
            <a:sp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This material is based upon work supported by the USDA National Institute of Food and Agriculture under award number 2021-38640-34714 through the North Central Region SARE program under project number LNC21-454. This work is also supported in part by the Specialty Crop Research Initiative (SCRI) [grant no. 2021-51181-35858/project accession no. 1027430] from the USDA National Institute of Food and Agriculture.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5" name="Rectangle 1024">
            <a:extLst>
              <a:ext uri="{FF2B5EF4-FFF2-40B4-BE49-F238E27FC236}">
                <a16:creationId xmlns:a16="http://schemas.microsoft.com/office/drawing/2014/main" id="{E996A3E9-A4A6-6BC3-9058-ECC3F1D5F466}"/>
              </a:ext>
            </a:extLst>
          </p:cNvPr>
          <p:cNvSpPr/>
          <p:nvPr/>
        </p:nvSpPr>
        <p:spPr>
          <a:xfrm>
            <a:off x="161324" y="23376513"/>
            <a:ext cx="21564600" cy="1022950"/>
          </a:xfrm>
          <a:prstGeom prst="rect">
            <a:avLst/>
          </a:prstGeom>
          <a:solidFill>
            <a:schemeClr val="accent2">
              <a:lumMod val="60000"/>
              <a:lumOff val="40000"/>
            </a:schemeClr>
          </a:solidFill>
          <a:ln>
            <a:solidFill>
              <a:srgbClr val="A7BC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kern="1400" dirty="0">
                <a:solidFill>
                  <a:srgbClr val="000000"/>
                </a:solidFill>
                <a:effectLst>
                  <a:outerShdw blurRad="38100" dist="25400" dir="5400000" algn="ctr">
                    <a:srgbClr val="6E747A">
                      <a:alpha val="43000"/>
                    </a:srgbClr>
                  </a:outerShdw>
                </a:effectLst>
                <a:latin typeface="HelveticaNeueforSAS"/>
              </a:rPr>
              <a:t>Results   </a:t>
            </a:r>
            <a:endParaRPr lang="en-US" sz="4800" dirty="0"/>
          </a:p>
        </p:txBody>
      </p:sp>
      <p:pic>
        <p:nvPicPr>
          <p:cNvPr id="1027" name="Picture 1026">
            <a:extLst>
              <a:ext uri="{FF2B5EF4-FFF2-40B4-BE49-F238E27FC236}">
                <a16:creationId xmlns:a16="http://schemas.microsoft.com/office/drawing/2014/main" id="{AC4366B7-7516-4C7C-79C7-E3A45D17F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30" y="19795130"/>
            <a:ext cx="4246476" cy="2830984"/>
          </a:xfrm>
          <a:prstGeom prst="rect">
            <a:avLst/>
          </a:prstGeom>
        </p:spPr>
      </p:pic>
      <p:graphicFrame>
        <p:nvGraphicFramePr>
          <p:cNvPr id="1029" name="Table 1028">
            <a:extLst>
              <a:ext uri="{FF2B5EF4-FFF2-40B4-BE49-F238E27FC236}">
                <a16:creationId xmlns:a16="http://schemas.microsoft.com/office/drawing/2014/main" id="{9B839D8B-BD2A-3C25-3C53-0445A1D0C9CE}"/>
              </a:ext>
            </a:extLst>
          </p:cNvPr>
          <p:cNvGraphicFramePr>
            <a:graphicFrameLocks noGrp="1"/>
          </p:cNvGraphicFramePr>
          <p:nvPr>
            <p:extLst>
              <p:ext uri="{D42A27DB-BD31-4B8C-83A1-F6EECF244321}">
                <p14:modId xmlns:p14="http://schemas.microsoft.com/office/powerpoint/2010/main" val="4072404591"/>
              </p:ext>
            </p:extLst>
          </p:nvPr>
        </p:nvGraphicFramePr>
        <p:xfrm>
          <a:off x="31842256" y="5449959"/>
          <a:ext cx="11658207" cy="6030976"/>
        </p:xfrm>
        <a:graphic>
          <a:graphicData uri="http://schemas.openxmlformats.org/drawingml/2006/table">
            <a:tbl>
              <a:tblPr firstRow="1" firstCol="1" bandRow="1">
                <a:tableStyleId>{5C22544A-7EE6-4342-B048-85BDC9FD1C3A}</a:tableStyleId>
              </a:tblPr>
              <a:tblGrid>
                <a:gridCol w="3023651">
                  <a:extLst>
                    <a:ext uri="{9D8B030D-6E8A-4147-A177-3AD203B41FA5}">
                      <a16:colId xmlns:a16="http://schemas.microsoft.com/office/drawing/2014/main" val="1499428852"/>
                    </a:ext>
                  </a:extLst>
                </a:gridCol>
                <a:gridCol w="1234399">
                  <a:extLst>
                    <a:ext uri="{9D8B030D-6E8A-4147-A177-3AD203B41FA5}">
                      <a16:colId xmlns:a16="http://schemas.microsoft.com/office/drawing/2014/main" val="2172331920"/>
                    </a:ext>
                  </a:extLst>
                </a:gridCol>
                <a:gridCol w="1009963">
                  <a:extLst>
                    <a:ext uri="{9D8B030D-6E8A-4147-A177-3AD203B41FA5}">
                      <a16:colId xmlns:a16="http://schemas.microsoft.com/office/drawing/2014/main" val="2382961906"/>
                    </a:ext>
                  </a:extLst>
                </a:gridCol>
                <a:gridCol w="1009963">
                  <a:extLst>
                    <a:ext uri="{9D8B030D-6E8A-4147-A177-3AD203B41FA5}">
                      <a16:colId xmlns:a16="http://schemas.microsoft.com/office/drawing/2014/main" val="3047092967"/>
                    </a:ext>
                  </a:extLst>
                </a:gridCol>
                <a:gridCol w="1009963">
                  <a:extLst>
                    <a:ext uri="{9D8B030D-6E8A-4147-A177-3AD203B41FA5}">
                      <a16:colId xmlns:a16="http://schemas.microsoft.com/office/drawing/2014/main" val="3591504253"/>
                    </a:ext>
                  </a:extLst>
                </a:gridCol>
                <a:gridCol w="1234399">
                  <a:extLst>
                    <a:ext uri="{9D8B030D-6E8A-4147-A177-3AD203B41FA5}">
                      <a16:colId xmlns:a16="http://schemas.microsoft.com/office/drawing/2014/main" val="1857779430"/>
                    </a:ext>
                  </a:extLst>
                </a:gridCol>
                <a:gridCol w="1122180">
                  <a:extLst>
                    <a:ext uri="{9D8B030D-6E8A-4147-A177-3AD203B41FA5}">
                      <a16:colId xmlns:a16="http://schemas.microsoft.com/office/drawing/2014/main" val="3711878972"/>
                    </a:ext>
                  </a:extLst>
                </a:gridCol>
                <a:gridCol w="1122180">
                  <a:extLst>
                    <a:ext uri="{9D8B030D-6E8A-4147-A177-3AD203B41FA5}">
                      <a16:colId xmlns:a16="http://schemas.microsoft.com/office/drawing/2014/main" val="4117069411"/>
                    </a:ext>
                  </a:extLst>
                </a:gridCol>
                <a:gridCol w="891509">
                  <a:extLst>
                    <a:ext uri="{9D8B030D-6E8A-4147-A177-3AD203B41FA5}">
                      <a16:colId xmlns:a16="http://schemas.microsoft.com/office/drawing/2014/main" val="3638604644"/>
                    </a:ext>
                  </a:extLst>
                </a:gridCol>
              </a:tblGrid>
              <a:tr h="0">
                <a:tc rowSpan="2">
                  <a:txBody>
                    <a:bodyPr/>
                    <a:lstStyle/>
                    <a:p>
                      <a:pPr marL="0" marR="0">
                        <a:lnSpc>
                          <a:spcPct val="107000"/>
                        </a:lnSpc>
                        <a:spcBef>
                          <a:spcPts val="0"/>
                        </a:spcBef>
                        <a:spcAft>
                          <a:spcPts val="0"/>
                        </a:spcAft>
                      </a:pPr>
                      <a:r>
                        <a:rPr lang="en-US" sz="3200" dirty="0">
                          <a:effectLst/>
                        </a:rPr>
                        <a:t>Cultivar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07000"/>
                        </a:lnSpc>
                        <a:spcBef>
                          <a:spcPts val="0"/>
                        </a:spcBef>
                        <a:spcAft>
                          <a:spcPts val="0"/>
                        </a:spcAft>
                      </a:pPr>
                      <a:r>
                        <a:rPr lang="en-US" sz="3200">
                          <a:effectLst/>
                        </a:rPr>
                        <a:t>Fall Yield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3200">
                          <a:effectLst/>
                        </a:rPr>
                        <a:t>Whole-season Yield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6010108"/>
                  </a:ext>
                </a:extLst>
              </a:tr>
              <a:tr h="0">
                <a:tc vMerge="1">
                  <a:txBody>
                    <a:bodyPr/>
                    <a:lstStyle/>
                    <a:p>
                      <a:endParaRPr lang="en-US"/>
                    </a:p>
                  </a:txBody>
                  <a:tcPr/>
                </a:tc>
                <a:tc gridSpan="2">
                  <a:txBody>
                    <a:bodyPr/>
                    <a:lstStyle/>
                    <a:p>
                      <a:pPr marL="0" marR="0" algn="ctr">
                        <a:lnSpc>
                          <a:spcPct val="107000"/>
                        </a:lnSpc>
                        <a:spcBef>
                          <a:spcPts val="0"/>
                        </a:spcBef>
                        <a:spcAft>
                          <a:spcPts val="0"/>
                        </a:spcAft>
                      </a:pPr>
                      <a:r>
                        <a:rPr lang="en-US" sz="3200" dirty="0">
                          <a:effectLst/>
                        </a:rPr>
                        <a:t>Weight (</a:t>
                      </a:r>
                      <a:r>
                        <a:rPr lang="en-US" sz="3200" dirty="0" err="1">
                          <a:effectLst/>
                        </a:rPr>
                        <a:t>lb</a:t>
                      </a:r>
                      <a:r>
                        <a:rPr lang="en-US" sz="3200" dirty="0">
                          <a:effectLst/>
                        </a:rPr>
                        <a:t>/plant)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3200" dirty="0">
                          <a:effectLst/>
                        </a:rPr>
                        <a:t>Fruit No. per plant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3200">
                          <a:effectLst/>
                        </a:rPr>
                        <a:t>Weight (lb/plant)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3200">
                          <a:effectLst/>
                        </a:rPr>
                        <a:t>Fruit No. per plant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002569060"/>
                  </a:ext>
                </a:extLst>
              </a:tr>
              <a:tr h="0">
                <a:tc>
                  <a:txBody>
                    <a:bodyPr/>
                    <a:lstStyle/>
                    <a:p>
                      <a:pPr marL="0" marR="0">
                        <a:lnSpc>
                          <a:spcPct val="107000"/>
                        </a:lnSpc>
                        <a:spcBef>
                          <a:spcPts val="0"/>
                        </a:spcBef>
                        <a:spcAft>
                          <a:spcPts val="0"/>
                        </a:spcAft>
                      </a:pPr>
                      <a:r>
                        <a:rPr lang="en-US" sz="3200">
                          <a:effectLst/>
                        </a:rPr>
                        <a:t>Florida Radiance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0.03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0.61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cd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1.15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40.3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ab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6239612"/>
                  </a:ext>
                </a:extLst>
              </a:tr>
              <a:tr h="119380">
                <a:tc>
                  <a:txBody>
                    <a:bodyPr/>
                    <a:lstStyle/>
                    <a:p>
                      <a:pPr marL="0" marR="0">
                        <a:lnSpc>
                          <a:spcPct val="107000"/>
                        </a:lnSpc>
                        <a:spcBef>
                          <a:spcPts val="0"/>
                        </a:spcBef>
                        <a:spcAft>
                          <a:spcPts val="0"/>
                        </a:spcAft>
                      </a:pPr>
                      <a:r>
                        <a:rPr lang="en-US" sz="3200" dirty="0">
                          <a:effectLst/>
                        </a:rPr>
                        <a:t>San Andreas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0.06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abc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1.8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1.09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ab</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37.4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bc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9264994"/>
                  </a:ext>
                </a:extLst>
              </a:tr>
              <a:tr h="0">
                <a:tc>
                  <a:txBody>
                    <a:bodyPr/>
                    <a:lstStyle/>
                    <a:p>
                      <a:pPr marL="0" marR="0">
                        <a:lnSpc>
                          <a:spcPct val="107000"/>
                        </a:lnSpc>
                        <a:spcBef>
                          <a:spcPts val="0"/>
                        </a:spcBef>
                        <a:spcAft>
                          <a:spcPts val="0"/>
                        </a:spcAft>
                      </a:pPr>
                      <a:r>
                        <a:rPr lang="en-US" sz="3200">
                          <a:effectLst/>
                        </a:rPr>
                        <a:t>Florida Sensation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0.08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1.5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dirty="0" err="1">
                          <a:effectLst/>
                        </a:rPr>
                        <a:t>bc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0.94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abc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28.5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de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4626510"/>
                  </a:ext>
                </a:extLst>
              </a:tr>
              <a:tr h="0">
                <a:tc>
                  <a:txBody>
                    <a:bodyPr/>
                    <a:lstStyle/>
                    <a:p>
                      <a:pPr marL="0" marR="0">
                        <a:lnSpc>
                          <a:spcPct val="107000"/>
                        </a:lnSpc>
                        <a:spcBef>
                          <a:spcPts val="0"/>
                        </a:spcBef>
                        <a:spcAft>
                          <a:spcPts val="0"/>
                        </a:spcAft>
                      </a:pPr>
                      <a:r>
                        <a:rPr lang="en-US" sz="3200">
                          <a:effectLst/>
                        </a:rPr>
                        <a:t>Monterey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0.09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3.36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0.91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bcd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27.5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5689922"/>
                  </a:ext>
                </a:extLst>
              </a:tr>
              <a:tr h="0">
                <a:tc>
                  <a:txBody>
                    <a:bodyPr/>
                    <a:lstStyle/>
                    <a:p>
                      <a:pPr marL="0" marR="0">
                        <a:lnSpc>
                          <a:spcPct val="107000"/>
                        </a:lnSpc>
                        <a:spcBef>
                          <a:spcPts val="0"/>
                        </a:spcBef>
                        <a:spcAft>
                          <a:spcPts val="0"/>
                        </a:spcAft>
                      </a:pPr>
                      <a:r>
                        <a:rPr lang="en-US" sz="3200">
                          <a:effectLst/>
                        </a:rPr>
                        <a:t>Chandler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0.82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cd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45.5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1076935"/>
                  </a:ext>
                </a:extLst>
              </a:tr>
              <a:tr h="50800">
                <a:tc>
                  <a:txBody>
                    <a:bodyPr/>
                    <a:lstStyle/>
                    <a:p>
                      <a:pPr marL="0" marR="0">
                        <a:lnSpc>
                          <a:spcPct val="107000"/>
                        </a:lnSpc>
                        <a:spcBef>
                          <a:spcPts val="0"/>
                        </a:spcBef>
                        <a:spcAft>
                          <a:spcPts val="0"/>
                        </a:spcAft>
                      </a:pPr>
                      <a:r>
                        <a:rPr lang="en-US" sz="3200">
                          <a:effectLst/>
                        </a:rPr>
                        <a:t>Sweet Charlie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0.77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cde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33.4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de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634135"/>
                  </a:ext>
                </a:extLst>
              </a:tr>
              <a:tr h="0">
                <a:tc>
                  <a:txBody>
                    <a:bodyPr/>
                    <a:lstStyle/>
                    <a:p>
                      <a:pPr marL="0" marR="0">
                        <a:lnSpc>
                          <a:spcPct val="107000"/>
                        </a:lnSpc>
                        <a:spcBef>
                          <a:spcPts val="0"/>
                        </a:spcBef>
                        <a:spcAft>
                          <a:spcPts val="0"/>
                        </a:spcAft>
                      </a:pPr>
                      <a:r>
                        <a:rPr lang="en-US" sz="3200">
                          <a:effectLst/>
                        </a:rPr>
                        <a:t>Florida Brilliance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0.07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ab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1.5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dirty="0" err="1">
                          <a:effectLst/>
                        </a:rPr>
                        <a:t>bc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0.71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de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26.2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8205440"/>
                  </a:ext>
                </a:extLst>
              </a:tr>
              <a:tr h="0">
                <a:tc>
                  <a:txBody>
                    <a:bodyPr/>
                    <a:lstStyle/>
                    <a:p>
                      <a:pPr marL="0" marR="0">
                        <a:lnSpc>
                          <a:spcPct val="107000"/>
                        </a:lnSpc>
                        <a:spcBef>
                          <a:spcPts val="0"/>
                        </a:spcBef>
                        <a:spcAft>
                          <a:spcPts val="0"/>
                        </a:spcAft>
                      </a:pPr>
                      <a:r>
                        <a:rPr lang="en-US" sz="3200">
                          <a:effectLst/>
                        </a:rPr>
                        <a:t>Albion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0.05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bc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1.34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bc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0.60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18.7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2875374"/>
                  </a:ext>
                </a:extLst>
              </a:tr>
            </a:tbl>
          </a:graphicData>
        </a:graphic>
      </p:graphicFrame>
      <p:sp>
        <p:nvSpPr>
          <p:cNvPr id="1031" name="TextBox 1030">
            <a:extLst>
              <a:ext uri="{FF2B5EF4-FFF2-40B4-BE49-F238E27FC236}">
                <a16:creationId xmlns:a16="http://schemas.microsoft.com/office/drawing/2014/main" id="{44AF176E-01B6-58D2-5816-04E8CAC00B2E}"/>
              </a:ext>
            </a:extLst>
          </p:cNvPr>
          <p:cNvSpPr txBox="1"/>
          <p:nvPr/>
        </p:nvSpPr>
        <p:spPr>
          <a:xfrm>
            <a:off x="4618337" y="19795130"/>
            <a:ext cx="5719042" cy="2862322"/>
          </a:xfrm>
          <a:prstGeom prst="rect">
            <a:avLst/>
          </a:prstGeom>
          <a:solidFill>
            <a:schemeClr val="accent2">
              <a:lumMod val="20000"/>
              <a:lumOff val="80000"/>
            </a:schemeClr>
          </a:solid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 Bags were placed on the ground inside of the high tunnel and covered with a 1.5-oz thickness floating row cover in the winter </a:t>
            </a:r>
          </a:p>
        </p:txBody>
      </p:sp>
      <p:pic>
        <p:nvPicPr>
          <p:cNvPr id="1035" name="Picture 1034" descr="A greenhouse with many pots of soil&#10;&#10;Description automatically generated">
            <a:extLst>
              <a:ext uri="{FF2B5EF4-FFF2-40B4-BE49-F238E27FC236}">
                <a16:creationId xmlns:a16="http://schemas.microsoft.com/office/drawing/2014/main" id="{E3E0F121-C694-B107-1A97-0ED87878B4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281" y="14077351"/>
            <a:ext cx="2350627" cy="3134168"/>
          </a:xfrm>
          <a:prstGeom prst="rect">
            <a:avLst/>
          </a:prstGeom>
        </p:spPr>
      </p:pic>
      <p:pic>
        <p:nvPicPr>
          <p:cNvPr id="1037" name="Picture 1036" descr="A greenhouse with many plants&#10;&#10;Description automatically generated with medium confidence">
            <a:extLst>
              <a:ext uri="{FF2B5EF4-FFF2-40B4-BE49-F238E27FC236}">
                <a16:creationId xmlns:a16="http://schemas.microsoft.com/office/drawing/2014/main" id="{144F0167-F00C-7516-39ED-9A668797B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6088" y="14077678"/>
            <a:ext cx="2350627" cy="3134169"/>
          </a:xfrm>
          <a:prstGeom prst="rect">
            <a:avLst/>
          </a:prstGeom>
        </p:spPr>
      </p:pic>
      <p:pic>
        <p:nvPicPr>
          <p:cNvPr id="1039" name="Picture 1038" descr="A group of plants in a greenhouse&#10;&#10;Description automatically generated">
            <a:extLst>
              <a:ext uri="{FF2B5EF4-FFF2-40B4-BE49-F238E27FC236}">
                <a16:creationId xmlns:a16="http://schemas.microsoft.com/office/drawing/2014/main" id="{40F3E38E-8898-4256-2920-595033AC2E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7191" y="19840942"/>
            <a:ext cx="4067635" cy="3050726"/>
          </a:xfrm>
          <a:prstGeom prst="rect">
            <a:avLst/>
          </a:prstGeom>
        </p:spPr>
      </p:pic>
      <p:sp>
        <p:nvSpPr>
          <p:cNvPr id="1040" name="TextBox 1039">
            <a:extLst>
              <a:ext uri="{FF2B5EF4-FFF2-40B4-BE49-F238E27FC236}">
                <a16:creationId xmlns:a16="http://schemas.microsoft.com/office/drawing/2014/main" id="{A3B9EA3E-6D6B-8B8F-4660-D77800F77AE0}"/>
              </a:ext>
            </a:extLst>
          </p:cNvPr>
          <p:cNvSpPr txBox="1"/>
          <p:nvPr/>
        </p:nvSpPr>
        <p:spPr>
          <a:xfrm>
            <a:off x="14904639" y="19671281"/>
            <a:ext cx="6866248" cy="3416320"/>
          </a:xfrm>
          <a:prstGeom prst="rect">
            <a:avLst/>
          </a:prstGeom>
          <a:solidFill>
            <a:schemeClr val="accent2">
              <a:lumMod val="20000"/>
              <a:lumOff val="80000"/>
            </a:schemeClr>
          </a:solid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-Harvest was conducted once a week from 15 Oct. to end of Nov. 2021, and then every two weeks until 3 Jan. 2022. Spring harvest began on 14 Apr and lasted until 10 June.</a:t>
            </a:r>
          </a:p>
        </p:txBody>
      </p:sp>
      <p:sp>
        <p:nvSpPr>
          <p:cNvPr id="1042" name="TextBox 1041">
            <a:extLst>
              <a:ext uri="{FF2B5EF4-FFF2-40B4-BE49-F238E27FC236}">
                <a16:creationId xmlns:a16="http://schemas.microsoft.com/office/drawing/2014/main" id="{8E6236FF-6ABC-71EF-AB69-EBC5E4D2AD2A}"/>
              </a:ext>
            </a:extLst>
          </p:cNvPr>
          <p:cNvSpPr txBox="1"/>
          <p:nvPr/>
        </p:nvSpPr>
        <p:spPr>
          <a:xfrm>
            <a:off x="187425" y="17634244"/>
            <a:ext cx="21555284" cy="1754326"/>
          </a:xfrm>
          <a:prstGeom prst="rect">
            <a:avLst/>
          </a:prstGeom>
          <a:solidFill>
            <a:schemeClr val="accent2">
              <a:lumMod val="20000"/>
              <a:lumOff val="80000"/>
            </a:schemeClr>
          </a:solid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 Eight strawberry cultivars (McNitt Growers, Carbondale, IL) were evaluated, including: Albion, San Andreas, Monterey, Florida Radiance, Florida Sensation, Florida Brilliance, Chandler and Sweet Charlie</a:t>
            </a:r>
          </a:p>
          <a:p>
            <a:r>
              <a:rPr lang="en-US" sz="3600" dirty="0">
                <a:latin typeface="Calibri" panose="020F0502020204030204" pitchFamily="34" charset="0"/>
                <a:ea typeface="Calibri" panose="020F0502020204030204" pitchFamily="34" charset="0"/>
                <a:cs typeface="Calibri" panose="020F0502020204030204" pitchFamily="34" charset="0"/>
              </a:rPr>
              <a:t>- Strawberry plugs were planted on 20 Sep. 2021,</a:t>
            </a:r>
          </a:p>
        </p:txBody>
      </p:sp>
      <p:sp>
        <p:nvSpPr>
          <p:cNvPr id="1043" name="TextBox 1042">
            <a:extLst>
              <a:ext uri="{FF2B5EF4-FFF2-40B4-BE49-F238E27FC236}">
                <a16:creationId xmlns:a16="http://schemas.microsoft.com/office/drawing/2014/main" id="{E87EB08B-6A42-5086-CD3D-B1180EC1FC33}"/>
              </a:ext>
            </a:extLst>
          </p:cNvPr>
          <p:cNvSpPr txBox="1"/>
          <p:nvPr/>
        </p:nvSpPr>
        <p:spPr>
          <a:xfrm>
            <a:off x="22128006" y="11855039"/>
            <a:ext cx="21576454" cy="1138773"/>
          </a:xfrm>
          <a:prstGeom prst="rect">
            <a:avLst/>
          </a:prstGeom>
          <a:solidFill>
            <a:schemeClr val="accent2">
              <a:lumMod val="20000"/>
              <a:lumOff val="80000"/>
            </a:schemeClr>
          </a:solidFill>
        </p:spPr>
        <p:txBody>
          <a:bodyPr wrap="square">
            <a:spAutoFit/>
          </a:bodyPr>
          <a:lstStyle/>
          <a:p>
            <a:r>
              <a:rPr lang="en-US" sz="3600" b="1" i="1" dirty="0">
                <a:latin typeface="Calibri" panose="020F0502020204030204" pitchFamily="34" charset="0"/>
                <a:ea typeface="Calibri" panose="020F0502020204030204" pitchFamily="34" charset="0"/>
              </a:rPr>
              <a:t>Fruit Quality. </a:t>
            </a:r>
            <a:r>
              <a:rPr lang="en-US" sz="3200" dirty="0">
                <a:latin typeface="Calibri" panose="020F0502020204030204" pitchFamily="34" charset="0"/>
                <a:ea typeface="Calibri" panose="020F0502020204030204" pitchFamily="34" charset="0"/>
                <a:cs typeface="Calibri" panose="020F0502020204030204" pitchFamily="34" charset="0"/>
              </a:rPr>
              <a:t>‘Chandler’ and ‘Monterey’ had the highest total soluble solids, while ‘Florida Radiance’ and ‘Florida Sensation’ had the lowest soluble solids</a:t>
            </a:r>
          </a:p>
        </p:txBody>
      </p:sp>
      <p:sp>
        <p:nvSpPr>
          <p:cNvPr id="1046" name="TextBox 1045">
            <a:extLst>
              <a:ext uri="{FF2B5EF4-FFF2-40B4-BE49-F238E27FC236}">
                <a16:creationId xmlns:a16="http://schemas.microsoft.com/office/drawing/2014/main" id="{22353793-3861-CABA-B28C-ACA932BF7433}"/>
              </a:ext>
            </a:extLst>
          </p:cNvPr>
          <p:cNvSpPr txBox="1"/>
          <p:nvPr/>
        </p:nvSpPr>
        <p:spPr>
          <a:xfrm>
            <a:off x="22128007" y="13144824"/>
            <a:ext cx="16114092" cy="3108543"/>
          </a:xfrm>
          <a:prstGeom prst="rect">
            <a:avLst/>
          </a:prstGeom>
          <a:solidFill>
            <a:schemeClr val="accent2">
              <a:lumMod val="20000"/>
              <a:lumOff val="80000"/>
            </a:schemeClr>
          </a:solidFill>
        </p:spPr>
        <p:txBody>
          <a:bodyPr wrap="square">
            <a:spAutoFit/>
          </a:bodyPr>
          <a:lstStyle/>
          <a:p>
            <a:r>
              <a:rPr lang="en-US" sz="3600" b="1" i="1" dirty="0">
                <a:latin typeface="Calibri" panose="020F0502020204030204" pitchFamily="34" charset="0"/>
                <a:ea typeface="Calibri" panose="020F0502020204030204" pitchFamily="34" charset="0"/>
              </a:rPr>
              <a:t>Plant Health. </a:t>
            </a:r>
            <a:r>
              <a:rPr lang="en-US" sz="3200" dirty="0">
                <a:latin typeface="Calibri" panose="020F0502020204030204" pitchFamily="34" charset="0"/>
                <a:ea typeface="Calibri" panose="020F0502020204030204" pitchFamily="34" charset="0"/>
                <a:cs typeface="Calibri" panose="020F0502020204030204" pitchFamily="34" charset="0"/>
              </a:rPr>
              <a:t>Interveinal chlorosis (Fig.4) was observed toward the end of Mar. The symptom was most pronounced in ‘Chandler’. Analyzing individual nutrient contents of leaf samples revealed Copper, Ion, and Zinc levels were the lowest on ‘Chandler’. The nutrient disorder was likely caused by elevated growing medium pH that increased from 6.9 to 7.8 by the end of Mar. The nutrient disorder may have negatively affected strawberry yield, particularly for ‘Chandler’. </a:t>
            </a:r>
          </a:p>
          <a:p>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1047" name="Picture 1046" descr="A plant in a pot&#10;&#10;Description automatically generated with low confidence">
            <a:extLst>
              <a:ext uri="{FF2B5EF4-FFF2-40B4-BE49-F238E27FC236}">
                <a16:creationId xmlns:a16="http://schemas.microsoft.com/office/drawing/2014/main" id="{1CDE550E-B8C6-FD98-5F35-34756668BD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45271" y="13179480"/>
            <a:ext cx="2330888" cy="3108543"/>
          </a:xfrm>
          <a:prstGeom prst="rect">
            <a:avLst/>
          </a:prstGeom>
        </p:spPr>
      </p:pic>
      <p:sp>
        <p:nvSpPr>
          <p:cNvPr id="1050" name="TextBox 1049">
            <a:extLst>
              <a:ext uri="{FF2B5EF4-FFF2-40B4-BE49-F238E27FC236}">
                <a16:creationId xmlns:a16="http://schemas.microsoft.com/office/drawing/2014/main" id="{A7484EF6-D84A-69E0-FC66-3C75DFD8FCC7}"/>
              </a:ext>
            </a:extLst>
          </p:cNvPr>
          <p:cNvSpPr txBox="1"/>
          <p:nvPr/>
        </p:nvSpPr>
        <p:spPr>
          <a:xfrm>
            <a:off x="22128006" y="16384583"/>
            <a:ext cx="15719852" cy="7109639"/>
          </a:xfrm>
          <a:prstGeom prst="rect">
            <a:avLst/>
          </a:prstGeom>
          <a:solidFill>
            <a:schemeClr val="accent2">
              <a:lumMod val="20000"/>
              <a:lumOff val="80000"/>
            </a:schemeClr>
          </a:solidFill>
        </p:spPr>
        <p:txBody>
          <a:bodyPr wrap="square">
            <a:spAutoFit/>
          </a:bodyPr>
          <a:lstStyle/>
          <a:p>
            <a:r>
              <a:rPr lang="en-US" sz="3600" b="1" i="1" dirty="0">
                <a:latin typeface="Calibri" panose="020F0502020204030204" pitchFamily="34" charset="0"/>
                <a:ea typeface="Calibri" panose="020F0502020204030204" pitchFamily="34" charset="0"/>
              </a:rPr>
              <a:t>Diseases and Insect Pests. </a:t>
            </a:r>
            <a:br>
              <a:rPr lang="en-US" sz="3600" b="1" i="1" dirty="0">
                <a:latin typeface="Calibri" panose="020F0502020204030204" pitchFamily="34" charset="0"/>
                <a:ea typeface="Calibri" panose="020F0502020204030204" pitchFamily="34" charset="0"/>
              </a:rPr>
            </a:br>
            <a:r>
              <a:rPr lang="en-US" sz="3600" b="1" i="1" dirty="0">
                <a:latin typeface="Calibri" panose="020F0502020204030204" pitchFamily="34" charset="0"/>
                <a:ea typeface="Calibri" panose="020F0502020204030204" pitchFamily="34" charset="0"/>
              </a:rPr>
              <a:t>- </a:t>
            </a:r>
            <a:r>
              <a:rPr lang="en-US" sz="3200" dirty="0">
                <a:latin typeface="Calibri" panose="020F0502020204030204" pitchFamily="34" charset="0"/>
                <a:ea typeface="Calibri" panose="020F0502020204030204" pitchFamily="34" charset="0"/>
                <a:cs typeface="Calibri" panose="020F0502020204030204" pitchFamily="34" charset="0"/>
              </a:rPr>
              <a:t>Cultivar Florida Brilliance started to show a decline in Nov. </a:t>
            </a:r>
            <a:r>
              <a:rPr lang="en-US" sz="3200" i="1" dirty="0" err="1">
                <a:latin typeface="Calibri" panose="020F0502020204030204" pitchFamily="34" charset="0"/>
                <a:ea typeface="Calibri" panose="020F0502020204030204" pitchFamily="34" charset="0"/>
                <a:cs typeface="Calibri" panose="020F0502020204030204" pitchFamily="34" charset="0"/>
              </a:rPr>
              <a:t>Neopestalotiopsis</a:t>
            </a:r>
            <a:r>
              <a:rPr lang="en-US" sz="3200" dirty="0">
                <a:latin typeface="Calibri" panose="020F0502020204030204" pitchFamily="34" charset="0"/>
                <a:ea typeface="Calibri" panose="020F0502020204030204" pitchFamily="34" charset="0"/>
                <a:cs typeface="Calibri" panose="020F0502020204030204" pitchFamily="34" charset="0"/>
              </a:rPr>
              <a:t> sp. was isolated from the declined plants. </a:t>
            </a:r>
          </a:p>
          <a:p>
            <a:r>
              <a:rPr lang="en-US" sz="3200" dirty="0">
                <a:latin typeface="Calibri" panose="020F0502020204030204" pitchFamily="34" charset="0"/>
                <a:ea typeface="Calibri" panose="020F0502020204030204" pitchFamily="34" charset="0"/>
                <a:cs typeface="Calibri" panose="020F0502020204030204" pitchFamily="34" charset="0"/>
              </a:rPr>
              <a:t>- Powdery mildew (</a:t>
            </a:r>
            <a:r>
              <a:rPr lang="en-US" sz="3200" i="1" dirty="0" err="1">
                <a:latin typeface="Calibri" panose="020F0502020204030204" pitchFamily="34" charset="0"/>
                <a:ea typeface="Calibri" panose="020F0502020204030204" pitchFamily="34" charset="0"/>
                <a:cs typeface="Calibri" panose="020F0502020204030204" pitchFamily="34" charset="0"/>
              </a:rPr>
              <a:t>Podosphaera</a:t>
            </a:r>
            <a:r>
              <a:rPr lang="en-US" sz="3200" i="1" dirty="0">
                <a:latin typeface="Calibri" panose="020F0502020204030204" pitchFamily="34" charset="0"/>
                <a:ea typeface="Calibri" panose="020F0502020204030204" pitchFamily="34" charset="0"/>
                <a:cs typeface="Calibri" panose="020F0502020204030204" pitchFamily="34" charset="0"/>
              </a:rPr>
              <a:t> </a:t>
            </a:r>
            <a:r>
              <a:rPr lang="en-US" sz="3200" i="1" dirty="0" err="1">
                <a:latin typeface="Calibri" panose="020F0502020204030204" pitchFamily="34" charset="0"/>
                <a:ea typeface="Calibri" panose="020F0502020204030204" pitchFamily="34" charset="0"/>
                <a:cs typeface="Calibri" panose="020F0502020204030204" pitchFamily="34" charset="0"/>
              </a:rPr>
              <a:t>aphanis</a:t>
            </a:r>
            <a:r>
              <a:rPr lang="en-US" sz="3200" dirty="0">
                <a:latin typeface="Calibri" panose="020F0502020204030204" pitchFamily="34" charset="0"/>
                <a:ea typeface="Calibri" panose="020F0502020204030204" pitchFamily="34" charset="0"/>
                <a:cs typeface="Calibri" panose="020F0502020204030204" pitchFamily="34" charset="0"/>
              </a:rPr>
              <a:t>) occurred in fall of 2022. The symptoms were observed on leaves, runners and fruit. ‘Monterey’ had the highest disease rating. </a:t>
            </a:r>
          </a:p>
          <a:p>
            <a:r>
              <a:rPr lang="en-US" sz="3200" dirty="0">
                <a:latin typeface="Calibri" panose="020F0502020204030204" pitchFamily="34" charset="0"/>
                <a:ea typeface="Calibri" panose="020F0502020204030204" pitchFamily="34" charset="0"/>
                <a:cs typeface="Calibri" panose="020F0502020204030204" pitchFamily="34" charset="0"/>
              </a:rPr>
              <a:t>- White mold (</a:t>
            </a:r>
            <a:r>
              <a:rPr lang="en-US" sz="3200" i="1" dirty="0">
                <a:latin typeface="Calibri" panose="020F0502020204030204" pitchFamily="34" charset="0"/>
                <a:ea typeface="Calibri" panose="020F0502020204030204" pitchFamily="34" charset="0"/>
                <a:cs typeface="Calibri" panose="020F0502020204030204" pitchFamily="34" charset="0"/>
              </a:rPr>
              <a:t>Sclerotinia</a:t>
            </a:r>
            <a:r>
              <a:rPr lang="en-US" sz="3200" dirty="0">
                <a:latin typeface="Calibri" panose="020F0502020204030204" pitchFamily="34" charset="0"/>
                <a:ea typeface="Calibri" panose="020F0502020204030204" pitchFamily="34" charset="0"/>
                <a:cs typeface="Calibri" panose="020F0502020204030204" pitchFamily="34" charset="0"/>
              </a:rPr>
              <a:t> spp.) was observed in the winter. The damaged tissues were cleaned before plant regrowth in the spring. No additional damage was observed in the spring. </a:t>
            </a:r>
          </a:p>
          <a:p>
            <a:r>
              <a:rPr lang="en-US" sz="3200" dirty="0">
                <a:latin typeface="Calibri" panose="020F0502020204030204" pitchFamily="34" charset="0"/>
                <a:ea typeface="Calibri" panose="020F0502020204030204" pitchFamily="34" charset="0"/>
                <a:cs typeface="Calibri" panose="020F0502020204030204" pitchFamily="34" charset="0"/>
              </a:rPr>
              <a:t>- Gray mold (Botrytis cinerea) affected a few fruits lying on the growing medium. Gray mold pressure in general was low in the trial. </a:t>
            </a:r>
          </a:p>
          <a:p>
            <a:r>
              <a:rPr lang="en-US" sz="3200" dirty="0">
                <a:latin typeface="Calibri" panose="020F0502020204030204" pitchFamily="34" charset="0"/>
                <a:ea typeface="Calibri" panose="020F0502020204030204" pitchFamily="34" charset="0"/>
                <a:cs typeface="Calibri" panose="020F0502020204030204" pitchFamily="34" charset="0"/>
              </a:rPr>
              <a:t>- Fungus gnats caused damage on ripening strawberry fruit when the fruits directly contacted the growing medium </a:t>
            </a:r>
          </a:p>
          <a:p>
            <a:r>
              <a:rPr lang="en-US" sz="3200" dirty="0">
                <a:latin typeface="Calibri" panose="020F0502020204030204" pitchFamily="34" charset="0"/>
                <a:ea typeface="Calibri" panose="020F0502020204030204" pitchFamily="34" charset="0"/>
                <a:cs typeface="Calibri" panose="020F0502020204030204" pitchFamily="34" charset="0"/>
              </a:rPr>
              <a:t>- Aphids and </a:t>
            </a:r>
            <a:r>
              <a:rPr lang="en-US" sz="3200" dirty="0" err="1">
                <a:latin typeface="Calibri" panose="020F0502020204030204" pitchFamily="34" charset="0"/>
                <a:ea typeface="Calibri" panose="020F0502020204030204" pitchFamily="34" charset="0"/>
                <a:cs typeface="Calibri" panose="020F0502020204030204" pitchFamily="34" charset="0"/>
              </a:rPr>
              <a:t>twospotted</a:t>
            </a:r>
            <a:r>
              <a:rPr lang="en-US" sz="3200" dirty="0">
                <a:latin typeface="Calibri" panose="020F0502020204030204" pitchFamily="34" charset="0"/>
                <a:ea typeface="Calibri" panose="020F0502020204030204" pitchFamily="34" charset="0"/>
                <a:cs typeface="Calibri" panose="020F0502020204030204" pitchFamily="34" charset="0"/>
              </a:rPr>
              <a:t> spider mites (TSSM) were major pest problems in the spring. Predatory mites (</a:t>
            </a:r>
            <a:r>
              <a:rPr lang="en-US" sz="3200" i="1" dirty="0">
                <a:latin typeface="Calibri" panose="020F0502020204030204" pitchFamily="34" charset="0"/>
                <a:ea typeface="Calibri" panose="020F0502020204030204" pitchFamily="34" charset="0"/>
                <a:cs typeface="Calibri" panose="020F0502020204030204" pitchFamily="34" charset="0"/>
              </a:rPr>
              <a:t>Phytoseiulus </a:t>
            </a:r>
            <a:r>
              <a:rPr lang="en-US" sz="3200" i="1" dirty="0" err="1">
                <a:latin typeface="Calibri" panose="020F0502020204030204" pitchFamily="34" charset="0"/>
                <a:ea typeface="Calibri" panose="020F0502020204030204" pitchFamily="34" charset="0"/>
                <a:cs typeface="Calibri" panose="020F0502020204030204" pitchFamily="34" charset="0"/>
              </a:rPr>
              <a:t>persimilis</a:t>
            </a:r>
            <a:r>
              <a:rPr lang="en-US" sz="3200" i="1" dirty="0">
                <a:latin typeface="Calibri" panose="020F0502020204030204" pitchFamily="34" charset="0"/>
                <a:ea typeface="Calibri" panose="020F0502020204030204" pitchFamily="34" charset="0"/>
                <a:cs typeface="Calibri" panose="020F0502020204030204" pitchFamily="34" charset="0"/>
              </a:rPr>
              <a:t> </a:t>
            </a:r>
            <a:r>
              <a:rPr lang="en-US" sz="3200" dirty="0">
                <a:latin typeface="Calibri" panose="020F0502020204030204" pitchFamily="34" charset="0"/>
                <a:ea typeface="Calibri" panose="020F0502020204030204" pitchFamily="34" charset="0"/>
                <a:cs typeface="Calibri" panose="020F0502020204030204" pitchFamily="34" charset="0"/>
              </a:rPr>
              <a:t>PLUS, </a:t>
            </a:r>
            <a:r>
              <a:rPr lang="en-US" sz="3200" dirty="0" err="1">
                <a:latin typeface="Calibri" panose="020F0502020204030204" pitchFamily="34" charset="0"/>
                <a:ea typeface="Calibri" panose="020F0502020204030204" pitchFamily="34" charset="0"/>
                <a:cs typeface="Calibri" panose="020F0502020204030204" pitchFamily="34" charset="0"/>
              </a:rPr>
              <a:t>Arbico</a:t>
            </a:r>
            <a:r>
              <a:rPr lang="en-US" sz="3200" dirty="0">
                <a:latin typeface="Calibri" panose="020F0502020204030204" pitchFamily="34" charset="0"/>
                <a:ea typeface="Calibri" panose="020F0502020204030204" pitchFamily="34" charset="0"/>
                <a:cs typeface="Calibri" panose="020F0502020204030204" pitchFamily="34" charset="0"/>
              </a:rPr>
              <a:t> organics, Oro Valley, AZ) was applied in early May aimed to suppress </a:t>
            </a:r>
            <a:r>
              <a:rPr lang="en-US" sz="3200" dirty="0" err="1">
                <a:latin typeface="Calibri" panose="020F0502020204030204" pitchFamily="34" charset="0"/>
                <a:ea typeface="Calibri" panose="020F0502020204030204" pitchFamily="34" charset="0"/>
                <a:cs typeface="Calibri" panose="020F0502020204030204" pitchFamily="34" charset="0"/>
              </a:rPr>
              <a:t>twospotted</a:t>
            </a:r>
            <a:r>
              <a:rPr lang="en-US" sz="3200" dirty="0">
                <a:latin typeface="Calibri" panose="020F0502020204030204" pitchFamily="34" charset="0"/>
                <a:ea typeface="Calibri" panose="020F0502020204030204" pitchFamily="34" charset="0"/>
                <a:cs typeface="Calibri" panose="020F0502020204030204" pitchFamily="34" charset="0"/>
              </a:rPr>
              <a:t> spider mites (TSSM). </a:t>
            </a:r>
          </a:p>
        </p:txBody>
      </p:sp>
      <p:pic>
        <p:nvPicPr>
          <p:cNvPr id="1051" name="Picture 1050" descr="A picture containing plant, fresh&#10;&#10;Description automatically generated">
            <a:extLst>
              <a:ext uri="{FF2B5EF4-FFF2-40B4-BE49-F238E27FC236}">
                <a16:creationId xmlns:a16="http://schemas.microsoft.com/office/drawing/2014/main" id="{9F3D7B22-D370-FC42-7567-91C6A4291D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74692" y="16499873"/>
            <a:ext cx="2801467" cy="3735289"/>
          </a:xfrm>
          <a:prstGeom prst="rect">
            <a:avLst/>
          </a:prstGeom>
        </p:spPr>
      </p:pic>
      <p:pic>
        <p:nvPicPr>
          <p:cNvPr id="1052" name="Picture 1051" descr="Chart, histogram&#10;&#10;Description automatically generated">
            <a:extLst>
              <a:ext uri="{FF2B5EF4-FFF2-40B4-BE49-F238E27FC236}">
                <a16:creationId xmlns:a16="http://schemas.microsoft.com/office/drawing/2014/main" id="{421126B0-30EA-D6B8-7858-D3713B9BA9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248" y="24561015"/>
            <a:ext cx="10895152" cy="6333389"/>
          </a:xfrm>
          <a:prstGeom prst="rect">
            <a:avLst/>
          </a:prstGeom>
        </p:spPr>
      </p:pic>
      <p:sp>
        <p:nvSpPr>
          <p:cNvPr id="1053" name="TextBox 1052">
            <a:extLst>
              <a:ext uri="{FF2B5EF4-FFF2-40B4-BE49-F238E27FC236}">
                <a16:creationId xmlns:a16="http://schemas.microsoft.com/office/drawing/2014/main" id="{5A57DA07-DA2D-AAE1-9091-738A7122E62F}"/>
              </a:ext>
            </a:extLst>
          </p:cNvPr>
          <p:cNvSpPr txBox="1"/>
          <p:nvPr/>
        </p:nvSpPr>
        <p:spPr>
          <a:xfrm>
            <a:off x="11066577" y="24631007"/>
            <a:ext cx="10676132" cy="6186309"/>
          </a:xfrm>
          <a:prstGeom prst="rect">
            <a:avLst/>
          </a:prstGeom>
          <a:solidFill>
            <a:schemeClr val="accent2">
              <a:lumMod val="20000"/>
              <a:lumOff val="80000"/>
            </a:schemeClr>
          </a:solidFill>
        </p:spPr>
        <p:txBody>
          <a:bodyPr wrap="square">
            <a:spAutoFit/>
          </a:bodyPr>
          <a:lstStyle/>
          <a:p>
            <a:r>
              <a:rPr lang="en-US" sz="3600" b="1" i="1" dirty="0">
                <a:latin typeface="Calibri" panose="020F0502020204030204" pitchFamily="34" charset="0"/>
                <a:ea typeface="Calibri" panose="020F0502020204030204" pitchFamily="34" charset="0"/>
              </a:rPr>
              <a:t>Temperature. </a:t>
            </a:r>
            <a:r>
              <a:rPr lang="en-US" sz="3600" dirty="0">
                <a:latin typeface="Calibri" panose="020F0502020204030204" pitchFamily="34" charset="0"/>
                <a:ea typeface="Calibri" panose="020F0502020204030204" pitchFamily="34" charset="0"/>
                <a:cs typeface="Calibri" panose="020F0502020204030204" pitchFamily="34" charset="0"/>
              </a:rPr>
              <a:t>Average temperatures were between 60 to 80 °F in the first month after transplanting and stayed between 40 to 60 °F afterward before plants were placed on the ground. During the period when plants were covered with floating row covers on the ground, the average temperatures at the plant canopy were between 30 to 50 °F. The lowest recorded temperature at plant canopy was 14 °F on 5 Feb. The average canopy temperature was around 50 °F when plants were placed back onto the bench system and increased to above 70 °F around the middle of May. </a:t>
            </a:r>
          </a:p>
        </p:txBody>
      </p:sp>
      <p:sp>
        <p:nvSpPr>
          <p:cNvPr id="1054" name="Rectangle 1">
            <a:extLst>
              <a:ext uri="{FF2B5EF4-FFF2-40B4-BE49-F238E27FC236}">
                <a16:creationId xmlns:a16="http://schemas.microsoft.com/office/drawing/2014/main" id="{CD7D21F0-7F30-0F13-EBB6-D4042FCDD2D2}"/>
              </a:ext>
            </a:extLst>
          </p:cNvPr>
          <p:cNvSpPr>
            <a:spLocks noChangeArrowheads="1"/>
          </p:cNvSpPr>
          <p:nvPr/>
        </p:nvSpPr>
        <p:spPr bwMode="auto">
          <a:xfrm>
            <a:off x="31947377" y="4880045"/>
            <a:ext cx="120023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32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Table </a:t>
            </a:r>
            <a:r>
              <a:rPr lang="en-US" altLang="en-US" sz="3200" dirty="0">
                <a:latin typeface="Calibri" panose="020F0502020204030204" pitchFamily="34" charset="0"/>
                <a:ea typeface="Calibri" panose="020F0502020204030204" pitchFamily="34" charset="0"/>
                <a:cs typeface="Calibri" panose="020F0502020204030204" pitchFamily="34" charset="0"/>
              </a:rPr>
              <a:t>1. </a:t>
            </a:r>
            <a:r>
              <a:rPr lang="en-US" sz="3200" dirty="0">
                <a:latin typeface="Calibri" panose="020F0502020204030204" pitchFamily="34" charset="0"/>
                <a:ea typeface="Calibri" panose="020F0502020204030204" pitchFamily="34" charset="0"/>
                <a:cs typeface="Calibri" panose="020F0502020204030204" pitchFamily="34" charset="0"/>
              </a:rPr>
              <a:t>Fall and whole-season yields</a:t>
            </a:r>
            <a:endParaRPr kumimoji="0" lang="en-US" altLang="en-US" sz="3200" i="0" u="none" strike="noStrike" cap="none" normalizeH="0" baseline="0" dirty="0">
              <a:ln>
                <a:noFill/>
              </a:ln>
              <a:solidFill>
                <a:schemeClr val="tx1"/>
              </a:solidFill>
              <a:effectLst/>
              <a:latin typeface="Arial" panose="020B0604020202020204" pitchFamily="34" charset="0"/>
            </a:endParaRPr>
          </a:p>
        </p:txBody>
      </p:sp>
      <p:sp>
        <p:nvSpPr>
          <p:cNvPr id="1056" name="TextBox 1055">
            <a:extLst>
              <a:ext uri="{FF2B5EF4-FFF2-40B4-BE49-F238E27FC236}">
                <a16:creationId xmlns:a16="http://schemas.microsoft.com/office/drawing/2014/main" id="{C7988201-970B-80EC-5264-5B2F4C8211E8}"/>
              </a:ext>
            </a:extLst>
          </p:cNvPr>
          <p:cNvSpPr txBox="1"/>
          <p:nvPr/>
        </p:nvSpPr>
        <p:spPr>
          <a:xfrm>
            <a:off x="40841804" y="13240318"/>
            <a:ext cx="3107929" cy="3108543"/>
          </a:xfrm>
          <a:prstGeom prst="rect">
            <a:avLst/>
          </a:prstGeom>
          <a:noFill/>
        </p:spPr>
        <p:txBody>
          <a:bodyPr wrap="square">
            <a:spAutoFit/>
          </a:bodyPr>
          <a:lstStyle/>
          <a:p>
            <a:r>
              <a:rPr lang="en-US" sz="2800" dirty="0">
                <a:effectLst/>
                <a:latin typeface="Calibri" panose="020F0502020204030204" pitchFamily="34" charset="0"/>
                <a:ea typeface="Calibri" panose="020F0502020204030204" pitchFamily="34" charset="0"/>
              </a:rPr>
              <a:t> ‘Chandler’ plant leaves showed interveinal chlorosis symptom as growing medium pH increased in the season. </a:t>
            </a:r>
            <a:endParaRPr lang="en-US" sz="2800" dirty="0"/>
          </a:p>
        </p:txBody>
      </p:sp>
      <p:pic>
        <p:nvPicPr>
          <p:cNvPr id="1058" name="Picture 1057" descr="A strawberry growing in a pot&#10;&#10;Description automatically generated">
            <a:extLst>
              <a:ext uri="{FF2B5EF4-FFF2-40B4-BE49-F238E27FC236}">
                <a16:creationId xmlns:a16="http://schemas.microsoft.com/office/drawing/2014/main" id="{D0BE79D2-0F84-4F6E-8104-6E059CB984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02994" y="16499873"/>
            <a:ext cx="2813266" cy="3751022"/>
          </a:xfrm>
          <a:prstGeom prst="rect">
            <a:avLst/>
          </a:prstGeom>
        </p:spPr>
      </p:pic>
      <p:pic>
        <p:nvPicPr>
          <p:cNvPr id="1059" name="Picture 1058" descr="A person holding a strawberry&#10;&#10;Description automatically generated">
            <a:extLst>
              <a:ext uri="{FF2B5EF4-FFF2-40B4-BE49-F238E27FC236}">
                <a16:creationId xmlns:a16="http://schemas.microsoft.com/office/drawing/2014/main" id="{3DD4266F-CC41-155C-959D-87C76B6FDC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881204" y="20349821"/>
            <a:ext cx="2764551" cy="3686068"/>
          </a:xfrm>
          <a:prstGeom prst="rect">
            <a:avLst/>
          </a:prstGeom>
        </p:spPr>
      </p:pic>
      <p:pic>
        <p:nvPicPr>
          <p:cNvPr id="1061" name="Picture 1060" descr="A close up of a plant&#10;&#10;Description automatically generated">
            <a:extLst>
              <a:ext uri="{FF2B5EF4-FFF2-40B4-BE49-F238E27FC236}">
                <a16:creationId xmlns:a16="http://schemas.microsoft.com/office/drawing/2014/main" id="{FA1F690A-8761-4B76-79F2-3CFC4234E73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974692" y="20344958"/>
            <a:ext cx="2784176" cy="3712234"/>
          </a:xfrm>
          <a:prstGeom prst="rect">
            <a:avLst/>
          </a:prstGeom>
        </p:spPr>
      </p:pic>
      <p:sp>
        <p:nvSpPr>
          <p:cNvPr id="1062" name="TextBox 1061">
            <a:extLst>
              <a:ext uri="{FF2B5EF4-FFF2-40B4-BE49-F238E27FC236}">
                <a16:creationId xmlns:a16="http://schemas.microsoft.com/office/drawing/2014/main" id="{B64E28DA-3995-6815-30C0-0AF8F76CECA8}"/>
              </a:ext>
            </a:extLst>
          </p:cNvPr>
          <p:cNvSpPr txBox="1"/>
          <p:nvPr/>
        </p:nvSpPr>
        <p:spPr>
          <a:xfrm>
            <a:off x="38211983" y="19531756"/>
            <a:ext cx="2784176" cy="646331"/>
          </a:xfrm>
          <a:prstGeom prst="rect">
            <a:avLst/>
          </a:prstGeom>
          <a:noFill/>
        </p:spPr>
        <p:txBody>
          <a:bodyPr wrap="square" rtlCol="0">
            <a:spAutoFit/>
          </a:bodyPr>
          <a:lstStyle/>
          <a:p>
            <a:r>
              <a:rPr lang="en-US" b="1" dirty="0">
                <a:solidFill>
                  <a:schemeClr val="bg1"/>
                </a:solidFill>
              </a:rPr>
              <a:t>Plant decline caused by </a:t>
            </a:r>
            <a:r>
              <a:rPr lang="en-US" sz="1800" b="1" i="1" dirty="0" err="1">
                <a:solidFill>
                  <a:schemeClr val="bg1"/>
                </a:solidFill>
                <a:latin typeface="Calibri" panose="020F0502020204030204" pitchFamily="34" charset="0"/>
                <a:ea typeface="Calibri" panose="020F0502020204030204" pitchFamily="34" charset="0"/>
                <a:cs typeface="Calibri" panose="020F0502020204030204" pitchFamily="34" charset="0"/>
              </a:rPr>
              <a:t>Neopestalotiopsis</a:t>
            </a:r>
            <a:r>
              <a:rPr lang="en-US"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sp</a:t>
            </a:r>
            <a:r>
              <a:rPr lang="en-US" b="1" dirty="0">
                <a:solidFill>
                  <a:schemeClr val="bg1"/>
                </a:solidFill>
              </a:rPr>
              <a:t> </a:t>
            </a:r>
          </a:p>
        </p:txBody>
      </p:sp>
      <p:sp>
        <p:nvSpPr>
          <p:cNvPr id="1063" name="TextBox 1062">
            <a:extLst>
              <a:ext uri="{FF2B5EF4-FFF2-40B4-BE49-F238E27FC236}">
                <a16:creationId xmlns:a16="http://schemas.microsoft.com/office/drawing/2014/main" id="{69D0E274-9A94-02AE-D54E-42DD890B8B94}"/>
              </a:ext>
            </a:extLst>
          </p:cNvPr>
          <p:cNvSpPr txBox="1"/>
          <p:nvPr/>
        </p:nvSpPr>
        <p:spPr>
          <a:xfrm>
            <a:off x="41058919" y="19719782"/>
            <a:ext cx="2784176" cy="461665"/>
          </a:xfrm>
          <a:prstGeom prst="rect">
            <a:avLst/>
          </a:prstGeom>
          <a:noFill/>
        </p:spPr>
        <p:txBody>
          <a:bodyPr wrap="square" rtlCol="0">
            <a:spAutoFit/>
          </a:bodyPr>
          <a:lstStyle/>
          <a:p>
            <a:r>
              <a:rPr lang="en-US" sz="2400" b="1" dirty="0">
                <a:solidFill>
                  <a:schemeClr val="bg1"/>
                </a:solidFill>
              </a:rPr>
              <a:t>Powdery mildew </a:t>
            </a:r>
          </a:p>
        </p:txBody>
      </p:sp>
      <p:sp>
        <p:nvSpPr>
          <p:cNvPr id="1064" name="TextBox 1063">
            <a:extLst>
              <a:ext uri="{FF2B5EF4-FFF2-40B4-BE49-F238E27FC236}">
                <a16:creationId xmlns:a16="http://schemas.microsoft.com/office/drawing/2014/main" id="{7FD40C97-4097-4E93-E0C3-48299A153975}"/>
              </a:ext>
            </a:extLst>
          </p:cNvPr>
          <p:cNvSpPr txBox="1"/>
          <p:nvPr/>
        </p:nvSpPr>
        <p:spPr>
          <a:xfrm>
            <a:off x="38445271" y="23570717"/>
            <a:ext cx="2784176" cy="461665"/>
          </a:xfrm>
          <a:prstGeom prst="rect">
            <a:avLst/>
          </a:prstGeom>
          <a:noFill/>
        </p:spPr>
        <p:txBody>
          <a:bodyPr wrap="square" rtlCol="0">
            <a:spAutoFit/>
          </a:bodyPr>
          <a:lstStyle/>
          <a:p>
            <a:r>
              <a:rPr lang="en-US" sz="2400" b="1" dirty="0">
                <a:solidFill>
                  <a:schemeClr val="bg1"/>
                </a:solidFill>
              </a:rPr>
              <a:t>White mold </a:t>
            </a:r>
          </a:p>
        </p:txBody>
      </p:sp>
      <p:sp>
        <p:nvSpPr>
          <p:cNvPr id="1066" name="TextBox 1065">
            <a:extLst>
              <a:ext uri="{FF2B5EF4-FFF2-40B4-BE49-F238E27FC236}">
                <a16:creationId xmlns:a16="http://schemas.microsoft.com/office/drawing/2014/main" id="{738DB937-FB0D-3273-8C4C-F161564FBE16}"/>
              </a:ext>
            </a:extLst>
          </p:cNvPr>
          <p:cNvSpPr txBox="1"/>
          <p:nvPr/>
        </p:nvSpPr>
        <p:spPr>
          <a:xfrm>
            <a:off x="41105575" y="23432540"/>
            <a:ext cx="2315807" cy="646331"/>
          </a:xfrm>
          <a:prstGeom prst="rect">
            <a:avLst/>
          </a:prstGeom>
          <a:noFill/>
        </p:spPr>
        <p:txBody>
          <a:bodyPr wrap="square">
            <a:spAutoFit/>
          </a:bodyPr>
          <a:lstStyle/>
          <a:p>
            <a:pPr algn="ctr"/>
            <a:r>
              <a:rPr lang="en-US" b="1" dirty="0">
                <a:solidFill>
                  <a:schemeClr val="bg1"/>
                </a:solidFill>
              </a:rPr>
              <a:t>Damage caused by fungus gnats </a:t>
            </a:r>
          </a:p>
        </p:txBody>
      </p:sp>
      <p:sp>
        <p:nvSpPr>
          <p:cNvPr id="1067" name="TextBox 1066">
            <a:extLst>
              <a:ext uri="{FF2B5EF4-FFF2-40B4-BE49-F238E27FC236}">
                <a16:creationId xmlns:a16="http://schemas.microsoft.com/office/drawing/2014/main" id="{AFABBEA6-6008-77B0-00E8-7317A7C8AE42}"/>
              </a:ext>
            </a:extLst>
          </p:cNvPr>
          <p:cNvSpPr txBox="1"/>
          <p:nvPr/>
        </p:nvSpPr>
        <p:spPr>
          <a:xfrm>
            <a:off x="9485314" y="31057423"/>
            <a:ext cx="25780327" cy="646331"/>
          </a:xfrm>
          <a:prstGeom prst="rect">
            <a:avLst/>
          </a:prstGeom>
          <a:noFill/>
        </p:spPr>
        <p:txBody>
          <a:bodyPr wrap="none" rtlCol="0">
            <a:spAutoFit/>
          </a:bodyPr>
          <a:lstStyle/>
          <a:p>
            <a:r>
              <a:rPr lang="en-US" sz="3600" b="1" dirty="0"/>
              <a:t>Additional information of this research can be found in the Midwest Vegetable Trial Report  </a:t>
            </a:r>
            <a:r>
              <a:rPr lang="en-US" sz="3600" b="1" dirty="0">
                <a:hlinkClick r:id="rId13"/>
              </a:rPr>
              <a:t>https://docs.lib.purdue.edu/mwvtr/246/</a:t>
            </a:r>
            <a:r>
              <a:rPr lang="en-US" sz="3600" b="1" dirty="0"/>
              <a:t> </a:t>
            </a:r>
          </a:p>
        </p:txBody>
      </p:sp>
      <p:pic>
        <p:nvPicPr>
          <p:cNvPr id="1071" name="Picture 5" descr="Sustainable Communities">
            <a:extLst>
              <a:ext uri="{FF2B5EF4-FFF2-40B4-BE49-F238E27FC236}">
                <a16:creationId xmlns:a16="http://schemas.microsoft.com/office/drawing/2014/main" id="{10F62FBF-E94C-8B8A-6B30-1C825EE3BC8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505454" y="1386876"/>
            <a:ext cx="11144250" cy="188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8836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B67613B0647C408166B7DC6F605CCB" ma:contentTypeVersion="13" ma:contentTypeDescription="Create a new document." ma:contentTypeScope="" ma:versionID="cc5ff8042518d87a1e1e2cb545fab3e3">
  <xsd:schema xmlns:xsd="http://www.w3.org/2001/XMLSchema" xmlns:xs="http://www.w3.org/2001/XMLSchema" xmlns:p="http://schemas.microsoft.com/office/2006/metadata/properties" xmlns:ns3="f36fb4e1-a18b-4f7e-91fe-25defb3464a8" xmlns:ns4="d5bdcf0f-d777-4866-928a-18ed548ec86f" targetNamespace="http://schemas.microsoft.com/office/2006/metadata/properties" ma:root="true" ma:fieldsID="0c5aedd941b933f2a9630c686bc140a6" ns3:_="" ns4:_="">
    <xsd:import namespace="f36fb4e1-a18b-4f7e-91fe-25defb3464a8"/>
    <xsd:import namespace="d5bdcf0f-d777-4866-928a-18ed548ec86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6fb4e1-a18b-4f7e-91fe-25defb346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bdcf0f-d777-4866-928a-18ed548ec86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4AC369-1EC1-4AC4-B075-AD9347D0F9B0}">
  <ds:schemaRefs>
    <ds:schemaRef ds:uri="http://purl.org/dc/elements/1.1/"/>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dcmitype/"/>
    <ds:schemaRef ds:uri="f36fb4e1-a18b-4f7e-91fe-25defb3464a8"/>
    <ds:schemaRef ds:uri="http://purl.org/dc/terms/"/>
    <ds:schemaRef ds:uri="http://schemas.microsoft.com/office/infopath/2007/PartnerControls"/>
    <ds:schemaRef ds:uri="d5bdcf0f-d777-4866-928a-18ed548ec86f"/>
  </ds:schemaRefs>
</ds:datastoreItem>
</file>

<file path=customXml/itemProps2.xml><?xml version="1.0" encoding="utf-8"?>
<ds:datastoreItem xmlns:ds="http://schemas.openxmlformats.org/officeDocument/2006/customXml" ds:itemID="{DA87437C-DDFF-4995-B43D-FC40162BA5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6fb4e1-a18b-4f7e-91fe-25defb3464a8"/>
    <ds:schemaRef ds:uri="d5bdcf0f-d777-4866-928a-18ed548ec8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0BE54C-8753-473D-ABC9-101B502519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3848</TotalTime>
  <Words>1472</Words>
  <Application>Microsoft Office PowerPoint</Application>
  <PresentationFormat>Custom</PresentationFormat>
  <Paragraphs>147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HelveticaNeueforSAS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Emerson Alejandro Luna Espinoza</dc:creator>
  <cp:lastModifiedBy>Guan, Wenjing</cp:lastModifiedBy>
  <cp:revision>130</cp:revision>
  <cp:lastPrinted>2023-02-28T17:47:13Z</cp:lastPrinted>
  <dcterms:created xsi:type="dcterms:W3CDTF">2013-07-15T20:26:40Z</dcterms:created>
  <dcterms:modified xsi:type="dcterms:W3CDTF">2024-02-23T22:43:27Z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0x0101008AB67613B0647C408166B7DC6F605CCB</vt:lpwstr>
  </property>
  <property fmtid="{D5CDD505-2E9C-101B-9397-08002B2CF9AE}" pid="3" name="MSIP_Label_4044bd30-2ed7-4c9d-9d12-46200872a97b_Enabled">
    <vt:lpwstr>true</vt:lpwstr>
  </property>
  <property fmtid="{D5CDD505-2E9C-101B-9397-08002B2CF9AE}" pid="4" name="MSIP_Label_4044bd30-2ed7-4c9d-9d12-46200872a97b_SetDate">
    <vt:lpwstr>2023-01-30T22:27:56Z</vt:lpwstr>
  </property>
  <property fmtid="{D5CDD505-2E9C-101B-9397-08002B2CF9AE}" pid="5" name="MSIP_Label_4044bd30-2ed7-4c9d-9d12-46200872a97b_Method">
    <vt:lpwstr>Standard</vt:lpwstr>
  </property>
  <property fmtid="{D5CDD505-2E9C-101B-9397-08002B2CF9AE}" pid="6" name="MSIP_Label_4044bd30-2ed7-4c9d-9d12-46200872a97b_Name">
    <vt:lpwstr>defa4170-0d19-0005-0004-bc88714345d2</vt:lpwstr>
  </property>
  <property fmtid="{D5CDD505-2E9C-101B-9397-08002B2CF9AE}" pid="7" name="MSIP_Label_4044bd30-2ed7-4c9d-9d12-46200872a97b_SiteId">
    <vt:lpwstr>4130bd39-7c53-419c-b1e5-8758d6d63f21</vt:lpwstr>
  </property>
  <property fmtid="{D5CDD505-2E9C-101B-9397-08002B2CF9AE}" pid="8" name="MSIP_Label_4044bd30-2ed7-4c9d-9d12-46200872a97b_ActionId">
    <vt:lpwstr>b8896b65-387c-4ad8-b6cf-f1f3589618e4</vt:lpwstr>
  </property>
  <property fmtid="{D5CDD505-2E9C-101B-9397-08002B2CF9AE}" pid="9" name="MSIP_Label_4044bd30-2ed7-4c9d-9d12-46200872a97b_ContentBits">
    <vt:lpwstr>0</vt:lpwstr>
  </property>
</Properties>
</file>