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Weed</a:t>
            </a:r>
            <a:r>
              <a:rPr lang="en-US" sz="1600" baseline="0"/>
              <a:t> population </a:t>
            </a:r>
            <a:r>
              <a:rPr lang="en-US" sz="1600"/>
              <a:t>on July 8, 2014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56279022814455"/>
          <c:y val="0.13896271894584605"/>
          <c:w val="0.84093293626758192"/>
          <c:h val="0.674449622368632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Control</c:v>
                </c:pt>
                <c:pt idx="1">
                  <c:v>Crimson Clover</c:v>
                </c:pt>
                <c:pt idx="2">
                  <c:v>Oilseed Radish</c:v>
                </c:pt>
                <c:pt idx="3">
                  <c:v>Rye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11.425000000000001</c:v>
                </c:pt>
                <c:pt idx="1">
                  <c:v>11.85</c:v>
                </c:pt>
                <c:pt idx="2">
                  <c:v>3.3149999999999999</c:v>
                </c:pt>
                <c:pt idx="3">
                  <c:v>9.6150000000000002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638784"/>
        <c:axId val="63410688"/>
      </c:barChart>
      <c:catAx>
        <c:axId val="51638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Treatments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3410688"/>
        <c:crosses val="autoZero"/>
        <c:auto val="1"/>
        <c:lblAlgn val="ctr"/>
        <c:lblOffset val="100"/>
        <c:noMultiLvlLbl val="0"/>
      </c:catAx>
      <c:valAx>
        <c:axId val="634106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Weed</a:t>
                </a:r>
                <a:r>
                  <a:rPr lang="en-US" sz="1200" baseline="0"/>
                  <a:t> count (Millions/Hecatre</a:t>
                </a:r>
                <a:r>
                  <a:rPr lang="en-US" sz="120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6387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Red Pontiac </a:t>
            </a:r>
          </a:p>
        </c:rich>
      </c:tx>
      <c:layout>
        <c:manualLayout>
          <c:xMode val="edge"/>
          <c:yMode val="edge"/>
          <c:x val="0.1481553506879256"/>
          <c:y val="0.1525885558583106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Control</c:v>
                </c:pt>
                <c:pt idx="1">
                  <c:v>Crimson Clover</c:v>
                </c:pt>
                <c:pt idx="2">
                  <c:v>Oilseed Radish</c:v>
                </c:pt>
                <c:pt idx="3">
                  <c:v>Rye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25.492000000000001</c:v>
                </c:pt>
                <c:pt idx="1">
                  <c:v>24.643999999999998</c:v>
                </c:pt>
                <c:pt idx="2">
                  <c:v>27.241</c:v>
                </c:pt>
                <c:pt idx="3">
                  <c:v>24.245000000000001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115392"/>
        <c:axId val="75239360"/>
      </c:barChart>
      <c:catAx>
        <c:axId val="149115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239360"/>
        <c:crosses val="autoZero"/>
        <c:auto val="1"/>
        <c:lblAlgn val="ctr"/>
        <c:lblOffset val="100"/>
        <c:noMultiLvlLbl val="0"/>
      </c:catAx>
      <c:valAx>
        <c:axId val="75239360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Yield ( Kg/Ha (Thousands)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9115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Yukon Gold </a:t>
            </a:r>
          </a:p>
        </c:rich>
      </c:tx>
      <c:layout>
        <c:manualLayout>
          <c:xMode val="edge"/>
          <c:yMode val="edge"/>
          <c:x val="0.16193079738272154"/>
          <c:y val="0.1597028783658310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Control</c:v>
                </c:pt>
                <c:pt idx="1">
                  <c:v>Crimson Clover</c:v>
                </c:pt>
                <c:pt idx="2">
                  <c:v>Oilseed Radish</c:v>
                </c:pt>
                <c:pt idx="3">
                  <c:v>Rye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7.0720000000000001</c:v>
                </c:pt>
                <c:pt idx="1">
                  <c:v>5.6550000000000002</c:v>
                </c:pt>
                <c:pt idx="2">
                  <c:v>8.8569999999999993</c:v>
                </c:pt>
                <c:pt idx="3">
                  <c:v>7.9560000000000004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118464"/>
        <c:axId val="75242240"/>
      </c:barChart>
      <c:catAx>
        <c:axId val="149118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Treatments</a:t>
                </a:r>
              </a:p>
            </c:rich>
          </c:tx>
          <c:layout>
            <c:manualLayout>
              <c:xMode val="edge"/>
              <c:yMode val="edge"/>
              <c:x val="0.43650049905733612"/>
              <c:y val="0.92538532961931286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242240"/>
        <c:crosses val="autoZero"/>
        <c:auto val="1"/>
        <c:lblAlgn val="ctr"/>
        <c:lblOffset val="100"/>
        <c:noMultiLvlLbl val="0"/>
      </c:catAx>
      <c:valAx>
        <c:axId val="75242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Yield</a:t>
                </a:r>
                <a:r>
                  <a:rPr lang="en-US" sz="1200" baseline="0"/>
                  <a:t> </a:t>
                </a:r>
                <a:r>
                  <a:rPr lang="en-US" sz="1200"/>
                  <a:t>Kg/Ha (Thousands)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118464"/>
        <c:crosses val="autoZero"/>
        <c:crossBetween val="between"/>
        <c:majorUnit val="2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0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2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5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4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1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0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AEBB5-F069-4EF3-8E7C-204515B2E78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EB05-2F4B-416E-AABE-E3EB5451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9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90496364"/>
              </p:ext>
            </p:extLst>
          </p:nvPr>
        </p:nvGraphicFramePr>
        <p:xfrm>
          <a:off x="1676400" y="1066800"/>
          <a:ext cx="5791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209800" y="4839073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Figure 1. Effect of cover crop on weed populations in growing potatoes </a:t>
            </a:r>
            <a:r>
              <a:rPr lang="en-US" sz="1200" dirty="0" smtClean="0"/>
              <a:t>four </a:t>
            </a:r>
            <a:r>
              <a:rPr lang="en-US" sz="1200" dirty="0"/>
              <a:t>weeks after planting.</a:t>
            </a:r>
          </a:p>
        </p:txBody>
      </p:sp>
    </p:spTree>
    <p:extLst>
      <p:ext uri="{BB962C8B-B14F-4D97-AF65-F5344CB8AC3E}">
        <p14:creationId xmlns:p14="http://schemas.microsoft.com/office/powerpoint/2010/main" val="410396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29020312"/>
              </p:ext>
            </p:extLst>
          </p:nvPr>
        </p:nvGraphicFramePr>
        <p:xfrm>
          <a:off x="1752600" y="76200"/>
          <a:ext cx="5353050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434748232"/>
              </p:ext>
            </p:extLst>
          </p:nvPr>
        </p:nvGraphicFramePr>
        <p:xfrm>
          <a:off x="1752600" y="2819400"/>
          <a:ext cx="5410200" cy="341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0" y="6248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Figure 2. Effect of cover crops on grade-A potato yield of Red Pontiac (A) and Yukon Gold (B).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619875" y="228600"/>
            <a:ext cx="238125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A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98" y="3300412"/>
            <a:ext cx="238125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767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</dc:creator>
  <cp:lastModifiedBy>nair</cp:lastModifiedBy>
  <cp:revision>1</cp:revision>
  <dcterms:created xsi:type="dcterms:W3CDTF">2015-05-04T20:15:41Z</dcterms:created>
  <dcterms:modified xsi:type="dcterms:W3CDTF">2015-05-04T20:19:44Z</dcterms:modified>
</cp:coreProperties>
</file>