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03" r:id="rId3"/>
    <p:sldId id="404" r:id="rId4"/>
    <p:sldId id="405" r:id="rId5"/>
    <p:sldId id="406" r:id="rId6"/>
    <p:sldId id="389" r:id="rId7"/>
    <p:sldId id="387" r:id="rId8"/>
    <p:sldId id="393" r:id="rId9"/>
    <p:sldId id="337" r:id="rId10"/>
    <p:sldId id="363" r:id="rId11"/>
    <p:sldId id="371" r:id="rId12"/>
    <p:sldId id="418" r:id="rId13"/>
    <p:sldId id="416" r:id="rId14"/>
    <p:sldId id="420" r:id="rId15"/>
    <p:sldId id="421" r:id="rId16"/>
    <p:sldId id="419" r:id="rId17"/>
    <p:sldId id="3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3" autoAdjust="0"/>
    <p:restoredTop sz="83022" autoAdjust="0"/>
  </p:normalViewPr>
  <p:slideViewPr>
    <p:cSldViewPr snapToGrid="0" snapToObjects="1">
      <p:cViewPr>
        <p:scale>
          <a:sx n="75" d="100"/>
          <a:sy n="75" d="100"/>
        </p:scale>
        <p:origin x="-1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ovanna:Documents:2014:Lab%202014-1:Paper%202:Distribution%20of%20isolates%20in%20the%20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ovanna:Documents:2014:Lab%202014-1:Paper%202:Distribution%20of%20isolates%20in%20the%20U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ovanna:Documents:2014:Lab%202014-1:Paper%202:Distribution%20of%20isolates%20in%20the%20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ovanna:Documents:2014:Lab%202014-1:Paper%202:Distribution%20of%20isolates%20in%20the%20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37938146545"/>
          <c:y val="0.0495724252417166"/>
          <c:w val="0.583873843873199"/>
          <c:h val="0.762575543441685"/>
        </c:manualLayout>
      </c:layout>
      <c:bar3DChart>
        <c:barDir val="col"/>
        <c:grouping val="percentStacked"/>
        <c:varyColors val="0"/>
        <c:ser>
          <c:idx val="1"/>
          <c:order val="0"/>
          <c:tx>
            <c:v>US-1</c:v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0.0107816711590296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2"/>
          <c:order val="1"/>
          <c:tx>
            <c:v>US-6</c:v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Sheet1!$I$10:$I$16</c:f>
              <c:numCache>
                <c:formatCode>General</c:formatCode>
                <c:ptCount val="7"/>
                <c:pt idx="0">
                  <c:v>0.00539083557951482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3"/>
          <c:order val="2"/>
          <c:tx>
            <c:v>US-7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Sheet1!$I$17:$I$23</c:f>
              <c:numCache>
                <c:formatCode>General</c:formatCode>
                <c:ptCount val="7"/>
                <c:pt idx="0">
                  <c:v>0.045822102425876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0.0114942528735632</c:v>
                </c:pt>
                <c:pt idx="6">
                  <c:v>0.0</c:v>
                </c:pt>
              </c:numCache>
            </c:numRef>
          </c:val>
        </c:ser>
        <c:ser>
          <c:idx val="4"/>
          <c:order val="3"/>
          <c:tx>
            <c:v>US-8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Sheet1!$I$24:$I$30</c:f>
              <c:numCache>
                <c:formatCode>General</c:formatCode>
                <c:ptCount val="7"/>
                <c:pt idx="0">
                  <c:v>0.568733153638814</c:v>
                </c:pt>
                <c:pt idx="1">
                  <c:v>0.186440677966102</c:v>
                </c:pt>
                <c:pt idx="2">
                  <c:v>0.161764705882353</c:v>
                </c:pt>
                <c:pt idx="3">
                  <c:v>0.0353535353535353</c:v>
                </c:pt>
                <c:pt idx="4">
                  <c:v>0.0316901408450704</c:v>
                </c:pt>
                <c:pt idx="5">
                  <c:v>0.0172413793103448</c:v>
                </c:pt>
                <c:pt idx="6">
                  <c:v>0.0125</c:v>
                </c:pt>
              </c:numCache>
            </c:numRef>
          </c:val>
        </c:ser>
        <c:ser>
          <c:idx val="5"/>
          <c:order val="4"/>
          <c:tx>
            <c:v>US-11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Sheet1!$I$31:$I$37</c:f>
              <c:numCache>
                <c:formatCode>General</c:formatCode>
                <c:ptCount val="7"/>
                <c:pt idx="0">
                  <c:v>0.123989218328841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0.323943661971831</c:v>
                </c:pt>
                <c:pt idx="5">
                  <c:v>0.0172413793103448</c:v>
                </c:pt>
                <c:pt idx="6">
                  <c:v>0.00625</c:v>
                </c:pt>
              </c:numCache>
            </c:numRef>
          </c:val>
        </c:ser>
        <c:ser>
          <c:idx val="6"/>
          <c:order val="5"/>
          <c:tx>
            <c:v>US-17</c:v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Sheet1!$I$38:$I$44</c:f>
              <c:numCache>
                <c:formatCode>General</c:formatCode>
                <c:ptCount val="7"/>
                <c:pt idx="0">
                  <c:v>0.0350404312668464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0"/>
          <c:order val="6"/>
          <c:tx>
            <c:v>US-18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Sheet1!$I$45:$I$51</c:f>
              <c:numCache>
                <c:formatCode>General</c:formatCode>
                <c:ptCount val="7"/>
                <c:pt idx="0">
                  <c:v>0.0646900269541779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7"/>
          <c:order val="7"/>
          <c:tx>
            <c:v>US-19</c:v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Sheet1!$I$52:$I$58</c:f>
              <c:numCache>
                <c:formatCode>General</c:formatCode>
                <c:ptCount val="7"/>
                <c:pt idx="0">
                  <c:v>0.0188679245283019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8"/>
          <c:order val="8"/>
          <c:tx>
            <c:v>US-20</c:v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Sheet1!$I$59:$I$65</c:f>
              <c:numCache>
                <c:formatCode>General</c:formatCode>
                <c:ptCount val="7"/>
                <c:pt idx="0">
                  <c:v>0.0377358490566038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9"/>
          <c:order val="9"/>
          <c:tx>
            <c:v>US-21</c:v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Sheet1!$I$66:$I$72</c:f>
              <c:numCache>
                <c:formatCode>General</c:formatCode>
                <c:ptCount val="7"/>
                <c:pt idx="0">
                  <c:v>0.0161725067385445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0"/>
          <c:order val="10"/>
          <c:tx>
            <c:v>US-22</c:v>
          </c:tx>
          <c:spPr>
            <a:solidFill>
              <a:srgbClr val="8A031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Sheet1!$I$73:$I$79</c:f>
              <c:numCache>
                <c:formatCode>General</c:formatCode>
                <c:ptCount val="7"/>
                <c:pt idx="0">
                  <c:v>0.0592991913746631</c:v>
                </c:pt>
                <c:pt idx="1">
                  <c:v>0.813559322033898</c:v>
                </c:pt>
                <c:pt idx="2">
                  <c:v>0.470588235294118</c:v>
                </c:pt>
                <c:pt idx="3">
                  <c:v>0.141414141414141</c:v>
                </c:pt>
                <c:pt idx="4">
                  <c:v>0.00352112676056338</c:v>
                </c:pt>
                <c:pt idx="5">
                  <c:v>0.00574712643678161</c:v>
                </c:pt>
                <c:pt idx="6">
                  <c:v>0.0</c:v>
                </c:pt>
              </c:numCache>
            </c:numRef>
          </c:val>
        </c:ser>
        <c:ser>
          <c:idx val="11"/>
          <c:order val="11"/>
          <c:tx>
            <c:v>US-23</c:v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Sheet1!$I$80:$I$86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0.088235294117647</c:v>
                </c:pt>
                <c:pt idx="3">
                  <c:v>0.308080808080808</c:v>
                </c:pt>
                <c:pt idx="4">
                  <c:v>0.559859154929577</c:v>
                </c:pt>
                <c:pt idx="5">
                  <c:v>0.919540229885057</c:v>
                </c:pt>
                <c:pt idx="6">
                  <c:v>0.89375</c:v>
                </c:pt>
              </c:numCache>
            </c:numRef>
          </c:val>
        </c:ser>
        <c:ser>
          <c:idx val="12"/>
          <c:order val="12"/>
          <c:tx>
            <c:v>US-24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Sheet1!$I$87:$I$93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0.132352941176471</c:v>
                </c:pt>
                <c:pt idx="3">
                  <c:v>0.267676767676768</c:v>
                </c:pt>
                <c:pt idx="4">
                  <c:v>0.0809859154929577</c:v>
                </c:pt>
                <c:pt idx="5">
                  <c:v>0.0229885057471264</c:v>
                </c:pt>
                <c:pt idx="6">
                  <c:v>0.0375</c:v>
                </c:pt>
              </c:numCache>
            </c:numRef>
          </c:val>
        </c:ser>
        <c:ser>
          <c:idx val="13"/>
          <c:order val="13"/>
          <c:tx>
            <c:v>Rare and diverse genotypes</c:v>
          </c:tx>
          <c:spPr>
            <a:pattFill prst="wdUpDiag">
              <a:fgClr>
                <a:schemeClr val="tx2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Sheet1!$I$94:$I$100</c:f>
              <c:numCache>
                <c:formatCode>General</c:formatCode>
                <c:ptCount val="7"/>
                <c:pt idx="0">
                  <c:v>0.0134770889487871</c:v>
                </c:pt>
                <c:pt idx="1">
                  <c:v>0.0</c:v>
                </c:pt>
                <c:pt idx="2">
                  <c:v>0.147058823529412</c:v>
                </c:pt>
                <c:pt idx="3">
                  <c:v>0.191919191919192</c:v>
                </c:pt>
                <c:pt idx="4">
                  <c:v>0.0</c:v>
                </c:pt>
                <c:pt idx="5">
                  <c:v>0.00574712643678161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9285128"/>
        <c:axId val="2142843576"/>
        <c:axId val="0"/>
      </c:bar3DChart>
      <c:catAx>
        <c:axId val="209928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2843576"/>
        <c:crosses val="autoZero"/>
        <c:auto val="1"/>
        <c:lblAlgn val="ctr"/>
        <c:lblOffset val="100"/>
        <c:noMultiLvlLbl val="0"/>
      </c:catAx>
      <c:valAx>
        <c:axId val="2142843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9285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4169683428"/>
          <c:y val="0.00044955918971667"/>
          <c:w val="0.246575393969342"/>
          <c:h val="0.96536240662224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37938146545"/>
          <c:y val="0.0495724252417166"/>
          <c:w val="0.583873843873199"/>
          <c:h val="0.762575543441685"/>
        </c:manualLayout>
      </c:layout>
      <c:bar3DChart>
        <c:barDir val="col"/>
        <c:grouping val="percentStacked"/>
        <c:varyColors val="0"/>
        <c:ser>
          <c:idx val="1"/>
          <c:order val="0"/>
          <c:tx>
            <c:v>US-1</c:v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0.0107816711590296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2"/>
          <c:order val="1"/>
          <c:tx>
            <c:v>US-6</c:v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Sheet1!$I$10:$I$16</c:f>
              <c:numCache>
                <c:formatCode>General</c:formatCode>
                <c:ptCount val="7"/>
                <c:pt idx="0">
                  <c:v>0.00539083557951482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3"/>
          <c:order val="2"/>
          <c:tx>
            <c:v>US-7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Sheet1!$I$17:$I$23</c:f>
              <c:numCache>
                <c:formatCode>General</c:formatCode>
                <c:ptCount val="7"/>
                <c:pt idx="0">
                  <c:v>0.045822102425876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0.0114942528735632</c:v>
                </c:pt>
                <c:pt idx="6">
                  <c:v>0.0</c:v>
                </c:pt>
              </c:numCache>
            </c:numRef>
          </c:val>
        </c:ser>
        <c:ser>
          <c:idx val="4"/>
          <c:order val="3"/>
          <c:tx>
            <c:v>US-8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Sheet1!$I$24:$I$30</c:f>
              <c:numCache>
                <c:formatCode>General</c:formatCode>
                <c:ptCount val="7"/>
                <c:pt idx="0">
                  <c:v>0.568733153638814</c:v>
                </c:pt>
                <c:pt idx="1">
                  <c:v>0.186440677966102</c:v>
                </c:pt>
                <c:pt idx="2">
                  <c:v>0.161764705882353</c:v>
                </c:pt>
                <c:pt idx="3">
                  <c:v>0.0353535353535353</c:v>
                </c:pt>
                <c:pt idx="4">
                  <c:v>0.0316901408450704</c:v>
                </c:pt>
                <c:pt idx="5">
                  <c:v>0.0172413793103448</c:v>
                </c:pt>
                <c:pt idx="6">
                  <c:v>0.0125</c:v>
                </c:pt>
              </c:numCache>
            </c:numRef>
          </c:val>
        </c:ser>
        <c:ser>
          <c:idx val="5"/>
          <c:order val="4"/>
          <c:tx>
            <c:v>US-11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Sheet1!$I$31:$I$37</c:f>
              <c:numCache>
                <c:formatCode>General</c:formatCode>
                <c:ptCount val="7"/>
                <c:pt idx="0">
                  <c:v>0.123989218328841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0.323943661971831</c:v>
                </c:pt>
                <c:pt idx="5">
                  <c:v>0.0172413793103448</c:v>
                </c:pt>
                <c:pt idx="6">
                  <c:v>0.00625</c:v>
                </c:pt>
              </c:numCache>
            </c:numRef>
          </c:val>
        </c:ser>
        <c:ser>
          <c:idx val="6"/>
          <c:order val="5"/>
          <c:tx>
            <c:v>US-17</c:v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Sheet1!$I$38:$I$44</c:f>
              <c:numCache>
                <c:formatCode>General</c:formatCode>
                <c:ptCount val="7"/>
                <c:pt idx="0">
                  <c:v>0.0350404312668464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0"/>
          <c:order val="6"/>
          <c:tx>
            <c:v>US-18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Sheet1!$I$45:$I$51</c:f>
              <c:numCache>
                <c:formatCode>General</c:formatCode>
                <c:ptCount val="7"/>
                <c:pt idx="0">
                  <c:v>0.0646900269541779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7"/>
          <c:order val="7"/>
          <c:tx>
            <c:v>US-19</c:v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Sheet1!$I$52:$I$58</c:f>
              <c:numCache>
                <c:formatCode>General</c:formatCode>
                <c:ptCount val="7"/>
                <c:pt idx="0">
                  <c:v>0.0188679245283019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8"/>
          <c:order val="8"/>
          <c:tx>
            <c:v>US-20</c:v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Sheet1!$I$59:$I$65</c:f>
              <c:numCache>
                <c:formatCode>General</c:formatCode>
                <c:ptCount val="7"/>
                <c:pt idx="0">
                  <c:v>0.0377358490566038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9"/>
          <c:order val="9"/>
          <c:tx>
            <c:v>US-21</c:v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Sheet1!$I$66:$I$72</c:f>
              <c:numCache>
                <c:formatCode>General</c:formatCode>
                <c:ptCount val="7"/>
                <c:pt idx="0">
                  <c:v>0.0161725067385445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0"/>
          <c:order val="10"/>
          <c:tx>
            <c:v>US-22</c:v>
          </c:tx>
          <c:spPr>
            <a:solidFill>
              <a:srgbClr val="8A031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Sheet1!$I$73:$I$79</c:f>
              <c:numCache>
                <c:formatCode>General</c:formatCode>
                <c:ptCount val="7"/>
                <c:pt idx="0">
                  <c:v>0.0592991913746631</c:v>
                </c:pt>
                <c:pt idx="1">
                  <c:v>0.813559322033898</c:v>
                </c:pt>
                <c:pt idx="2">
                  <c:v>0.470588235294118</c:v>
                </c:pt>
                <c:pt idx="3">
                  <c:v>0.141414141414141</c:v>
                </c:pt>
                <c:pt idx="4">
                  <c:v>0.00352112676056338</c:v>
                </c:pt>
                <c:pt idx="5">
                  <c:v>0.00574712643678161</c:v>
                </c:pt>
                <c:pt idx="6">
                  <c:v>0.0</c:v>
                </c:pt>
              </c:numCache>
            </c:numRef>
          </c:val>
        </c:ser>
        <c:ser>
          <c:idx val="11"/>
          <c:order val="11"/>
          <c:tx>
            <c:v>US-23</c:v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Sheet1!$I$80:$I$86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0.088235294117647</c:v>
                </c:pt>
                <c:pt idx="3">
                  <c:v>0.308080808080808</c:v>
                </c:pt>
                <c:pt idx="4">
                  <c:v>0.559859154929577</c:v>
                </c:pt>
                <c:pt idx="5">
                  <c:v>0.919540229885057</c:v>
                </c:pt>
                <c:pt idx="6">
                  <c:v>0.89375</c:v>
                </c:pt>
              </c:numCache>
            </c:numRef>
          </c:val>
        </c:ser>
        <c:ser>
          <c:idx val="12"/>
          <c:order val="12"/>
          <c:tx>
            <c:v>US-24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Sheet1!$I$87:$I$93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0.132352941176471</c:v>
                </c:pt>
                <c:pt idx="3">
                  <c:v>0.267676767676768</c:v>
                </c:pt>
                <c:pt idx="4">
                  <c:v>0.0809859154929577</c:v>
                </c:pt>
                <c:pt idx="5">
                  <c:v>0.0229885057471264</c:v>
                </c:pt>
                <c:pt idx="6">
                  <c:v>0.0375</c:v>
                </c:pt>
              </c:numCache>
            </c:numRef>
          </c:val>
        </c:ser>
        <c:ser>
          <c:idx val="13"/>
          <c:order val="13"/>
          <c:tx>
            <c:v>Rare and diverse genotypes</c:v>
          </c:tx>
          <c:spPr>
            <a:pattFill prst="wdUpDiag">
              <a:fgClr>
                <a:schemeClr val="tx2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Sheet1!$I$94:$I$100</c:f>
              <c:numCache>
                <c:formatCode>General</c:formatCode>
                <c:ptCount val="7"/>
                <c:pt idx="0">
                  <c:v>0.0134770889487871</c:v>
                </c:pt>
                <c:pt idx="1">
                  <c:v>0.0</c:v>
                </c:pt>
                <c:pt idx="2">
                  <c:v>0.147058823529412</c:v>
                </c:pt>
                <c:pt idx="3">
                  <c:v>0.191919191919192</c:v>
                </c:pt>
                <c:pt idx="4">
                  <c:v>0.0</c:v>
                </c:pt>
                <c:pt idx="5">
                  <c:v>0.00574712643678161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6535080"/>
        <c:axId val="-2146532200"/>
        <c:axId val="0"/>
      </c:bar3DChart>
      <c:catAx>
        <c:axId val="-214653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6532200"/>
        <c:crosses val="autoZero"/>
        <c:auto val="1"/>
        <c:lblAlgn val="ctr"/>
        <c:lblOffset val="100"/>
        <c:noMultiLvlLbl val="0"/>
      </c:catAx>
      <c:valAx>
        <c:axId val="-2146532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6535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4169683428"/>
          <c:y val="0.00044955918971667"/>
          <c:w val="0.246575393969342"/>
          <c:h val="0.96536240662224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37938146545"/>
          <c:y val="0.0495724252417166"/>
          <c:w val="0.583873843873199"/>
          <c:h val="0.762575543441685"/>
        </c:manualLayout>
      </c:layout>
      <c:bar3DChart>
        <c:barDir val="col"/>
        <c:grouping val="percentStacked"/>
        <c:varyColors val="0"/>
        <c:ser>
          <c:idx val="1"/>
          <c:order val="0"/>
          <c:tx>
            <c:v>US-1</c:v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0.0107816711590296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2"/>
          <c:order val="1"/>
          <c:tx>
            <c:v>US-6</c:v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Sheet1!$I$10:$I$16</c:f>
              <c:numCache>
                <c:formatCode>General</c:formatCode>
                <c:ptCount val="7"/>
                <c:pt idx="0">
                  <c:v>0.00539083557951482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3"/>
          <c:order val="2"/>
          <c:tx>
            <c:v>US-7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Sheet1!$I$17:$I$23</c:f>
              <c:numCache>
                <c:formatCode>General</c:formatCode>
                <c:ptCount val="7"/>
                <c:pt idx="0">
                  <c:v>0.045822102425876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0.0114942528735632</c:v>
                </c:pt>
                <c:pt idx="6">
                  <c:v>0.0</c:v>
                </c:pt>
              </c:numCache>
            </c:numRef>
          </c:val>
        </c:ser>
        <c:ser>
          <c:idx val="4"/>
          <c:order val="3"/>
          <c:tx>
            <c:v>US-8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Sheet1!$I$24:$I$30</c:f>
              <c:numCache>
                <c:formatCode>General</c:formatCode>
                <c:ptCount val="7"/>
                <c:pt idx="0">
                  <c:v>0.568733153638814</c:v>
                </c:pt>
                <c:pt idx="1">
                  <c:v>0.186440677966102</c:v>
                </c:pt>
                <c:pt idx="2">
                  <c:v>0.161764705882353</c:v>
                </c:pt>
                <c:pt idx="3">
                  <c:v>0.0353535353535353</c:v>
                </c:pt>
                <c:pt idx="4">
                  <c:v>0.0316901408450704</c:v>
                </c:pt>
                <c:pt idx="5">
                  <c:v>0.0172413793103448</c:v>
                </c:pt>
                <c:pt idx="6">
                  <c:v>0.0125</c:v>
                </c:pt>
              </c:numCache>
            </c:numRef>
          </c:val>
        </c:ser>
        <c:ser>
          <c:idx val="5"/>
          <c:order val="4"/>
          <c:tx>
            <c:v>US-11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Sheet1!$I$31:$I$37</c:f>
              <c:numCache>
                <c:formatCode>General</c:formatCode>
                <c:ptCount val="7"/>
                <c:pt idx="0">
                  <c:v>0.123989218328841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0.323943661971831</c:v>
                </c:pt>
                <c:pt idx="5">
                  <c:v>0.0172413793103448</c:v>
                </c:pt>
                <c:pt idx="6">
                  <c:v>0.00625</c:v>
                </c:pt>
              </c:numCache>
            </c:numRef>
          </c:val>
        </c:ser>
        <c:ser>
          <c:idx val="6"/>
          <c:order val="5"/>
          <c:tx>
            <c:v>US-17</c:v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Sheet1!$I$38:$I$44</c:f>
              <c:numCache>
                <c:formatCode>General</c:formatCode>
                <c:ptCount val="7"/>
                <c:pt idx="0">
                  <c:v>0.0350404312668464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0"/>
          <c:order val="6"/>
          <c:tx>
            <c:v>US-18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Sheet1!$I$45:$I$51</c:f>
              <c:numCache>
                <c:formatCode>General</c:formatCode>
                <c:ptCount val="7"/>
                <c:pt idx="0">
                  <c:v>0.0646900269541779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7"/>
          <c:order val="7"/>
          <c:tx>
            <c:v>US-19</c:v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Sheet1!$I$52:$I$58</c:f>
              <c:numCache>
                <c:formatCode>General</c:formatCode>
                <c:ptCount val="7"/>
                <c:pt idx="0">
                  <c:v>0.0188679245283019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8"/>
          <c:order val="8"/>
          <c:tx>
            <c:v>US-20</c:v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Sheet1!$I$59:$I$65</c:f>
              <c:numCache>
                <c:formatCode>General</c:formatCode>
                <c:ptCount val="7"/>
                <c:pt idx="0">
                  <c:v>0.0377358490566038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9"/>
          <c:order val="9"/>
          <c:tx>
            <c:v>US-21</c:v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Sheet1!$I$66:$I$72</c:f>
              <c:numCache>
                <c:formatCode>General</c:formatCode>
                <c:ptCount val="7"/>
                <c:pt idx="0">
                  <c:v>0.0161725067385445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0"/>
          <c:order val="10"/>
          <c:tx>
            <c:v>US-22</c:v>
          </c:tx>
          <c:spPr>
            <a:solidFill>
              <a:srgbClr val="8A031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Sheet1!$I$73:$I$79</c:f>
              <c:numCache>
                <c:formatCode>General</c:formatCode>
                <c:ptCount val="7"/>
                <c:pt idx="0">
                  <c:v>0.0592991913746631</c:v>
                </c:pt>
                <c:pt idx="1">
                  <c:v>0.813559322033898</c:v>
                </c:pt>
                <c:pt idx="2">
                  <c:v>0.470588235294118</c:v>
                </c:pt>
                <c:pt idx="3">
                  <c:v>0.141414141414141</c:v>
                </c:pt>
                <c:pt idx="4">
                  <c:v>0.00352112676056338</c:v>
                </c:pt>
                <c:pt idx="5">
                  <c:v>0.00574712643678161</c:v>
                </c:pt>
                <c:pt idx="6">
                  <c:v>0.0</c:v>
                </c:pt>
              </c:numCache>
            </c:numRef>
          </c:val>
        </c:ser>
        <c:ser>
          <c:idx val="11"/>
          <c:order val="11"/>
          <c:tx>
            <c:v>US-23</c:v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Sheet1!$I$80:$I$86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0.088235294117647</c:v>
                </c:pt>
                <c:pt idx="3">
                  <c:v>0.308080808080808</c:v>
                </c:pt>
                <c:pt idx="4">
                  <c:v>0.559859154929577</c:v>
                </c:pt>
                <c:pt idx="5">
                  <c:v>0.919540229885057</c:v>
                </c:pt>
                <c:pt idx="6">
                  <c:v>0.89375</c:v>
                </c:pt>
              </c:numCache>
            </c:numRef>
          </c:val>
        </c:ser>
        <c:ser>
          <c:idx val="12"/>
          <c:order val="12"/>
          <c:tx>
            <c:v>US-24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Sheet1!$I$87:$I$93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0.132352941176471</c:v>
                </c:pt>
                <c:pt idx="3">
                  <c:v>0.267676767676768</c:v>
                </c:pt>
                <c:pt idx="4">
                  <c:v>0.0809859154929577</c:v>
                </c:pt>
                <c:pt idx="5">
                  <c:v>0.0229885057471264</c:v>
                </c:pt>
                <c:pt idx="6">
                  <c:v>0.0375</c:v>
                </c:pt>
              </c:numCache>
            </c:numRef>
          </c:val>
        </c:ser>
        <c:ser>
          <c:idx val="13"/>
          <c:order val="13"/>
          <c:tx>
            <c:v>Rare and diverse genotypes</c:v>
          </c:tx>
          <c:spPr>
            <a:pattFill prst="wdUpDiag">
              <a:fgClr>
                <a:schemeClr val="tx2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Sheet1!$I$94:$I$100</c:f>
              <c:numCache>
                <c:formatCode>General</c:formatCode>
                <c:ptCount val="7"/>
                <c:pt idx="0">
                  <c:v>0.0134770889487871</c:v>
                </c:pt>
                <c:pt idx="1">
                  <c:v>0.0</c:v>
                </c:pt>
                <c:pt idx="2">
                  <c:v>0.147058823529412</c:v>
                </c:pt>
                <c:pt idx="3">
                  <c:v>0.191919191919192</c:v>
                </c:pt>
                <c:pt idx="4">
                  <c:v>0.0</c:v>
                </c:pt>
                <c:pt idx="5">
                  <c:v>0.00574712643678161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4578120"/>
        <c:axId val="2144581096"/>
        <c:axId val="0"/>
      </c:bar3DChart>
      <c:catAx>
        <c:axId val="2144578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4581096"/>
        <c:crosses val="autoZero"/>
        <c:auto val="1"/>
        <c:lblAlgn val="ctr"/>
        <c:lblOffset val="100"/>
        <c:noMultiLvlLbl val="0"/>
      </c:catAx>
      <c:valAx>
        <c:axId val="2144581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4578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4169683428"/>
          <c:y val="0.00044955918971667"/>
          <c:w val="0.246575393969342"/>
          <c:h val="0.96536240662224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37938146545"/>
          <c:y val="0.0495724252417166"/>
          <c:w val="0.583873843873199"/>
          <c:h val="0.762575543441685"/>
        </c:manualLayout>
      </c:layout>
      <c:bar3DChart>
        <c:barDir val="col"/>
        <c:grouping val="percentStacked"/>
        <c:varyColors val="0"/>
        <c:ser>
          <c:idx val="1"/>
          <c:order val="0"/>
          <c:tx>
            <c:v>US-1</c:v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0.0107816711590296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2"/>
          <c:order val="1"/>
          <c:tx>
            <c:v>US-6</c:v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Sheet1!$I$10:$I$16</c:f>
              <c:numCache>
                <c:formatCode>General</c:formatCode>
                <c:ptCount val="7"/>
                <c:pt idx="0">
                  <c:v>0.00539083557951482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3"/>
          <c:order val="2"/>
          <c:tx>
            <c:v>US-7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Sheet1!$I$17:$I$23</c:f>
              <c:numCache>
                <c:formatCode>General</c:formatCode>
                <c:ptCount val="7"/>
                <c:pt idx="0">
                  <c:v>0.045822102425876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0.0114942528735632</c:v>
                </c:pt>
                <c:pt idx="6">
                  <c:v>0.0</c:v>
                </c:pt>
              </c:numCache>
            </c:numRef>
          </c:val>
        </c:ser>
        <c:ser>
          <c:idx val="4"/>
          <c:order val="3"/>
          <c:tx>
            <c:v>US-8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Sheet1!$I$24:$I$30</c:f>
              <c:numCache>
                <c:formatCode>General</c:formatCode>
                <c:ptCount val="7"/>
                <c:pt idx="0">
                  <c:v>0.568733153638814</c:v>
                </c:pt>
                <c:pt idx="1">
                  <c:v>0.186440677966102</c:v>
                </c:pt>
                <c:pt idx="2">
                  <c:v>0.161764705882353</c:v>
                </c:pt>
                <c:pt idx="3">
                  <c:v>0.0353535353535353</c:v>
                </c:pt>
                <c:pt idx="4">
                  <c:v>0.0316901408450704</c:v>
                </c:pt>
                <c:pt idx="5">
                  <c:v>0.0172413793103448</c:v>
                </c:pt>
                <c:pt idx="6">
                  <c:v>0.0125</c:v>
                </c:pt>
              </c:numCache>
            </c:numRef>
          </c:val>
        </c:ser>
        <c:ser>
          <c:idx val="5"/>
          <c:order val="4"/>
          <c:tx>
            <c:v>US-11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Sheet1!$I$31:$I$37</c:f>
              <c:numCache>
                <c:formatCode>General</c:formatCode>
                <c:ptCount val="7"/>
                <c:pt idx="0">
                  <c:v>0.123989218328841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0.323943661971831</c:v>
                </c:pt>
                <c:pt idx="5">
                  <c:v>0.0172413793103448</c:v>
                </c:pt>
                <c:pt idx="6">
                  <c:v>0.00625</c:v>
                </c:pt>
              </c:numCache>
            </c:numRef>
          </c:val>
        </c:ser>
        <c:ser>
          <c:idx val="6"/>
          <c:order val="5"/>
          <c:tx>
            <c:v>US-17</c:v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Sheet1!$I$38:$I$44</c:f>
              <c:numCache>
                <c:formatCode>General</c:formatCode>
                <c:ptCount val="7"/>
                <c:pt idx="0">
                  <c:v>0.0350404312668464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0"/>
          <c:order val="6"/>
          <c:tx>
            <c:v>US-18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Sheet1!$I$45:$I$51</c:f>
              <c:numCache>
                <c:formatCode>General</c:formatCode>
                <c:ptCount val="7"/>
                <c:pt idx="0">
                  <c:v>0.0646900269541779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7"/>
          <c:order val="7"/>
          <c:tx>
            <c:v>US-19</c:v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Sheet1!$I$52:$I$58</c:f>
              <c:numCache>
                <c:formatCode>General</c:formatCode>
                <c:ptCount val="7"/>
                <c:pt idx="0">
                  <c:v>0.0188679245283019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8"/>
          <c:order val="8"/>
          <c:tx>
            <c:v>US-20</c:v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Sheet1!$I$59:$I$65</c:f>
              <c:numCache>
                <c:formatCode>General</c:formatCode>
                <c:ptCount val="7"/>
                <c:pt idx="0">
                  <c:v>0.0377358490566038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9"/>
          <c:order val="9"/>
          <c:tx>
            <c:v>US-21</c:v>
          </c:tx>
          <c:spPr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Sheet1!$I$66:$I$72</c:f>
              <c:numCache>
                <c:formatCode>General</c:formatCode>
                <c:ptCount val="7"/>
                <c:pt idx="0">
                  <c:v>0.0161725067385445</c:v>
                </c:pt>
                <c:pt idx="1">
                  <c:v>0.0</c:v>
                </c:pt>
                <c:pt idx="2">
                  <c:v>0.0</c:v>
                </c:pt>
                <c:pt idx="3">
                  <c:v>0.00505050505050505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0"/>
          <c:order val="10"/>
          <c:tx>
            <c:v>US-22</c:v>
          </c:tx>
          <c:spPr>
            <a:solidFill>
              <a:srgbClr val="8A0317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Sheet1!$I$73:$I$79</c:f>
              <c:numCache>
                <c:formatCode>General</c:formatCode>
                <c:ptCount val="7"/>
                <c:pt idx="0">
                  <c:v>0.0592991913746631</c:v>
                </c:pt>
                <c:pt idx="1">
                  <c:v>0.813559322033898</c:v>
                </c:pt>
                <c:pt idx="2">
                  <c:v>0.470588235294118</c:v>
                </c:pt>
                <c:pt idx="3">
                  <c:v>0.141414141414141</c:v>
                </c:pt>
                <c:pt idx="4">
                  <c:v>0.00352112676056338</c:v>
                </c:pt>
                <c:pt idx="5">
                  <c:v>0.00574712643678161</c:v>
                </c:pt>
                <c:pt idx="6">
                  <c:v>0.0</c:v>
                </c:pt>
              </c:numCache>
            </c:numRef>
          </c:val>
        </c:ser>
        <c:ser>
          <c:idx val="11"/>
          <c:order val="11"/>
          <c:tx>
            <c:v>US-23</c:v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Sheet1!$I$80:$I$86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0.088235294117647</c:v>
                </c:pt>
                <c:pt idx="3">
                  <c:v>0.308080808080808</c:v>
                </c:pt>
                <c:pt idx="4">
                  <c:v>0.559859154929577</c:v>
                </c:pt>
                <c:pt idx="5">
                  <c:v>0.919540229885057</c:v>
                </c:pt>
                <c:pt idx="6">
                  <c:v>0.89375</c:v>
                </c:pt>
              </c:numCache>
            </c:numRef>
          </c:val>
        </c:ser>
        <c:ser>
          <c:idx val="12"/>
          <c:order val="12"/>
          <c:tx>
            <c:v>US-24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Sheet1!$I$87:$I$93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0.132352941176471</c:v>
                </c:pt>
                <c:pt idx="3">
                  <c:v>0.267676767676768</c:v>
                </c:pt>
                <c:pt idx="4">
                  <c:v>0.0809859154929577</c:v>
                </c:pt>
                <c:pt idx="5">
                  <c:v>0.0229885057471264</c:v>
                </c:pt>
                <c:pt idx="6">
                  <c:v>0.0375</c:v>
                </c:pt>
              </c:numCache>
            </c:numRef>
          </c:val>
        </c:ser>
        <c:ser>
          <c:idx val="13"/>
          <c:order val="13"/>
          <c:tx>
            <c:v>Rare and diverse genotypes</c:v>
          </c:tx>
          <c:spPr>
            <a:pattFill prst="wdUpDiag">
              <a:fgClr>
                <a:schemeClr val="tx2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Sheet1!$G$94:$G$100</c:f>
              <c:strCache>
                <c:ptCount val="7"/>
                <c:pt idx="0">
                  <c:v>1997-2008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Sheet1!$I$94:$I$100</c:f>
              <c:numCache>
                <c:formatCode>General</c:formatCode>
                <c:ptCount val="7"/>
                <c:pt idx="0">
                  <c:v>0.0134770889487871</c:v>
                </c:pt>
                <c:pt idx="1">
                  <c:v>0.0</c:v>
                </c:pt>
                <c:pt idx="2">
                  <c:v>0.147058823529412</c:v>
                </c:pt>
                <c:pt idx="3">
                  <c:v>0.191919191919192</c:v>
                </c:pt>
                <c:pt idx="4">
                  <c:v>0.0</c:v>
                </c:pt>
                <c:pt idx="5">
                  <c:v>0.00574712643678161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152936"/>
        <c:axId val="2055155912"/>
        <c:axId val="0"/>
      </c:bar3DChart>
      <c:catAx>
        <c:axId val="205515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5155912"/>
        <c:crosses val="autoZero"/>
        <c:auto val="1"/>
        <c:lblAlgn val="ctr"/>
        <c:lblOffset val="100"/>
        <c:noMultiLvlLbl val="0"/>
      </c:catAx>
      <c:valAx>
        <c:axId val="20551559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5152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4169683428"/>
          <c:y val="0.00044955918971667"/>
          <c:w val="0.246575393969342"/>
          <c:h val="0.96536240662224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303D-A55C-5D4C-B6F4-89B5CDFB4155}" type="datetimeFigureOut">
              <a:rPr lang="en-US" smtClean="0"/>
              <a:t>8/3/15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02E68-2A89-B94E-B89B-1889B0F7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0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information prior to 2009?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information prior to 2009?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information prior to 2009?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there information prior to 2009?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36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It is crucial to constantly monitor populations of </a:t>
            </a:r>
            <a:r>
              <a:rPr lang="en-US" sz="1200" i="1" dirty="0" smtClean="0"/>
              <a:t>P. infestans </a:t>
            </a:r>
            <a:r>
              <a:rPr lang="en-US" sz="1200" dirty="0" smtClean="0"/>
              <a:t>to be able to better manage the disease.</a:t>
            </a:r>
          </a:p>
          <a:p>
            <a:endParaRPr lang="en-US" sz="1200" dirty="0" smtClean="0"/>
          </a:p>
          <a:p>
            <a:r>
              <a:rPr lang="en-US" sz="1200" dirty="0" smtClean="0"/>
              <a:t>Finding markers associated with important phenotypic traits, would allow us to design rapid DNA based approaches for diagnosis.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It is crucial to constantly monitor populations of </a:t>
            </a:r>
            <a:r>
              <a:rPr lang="en-US" sz="1200" i="1" dirty="0" smtClean="0"/>
              <a:t>P. infestans </a:t>
            </a:r>
            <a:r>
              <a:rPr lang="en-US" sz="1200" dirty="0" smtClean="0"/>
              <a:t>to be able to better manage the disease.</a:t>
            </a:r>
          </a:p>
          <a:p>
            <a:endParaRPr lang="en-US" sz="1200" dirty="0" smtClean="0"/>
          </a:p>
          <a:p>
            <a:r>
              <a:rPr lang="en-US" sz="1200" dirty="0" smtClean="0"/>
              <a:t>Finding markers associated with important phenotypic traits, would allow us to design rapid DNA based approaches for diagnosis.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It is crucial to constantly monitor populations of </a:t>
            </a:r>
            <a:r>
              <a:rPr lang="en-US" sz="1200" i="1" dirty="0" smtClean="0"/>
              <a:t>P. infestans </a:t>
            </a:r>
            <a:r>
              <a:rPr lang="en-US" sz="1200" dirty="0" smtClean="0"/>
              <a:t>to be able to better manage the disease.</a:t>
            </a:r>
          </a:p>
          <a:p>
            <a:endParaRPr lang="en-US" sz="1200" dirty="0" smtClean="0"/>
          </a:p>
          <a:p>
            <a:r>
              <a:rPr lang="en-US" sz="1200" dirty="0" smtClean="0"/>
              <a:t>Finding markers associated with important phenotypic traits, would allow us to design rapid DNA based approaches for diagnosis.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02E68-2A89-B94E-B89B-1889B0F78D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5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0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4C24-35D2-3240-A871-DD707A11C45C}" type="datetimeFigureOut">
              <a:rPr lang="en-US" smtClean="0"/>
              <a:t>8/3/15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AF58-ABB4-4D40-8DAF-B04B03EB9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19379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773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7217" y="1328590"/>
            <a:ext cx="8588425" cy="17857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Genetic architecture of complex traits of </a:t>
            </a:r>
            <a:r>
              <a:rPr lang="en-US" sz="3600" b="1" i="1" dirty="0" smtClean="0"/>
              <a:t>Phytophthora infestans </a:t>
            </a:r>
            <a:r>
              <a:rPr lang="en-US" sz="3600" b="1" dirty="0" smtClean="0"/>
              <a:t>through genome-wide association mapping</a:t>
            </a:r>
            <a:endParaRPr lang="en-US" sz="36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37059" y="3714329"/>
            <a:ext cx="8033312" cy="1752600"/>
          </a:xfrm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chemeClr val="tx1"/>
                </a:solidFill>
              </a:rPr>
              <a:t>Danies, G</a:t>
            </a:r>
            <a:r>
              <a:rPr lang="en-US" sz="2400" u="sng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, Romero-Navarro, J.A., Gonzalez-Garcia, L.N., Myers, K., Bevels, E., Bond, M., Wu, Y</a:t>
            </a:r>
            <a:r>
              <a:rPr lang="en-US" sz="2400" dirty="0" smtClean="0">
                <a:solidFill>
                  <a:schemeClr val="tx1"/>
                </a:solidFill>
              </a:rPr>
              <a:t>., Restrepo, S. </a:t>
            </a:r>
            <a:r>
              <a:rPr lang="en-US" sz="2400" dirty="0">
                <a:solidFill>
                  <a:schemeClr val="tx1"/>
                </a:solidFill>
              </a:rPr>
              <a:t>and Fry, W.E.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u="sng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APS Annual Meeting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Pasadena, California, U.S.A.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August 3, 2015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59" y="3171794"/>
            <a:ext cx="8033312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2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0244" y="1396381"/>
            <a:ext cx="505267" cy="369332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dirty="0" smtClean="0"/>
              <a:t>4°C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566989" y="1092249"/>
            <a:ext cx="170411" cy="795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sz="2400"/>
          </a:p>
        </p:txBody>
      </p:sp>
      <p:sp>
        <p:nvSpPr>
          <p:cNvPr id="47" name="TextBox 46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Rate of zoospore release differs between genotypes</a:t>
            </a:r>
            <a:endParaRPr lang="en-US" sz="3200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l="7238" t="5886" r="10008"/>
          <a:stretch/>
        </p:blipFill>
        <p:spPr>
          <a:xfrm rot="16200000">
            <a:off x="7784520" y="2908493"/>
            <a:ext cx="1323164" cy="1023276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7931129" y="3835492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W. E. Fry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b="13959"/>
          <a:stretch/>
        </p:blipFill>
        <p:spPr bwMode="auto">
          <a:xfrm>
            <a:off x="779871" y="1757457"/>
            <a:ext cx="6959991" cy="3499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0207" y="5224818"/>
            <a:ext cx="1051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Time (minutes)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-125775" y="3376800"/>
            <a:ext cx="1544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Indirect germination (%)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2377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1"/>
          <p:cNvSpPr txBox="1">
            <a:spLocks/>
          </p:cNvSpPr>
          <p:nvPr/>
        </p:nvSpPr>
        <p:spPr>
          <a:xfrm>
            <a:off x="604150" y="-86002"/>
            <a:ext cx="793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</a:t>
            </a:r>
            <a:r>
              <a:rPr lang="en-US" sz="3200" b="1" dirty="0" smtClean="0"/>
              <a:t>emperature has an effect on mycelial mass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1"/>
          <p:cNvSpPr txBox="1">
            <a:spLocks/>
          </p:cNvSpPr>
          <p:nvPr/>
        </p:nvSpPr>
        <p:spPr>
          <a:xfrm>
            <a:off x="604150" y="-86002"/>
            <a:ext cx="793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Isolates differ in their sensitivity to mefenoxam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2431" b="4704"/>
          <a:stretch/>
        </p:blipFill>
        <p:spPr bwMode="auto">
          <a:xfrm>
            <a:off x="1219198" y="1642379"/>
            <a:ext cx="6824133" cy="374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16200000">
            <a:off x="-434023" y="3323923"/>
            <a:ext cx="2887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Growth as a proportion of control (0 µg per ml)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198" y="5397454"/>
            <a:ext cx="6824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Lineage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679832" y="3338928"/>
            <a:ext cx="10034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Concentration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151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>
          <a:xfrm>
            <a:off x="604150" y="-86002"/>
            <a:ext cx="793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Genotyping by Sequencing Results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698937" y="2427134"/>
            <a:ext cx="3533125" cy="377489"/>
          </a:xfrm>
          <a:prstGeom prst="rect">
            <a:avLst/>
          </a:prstGeom>
          <a:noFill/>
          <a:ln w="25400">
            <a:solidFill>
              <a:srgbClr val="87251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570,192 SNPs after </a:t>
            </a:r>
            <a:r>
              <a:rPr lang="en-US" dirty="0"/>
              <a:t>merging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3022" y="3256944"/>
            <a:ext cx="3977804" cy="780080"/>
          </a:xfrm>
          <a:prstGeom prst="rect">
            <a:avLst/>
          </a:prstGeom>
          <a:noFill/>
          <a:ln w="25400">
            <a:solidFill>
              <a:srgbClr val="87251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Proportion of missing data &lt; </a:t>
            </a:r>
            <a:r>
              <a:rPr lang="en-US" dirty="0" smtClean="0"/>
              <a:t>0.2</a:t>
            </a:r>
          </a:p>
          <a:p>
            <a:pPr algn="ctr"/>
            <a:endParaRPr lang="en-US" sz="400" dirty="0"/>
          </a:p>
          <a:p>
            <a:pPr algn="ctr"/>
            <a:r>
              <a:rPr lang="en-US" dirty="0"/>
              <a:t>Minor allele frequency &gt; 0.1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49296" y="2804624"/>
            <a:ext cx="0" cy="374366"/>
          </a:xfrm>
          <a:prstGeom prst="straightConnector1">
            <a:avLst/>
          </a:prstGeom>
          <a:ln>
            <a:solidFill>
              <a:srgbClr val="8725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09041" y="1583464"/>
            <a:ext cx="2313454" cy="369332"/>
          </a:xfrm>
          <a:prstGeom prst="rect">
            <a:avLst/>
          </a:prstGeom>
          <a:noFill/>
          <a:ln w="25400">
            <a:solidFill>
              <a:srgbClr val="87251B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66 </a:t>
            </a:r>
            <a:r>
              <a:rPr lang="en-US" i="1" dirty="0" smtClean="0"/>
              <a:t>P. infestans </a:t>
            </a:r>
            <a:r>
              <a:rPr lang="en-US" dirty="0" smtClean="0"/>
              <a:t>isolates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65577" y="4037025"/>
            <a:ext cx="0" cy="374366"/>
          </a:xfrm>
          <a:prstGeom prst="straightConnector1">
            <a:avLst/>
          </a:prstGeom>
          <a:ln>
            <a:solidFill>
              <a:srgbClr val="8725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61160" y="1963858"/>
            <a:ext cx="0" cy="374366"/>
          </a:xfrm>
          <a:prstGeom prst="straightConnector1">
            <a:avLst/>
          </a:prstGeom>
          <a:ln>
            <a:solidFill>
              <a:srgbClr val="87251B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34041" y="4546934"/>
            <a:ext cx="3060889" cy="432363"/>
          </a:xfrm>
          <a:prstGeom prst="rect">
            <a:avLst/>
          </a:prstGeom>
          <a:noFill/>
          <a:ln w="25400">
            <a:solidFill>
              <a:srgbClr val="87251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98,013 SNPs after filtering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3607" y="1583464"/>
            <a:ext cx="293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isolates were sent in triplicates others in duplicate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3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>
          <a:xfrm>
            <a:off x="604150" y="-86002"/>
            <a:ext cx="793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Genotyping by Sequencing Results</a:t>
            </a:r>
            <a:endParaRPr lang="en-US" sz="3200" b="1" dirty="0"/>
          </a:p>
        </p:txBody>
      </p:sp>
      <p:pic>
        <p:nvPicPr>
          <p:cNvPr id="20" name="Picture 19" descr="Macintosh HD:Users:Giovanna:Dropbox:Paper 3:GWAS - Phytophthora infestans:MT.MLM.K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2566" b="2750"/>
          <a:stretch/>
        </p:blipFill>
        <p:spPr bwMode="auto">
          <a:xfrm>
            <a:off x="272006" y="1371278"/>
            <a:ext cx="5689600" cy="301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Macintosh HD:Users:Giovanna:Dropbox:Paper 3:GWAS - Phytophthora infestans:MT.QQ-plots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85" y="1472879"/>
            <a:ext cx="2641600" cy="270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1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923648"/>
              </p:ext>
            </p:extLst>
          </p:nvPr>
        </p:nvGraphicFramePr>
        <p:xfrm>
          <a:off x="592667" y="1160224"/>
          <a:ext cx="7958666" cy="521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930900" imgH="3886200" progId="Word.Document.12">
                  <p:embed/>
                </p:oleObj>
              </mc:Choice>
              <mc:Fallback>
                <p:oleObj name="Document" r:id="rId4" imgW="5930900" imgH="388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667" y="1160224"/>
                        <a:ext cx="7958666" cy="521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92667" y="5952736"/>
            <a:ext cx="593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a </a:t>
            </a:r>
            <a:r>
              <a:rPr lang="en-US" sz="1000" dirty="0"/>
              <a:t>Distance from SNP marker. Distance equal to 0 means that the SNP of interest is included within the gene. </a:t>
            </a:r>
          </a:p>
          <a:p>
            <a:r>
              <a:rPr lang="en-US" sz="1000" dirty="0"/>
              <a:t>NA: Information not available.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734" y="186267"/>
            <a:ext cx="855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 </a:t>
            </a:r>
            <a:r>
              <a:rPr lang="en-US" dirty="0"/>
              <a:t>Eleven lowest </a:t>
            </a:r>
            <a:r>
              <a:rPr lang="en-US" i="1" dirty="0"/>
              <a:t>P</a:t>
            </a:r>
            <a:r>
              <a:rPr lang="en-US" dirty="0"/>
              <a:t>-value association hits for mating type in </a:t>
            </a:r>
            <a:r>
              <a:rPr lang="en-US" i="1" dirty="0"/>
              <a:t>P. infestans</a:t>
            </a:r>
            <a:r>
              <a:rPr lang="en-US" dirty="0"/>
              <a:t>. Genes that are found within 1000 kb flanking region upstream and downstream of each significant SNP are shown.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0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606" y="1227668"/>
            <a:ext cx="7914582" cy="450609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500" dirty="0" smtClean="0"/>
              <a:t>Phenotypic analyses take time but are fundamental for the improvement of disease management.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4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500" dirty="0" smtClean="0"/>
              <a:t>We need to look for genetic determinants of phenotypic traits of interest to be able to make isolate specific recommendations.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3500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500" dirty="0" smtClean="0"/>
              <a:t>We need to work on improving </a:t>
            </a:r>
            <a:r>
              <a:rPr lang="en-US" sz="3500" i="1" dirty="0" smtClean="0"/>
              <a:t>P. infestans</a:t>
            </a:r>
            <a:r>
              <a:rPr lang="en-US" sz="3500" dirty="0" smtClean="0"/>
              <a:t>’ genome assembly.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>
          <a:xfrm>
            <a:off x="604150" y="-86002"/>
            <a:ext cx="793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Concluding remarks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344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1"/>
          <p:cNvSpPr>
            <a:spLocks noGrp="1"/>
          </p:cNvSpPr>
          <p:nvPr>
            <p:ph type="title"/>
          </p:nvPr>
        </p:nvSpPr>
        <p:spPr>
          <a:xfrm>
            <a:off x="472878" y="-8600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Acknowledgements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7606" y="953690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 descr="Screen Shot 2012-11-15 at 1.2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67" y="3219628"/>
            <a:ext cx="6417738" cy="91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64" y="1301004"/>
            <a:ext cx="18288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067" y="4413353"/>
            <a:ext cx="6254016" cy="10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6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067725"/>
              </p:ext>
            </p:extLst>
          </p:nvPr>
        </p:nvGraphicFramePr>
        <p:xfrm>
          <a:off x="472878" y="1502386"/>
          <a:ext cx="93091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1552774" y="3019453"/>
            <a:ext cx="405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Phytophthora infestans </a:t>
            </a:r>
            <a:r>
              <a:rPr lang="en-US" sz="2000" b="1" dirty="0" smtClean="0"/>
              <a:t>isolates collected in USA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38582" y="5778404"/>
            <a:ext cx="557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Year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81582" y="1173088"/>
            <a:ext cx="19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Lineages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54133" y="1373143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(59)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59045" y="1360443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(68)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47727" y="1349246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(198)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47667" y="1348114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(284)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90527" y="1362317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(174)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Genotypes of </a:t>
            </a:r>
            <a:r>
              <a:rPr lang="en-US" sz="3200" b="1" i="1" dirty="0"/>
              <a:t>P. infestans </a:t>
            </a:r>
            <a:r>
              <a:rPr lang="en-US" sz="3200" b="1" dirty="0"/>
              <a:t>in USA from </a:t>
            </a:r>
          </a:p>
          <a:p>
            <a:r>
              <a:rPr lang="en-US" sz="3200" b="1" dirty="0" smtClean="0"/>
              <a:t>1997 </a:t>
            </a:r>
            <a:r>
              <a:rPr lang="en-US" sz="3200" b="1" dirty="0"/>
              <a:t>to </a:t>
            </a:r>
            <a:r>
              <a:rPr lang="en-US" sz="3200" b="1" dirty="0" smtClean="0"/>
              <a:t>2014 (potato and tomato)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5863" y="1362317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(160)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62002" y="1388532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(371)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933" y="6116869"/>
            <a:ext cx="6163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*Fry lab; Hu </a:t>
            </a:r>
            <a:r>
              <a:rPr lang="en-US" sz="1050" i="1" dirty="0" smtClean="0"/>
              <a:t>et al</a:t>
            </a:r>
            <a:r>
              <a:rPr lang="en-US" sz="1050" dirty="0" smtClean="0"/>
              <a:t>.,</a:t>
            </a:r>
            <a:r>
              <a:rPr lang="en-US" sz="1050" i="1" dirty="0" smtClean="0"/>
              <a:t> </a:t>
            </a:r>
            <a:r>
              <a:rPr lang="en-US" sz="1050" dirty="0" smtClean="0"/>
              <a:t>2012 Plant Disease; and </a:t>
            </a:r>
            <a:r>
              <a:rPr lang="en-US" sz="1050" dirty="0" err="1" smtClean="0"/>
              <a:t>Wangsomboondee</a:t>
            </a:r>
            <a:r>
              <a:rPr lang="en-US" sz="1050" dirty="0" smtClean="0"/>
              <a:t> </a:t>
            </a:r>
            <a:r>
              <a:rPr lang="en-US" sz="1050" i="1" dirty="0" smtClean="0"/>
              <a:t>et al., </a:t>
            </a:r>
            <a:r>
              <a:rPr lang="en-US" sz="1050" dirty="0" smtClean="0"/>
              <a:t>2002 Ecology and Population Biology</a:t>
            </a:r>
            <a:endParaRPr 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1746719" y="5070449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8087" y="1325162"/>
            <a:ext cx="4579969" cy="427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654144"/>
              </p:ext>
            </p:extLst>
          </p:nvPr>
        </p:nvGraphicFramePr>
        <p:xfrm>
          <a:off x="472878" y="1400788"/>
          <a:ext cx="93091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1552774" y="2917855"/>
            <a:ext cx="405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Phytophthora infestans </a:t>
            </a:r>
            <a:r>
              <a:rPr lang="en-US" sz="2000" b="1" dirty="0" smtClean="0"/>
              <a:t>isolates collected in USA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38582" y="5676806"/>
            <a:ext cx="557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Year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81582" y="1071490"/>
            <a:ext cx="19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Lineages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54133" y="1271545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(59)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59045" y="1258845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(68)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47727" y="1247648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(198)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47667" y="1246516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(284)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90527" y="1260719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(174)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Genotypes of </a:t>
            </a:r>
            <a:r>
              <a:rPr lang="en-US" sz="3200" b="1" i="1" dirty="0"/>
              <a:t>P. infestans </a:t>
            </a:r>
            <a:r>
              <a:rPr lang="en-US" sz="3200" b="1" dirty="0"/>
              <a:t>in USA from </a:t>
            </a:r>
          </a:p>
          <a:p>
            <a:r>
              <a:rPr lang="en-US" sz="3200" b="1" dirty="0" smtClean="0"/>
              <a:t>1997 </a:t>
            </a:r>
            <a:r>
              <a:rPr lang="en-US" sz="3200" b="1" dirty="0"/>
              <a:t>to 2014 (potato and tomato</a:t>
            </a:r>
            <a:r>
              <a:rPr lang="en-US" sz="3200" b="1" dirty="0" smtClean="0"/>
              <a:t>) 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5863" y="1260719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(160)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62002" y="1286934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(371)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933" y="6015271"/>
            <a:ext cx="6163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*Fry lab; Hu </a:t>
            </a:r>
            <a:r>
              <a:rPr lang="en-US" sz="1050" i="1" dirty="0" smtClean="0"/>
              <a:t>et al</a:t>
            </a:r>
            <a:r>
              <a:rPr lang="en-US" sz="1050" dirty="0" smtClean="0"/>
              <a:t>.,</a:t>
            </a:r>
            <a:r>
              <a:rPr lang="en-US" sz="1050" i="1" dirty="0" smtClean="0"/>
              <a:t> </a:t>
            </a:r>
            <a:r>
              <a:rPr lang="en-US" sz="1050" dirty="0" smtClean="0"/>
              <a:t>2012 Plant Disease; and </a:t>
            </a:r>
            <a:r>
              <a:rPr lang="en-US" sz="1050" dirty="0" err="1" smtClean="0"/>
              <a:t>Wangsomboondee</a:t>
            </a:r>
            <a:r>
              <a:rPr lang="en-US" sz="1050" dirty="0" smtClean="0"/>
              <a:t> </a:t>
            </a:r>
            <a:r>
              <a:rPr lang="en-US" sz="1050" i="1" dirty="0" smtClean="0"/>
              <a:t>et al., </a:t>
            </a:r>
            <a:r>
              <a:rPr lang="en-US" sz="1050" dirty="0" smtClean="0"/>
              <a:t>2002 Ecology and Population Biology</a:t>
            </a:r>
            <a:endParaRPr 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1746719" y="4968851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2775" y="1246516"/>
            <a:ext cx="3835857" cy="427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0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754304"/>
              </p:ext>
            </p:extLst>
          </p:nvPr>
        </p:nvGraphicFramePr>
        <p:xfrm>
          <a:off x="472878" y="1400788"/>
          <a:ext cx="93091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1552774" y="2917855"/>
            <a:ext cx="405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Phytophthora infestans </a:t>
            </a:r>
            <a:r>
              <a:rPr lang="en-US" sz="2000" b="1" dirty="0" smtClean="0"/>
              <a:t>isolates collected in USA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38582" y="5676806"/>
            <a:ext cx="557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Year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81582" y="1071490"/>
            <a:ext cx="19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Lineages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54133" y="1271545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(59)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59045" y="1258845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(68)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47727" y="1247648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(198)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47667" y="1246516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(284)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90527" y="1260719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(174)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Genotypes of </a:t>
            </a:r>
            <a:r>
              <a:rPr lang="en-US" sz="3200" b="1" i="1" dirty="0"/>
              <a:t>P. infestans </a:t>
            </a:r>
            <a:r>
              <a:rPr lang="en-US" sz="3200" b="1" dirty="0"/>
              <a:t>in USA from </a:t>
            </a:r>
          </a:p>
          <a:p>
            <a:r>
              <a:rPr lang="en-US" sz="3200" b="1" dirty="0" smtClean="0"/>
              <a:t>1997 </a:t>
            </a:r>
            <a:r>
              <a:rPr lang="en-US" sz="3200" b="1" dirty="0"/>
              <a:t>to 2014 (potato and tomato</a:t>
            </a:r>
            <a:r>
              <a:rPr lang="en-US" sz="3200" b="1" dirty="0" smtClean="0"/>
              <a:t>) 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5863" y="1260719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(160)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62002" y="1286934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(371)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933" y="6015271"/>
            <a:ext cx="6163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*Fry lab; Hu </a:t>
            </a:r>
            <a:r>
              <a:rPr lang="en-US" sz="1050" i="1" dirty="0" smtClean="0"/>
              <a:t>et al</a:t>
            </a:r>
            <a:r>
              <a:rPr lang="en-US" sz="1050" dirty="0" smtClean="0"/>
              <a:t>.,</a:t>
            </a:r>
            <a:r>
              <a:rPr lang="en-US" sz="1050" i="1" dirty="0" smtClean="0"/>
              <a:t> </a:t>
            </a:r>
            <a:r>
              <a:rPr lang="en-US" sz="1050" dirty="0" smtClean="0"/>
              <a:t>2012 Plant Disease; and </a:t>
            </a:r>
            <a:r>
              <a:rPr lang="en-US" sz="1050" dirty="0" err="1" smtClean="0"/>
              <a:t>Wangsomboondee</a:t>
            </a:r>
            <a:r>
              <a:rPr lang="en-US" sz="1050" dirty="0" smtClean="0"/>
              <a:t> </a:t>
            </a:r>
            <a:r>
              <a:rPr lang="en-US" sz="1050" i="1" dirty="0" smtClean="0"/>
              <a:t>et al., </a:t>
            </a:r>
            <a:r>
              <a:rPr lang="en-US" sz="1050" dirty="0" smtClean="0"/>
              <a:t>2002 Ecology and Population Biology</a:t>
            </a:r>
            <a:endParaRPr 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1746719" y="4968851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8686" y="1246516"/>
            <a:ext cx="2409945" cy="427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883274"/>
              </p:ext>
            </p:extLst>
          </p:nvPr>
        </p:nvGraphicFramePr>
        <p:xfrm>
          <a:off x="472878" y="1400788"/>
          <a:ext cx="93091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1495684" y="3279135"/>
            <a:ext cx="4051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Phytophthora infestans </a:t>
            </a:r>
            <a:r>
              <a:rPr lang="en-US" sz="2000" b="1" dirty="0" smtClean="0"/>
              <a:t>isolates collected in USA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38582" y="5676806"/>
            <a:ext cx="5573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Year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81582" y="1071490"/>
            <a:ext cx="1908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Lineages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54133" y="1271545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(59)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59045" y="1258845"/>
            <a:ext cx="5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(68)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47727" y="1247648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(198)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47667" y="1246516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(284)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90527" y="1260719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(174)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Genotypes of </a:t>
            </a:r>
            <a:r>
              <a:rPr lang="en-US" sz="3200" b="1" i="1" dirty="0"/>
              <a:t>P. infestans </a:t>
            </a:r>
            <a:r>
              <a:rPr lang="en-US" sz="3200" b="1" dirty="0"/>
              <a:t>in USA from </a:t>
            </a:r>
          </a:p>
          <a:p>
            <a:r>
              <a:rPr lang="en-US" sz="3200" b="1" dirty="0" smtClean="0"/>
              <a:t>1997 </a:t>
            </a:r>
            <a:r>
              <a:rPr lang="en-US" sz="3200" b="1" dirty="0"/>
              <a:t>to </a:t>
            </a:r>
            <a:r>
              <a:rPr lang="en-US" sz="3200" b="1" dirty="0" smtClean="0"/>
              <a:t>2014 </a:t>
            </a:r>
            <a:r>
              <a:rPr lang="en-US" sz="3200" b="1" dirty="0"/>
              <a:t>(potato and tomato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5863" y="1260719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(160)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662002" y="1286934"/>
            <a:ext cx="67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(371)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933" y="6015271"/>
            <a:ext cx="61633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*Fry lab; Hu </a:t>
            </a:r>
            <a:r>
              <a:rPr lang="en-US" sz="1050" i="1" dirty="0" smtClean="0"/>
              <a:t>et al</a:t>
            </a:r>
            <a:r>
              <a:rPr lang="en-US" sz="1050" dirty="0" smtClean="0"/>
              <a:t>.,</a:t>
            </a:r>
            <a:r>
              <a:rPr lang="en-US" sz="1050" i="1" dirty="0" smtClean="0"/>
              <a:t> </a:t>
            </a:r>
            <a:r>
              <a:rPr lang="en-US" sz="1050" dirty="0" smtClean="0"/>
              <a:t>2012 Plant Disease; and </a:t>
            </a:r>
            <a:r>
              <a:rPr lang="en-US" sz="1050" dirty="0" err="1" smtClean="0"/>
              <a:t>Wangsomboondee</a:t>
            </a:r>
            <a:r>
              <a:rPr lang="en-US" sz="1050" dirty="0" smtClean="0"/>
              <a:t> </a:t>
            </a:r>
            <a:r>
              <a:rPr lang="en-US" sz="1050" i="1" dirty="0" smtClean="0"/>
              <a:t>et al., </a:t>
            </a:r>
            <a:r>
              <a:rPr lang="en-US" sz="1050" dirty="0" smtClean="0"/>
              <a:t>2002 Ecology and Population Biology</a:t>
            </a:r>
            <a:endParaRPr 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1746719" y="4968851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1809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5" y="1467971"/>
            <a:ext cx="8659091" cy="34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4091" y="5054366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/>
          <a:p>
            <a:pPr defTabSz="82058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Elshire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RJ,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Glaubitz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JC, Sun Q, Poland JA, et al. (2011) A Robust, Simple Genotyping-by-Sequencing (GBS) Approach for High Diversity Species. 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PLoS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ONE 6(5): e19379. doi:10.1371/journal.pone.0019379</a:t>
            </a:r>
          </a:p>
          <a:p>
            <a:pPr defTabSz="820583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  <a:hlinkClick r:id="rId3"/>
              </a:rPr>
              <a:t>http://www.plosone.org/article/info:doi/10.1371/journal.pone.0019379</a:t>
            </a:r>
            <a:endParaRPr lang="en-US" sz="11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25" y="5415336"/>
            <a:ext cx="1854969" cy="3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21"/>
          <p:cNvSpPr txBox="1">
            <a:spLocks/>
          </p:cNvSpPr>
          <p:nvPr/>
        </p:nvSpPr>
        <p:spPr>
          <a:xfrm>
            <a:off x="604150" y="-86002"/>
            <a:ext cx="793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Genotyping by Sequencing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742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" y="263147"/>
            <a:ext cx="778436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92173" y="6290204"/>
            <a:ext cx="1918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Danies </a:t>
            </a:r>
            <a:r>
              <a:rPr lang="en-US" sz="1200" i="1" dirty="0" smtClean="0"/>
              <a:t>et al., </a:t>
            </a:r>
            <a:r>
              <a:rPr lang="en-US" sz="1200" dirty="0" smtClean="0"/>
              <a:t>in preparation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693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364089" y="2054480"/>
            <a:ext cx="184599" cy="36930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/>
          <a:srcRect t="16056" r="62692" b="8394"/>
          <a:stretch/>
        </p:blipFill>
        <p:spPr>
          <a:xfrm>
            <a:off x="7347842" y="2910536"/>
            <a:ext cx="1599260" cy="14393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Lineages differ in their host preference</a:t>
            </a:r>
            <a:endParaRPr lang="en-US" sz="3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b="3844"/>
          <a:stretch/>
        </p:blipFill>
        <p:spPr bwMode="auto">
          <a:xfrm>
            <a:off x="563641" y="1748225"/>
            <a:ext cx="6448189" cy="35170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rot="16200000">
            <a:off x="-684118" y="3167605"/>
            <a:ext cx="2087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Sporulation (sporangia per ml)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360440" y="5290536"/>
            <a:ext cx="664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Lineage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662961" y="3243416"/>
            <a:ext cx="2686321" cy="1745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3120" y="2423780"/>
            <a:ext cx="1870294" cy="25646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2509" y="2054480"/>
            <a:ext cx="480717" cy="29339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418912" y="3243416"/>
            <a:ext cx="185484" cy="17450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5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28" grpId="0" animBg="1"/>
      <p:bldP spid="28" grpId="1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 r="18821" b="3079"/>
          <a:stretch/>
        </p:blipFill>
        <p:spPr bwMode="auto">
          <a:xfrm>
            <a:off x="176023" y="1245228"/>
            <a:ext cx="6062796" cy="4843989"/>
          </a:xfrm>
          <a:prstGeom prst="rect">
            <a:avLst/>
          </a:prstGeom>
          <a:solidFill>
            <a:schemeClr val="bg1">
              <a:alpha val="55000"/>
            </a:schemeClr>
          </a:solidFill>
          <a:ln w="25400"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627606" y="1015335"/>
            <a:ext cx="7905300" cy="45719"/>
          </a:xfrm>
          <a:prstGeom prst="rect">
            <a:avLst/>
          </a:prstGeom>
          <a:solidFill>
            <a:srgbClr val="790F1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itle 21"/>
          <p:cNvSpPr txBox="1">
            <a:spLocks/>
          </p:cNvSpPr>
          <p:nvPr/>
        </p:nvSpPr>
        <p:spPr>
          <a:xfrm>
            <a:off x="472878" y="-860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Temperature affects germination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729469" y="5812250"/>
            <a:ext cx="2351859" cy="27696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lang="en-US" sz="1200" b="1" dirty="0"/>
              <a:t>(</a:t>
            </a:r>
            <a:r>
              <a:rPr lang="en-US" sz="1200" b="1" dirty="0" smtClean="0"/>
              <a:t>Danies </a:t>
            </a:r>
            <a:r>
              <a:rPr lang="en-US" sz="1200" b="1" i="1" dirty="0" smtClean="0"/>
              <a:t>et al</a:t>
            </a:r>
            <a:r>
              <a:rPr lang="en-US" sz="1200" b="1" dirty="0" smtClean="0"/>
              <a:t>, </a:t>
            </a:r>
            <a:r>
              <a:rPr lang="en-US" sz="1200" b="1" dirty="0"/>
              <a:t>2013. Plant Disease)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238" t="5886" r="10008"/>
          <a:stretch/>
        </p:blipFill>
        <p:spPr>
          <a:xfrm>
            <a:off x="6828764" y="3884118"/>
            <a:ext cx="1737360" cy="1343597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5410"/>
          <a:stretch/>
        </p:blipFill>
        <p:spPr>
          <a:xfrm>
            <a:off x="6832107" y="2201965"/>
            <a:ext cx="1737360" cy="134694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868112" y="1869016"/>
            <a:ext cx="1844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Direct germination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1222" y="3543595"/>
            <a:ext cx="208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Indirect germination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0516" y="3295431"/>
            <a:ext cx="923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H.D. Thurston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6972" y="4998690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W. E. Fry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7375" y="1444296"/>
            <a:ext cx="2005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Type of germination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768892" y="3709813"/>
            <a:ext cx="26753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87527" y="2037522"/>
            <a:ext cx="26753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73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22117</TotalTime>
  <Words>840</Words>
  <Application>Microsoft Macintosh PowerPoint</Application>
  <PresentationFormat>On-screen Show (4:3)</PresentationFormat>
  <Paragraphs>127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Genetic architecture of complex traits of Phytophthora infestans through genome-wide association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Giovanna Danies Turano</dc:creator>
  <cp:lastModifiedBy>Giovanna Danies Turano</cp:lastModifiedBy>
  <cp:revision>307</cp:revision>
  <dcterms:created xsi:type="dcterms:W3CDTF">2014-11-10T18:26:51Z</dcterms:created>
  <dcterms:modified xsi:type="dcterms:W3CDTF">2015-08-03T15:12:01Z</dcterms:modified>
</cp:coreProperties>
</file>