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78" r:id="rId3"/>
    <p:sldId id="261" r:id="rId4"/>
    <p:sldId id="262" r:id="rId5"/>
    <p:sldId id="264" r:id="rId6"/>
    <p:sldId id="277" r:id="rId7"/>
    <p:sldId id="265" r:id="rId8"/>
    <p:sldId id="266" r:id="rId9"/>
    <p:sldId id="267" r:id="rId10"/>
    <p:sldId id="269" r:id="rId11"/>
    <p:sldId id="271" r:id="rId12"/>
    <p:sldId id="274" r:id="rId13"/>
    <p:sldId id="272" r:id="rId14"/>
    <p:sldId id="279" r:id="rId15"/>
    <p:sldId id="280" r:id="rId16"/>
    <p:sldId id="275" r:id="rId17"/>
    <p:sldId id="276" r:id="rId18"/>
    <p:sldId id="25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D565"/>
    <a:srgbClr val="000000"/>
    <a:srgbClr val="F4EC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05CCD0-B1E9-4D64-9B6A-05BEA7D2E230}" type="datetimeFigureOut">
              <a:rPr lang="en-US" smtClean="0"/>
              <a:t>1/29/2015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AF036-0392-463B-91E3-8BA890DD4729}" type="slidenum">
              <a:rPr lang="en-US" smtClean="0"/>
              <a:t>‹#›</a:t>
            </a:fld>
            <a:endParaRPr lang="en-US"/>
          </a:p>
        </p:txBody>
      </p:sp>
    </p:spTree>
    <p:extLst>
      <p:ext uri="{BB962C8B-B14F-4D97-AF65-F5344CB8AC3E}">
        <p14:creationId xmlns:p14="http://schemas.microsoft.com/office/powerpoint/2010/main" val="2056137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two locations garlic roots</a:t>
            </a:r>
            <a:r>
              <a:rPr lang="en-US" baseline="0" dirty="0" smtClean="0"/>
              <a:t> were cut with a Sears anvil pruner (kind with razor blade for cutter). Other we used a knife. In one location a sickle-bar mower was used to cut the tops (it bounced, which made cutting height vary). In other two locations tops were cut with a pruning shears. </a:t>
            </a:r>
            <a:endParaRPr lang="en-US" dirty="0"/>
          </a:p>
        </p:txBody>
      </p:sp>
      <p:sp>
        <p:nvSpPr>
          <p:cNvPr id="4" name="Slide Number Placeholder 3"/>
          <p:cNvSpPr>
            <a:spLocks noGrp="1"/>
          </p:cNvSpPr>
          <p:nvPr>
            <p:ph type="sldNum" sz="quarter" idx="10"/>
          </p:nvPr>
        </p:nvSpPr>
        <p:spPr/>
        <p:txBody>
          <a:bodyPr/>
          <a:lstStyle/>
          <a:p>
            <a:fld id="{84F71036-4E60-4E69-B37D-CEEE851B704D}" type="slidenum">
              <a:rPr lang="en-US" smtClean="0"/>
              <a:t>5</a:t>
            </a:fld>
            <a:endParaRPr lang="en-US"/>
          </a:p>
        </p:txBody>
      </p:sp>
    </p:spTree>
    <p:extLst>
      <p:ext uri="{BB962C8B-B14F-4D97-AF65-F5344CB8AC3E}">
        <p14:creationId xmlns:p14="http://schemas.microsoft.com/office/powerpoint/2010/main" val="1996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 on this slide. The</a:t>
            </a:r>
            <a:r>
              <a:rPr lang="en-US" baseline="0" dirty="0" smtClean="0"/>
              <a:t> arrow and Text box will disappear if you hit space bar once. </a:t>
            </a:r>
            <a:endParaRPr lang="en-US" dirty="0"/>
          </a:p>
        </p:txBody>
      </p:sp>
      <p:sp>
        <p:nvSpPr>
          <p:cNvPr id="4" name="Slide Number Placeholder 3"/>
          <p:cNvSpPr>
            <a:spLocks noGrp="1"/>
          </p:cNvSpPr>
          <p:nvPr>
            <p:ph type="sldNum" sz="quarter" idx="10"/>
          </p:nvPr>
        </p:nvSpPr>
        <p:spPr/>
        <p:txBody>
          <a:bodyPr/>
          <a:lstStyle/>
          <a:p>
            <a:fld id="{84F71036-4E60-4E69-B37D-CEEE851B704D}" type="slidenum">
              <a:rPr lang="en-US" smtClean="0"/>
              <a:t>7</a:t>
            </a:fld>
            <a:endParaRPr lang="en-US"/>
          </a:p>
        </p:txBody>
      </p:sp>
    </p:spTree>
    <p:extLst>
      <p:ext uri="{BB962C8B-B14F-4D97-AF65-F5344CB8AC3E}">
        <p14:creationId xmlns:p14="http://schemas.microsoft.com/office/powerpoint/2010/main" val="69453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71036-4E60-4E69-B37D-CEEE851B704D}" type="slidenum">
              <a:rPr lang="en-US" smtClean="0"/>
              <a:t>8</a:t>
            </a:fld>
            <a:endParaRPr lang="en-US"/>
          </a:p>
        </p:txBody>
      </p:sp>
    </p:spTree>
    <p:extLst>
      <p:ext uri="{BB962C8B-B14F-4D97-AF65-F5344CB8AC3E}">
        <p14:creationId xmlns:p14="http://schemas.microsoft.com/office/powerpoint/2010/main" val="85678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71036-4E60-4E69-B37D-CEEE851B704D}" type="slidenum">
              <a:rPr lang="en-US" smtClean="0"/>
              <a:t>9</a:t>
            </a:fld>
            <a:endParaRPr lang="en-US"/>
          </a:p>
        </p:txBody>
      </p:sp>
    </p:spTree>
    <p:extLst>
      <p:ext uri="{BB962C8B-B14F-4D97-AF65-F5344CB8AC3E}">
        <p14:creationId xmlns:p14="http://schemas.microsoft.com/office/powerpoint/2010/main" val="3109262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71036-4E60-4E69-B37D-CEEE851B704D}" type="slidenum">
              <a:rPr lang="en-US" smtClean="0"/>
              <a:t>10</a:t>
            </a:fld>
            <a:endParaRPr lang="en-US"/>
          </a:p>
        </p:txBody>
      </p:sp>
    </p:spTree>
    <p:extLst>
      <p:ext uri="{BB962C8B-B14F-4D97-AF65-F5344CB8AC3E}">
        <p14:creationId xmlns:p14="http://schemas.microsoft.com/office/powerpoint/2010/main" val="4952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how close we cut</a:t>
            </a:r>
            <a:r>
              <a:rPr lang="en-US" baseline="0" dirty="0" smtClean="0"/>
              <a:t> the roots. Not right up to basal plate. As close as you can get with shears. Cut or uncut, either way seemed to be fine. </a:t>
            </a:r>
            <a:endParaRPr lang="en-US" dirty="0"/>
          </a:p>
        </p:txBody>
      </p:sp>
      <p:sp>
        <p:nvSpPr>
          <p:cNvPr id="4" name="Slide Number Placeholder 3"/>
          <p:cNvSpPr>
            <a:spLocks noGrp="1"/>
          </p:cNvSpPr>
          <p:nvPr>
            <p:ph type="sldNum" sz="quarter" idx="10"/>
          </p:nvPr>
        </p:nvSpPr>
        <p:spPr/>
        <p:txBody>
          <a:bodyPr/>
          <a:lstStyle/>
          <a:p>
            <a:fld id="{84F71036-4E60-4E69-B37D-CEEE851B704D}" type="slidenum">
              <a:rPr lang="en-US" smtClean="0"/>
              <a:t>11</a:t>
            </a:fld>
            <a:endParaRPr lang="en-US"/>
          </a:p>
        </p:txBody>
      </p:sp>
    </p:spTree>
    <p:extLst>
      <p:ext uri="{BB962C8B-B14F-4D97-AF65-F5344CB8AC3E}">
        <p14:creationId xmlns:p14="http://schemas.microsoft.com/office/powerpoint/2010/main" val="312883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Might have been able to make sure garlic was more completely</a:t>
            </a:r>
            <a:r>
              <a:rPr lang="en-US" baseline="0" dirty="0" smtClean="0"/>
              <a:t> dry before moving it into the HT. Harvested garlic very dry—little soil moisture. </a:t>
            </a:r>
            <a:endParaRPr lang="en-US" dirty="0"/>
          </a:p>
        </p:txBody>
      </p:sp>
      <p:sp>
        <p:nvSpPr>
          <p:cNvPr id="4" name="Slide Number Placeholder 3"/>
          <p:cNvSpPr>
            <a:spLocks noGrp="1"/>
          </p:cNvSpPr>
          <p:nvPr>
            <p:ph type="sldNum" sz="quarter" idx="10"/>
          </p:nvPr>
        </p:nvSpPr>
        <p:spPr/>
        <p:txBody>
          <a:bodyPr/>
          <a:lstStyle/>
          <a:p>
            <a:fld id="{84F71036-4E60-4E69-B37D-CEEE851B704D}" type="slidenum">
              <a:rPr lang="en-US" smtClean="0"/>
              <a:t>12</a:t>
            </a:fld>
            <a:endParaRPr lang="en-US"/>
          </a:p>
        </p:txBody>
      </p:sp>
    </p:spTree>
    <p:extLst>
      <p:ext uri="{BB962C8B-B14F-4D97-AF65-F5344CB8AC3E}">
        <p14:creationId xmlns:p14="http://schemas.microsoft.com/office/powerpoint/2010/main" val="96902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71036-4E60-4E69-B37D-CEEE851B704D}" type="slidenum">
              <a:rPr lang="en-US" smtClean="0"/>
              <a:t>13</a:t>
            </a:fld>
            <a:endParaRPr lang="en-US"/>
          </a:p>
        </p:txBody>
      </p:sp>
    </p:spTree>
    <p:extLst>
      <p:ext uri="{BB962C8B-B14F-4D97-AF65-F5344CB8AC3E}">
        <p14:creationId xmlns:p14="http://schemas.microsoft.com/office/powerpoint/2010/main" val="225212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71036-4E60-4E69-B37D-CEEE851B704D}" type="slidenum">
              <a:rPr lang="en-US" smtClean="0"/>
              <a:t>16</a:t>
            </a:fld>
            <a:endParaRPr lang="en-US"/>
          </a:p>
        </p:txBody>
      </p:sp>
    </p:spTree>
    <p:extLst>
      <p:ext uri="{BB962C8B-B14F-4D97-AF65-F5344CB8AC3E}">
        <p14:creationId xmlns:p14="http://schemas.microsoft.com/office/powerpoint/2010/main" val="3854075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98642CB-FA7D-4C46-B5A0-9F18FA7D6A18}" type="datetimeFigureOut">
              <a:rPr lang="en-US" smtClean="0"/>
              <a:t>1/29/2015</a:t>
            </a:fld>
            <a:endParaRPr lang="en-US"/>
          </a:p>
        </p:txBody>
      </p:sp>
      <p:sp>
        <p:nvSpPr>
          <p:cNvPr id="8" name="Slide Number Placeholder 7"/>
          <p:cNvSpPr>
            <a:spLocks noGrp="1"/>
          </p:cNvSpPr>
          <p:nvPr>
            <p:ph type="sldNum" sz="quarter" idx="11"/>
          </p:nvPr>
        </p:nvSpPr>
        <p:spPr/>
        <p:txBody>
          <a:bodyPr/>
          <a:lstStyle/>
          <a:p>
            <a:fld id="{FE67558A-D69A-4509-92A5-5A0586B9824D}"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8642CB-FA7D-4C46-B5A0-9F18FA7D6A18}"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7558A-D69A-4509-92A5-5A0586B9824D}"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642CB-FA7D-4C46-B5A0-9F18FA7D6A18}"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7558A-D69A-4509-92A5-5A0586B9824D}"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4"/>
          </p:nvPr>
        </p:nvSpPr>
        <p:spPr/>
        <p:txBody>
          <a:bodyPr/>
          <a:lstStyle/>
          <a:p>
            <a:fld id="{898642CB-FA7D-4C46-B5A0-9F18FA7D6A18}" type="datetimeFigureOut">
              <a:rPr lang="en-US" smtClean="0"/>
              <a:t>1/29/2015</a:t>
            </a:fld>
            <a:endParaRPr lang="en-US"/>
          </a:p>
        </p:txBody>
      </p:sp>
      <p:sp>
        <p:nvSpPr>
          <p:cNvPr id="10" name="Slide Number Placeholder 9"/>
          <p:cNvSpPr>
            <a:spLocks noGrp="1"/>
          </p:cNvSpPr>
          <p:nvPr>
            <p:ph type="sldNum" sz="quarter" idx="15"/>
          </p:nvPr>
        </p:nvSpPr>
        <p:spPr/>
        <p:txBody>
          <a:bodyPr/>
          <a:lstStyle/>
          <a:p>
            <a:fld id="{FE67558A-D69A-4509-92A5-5A0586B9824D}" type="slidenum">
              <a:rPr lang="en-US" smtClean="0"/>
              <a:t>‹#›</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lvl1pPr>
              <a:defRPr cap="none" baseline="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98642CB-FA7D-4C46-B5A0-9F18FA7D6A18}" type="datetimeFigureOut">
              <a:rPr lang="en-US" smtClean="0"/>
              <a:t>1/29/2015</a:t>
            </a:fld>
            <a:endParaRPr lang="en-US"/>
          </a:p>
        </p:txBody>
      </p:sp>
      <p:sp>
        <p:nvSpPr>
          <p:cNvPr id="8" name="Slide Number Placeholder 7"/>
          <p:cNvSpPr>
            <a:spLocks noGrp="1"/>
          </p:cNvSpPr>
          <p:nvPr>
            <p:ph type="sldNum" sz="quarter" idx="11"/>
          </p:nvPr>
        </p:nvSpPr>
        <p:spPr/>
        <p:txBody>
          <a:bodyPr/>
          <a:lstStyle/>
          <a:p>
            <a:fld id="{FE67558A-D69A-4509-92A5-5A0586B9824D}"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898642CB-FA7D-4C46-B5A0-9F18FA7D6A18}" type="datetimeFigureOut">
              <a:rPr lang="en-US" smtClean="0"/>
              <a:t>1/29/2015</a:t>
            </a:fld>
            <a:endParaRPr lang="en-US"/>
          </a:p>
        </p:txBody>
      </p:sp>
      <p:sp>
        <p:nvSpPr>
          <p:cNvPr id="10" name="Slide Number Placeholder 9"/>
          <p:cNvSpPr>
            <a:spLocks noGrp="1"/>
          </p:cNvSpPr>
          <p:nvPr>
            <p:ph type="sldNum" sz="quarter" idx="11"/>
          </p:nvPr>
        </p:nvSpPr>
        <p:spPr/>
        <p:txBody>
          <a:bodyPr/>
          <a:lstStyle/>
          <a:p>
            <a:fld id="{FE67558A-D69A-4509-92A5-5A0586B9824D}" type="slidenum">
              <a:rPr lang="en-US" smtClean="0"/>
              <a:t>‹#›</a:t>
            </a:fld>
            <a:endParaRPr lang="en-US"/>
          </a:p>
        </p:txBody>
      </p:sp>
      <p:sp>
        <p:nvSpPr>
          <p:cNvPr id="11" name="Footer Placeholder 10"/>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898642CB-FA7D-4C46-B5A0-9F18FA7D6A18}" type="datetimeFigureOut">
              <a:rPr lang="en-US" smtClean="0"/>
              <a:t>1/29/2015</a:t>
            </a:fld>
            <a:endParaRPr lang="en-US"/>
          </a:p>
        </p:txBody>
      </p:sp>
      <p:sp>
        <p:nvSpPr>
          <p:cNvPr id="11" name="Slide Number Placeholder 10"/>
          <p:cNvSpPr>
            <a:spLocks noGrp="1"/>
          </p:cNvSpPr>
          <p:nvPr>
            <p:ph type="sldNum" sz="quarter" idx="11"/>
          </p:nvPr>
        </p:nvSpPr>
        <p:spPr/>
        <p:txBody>
          <a:bodyPr/>
          <a:lstStyle/>
          <a:p>
            <a:fld id="{FE67558A-D69A-4509-92A5-5A0586B9824D}" type="slidenum">
              <a:rPr lang="en-US" smtClean="0"/>
              <a:t>‹#›</a:t>
            </a:fld>
            <a:endParaRPr lang="en-US"/>
          </a:p>
        </p:txBody>
      </p:sp>
      <p:sp>
        <p:nvSpPr>
          <p:cNvPr id="12" name="Footer Placeholder 11"/>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898642CB-FA7D-4C46-B5A0-9F18FA7D6A18}" type="datetimeFigureOut">
              <a:rPr lang="en-US" smtClean="0"/>
              <a:t>1/29/2015</a:t>
            </a:fld>
            <a:endParaRPr lang="en-US"/>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FE67558A-D69A-4509-92A5-5A0586B9824D}" type="slidenum">
              <a:rPr lang="en-US" smtClean="0"/>
              <a:t>‹#›</a:t>
            </a:fld>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642CB-FA7D-4C46-B5A0-9F18FA7D6A18}" type="datetimeFigureOut">
              <a:rPr lang="en-US" smtClean="0"/>
              <a:t>1/29/2015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67558A-D69A-4509-92A5-5A0586B9824D}"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898642CB-FA7D-4C46-B5A0-9F18FA7D6A18}" type="datetimeFigureOut">
              <a:rPr lang="en-US" smtClean="0"/>
              <a:t>1/29/2015</a:t>
            </a:fld>
            <a:endParaRPr lang="en-US"/>
          </a:p>
        </p:txBody>
      </p:sp>
      <p:sp>
        <p:nvSpPr>
          <p:cNvPr id="9" name="Slide Number Placeholder 8"/>
          <p:cNvSpPr>
            <a:spLocks noGrp="1"/>
          </p:cNvSpPr>
          <p:nvPr>
            <p:ph type="sldNum" sz="quarter" idx="11"/>
          </p:nvPr>
        </p:nvSpPr>
        <p:spPr/>
        <p:txBody>
          <a:bodyPr/>
          <a:lstStyle/>
          <a:p>
            <a:fld id="{FE67558A-D69A-4509-92A5-5A0586B9824D}"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898642CB-FA7D-4C46-B5A0-9F18FA7D6A18}" type="datetimeFigureOut">
              <a:rPr lang="en-US" smtClean="0"/>
              <a:t>1/29/2015</a:t>
            </a:fld>
            <a:endParaRPr lang="en-US"/>
          </a:p>
        </p:txBody>
      </p:sp>
      <p:sp>
        <p:nvSpPr>
          <p:cNvPr id="9" name="Slide Number Placeholder 8"/>
          <p:cNvSpPr>
            <a:spLocks noGrp="1"/>
          </p:cNvSpPr>
          <p:nvPr>
            <p:ph type="sldNum" sz="quarter" idx="11"/>
          </p:nvPr>
        </p:nvSpPr>
        <p:spPr/>
        <p:txBody>
          <a:bodyPr/>
          <a:lstStyle/>
          <a:p>
            <a:fld id="{FE67558A-D69A-4509-92A5-5A0586B9824D}"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898642CB-FA7D-4C46-B5A0-9F18FA7D6A18}" type="datetimeFigureOut">
              <a:rPr lang="en-US" smtClean="0"/>
              <a:t>1/29/2015</a:t>
            </a:fld>
            <a:endParaRPr lang="en-US"/>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FE67558A-D69A-4509-92A5-5A0586B9824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609600"/>
            <a:ext cx="6857999" cy="2514600"/>
          </a:xfrm>
        </p:spPr>
        <p:txBody>
          <a:bodyPr/>
          <a:lstStyle/>
          <a:p>
            <a:r>
              <a:rPr lang="en-US" sz="5400" cap="none" dirty="0" smtClean="0"/>
              <a:t>Northeast Garlic Post Harvest Trial Results</a:t>
            </a:r>
            <a:r>
              <a:rPr lang="en-US" sz="4800" cap="none" dirty="0" smtClean="0"/>
              <a:t/>
            </a:r>
            <a:br>
              <a:rPr lang="en-US" sz="4800" cap="none" dirty="0" smtClean="0"/>
            </a:br>
            <a:r>
              <a:rPr lang="en-US" sz="4800" cap="none" dirty="0" smtClean="0"/>
              <a:t/>
            </a:r>
            <a:br>
              <a:rPr lang="en-US" sz="4800" cap="none" dirty="0" smtClean="0"/>
            </a:br>
            <a:r>
              <a:rPr lang="en-US" sz="800" cap="none" dirty="0" smtClean="0"/>
              <a:t/>
            </a:r>
            <a:br>
              <a:rPr lang="en-US" sz="800" cap="none" dirty="0" smtClean="0"/>
            </a:br>
            <a:r>
              <a:rPr lang="en-US" sz="2800" cap="none" dirty="0" smtClean="0"/>
              <a:t>2015 Mid-Atlantic Fruit and </a:t>
            </a:r>
            <a:r>
              <a:rPr lang="en-US" sz="2800" cap="none" dirty="0"/>
              <a:t>V</a:t>
            </a:r>
            <a:r>
              <a:rPr lang="en-US" sz="2800" cap="none" dirty="0" smtClean="0"/>
              <a:t>egetable Program</a:t>
            </a:r>
            <a:endParaRPr lang="en-US" sz="4000" cap="none" dirty="0"/>
          </a:p>
        </p:txBody>
      </p:sp>
      <p:sp>
        <p:nvSpPr>
          <p:cNvPr id="3" name="Subtitle 2"/>
          <p:cNvSpPr>
            <a:spLocks noGrp="1"/>
          </p:cNvSpPr>
          <p:nvPr>
            <p:ph type="subTitle" idx="1"/>
          </p:nvPr>
        </p:nvSpPr>
        <p:spPr>
          <a:xfrm>
            <a:off x="1066800" y="4286864"/>
            <a:ext cx="6172200" cy="1123336"/>
          </a:xfrm>
        </p:spPr>
        <p:txBody>
          <a:bodyPr>
            <a:normAutofit lnSpcReduction="10000"/>
          </a:bodyPr>
          <a:lstStyle/>
          <a:p>
            <a:r>
              <a:rPr lang="en-US" dirty="0" smtClean="0">
                <a:solidFill>
                  <a:schemeClr val="bg2">
                    <a:lumMod val="25000"/>
                  </a:schemeClr>
                </a:solidFill>
              </a:rPr>
              <a:t>Crystal Stewart</a:t>
            </a:r>
          </a:p>
          <a:p>
            <a:r>
              <a:rPr lang="en-US" dirty="0" smtClean="0">
                <a:solidFill>
                  <a:schemeClr val="bg2">
                    <a:lumMod val="25000"/>
                  </a:schemeClr>
                </a:solidFill>
              </a:rPr>
              <a:t>Eastern NY Commercial Horticulture Program</a:t>
            </a:r>
          </a:p>
          <a:p>
            <a:r>
              <a:rPr lang="en-US" dirty="0" smtClean="0">
                <a:solidFill>
                  <a:schemeClr val="bg2">
                    <a:lumMod val="25000"/>
                  </a:schemeClr>
                </a:solidFill>
              </a:rPr>
              <a:t>Cornell University Cooperative Extension</a:t>
            </a:r>
            <a:endParaRPr lang="en-US" dirty="0">
              <a:solidFill>
                <a:schemeClr val="bg2">
                  <a:lumMod val="2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019800"/>
            <a:ext cx="2876550" cy="723900"/>
          </a:xfrm>
          <a:prstGeom prst="rect">
            <a:avLst/>
          </a:prstGeom>
        </p:spPr>
      </p:pic>
    </p:spTree>
    <p:extLst>
      <p:ext uri="{BB962C8B-B14F-4D97-AF65-F5344CB8AC3E}">
        <p14:creationId xmlns:p14="http://schemas.microsoft.com/office/powerpoint/2010/main" val="1778774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sc 7_18_12 00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t="21378" r="55199"/>
          <a:stretch>
            <a:fillRect/>
          </a:stretch>
        </p:blipFill>
        <p:spPr bwMode="auto">
          <a:xfrm>
            <a:off x="609600" y="990600"/>
            <a:ext cx="3763143" cy="4953000"/>
          </a:xfrm>
          <a:prstGeom prst="rect">
            <a:avLst/>
          </a:prstGeom>
          <a:noFill/>
          <a:ln w="952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 Box 3"/>
          <p:cNvSpPr txBox="1">
            <a:spLocks noChangeArrowheads="1"/>
          </p:cNvSpPr>
          <p:nvPr/>
        </p:nvSpPr>
        <p:spPr bwMode="auto">
          <a:xfrm>
            <a:off x="4648200" y="1676400"/>
            <a:ext cx="4191000" cy="3657600"/>
          </a:xfrm>
          <a:prstGeom prst="rect">
            <a:avLst/>
          </a:prstGeom>
          <a:solidFill>
            <a:srgbClr val="FFFFFF"/>
          </a:solidFill>
          <a:ln w="31750" algn="in">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1" dirty="0" smtClean="0">
                <a:solidFill>
                  <a:srgbClr val="000000"/>
                </a:solidFill>
                <a:latin typeface="+mj-lt"/>
                <a:cs typeface="Arial" pitchFamily="34" charset="0"/>
              </a:rPr>
              <a:t>R</a:t>
            </a:r>
            <a:r>
              <a:rPr kumimoji="0" lang="en-US" sz="2800" b="1" i="0" u="none" strike="noStrike" cap="none" normalizeH="0" baseline="0" dirty="0" smtClean="0">
                <a:ln>
                  <a:noFill/>
                </a:ln>
                <a:solidFill>
                  <a:srgbClr val="000000"/>
                </a:solidFill>
                <a:effectLst/>
                <a:latin typeface="+mj-lt"/>
                <a:cs typeface="Arial" pitchFamily="34" charset="0"/>
              </a:rPr>
              <a:t>oots and tops</a:t>
            </a:r>
            <a:r>
              <a:rPr kumimoji="0" lang="en-US" sz="2800" b="1" i="0" u="none" strike="noStrike" cap="none" normalizeH="0" dirty="0" smtClean="0">
                <a:ln>
                  <a:noFill/>
                </a:ln>
                <a:solidFill>
                  <a:srgbClr val="000000"/>
                </a:solidFill>
                <a:effectLst/>
                <a:latin typeface="+mj-lt"/>
                <a:cs typeface="Arial" pitchFamily="34" charset="0"/>
              </a:rPr>
              <a:t> </a:t>
            </a:r>
            <a:r>
              <a:rPr kumimoji="0" lang="en-US" sz="2800" b="1" i="0" u="none" strike="noStrike" cap="none" normalizeH="0" baseline="0" dirty="0" smtClean="0">
                <a:ln>
                  <a:noFill/>
                </a:ln>
                <a:solidFill>
                  <a:srgbClr val="000000"/>
                </a:solidFill>
                <a:effectLst/>
                <a:latin typeface="+mj-lt"/>
                <a:cs typeface="Arial" pitchFamily="34" charset="0"/>
              </a:rPr>
              <a:t>uncut: </a:t>
            </a:r>
            <a:r>
              <a:rPr kumimoji="0" lang="en-US" sz="2800" b="0" i="0" u="none" strike="noStrike" cap="none" normalizeH="0" baseline="0" dirty="0" smtClean="0">
                <a:ln>
                  <a:noFill/>
                </a:ln>
                <a:solidFill>
                  <a:srgbClr val="000000"/>
                </a:solidFill>
                <a:effectLst/>
                <a:latin typeface="+mj-lt"/>
                <a:cs typeface="Arial" pitchFamily="34" charset="0"/>
              </a:rPr>
              <a:t>Garlic was left completely uncut in this treatment.  It was spread out on drying racks to leave space for the bulbs to be one layer deep or it was tied into bundles of 6-10 and hung.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53631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04800" y="1828800"/>
            <a:ext cx="3429000" cy="5105400"/>
          </a:xfrm>
          <a:prstGeom prst="rect">
            <a:avLst/>
          </a:prstGeom>
        </p:spPr>
        <p:txBody>
          <a:bodyPr>
            <a:normAutofit/>
          </a:bodyPr>
          <a:lstStyle/>
          <a:p>
            <a:r>
              <a:rPr lang="en-US" sz="2800" b="1" dirty="0">
                <a:effectLst/>
              </a:rPr>
              <a:t>T</a:t>
            </a:r>
            <a:r>
              <a:rPr lang="en-US" sz="2800" b="1" dirty="0" smtClean="0">
                <a:effectLst/>
              </a:rPr>
              <a:t>rimmed </a:t>
            </a:r>
            <a:r>
              <a:rPr lang="en-US" sz="2800" b="1" dirty="0">
                <a:effectLst/>
              </a:rPr>
              <a:t>vs. </a:t>
            </a:r>
            <a:r>
              <a:rPr lang="en-US" sz="2800" b="1" dirty="0" smtClean="0">
                <a:effectLst/>
              </a:rPr>
              <a:t> </a:t>
            </a:r>
            <a:r>
              <a:rPr lang="en-US" sz="2800" b="1" dirty="0">
                <a:effectLst/>
              </a:rPr>
              <a:t>untrimmed</a:t>
            </a:r>
            <a:r>
              <a:rPr lang="en-US" sz="2800" b="1" dirty="0" smtClean="0">
                <a:effectLst/>
              </a:rPr>
              <a:t>:        </a:t>
            </a:r>
            <a:r>
              <a:rPr lang="en-US" sz="2800" dirty="0" smtClean="0">
                <a:effectLst/>
              </a:rPr>
              <a:t>No significant </a:t>
            </a:r>
            <a:r>
              <a:rPr lang="en-US" sz="2800" dirty="0">
                <a:effectLst/>
              </a:rPr>
              <a:t>differences were observed between these treatments in regards to bulb quality, weight, or disease incidence. </a:t>
            </a:r>
          </a:p>
          <a:p>
            <a:pPr marL="18288" indent="0">
              <a:buNone/>
            </a:pPr>
            <a:endParaRPr lang="en-US" sz="2800" dirty="0">
              <a:effectLst/>
            </a:endParaRPr>
          </a:p>
          <a:p>
            <a:endParaRPr lang="en-US" dirty="0"/>
          </a:p>
        </p:txBody>
      </p:sp>
      <p:sp>
        <p:nvSpPr>
          <p:cNvPr id="3" name="Title 2"/>
          <p:cNvSpPr>
            <a:spLocks noGrp="1"/>
          </p:cNvSpPr>
          <p:nvPr>
            <p:ph type="title"/>
          </p:nvPr>
        </p:nvSpPr>
        <p:spPr>
          <a:xfrm>
            <a:off x="304800" y="457200"/>
            <a:ext cx="7848600" cy="990600"/>
          </a:xfrm>
        </p:spPr>
        <p:txBody>
          <a:bodyPr>
            <a:normAutofit/>
          </a:bodyPr>
          <a:lstStyle/>
          <a:p>
            <a:r>
              <a:rPr lang="en-US" sz="4800" dirty="0" smtClean="0"/>
              <a:t>Results: Root Trimming</a:t>
            </a:r>
            <a:endParaRPr lang="en-US" sz="4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752600"/>
            <a:ext cx="5181600" cy="3886200"/>
          </a:xfrm>
          <a:prstGeom prst="rect">
            <a:avLst/>
          </a:prstGeom>
        </p:spPr>
      </p:pic>
      <p:sp>
        <p:nvSpPr>
          <p:cNvPr id="5" name="TextBox 4"/>
          <p:cNvSpPr txBox="1"/>
          <p:nvPr/>
        </p:nvSpPr>
        <p:spPr>
          <a:xfrm>
            <a:off x="3733800" y="5638800"/>
            <a:ext cx="5181600" cy="646331"/>
          </a:xfrm>
          <a:prstGeom prst="rect">
            <a:avLst/>
          </a:prstGeom>
          <a:noFill/>
        </p:spPr>
        <p:txBody>
          <a:bodyPr wrap="square" rtlCol="0">
            <a:spAutoFit/>
          </a:bodyPr>
          <a:lstStyle/>
          <a:p>
            <a:r>
              <a:rPr lang="en-US" dirty="0" smtClean="0"/>
              <a:t>Treatment: Roots trimmed, tops trimmed, washed, open-air dried</a:t>
            </a:r>
            <a:endParaRPr lang="en-US" dirty="0"/>
          </a:p>
        </p:txBody>
      </p:sp>
    </p:spTree>
    <p:extLst>
      <p:ext uri="{BB962C8B-B14F-4D97-AF65-F5344CB8AC3E}">
        <p14:creationId xmlns:p14="http://schemas.microsoft.com/office/powerpoint/2010/main" val="3489343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1000" y="1447800"/>
            <a:ext cx="8382000" cy="3733800"/>
          </a:xfrm>
          <a:prstGeom prst="rect">
            <a:avLst/>
          </a:prstGeom>
        </p:spPr>
        <p:txBody>
          <a:bodyPr/>
          <a:lstStyle/>
          <a:p>
            <a:pPr marL="18288" indent="0">
              <a:buNone/>
            </a:pPr>
            <a:r>
              <a:rPr lang="en-US" sz="2800" dirty="0" smtClean="0">
                <a:effectLst/>
              </a:rPr>
              <a:t>Disease </a:t>
            </a:r>
            <a:r>
              <a:rPr lang="en-US" sz="2800" dirty="0">
                <a:effectLst/>
              </a:rPr>
              <a:t>incidence, particularly </a:t>
            </a:r>
            <a:r>
              <a:rPr lang="en-US" sz="2800" i="1" dirty="0" err="1">
                <a:effectLst/>
              </a:rPr>
              <a:t>Aspergillus</a:t>
            </a:r>
            <a:r>
              <a:rPr lang="en-US" sz="2800" dirty="0">
                <a:effectLst/>
              </a:rPr>
              <a:t> and </a:t>
            </a:r>
            <a:r>
              <a:rPr lang="en-US" sz="2800" i="1" dirty="0" err="1">
                <a:effectLst/>
              </a:rPr>
              <a:t>Embellisia</a:t>
            </a:r>
            <a:r>
              <a:rPr lang="en-US" sz="2800" i="1" dirty="0">
                <a:effectLst/>
              </a:rPr>
              <a:t>, </a:t>
            </a:r>
            <a:r>
              <a:rPr lang="en-US" sz="2800" dirty="0">
                <a:effectLst/>
              </a:rPr>
              <a:t>was slightly higher in washed garlic. </a:t>
            </a:r>
            <a:endParaRPr lang="en-US" sz="2800" dirty="0" smtClean="0">
              <a:effectLst/>
            </a:endParaRPr>
          </a:p>
          <a:p>
            <a:pPr marL="18288" indent="0">
              <a:buNone/>
            </a:pPr>
            <a:endParaRPr lang="en-US" dirty="0">
              <a:effectLst/>
            </a:endParaRPr>
          </a:p>
          <a:p>
            <a:pPr marL="18288" indent="0">
              <a:buNone/>
            </a:pPr>
            <a:r>
              <a:rPr lang="en-US" dirty="0">
                <a:effectLst/>
              </a:rPr>
              <a:t> </a:t>
            </a:r>
            <a:endParaRPr lang="en-US" dirty="0"/>
          </a:p>
        </p:txBody>
      </p:sp>
      <p:sp>
        <p:nvSpPr>
          <p:cNvPr id="3" name="Title 2"/>
          <p:cNvSpPr>
            <a:spLocks noGrp="1"/>
          </p:cNvSpPr>
          <p:nvPr>
            <p:ph type="title"/>
          </p:nvPr>
        </p:nvSpPr>
        <p:spPr>
          <a:xfrm>
            <a:off x="457200" y="381000"/>
            <a:ext cx="7467600" cy="1066800"/>
          </a:xfrm>
        </p:spPr>
        <p:txBody>
          <a:bodyPr>
            <a:normAutofit/>
          </a:bodyPr>
          <a:lstStyle/>
          <a:p>
            <a:r>
              <a:rPr lang="en-US" sz="4000" dirty="0" smtClean="0"/>
              <a:t>Results: Washing bulbs</a:t>
            </a:r>
            <a:endParaRPr lang="en-US" sz="4000" dirty="0"/>
          </a:p>
        </p:txBody>
      </p:sp>
      <p:pic>
        <p:nvPicPr>
          <p:cNvPr id="11272" name="Picture 8" descr="IMG_0217"/>
          <p:cNvPicPr>
            <a:picLocks noChangeAspect="1" noChangeArrowheads="1"/>
          </p:cNvPicPr>
          <p:nvPr/>
        </p:nvPicPr>
        <p:blipFill>
          <a:blip r:embed="rId3" cstate="print">
            <a:extLst>
              <a:ext uri="{28A0092B-C50C-407E-A947-70E740481C1C}">
                <a14:useLocalDpi xmlns:a14="http://schemas.microsoft.com/office/drawing/2010/main" val="0"/>
              </a:ext>
            </a:extLst>
          </a:blip>
          <a:srcRect l="16853" r="14606"/>
          <a:stretch>
            <a:fillRect/>
          </a:stretch>
        </p:blipFill>
        <p:spPr bwMode="auto">
          <a:xfrm>
            <a:off x="609600" y="3048000"/>
            <a:ext cx="2266951" cy="1858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273" name="Picture 9" descr="Garlic trial final perry 010"/>
          <p:cNvPicPr>
            <a:picLocks noChangeAspect="1" noChangeArrowheads="1"/>
          </p:cNvPicPr>
          <p:nvPr/>
        </p:nvPicPr>
        <p:blipFill>
          <a:blip r:embed="rId4" cstate="print">
            <a:extLst>
              <a:ext uri="{28A0092B-C50C-407E-A947-70E740481C1C}">
                <a14:useLocalDpi xmlns:a14="http://schemas.microsoft.com/office/drawing/2010/main" val="0"/>
              </a:ext>
            </a:extLst>
          </a:blip>
          <a:srcRect l="35248" t="51627" r="27829" b="2412"/>
          <a:stretch>
            <a:fillRect/>
          </a:stretch>
        </p:blipFill>
        <p:spPr bwMode="auto">
          <a:xfrm>
            <a:off x="2971800" y="3048000"/>
            <a:ext cx="1990327" cy="1858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27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048000"/>
            <a:ext cx="1748585" cy="185816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12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048000"/>
            <a:ext cx="1705704" cy="185816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6" name="TextBox 5"/>
          <p:cNvSpPr txBox="1"/>
          <p:nvPr/>
        </p:nvSpPr>
        <p:spPr>
          <a:xfrm>
            <a:off x="685800" y="4995446"/>
            <a:ext cx="8534400" cy="338554"/>
          </a:xfrm>
          <a:prstGeom prst="rect">
            <a:avLst/>
          </a:prstGeom>
          <a:noFill/>
        </p:spPr>
        <p:txBody>
          <a:bodyPr wrap="square" rtlCol="0">
            <a:spAutoFit/>
          </a:bodyPr>
          <a:lstStyle/>
          <a:p>
            <a:r>
              <a:rPr lang="en-US" sz="1600" dirty="0" smtClean="0"/>
              <a:t>R to L: Immediately after washing, after curing, 1 leaf removed, two leaves removed</a:t>
            </a:r>
            <a:endParaRPr lang="en-US" sz="1600" dirty="0"/>
          </a:p>
        </p:txBody>
      </p:sp>
    </p:spTree>
    <p:extLst>
      <p:ext uri="{BB962C8B-B14F-4D97-AF65-F5344CB8AC3E}">
        <p14:creationId xmlns:p14="http://schemas.microsoft.com/office/powerpoint/2010/main" val="1648149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7086600" cy="807720"/>
          </a:xfrm>
        </p:spPr>
        <p:txBody>
          <a:bodyPr>
            <a:noAutofit/>
          </a:bodyPr>
          <a:lstStyle/>
          <a:p>
            <a:r>
              <a:rPr lang="en-US" sz="4800" dirty="0" smtClean="0"/>
              <a:t>Results: Trimming Tops</a:t>
            </a:r>
            <a:endParaRPr lang="en-US" sz="4800" dirty="0"/>
          </a:p>
        </p:txBody>
      </p:sp>
      <p:sp>
        <p:nvSpPr>
          <p:cNvPr id="5" name="Control 1"/>
          <p:cNvSpPr>
            <a:spLocks noChangeArrowheads="1" noChangeShapeType="1"/>
          </p:cNvSpPr>
          <p:nvPr/>
        </p:nvSpPr>
        <p:spPr bwMode="auto">
          <a:xfrm>
            <a:off x="14108113" y="9977438"/>
            <a:ext cx="8020050" cy="19240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07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721567" y="1524000"/>
            <a:ext cx="5746033" cy="48006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6" name="TextBox 5"/>
          <p:cNvSpPr txBox="1"/>
          <p:nvPr/>
        </p:nvSpPr>
        <p:spPr>
          <a:xfrm>
            <a:off x="3276600" y="4495800"/>
            <a:ext cx="1219200" cy="381000"/>
          </a:xfrm>
          <a:prstGeom prst="rect">
            <a:avLst/>
          </a:prstGeom>
          <a:solidFill>
            <a:srgbClr val="A0D565"/>
          </a:solidFill>
        </p:spPr>
        <p:txBody>
          <a:bodyPr wrap="square" rtlCol="0">
            <a:spAutoFit/>
          </a:bodyPr>
          <a:lstStyle/>
          <a:p>
            <a:pPr algn="ctr"/>
            <a:r>
              <a:rPr lang="en-US" b="1" dirty="0" smtClean="0">
                <a:latin typeface="Calibri" panose="020F0502020204030204" pitchFamily="34" charset="0"/>
              </a:rPr>
              <a:t>Weight</a:t>
            </a:r>
            <a:endParaRPr lang="en-US" b="1" dirty="0">
              <a:latin typeface="Calibri" panose="020F0502020204030204" pitchFamily="34" charset="0"/>
            </a:endParaRPr>
          </a:p>
        </p:txBody>
      </p:sp>
    </p:spTree>
    <p:extLst>
      <p:ext uri="{BB962C8B-B14F-4D97-AF65-F5344CB8AC3E}">
        <p14:creationId xmlns:p14="http://schemas.microsoft.com/office/powerpoint/2010/main" val="2009893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00100"/>
            <a:ext cx="70104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494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quarter" idx="13"/>
          </p:nvPr>
        </p:nvSpPr>
        <p:spPr>
          <a:xfrm>
            <a:off x="762000" y="1524000"/>
            <a:ext cx="7239000" cy="4953000"/>
          </a:xfrm>
          <a:solidFill>
            <a:srgbClr val="F4ECDF">
              <a:alpha val="50196"/>
            </a:srgbClr>
          </a:solidFill>
        </p:spPr>
        <p:txBody>
          <a:bodyPr>
            <a:normAutofit fontScale="92500"/>
          </a:bodyPr>
          <a:lstStyle/>
          <a:p>
            <a:endParaRPr lang="en-US" sz="1200" dirty="0" smtClean="0"/>
          </a:p>
          <a:p>
            <a:r>
              <a:rPr lang="en-US" sz="2400" dirty="0" smtClean="0"/>
              <a:t>Garlic in </a:t>
            </a:r>
            <a:r>
              <a:rPr lang="en-US" sz="2400" dirty="0"/>
              <a:t>high tunnels dried an average of three days faster in high tunnels than in open air </a:t>
            </a:r>
            <a:r>
              <a:rPr lang="en-US" sz="2400" dirty="0" smtClean="0"/>
              <a:t>structures</a:t>
            </a:r>
            <a:endParaRPr lang="en-US" sz="2400" dirty="0"/>
          </a:p>
          <a:p>
            <a:endParaRPr lang="en-US" sz="1000" dirty="0"/>
          </a:p>
          <a:p>
            <a:r>
              <a:rPr lang="en-US" sz="2400" dirty="0"/>
              <a:t>Garlic dried in high tunnels had slightly better wrapper quality (tighter, less discoloration) at one </a:t>
            </a:r>
            <a:r>
              <a:rPr lang="en-US" sz="2400" dirty="0" smtClean="0"/>
              <a:t>site</a:t>
            </a:r>
            <a:r>
              <a:rPr lang="en-US" sz="2400" dirty="0"/>
              <a:t> </a:t>
            </a:r>
            <a:r>
              <a:rPr lang="en-US" sz="2400" dirty="0" smtClean="0"/>
              <a:t>each year</a:t>
            </a:r>
            <a:endParaRPr lang="en-US" sz="2400" dirty="0"/>
          </a:p>
          <a:p>
            <a:endParaRPr lang="en-US" sz="1000" dirty="0"/>
          </a:p>
          <a:p>
            <a:r>
              <a:rPr lang="en-US" sz="2400" dirty="0"/>
              <a:t>Garlic dried in tunnels also had slightly lower disease incidence (</a:t>
            </a:r>
            <a:r>
              <a:rPr lang="en-US" sz="2400" dirty="0" err="1"/>
              <a:t>Aspergillus</a:t>
            </a:r>
            <a:r>
              <a:rPr lang="en-US" sz="2400" dirty="0"/>
              <a:t> and </a:t>
            </a:r>
            <a:r>
              <a:rPr lang="en-US" sz="2400" dirty="0" err="1"/>
              <a:t>Embellisia</a:t>
            </a:r>
            <a:r>
              <a:rPr lang="en-US" sz="2400" dirty="0"/>
              <a:t>) in two of the three </a:t>
            </a:r>
            <a:r>
              <a:rPr lang="en-US" sz="2400" dirty="0" smtClean="0"/>
              <a:t>sites in year one, </a:t>
            </a:r>
            <a:r>
              <a:rPr lang="en-US" sz="2400" dirty="0"/>
              <a:t>though disease was not severe in any site or </a:t>
            </a:r>
            <a:r>
              <a:rPr lang="en-US" sz="2400" dirty="0" smtClean="0"/>
              <a:t>treatment </a:t>
            </a:r>
            <a:endParaRPr lang="en-US" sz="2400" dirty="0"/>
          </a:p>
          <a:p>
            <a:endParaRPr lang="en-US" sz="1000" dirty="0"/>
          </a:p>
          <a:p>
            <a:r>
              <a:rPr lang="en-US" sz="2400" dirty="0"/>
              <a:t>No garlic treatments showed damage from being dried in the high tunnel. </a:t>
            </a:r>
          </a:p>
          <a:p>
            <a:pPr marL="18288" indent="0">
              <a:buNone/>
            </a:pPr>
            <a:r>
              <a:rPr lang="en-US" dirty="0"/>
              <a:t> </a:t>
            </a:r>
          </a:p>
          <a:p>
            <a:endParaRPr lang="en-US" dirty="0"/>
          </a:p>
        </p:txBody>
      </p:sp>
      <p:sp>
        <p:nvSpPr>
          <p:cNvPr id="3" name="Title 2"/>
          <p:cNvSpPr>
            <a:spLocks noGrp="1"/>
          </p:cNvSpPr>
          <p:nvPr>
            <p:ph type="title"/>
          </p:nvPr>
        </p:nvSpPr>
        <p:spPr>
          <a:xfrm>
            <a:off x="990600" y="609600"/>
            <a:ext cx="6705600" cy="838200"/>
          </a:xfrm>
          <a:solidFill>
            <a:srgbClr val="F4ECDF">
              <a:alpha val="50196"/>
            </a:srgbClr>
          </a:solidFill>
        </p:spPr>
        <p:txBody>
          <a:bodyPr>
            <a:normAutofit/>
          </a:bodyPr>
          <a:lstStyle/>
          <a:p>
            <a:r>
              <a:rPr lang="en-US" sz="4000" dirty="0" smtClean="0">
                <a:solidFill>
                  <a:schemeClr val="accent6">
                    <a:lumMod val="50000"/>
                  </a:schemeClr>
                </a:solidFill>
              </a:rPr>
              <a:t>Results: High Tunnel Drying</a:t>
            </a:r>
            <a:endParaRPr lang="en-US" sz="4000" dirty="0">
              <a:solidFill>
                <a:schemeClr val="accent6">
                  <a:lumMod val="50000"/>
                </a:schemeClr>
              </a:solidFill>
            </a:endParaRPr>
          </a:p>
        </p:txBody>
      </p:sp>
    </p:spTree>
    <p:extLst>
      <p:ext uri="{BB962C8B-B14F-4D97-AF65-F5344CB8AC3E}">
        <p14:creationId xmlns:p14="http://schemas.microsoft.com/office/powerpoint/2010/main" val="556437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1000" y="1752600"/>
            <a:ext cx="8382000" cy="4267200"/>
          </a:xfrm>
          <a:prstGeom prst="rect">
            <a:avLst/>
          </a:prstGeom>
        </p:spPr>
        <p:txBody>
          <a:bodyPr/>
          <a:lstStyle/>
          <a:p>
            <a:r>
              <a:rPr lang="en-US" sz="2400" dirty="0" smtClean="0"/>
              <a:t>Drying garlic in HT did not cause post-harvest breakdown or increase disease incidence</a:t>
            </a:r>
          </a:p>
          <a:p>
            <a:endParaRPr lang="en-US" sz="2400" dirty="0" smtClean="0"/>
          </a:p>
          <a:p>
            <a:r>
              <a:rPr lang="en-US" sz="2400" dirty="0" smtClean="0"/>
              <a:t>Cutting the tops did not increase post-harvest breakdown or increase disease incidence. It also did not reduce weight in one of the two years of the trial.</a:t>
            </a:r>
          </a:p>
          <a:p>
            <a:endParaRPr lang="en-US" sz="2400" dirty="0" smtClean="0"/>
          </a:p>
          <a:p>
            <a:r>
              <a:rPr lang="en-US" sz="2400" dirty="0" smtClean="0"/>
              <a:t>Washing garlic immediately improved appearance but had minor effect on long-term appearance and disease incidence </a:t>
            </a:r>
          </a:p>
          <a:p>
            <a:pPr marL="18288" indent="0">
              <a:buNone/>
            </a:pPr>
            <a:endParaRPr lang="en-US" dirty="0"/>
          </a:p>
        </p:txBody>
      </p:sp>
      <p:sp>
        <p:nvSpPr>
          <p:cNvPr id="3" name="Title 2"/>
          <p:cNvSpPr>
            <a:spLocks noGrp="1"/>
          </p:cNvSpPr>
          <p:nvPr>
            <p:ph type="title"/>
          </p:nvPr>
        </p:nvSpPr>
        <p:spPr>
          <a:xfrm>
            <a:off x="457200" y="685800"/>
            <a:ext cx="7772400" cy="1066800"/>
          </a:xfrm>
        </p:spPr>
        <p:txBody>
          <a:bodyPr>
            <a:normAutofit/>
          </a:bodyPr>
          <a:lstStyle/>
          <a:p>
            <a:r>
              <a:rPr lang="en-US" sz="4000" dirty="0" smtClean="0"/>
              <a:t>Conclusions</a:t>
            </a:r>
            <a:endParaRPr lang="en-US" sz="4000" dirty="0"/>
          </a:p>
        </p:txBody>
      </p:sp>
    </p:spTree>
    <p:extLst>
      <p:ext uri="{BB962C8B-B14F-4D97-AF65-F5344CB8AC3E}">
        <p14:creationId xmlns:p14="http://schemas.microsoft.com/office/powerpoint/2010/main" val="2267388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0059"/>
            <a:ext cx="8534399" cy="6397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962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7183"/>
            <a:ext cx="8460147" cy="6342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86200" y="381000"/>
            <a:ext cx="3581400" cy="769441"/>
          </a:xfrm>
          <a:prstGeom prst="rect">
            <a:avLst/>
          </a:prstGeom>
          <a:noFill/>
        </p:spPr>
        <p:txBody>
          <a:bodyPr wrap="square" rtlCol="0">
            <a:spAutoFit/>
          </a:bodyPr>
          <a:lstStyle/>
          <a:p>
            <a:r>
              <a:rPr lang="en-US" sz="4400" dirty="0" smtClean="0"/>
              <a:t>Questions?</a:t>
            </a:r>
            <a:endParaRPr lang="en-US" sz="4400" dirty="0"/>
          </a:p>
        </p:txBody>
      </p:sp>
    </p:spTree>
    <p:extLst>
      <p:ext uri="{BB962C8B-B14F-4D97-AF65-F5344CB8AC3E}">
        <p14:creationId xmlns:p14="http://schemas.microsoft.com/office/powerpoint/2010/main" val="1319542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Garlic surface mold 3"/>
          <p:cNvPicPr>
            <a:picLocks noChangeAspect="1" noChangeArrowheads="1"/>
          </p:cNvPicPr>
          <p:nvPr/>
        </p:nvPicPr>
        <p:blipFill>
          <a:blip r:embed="rId2" cstate="print">
            <a:extLst>
              <a:ext uri="{28A0092B-C50C-407E-A947-70E740481C1C}">
                <a14:useLocalDpi xmlns:a14="http://schemas.microsoft.com/office/drawing/2010/main" val="0"/>
              </a:ext>
            </a:extLst>
          </a:blip>
          <a:srcRect l="5789" t="41776" r="41379"/>
          <a:stretch>
            <a:fillRect/>
          </a:stretch>
        </p:blipFill>
        <p:spPr bwMode="auto">
          <a:xfrm>
            <a:off x="247855" y="209550"/>
            <a:ext cx="4171745" cy="3448050"/>
          </a:xfrm>
          <a:prstGeom prst="roundRect">
            <a:avLst>
              <a:gd name="adj" fmla="val 16667"/>
            </a:avLst>
          </a:prstGeom>
          <a:noFill/>
          <a:ln w="63500" algn="in">
            <a:solidFill>
              <a:srgbClr val="F2F2F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4248150" cy="320096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6200"/>
            <a:ext cx="4325636" cy="360977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177"/>
            <a:ext cx="4027762" cy="320082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1088432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9969" y="5037113"/>
            <a:ext cx="8423030" cy="1779954"/>
          </a:xfrm>
        </p:spPr>
        <p:txBody>
          <a:bodyPr>
            <a:normAutofit/>
          </a:bodyPr>
          <a:lstStyle/>
          <a:p>
            <a:pPr algn="ctr"/>
            <a:r>
              <a:rPr lang="en-US" sz="3200" dirty="0" smtClean="0"/>
              <a:t>Harvest at the right time</a:t>
            </a:r>
            <a:br>
              <a:rPr lang="en-US" sz="3200" dirty="0" smtClean="0"/>
            </a:br>
            <a:r>
              <a:rPr lang="en-US" sz="3200" dirty="0" smtClean="0"/>
              <a:t>Undercut garlic before pulling</a:t>
            </a:r>
            <a:r>
              <a:rPr lang="en-US" sz="800" dirty="0" smtClean="0"/>
              <a:t/>
            </a:r>
            <a:br>
              <a:rPr lang="en-US" sz="800" dirty="0" smtClean="0"/>
            </a:br>
            <a:r>
              <a:rPr lang="en-US" sz="3200" dirty="0" smtClean="0"/>
              <a:t>Handle well at harvest</a:t>
            </a:r>
            <a:endParaRPr lang="en-US" sz="3200" dirty="0"/>
          </a:p>
        </p:txBody>
      </p:sp>
      <p:sp>
        <p:nvSpPr>
          <p:cNvPr id="4" name="TextBox 3"/>
          <p:cNvSpPr txBox="1"/>
          <p:nvPr/>
        </p:nvSpPr>
        <p:spPr>
          <a:xfrm>
            <a:off x="762000" y="725269"/>
            <a:ext cx="7315200" cy="646331"/>
          </a:xfrm>
          <a:prstGeom prst="rect">
            <a:avLst/>
          </a:prstGeom>
          <a:noFill/>
        </p:spPr>
        <p:txBody>
          <a:bodyPr wrap="square" rtlCol="0">
            <a:spAutoFit/>
          </a:bodyPr>
          <a:lstStyle/>
          <a:p>
            <a:r>
              <a:rPr lang="en-US" sz="3600" dirty="0" smtClean="0"/>
              <a:t>Prepare for Post-Harvest Success</a:t>
            </a:r>
            <a:endParaRPr lang="en-US" sz="36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744"/>
          <a:stretch/>
        </p:blipFill>
        <p:spPr bwMode="auto">
          <a:xfrm>
            <a:off x="381000" y="1521510"/>
            <a:ext cx="4148797" cy="3515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6129"/>
          <a:stretch/>
        </p:blipFill>
        <p:spPr bwMode="auto">
          <a:xfrm>
            <a:off x="4800600" y="1521510"/>
            <a:ext cx="3962399" cy="354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3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609600"/>
            <a:ext cx="7391400" cy="769441"/>
          </a:xfrm>
          <a:prstGeom prst="rect">
            <a:avLst/>
          </a:prstGeom>
          <a:noFill/>
        </p:spPr>
        <p:txBody>
          <a:bodyPr wrap="square" rtlCol="0">
            <a:spAutoFit/>
          </a:bodyPr>
          <a:lstStyle/>
          <a:p>
            <a:pPr algn="ctr"/>
            <a:r>
              <a:rPr lang="en-US" sz="4400" dirty="0" smtClean="0"/>
              <a:t>Post-Harvest Trial</a:t>
            </a:r>
            <a:endParaRPr lang="en-US" sz="4400" dirty="0"/>
          </a:p>
        </p:txBody>
      </p:sp>
      <p:sp>
        <p:nvSpPr>
          <p:cNvPr id="5" name="TextBox 4"/>
          <p:cNvSpPr txBox="1"/>
          <p:nvPr/>
        </p:nvSpPr>
        <p:spPr>
          <a:xfrm>
            <a:off x="609600" y="2209800"/>
            <a:ext cx="4419600" cy="3708708"/>
          </a:xfrm>
          <a:prstGeom prst="rect">
            <a:avLst/>
          </a:prstGeom>
          <a:noFill/>
        </p:spPr>
        <p:txBody>
          <a:bodyPr wrap="square" rtlCol="0">
            <a:spAutoFit/>
          </a:bodyPr>
          <a:lstStyle/>
          <a:p>
            <a:r>
              <a:rPr lang="en-US" sz="2400" dirty="0" smtClean="0"/>
              <a:t>Six farms over two years</a:t>
            </a:r>
          </a:p>
          <a:p>
            <a:endParaRPr lang="en-US" sz="1000" dirty="0" smtClean="0"/>
          </a:p>
          <a:p>
            <a:r>
              <a:rPr lang="en-US" sz="2400" dirty="0" smtClean="0"/>
              <a:t>Treatments included:</a:t>
            </a:r>
          </a:p>
          <a:p>
            <a:r>
              <a:rPr lang="en-US" sz="2400" dirty="0"/>
              <a:t>	</a:t>
            </a:r>
            <a:r>
              <a:rPr lang="en-US" sz="2400" dirty="0" smtClean="0"/>
              <a:t>-Cutting tops</a:t>
            </a:r>
          </a:p>
          <a:p>
            <a:r>
              <a:rPr lang="en-US" sz="2400" dirty="0" smtClean="0"/>
              <a:t>	-Cutting roots</a:t>
            </a:r>
          </a:p>
          <a:p>
            <a:r>
              <a:rPr lang="en-US" sz="2400" dirty="0"/>
              <a:t>	</a:t>
            </a:r>
            <a:r>
              <a:rPr lang="en-US" sz="2400" dirty="0" smtClean="0"/>
              <a:t>-Washing garlic</a:t>
            </a:r>
          </a:p>
          <a:p>
            <a:r>
              <a:rPr lang="en-US" sz="2400" dirty="0"/>
              <a:t>	</a:t>
            </a:r>
            <a:r>
              <a:rPr lang="en-US" sz="2400" dirty="0" smtClean="0"/>
              <a:t>-Drying in high tunnels</a:t>
            </a:r>
          </a:p>
          <a:p>
            <a:r>
              <a:rPr lang="en-US" sz="2400" dirty="0"/>
              <a:t>	</a:t>
            </a:r>
            <a:r>
              <a:rPr lang="en-US" sz="2400" dirty="0" smtClean="0"/>
              <a:t>-Drying in barns/sheds</a:t>
            </a:r>
          </a:p>
          <a:p>
            <a:r>
              <a:rPr lang="en-US" sz="2400" dirty="0"/>
              <a:t>	</a:t>
            </a:r>
            <a:r>
              <a:rPr lang="en-US" sz="2400" dirty="0" smtClean="0"/>
              <a:t>-Leaving garlic intact</a:t>
            </a:r>
          </a:p>
          <a:p>
            <a:endParaRPr lang="en-US" sz="1000" dirty="0" smtClean="0"/>
          </a:p>
          <a:p>
            <a:r>
              <a:rPr lang="en-US" sz="2400" dirty="0" smtClean="0"/>
              <a:t>Combinations of the above</a:t>
            </a:r>
            <a:endParaRPr lang="en-US" sz="24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393" b="7769"/>
          <a:stretch/>
        </p:blipFill>
        <p:spPr bwMode="auto">
          <a:xfrm>
            <a:off x="5081863" y="2056150"/>
            <a:ext cx="3681137" cy="4581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6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415726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609600"/>
            <a:ext cx="4152900" cy="3124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4" name="Text Box 6"/>
          <p:cNvSpPr txBox="1">
            <a:spLocks noChangeArrowheads="1"/>
          </p:cNvSpPr>
          <p:nvPr/>
        </p:nvSpPr>
        <p:spPr bwMode="auto">
          <a:xfrm>
            <a:off x="304799" y="3886200"/>
            <a:ext cx="4157269" cy="2514600"/>
          </a:xfrm>
          <a:prstGeom prst="rect">
            <a:avLst/>
          </a:prstGeom>
          <a:solidFill>
            <a:srgbClr val="FFFFFF"/>
          </a:solidFill>
          <a:ln w="31750" algn="in">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smtClean="0">
                <a:ln>
                  <a:noFill/>
                </a:ln>
                <a:solidFill>
                  <a:srgbClr val="000000"/>
                </a:solidFill>
                <a:effectLst/>
                <a:latin typeface="+mj-lt"/>
                <a:cs typeface="Arial" pitchFamily="34" charset="0"/>
              </a:rPr>
              <a:t> Root Pruning. </a:t>
            </a:r>
            <a:r>
              <a:rPr kumimoji="0" lang="en-US" sz="2600" b="0" i="0" u="none" strike="noStrike" cap="none" normalizeH="0" baseline="0" dirty="0" smtClean="0">
                <a:ln>
                  <a:noFill/>
                </a:ln>
                <a:solidFill>
                  <a:srgbClr val="000000"/>
                </a:solidFill>
                <a:effectLst/>
                <a:latin typeface="+mj-lt"/>
                <a:cs typeface="Arial" pitchFamily="34" charset="0"/>
              </a:rPr>
              <a:t>Roots were cut  while garlic was still moist using a knife or pruning shears. Care was taken not to damage the basal plate. </a:t>
            </a:r>
            <a:endParaRPr kumimoji="0" lang="en-US" sz="1800" b="0" i="0" u="none" strike="noStrike" cap="none" normalizeH="0" baseline="0" dirty="0" smtClean="0">
              <a:ln>
                <a:noFill/>
              </a:ln>
              <a:solidFill>
                <a:schemeClr val="tx1"/>
              </a:solidFill>
              <a:effectLst/>
              <a:latin typeface="+mj-lt"/>
              <a:cs typeface="Arial" pitchFamily="34" charset="0"/>
            </a:endParaRPr>
          </a:p>
        </p:txBody>
      </p:sp>
      <p:sp>
        <p:nvSpPr>
          <p:cNvPr id="5" name="Text Box 7"/>
          <p:cNvSpPr txBox="1">
            <a:spLocks noChangeArrowheads="1"/>
          </p:cNvSpPr>
          <p:nvPr/>
        </p:nvSpPr>
        <p:spPr bwMode="auto">
          <a:xfrm>
            <a:off x="4663931" y="3886201"/>
            <a:ext cx="4137169" cy="2362200"/>
          </a:xfrm>
          <a:prstGeom prst="rect">
            <a:avLst/>
          </a:prstGeom>
          <a:solidFill>
            <a:srgbClr val="FFFFFF"/>
          </a:solidFill>
          <a:ln w="31750" algn="in">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smtClean="0">
                <a:ln>
                  <a:noFill/>
                </a:ln>
                <a:solidFill>
                  <a:srgbClr val="000000"/>
                </a:solidFill>
                <a:effectLst/>
                <a:latin typeface="+mj-lt"/>
                <a:cs typeface="Arial" pitchFamily="34" charset="0"/>
              </a:rPr>
              <a:t> Top cutting.  </a:t>
            </a:r>
            <a:r>
              <a:rPr kumimoji="0" lang="en-US" sz="2600" b="0" i="0" u="none" strike="noStrike" cap="none" normalizeH="0" baseline="0" dirty="0" smtClean="0">
                <a:ln>
                  <a:noFill/>
                </a:ln>
                <a:solidFill>
                  <a:srgbClr val="000000"/>
                </a:solidFill>
                <a:effectLst/>
                <a:latin typeface="+mj-lt"/>
                <a:cs typeface="Arial" pitchFamily="34" charset="0"/>
              </a:rPr>
              <a:t>Tops were cut to a height of six inches while garlic was green. The mechanical cutting showed some variation of height. </a:t>
            </a:r>
            <a:endParaRPr kumimoji="0" lang="en-US" sz="1800" b="0" i="0" u="none" strike="noStrike" cap="none" normalizeH="0" baseline="0" dirty="0" smtClean="0">
              <a:ln>
                <a:noFill/>
              </a:ln>
              <a:solidFill>
                <a:schemeClr val="tx1"/>
              </a:solidFill>
              <a:effectLst/>
              <a:latin typeface="+mj-lt"/>
              <a:cs typeface="Arial" pitchFamily="34" charset="0"/>
            </a:endParaRPr>
          </a:p>
        </p:txBody>
      </p:sp>
    </p:spTree>
    <p:extLst>
      <p:ext uri="{BB962C8B-B14F-4D97-AF65-F5344CB8AC3E}">
        <p14:creationId xmlns:p14="http://schemas.microsoft.com/office/powerpoint/2010/main" val="4108182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70104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5400" y="649069"/>
            <a:ext cx="6400800" cy="646331"/>
          </a:xfrm>
          <a:prstGeom prst="rect">
            <a:avLst/>
          </a:prstGeom>
          <a:noFill/>
        </p:spPr>
        <p:txBody>
          <a:bodyPr wrap="square" rtlCol="0">
            <a:spAutoFit/>
          </a:bodyPr>
          <a:lstStyle/>
          <a:p>
            <a:pPr algn="ctr"/>
            <a:r>
              <a:rPr lang="en-US" sz="3600" dirty="0" smtClean="0"/>
              <a:t>It’s the little things…</a:t>
            </a:r>
            <a:endParaRPr lang="en-US" sz="3600" dirty="0"/>
          </a:p>
        </p:txBody>
      </p:sp>
    </p:spTree>
    <p:extLst>
      <p:ext uri="{BB962C8B-B14F-4D97-AF65-F5344CB8AC3E}">
        <p14:creationId xmlns:p14="http://schemas.microsoft.com/office/powerpoint/2010/main" val="3597220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1000" y="1524000"/>
            <a:ext cx="8382000" cy="4267200"/>
          </a:xfrm>
          <a:prstGeom prst="rect">
            <a:avLst/>
          </a:prstGeom>
        </p:spPr>
        <p:txBody>
          <a:bodyPr/>
          <a:lstStyle/>
          <a:p>
            <a:endParaRPr lang="en-US"/>
          </a:p>
        </p:txBody>
      </p:sp>
      <p:sp>
        <p:nvSpPr>
          <p:cNvPr id="3" name="Title 2"/>
          <p:cNvSpPr>
            <a:spLocks noGrp="1"/>
          </p:cNvSpPr>
          <p:nvPr>
            <p:ph type="title"/>
          </p:nvPr>
        </p:nvSpPr>
        <p:spPr>
          <a:xfrm>
            <a:off x="838200" y="381000"/>
            <a:ext cx="7543800" cy="914400"/>
          </a:xfrm>
        </p:spPr>
        <p:txBody>
          <a:bodyPr>
            <a:normAutofit/>
          </a:bodyPr>
          <a:lstStyle/>
          <a:p>
            <a:r>
              <a:rPr lang="en-US" sz="4800" dirty="0" smtClean="0"/>
              <a:t>And the  bigger things…</a:t>
            </a:r>
            <a:endParaRPr lang="en-US" sz="4800" dirty="0"/>
          </a:p>
        </p:txBody>
      </p:sp>
      <p:pic>
        <p:nvPicPr>
          <p:cNvPr id="12290" name="Picture 2" descr="C:\Users\cls263\Pictures\2012-09-07 Garlic trial final perry\IMG_02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14585"/>
            <a:ext cx="9144000" cy="5138615"/>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rot="4916047">
            <a:off x="2370278" y="2989851"/>
            <a:ext cx="501646" cy="10675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p:cNvSpPr txBox="1"/>
          <p:nvPr/>
        </p:nvSpPr>
        <p:spPr>
          <a:xfrm>
            <a:off x="3276600" y="2895600"/>
            <a:ext cx="2362200"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Tops cut 6” tall with sickle-bar mower. Greens left in field. Garlic was undercut  to harvest. </a:t>
            </a:r>
            <a:endParaRPr lang="en-US" dirty="0"/>
          </a:p>
        </p:txBody>
      </p:sp>
    </p:spTree>
    <p:extLst>
      <p:ext uri="{BB962C8B-B14F-4D97-AF65-F5344CB8AC3E}">
        <p14:creationId xmlns:p14="http://schemas.microsoft.com/office/powerpoint/2010/main" val="69669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1190625"/>
            <a:ext cx="3476625" cy="47529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271" y="457200"/>
            <a:ext cx="3906129" cy="32004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4" name="Text Box 4"/>
          <p:cNvSpPr txBox="1">
            <a:spLocks noChangeArrowheads="1"/>
          </p:cNvSpPr>
          <p:nvPr/>
        </p:nvSpPr>
        <p:spPr bwMode="auto">
          <a:xfrm>
            <a:off x="4191000" y="3886200"/>
            <a:ext cx="4876800" cy="2819400"/>
          </a:xfrm>
          <a:prstGeom prst="rect">
            <a:avLst/>
          </a:prstGeom>
          <a:solidFill>
            <a:srgbClr val="FFFFFF"/>
          </a:solidFill>
          <a:ln w="31750" algn="in">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Arial" pitchFamily="34" charset="0"/>
              </a:rPr>
              <a:t>Washing </a:t>
            </a:r>
            <a:r>
              <a:rPr kumimoji="0" lang="en-US" sz="2400" b="0" i="0" u="none" strike="noStrike" cap="none" normalizeH="0" baseline="0" dirty="0" smtClean="0">
                <a:ln>
                  <a:noFill/>
                </a:ln>
                <a:solidFill>
                  <a:srgbClr val="000000"/>
                </a:solidFill>
                <a:effectLst/>
                <a:latin typeface="+mj-lt"/>
                <a:cs typeface="Arial" pitchFamily="34" charset="0"/>
              </a:rPr>
              <a:t>was completed using a garden hose and a nozzle. Power washers were not used. After washing, garlic was air dried before being placed in the curing area.  Garlic was washed until dirt was removed from the bulb.</a:t>
            </a:r>
            <a:endParaRPr kumimoji="0" lang="en-US" sz="1600" b="0" i="0" u="none" strike="noStrike" cap="none" normalizeH="0" baseline="0" dirty="0" smtClean="0">
              <a:ln>
                <a:noFill/>
              </a:ln>
              <a:solidFill>
                <a:schemeClr val="tx1"/>
              </a:solidFill>
              <a:effectLst/>
              <a:latin typeface="+mj-lt"/>
              <a:cs typeface="Arial" pitchFamily="34" charset="0"/>
            </a:endParaRPr>
          </a:p>
        </p:txBody>
      </p:sp>
    </p:spTree>
    <p:extLst>
      <p:ext uri="{BB962C8B-B14F-4D97-AF65-F5344CB8AC3E}">
        <p14:creationId xmlns:p14="http://schemas.microsoft.com/office/powerpoint/2010/main" val="1907243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2176" b="8719"/>
          <a:stretch/>
        </p:blipFill>
        <p:spPr bwMode="auto">
          <a:xfrm>
            <a:off x="1101436" y="281998"/>
            <a:ext cx="3202564" cy="337560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9833"/>
          <a:stretch/>
        </p:blipFill>
        <p:spPr bwMode="auto">
          <a:xfrm>
            <a:off x="4767766" y="304800"/>
            <a:ext cx="3157034" cy="336665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4" name="Text Box 4"/>
          <p:cNvSpPr txBox="1">
            <a:spLocks noChangeArrowheads="1"/>
          </p:cNvSpPr>
          <p:nvPr/>
        </p:nvSpPr>
        <p:spPr bwMode="auto">
          <a:xfrm>
            <a:off x="1066800" y="3810000"/>
            <a:ext cx="3271837" cy="2925329"/>
          </a:xfrm>
          <a:prstGeom prst="rect">
            <a:avLst/>
          </a:prstGeom>
          <a:solidFill>
            <a:srgbClr val="FFFFFF"/>
          </a:solidFill>
          <a:ln w="31750" algn="in">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cs typeface="Arial" pitchFamily="34" charset="0"/>
              </a:rPr>
              <a:t>Drying in high tunnels:   </a:t>
            </a:r>
            <a:r>
              <a:rPr kumimoji="0" lang="en-US" sz="2000" b="0" i="0" u="none" strike="noStrike" cap="none" normalizeH="0" baseline="0" dirty="0" smtClean="0">
                <a:ln>
                  <a:noFill/>
                </a:ln>
                <a:solidFill>
                  <a:srgbClr val="000000"/>
                </a:solidFill>
                <a:effectLst/>
                <a:latin typeface="+mj-lt"/>
                <a:cs typeface="Arial" pitchFamily="34" charset="0"/>
              </a:rPr>
              <a:t>Garlic was moved to high tunnels immediately after other treatments were completed. All high tunnels had a shade cloth and were ventilated with fans, preventing temperatures from exceeding 110</a:t>
            </a:r>
            <a:r>
              <a:rPr kumimoji="0" lang="en-US" sz="2000" b="0" i="0" u="none" strike="noStrike" cap="none" normalizeH="0" baseline="0" dirty="0" smtClean="0">
                <a:ln>
                  <a:noFill/>
                </a:ln>
                <a:solidFill>
                  <a:srgbClr val="000000"/>
                </a:solidFill>
                <a:effectLst/>
                <a:latin typeface="Times New Roman"/>
                <a:cs typeface="Times New Roman"/>
              </a:rPr>
              <a:t>º</a:t>
            </a:r>
            <a:r>
              <a:rPr kumimoji="0" lang="en-US" sz="2000" b="0" i="0" u="none" strike="noStrike" cap="none" normalizeH="0" baseline="0" dirty="0" smtClean="0">
                <a:ln>
                  <a:noFill/>
                </a:ln>
                <a:solidFill>
                  <a:srgbClr val="000000"/>
                </a:solidFill>
                <a:effectLst/>
                <a:latin typeface="+mj-lt"/>
                <a:cs typeface="Arial" pitchFamily="34" charset="0"/>
              </a:rPr>
              <a:t>F. </a:t>
            </a:r>
            <a:endParaRPr kumimoji="0" lang="en-US" sz="1400" b="0" i="0" u="none" strike="noStrike" cap="none" normalizeH="0" baseline="0" dirty="0" smtClean="0">
              <a:ln>
                <a:noFill/>
              </a:ln>
              <a:solidFill>
                <a:schemeClr val="tx1"/>
              </a:solidFill>
              <a:effectLst/>
              <a:latin typeface="+mj-lt"/>
              <a:cs typeface="Arial" pitchFamily="34" charset="0"/>
            </a:endParaRPr>
          </a:p>
        </p:txBody>
      </p:sp>
      <p:sp>
        <p:nvSpPr>
          <p:cNvPr id="5" name="Text Box 5"/>
          <p:cNvSpPr txBox="1">
            <a:spLocks noChangeArrowheads="1"/>
          </p:cNvSpPr>
          <p:nvPr/>
        </p:nvSpPr>
        <p:spPr bwMode="auto">
          <a:xfrm>
            <a:off x="4767766" y="3809999"/>
            <a:ext cx="3157034" cy="2286001"/>
          </a:xfrm>
          <a:prstGeom prst="rect">
            <a:avLst/>
          </a:prstGeom>
          <a:solidFill>
            <a:srgbClr val="FFFFFF"/>
          </a:solidFill>
          <a:ln w="31750" algn="in">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cs typeface="Arial" pitchFamily="34" charset="0"/>
              </a:rPr>
              <a:t>Open-Air Drying: </a:t>
            </a:r>
            <a:r>
              <a:rPr kumimoji="0" lang="en-US" sz="2000" b="0" i="0" u="none" strike="noStrike" cap="none" normalizeH="0" baseline="0" dirty="0" smtClean="0">
                <a:ln>
                  <a:noFill/>
                </a:ln>
                <a:solidFill>
                  <a:srgbClr val="000000"/>
                </a:solidFill>
                <a:effectLst/>
                <a:latin typeface="+mj-lt"/>
                <a:cs typeface="Arial" pitchFamily="34" charset="0"/>
              </a:rPr>
              <a:t>These treatments were placed in solid but well-ventilated buildings such as barns and sheds to dry without supplemental heat from     the sun. </a:t>
            </a:r>
            <a:endParaRPr kumimoji="0" lang="en-US" sz="1400" b="0" i="0" u="none" strike="noStrike" cap="none" normalizeH="0" baseline="0" dirty="0" smtClean="0">
              <a:ln>
                <a:noFill/>
              </a:ln>
              <a:solidFill>
                <a:schemeClr val="tx1"/>
              </a:solidFill>
              <a:effectLst/>
              <a:latin typeface="+mj-lt"/>
              <a:cs typeface="Arial" pitchFamily="34" charset="0"/>
            </a:endParaRPr>
          </a:p>
        </p:txBody>
      </p:sp>
    </p:spTree>
    <p:extLst>
      <p:ext uri="{BB962C8B-B14F-4D97-AF65-F5344CB8AC3E}">
        <p14:creationId xmlns:p14="http://schemas.microsoft.com/office/powerpoint/2010/main" val="10882549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deshow">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3784</TotalTime>
  <Words>656</Words>
  <Application>Microsoft Office PowerPoint</Application>
  <PresentationFormat>On-screen Show (4:3)</PresentationFormat>
  <Paragraphs>67</Paragraphs>
  <Slides>18</Slides>
  <Notes>9</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Tradeshow</vt:lpstr>
      <vt:lpstr>Northeast Garlic Post Harvest Trial Results   2015 Mid-Atlantic Fruit and Vegetable Program</vt:lpstr>
      <vt:lpstr>PowerPoint Presentation</vt:lpstr>
      <vt:lpstr>Harvest at the right time Undercut garlic before pulling Handle well at harvest</vt:lpstr>
      <vt:lpstr>PowerPoint Presentation</vt:lpstr>
      <vt:lpstr>PowerPoint Presentation</vt:lpstr>
      <vt:lpstr>PowerPoint Presentation</vt:lpstr>
      <vt:lpstr>And the  bigger things…</vt:lpstr>
      <vt:lpstr>PowerPoint Presentation</vt:lpstr>
      <vt:lpstr>PowerPoint Presentation</vt:lpstr>
      <vt:lpstr>PowerPoint Presentation</vt:lpstr>
      <vt:lpstr>Results: Root Trimming</vt:lpstr>
      <vt:lpstr>Results: Washing bulbs</vt:lpstr>
      <vt:lpstr>Results: Trimming Tops</vt:lpstr>
      <vt:lpstr>PowerPoint Presentation</vt:lpstr>
      <vt:lpstr>Results: High Tunnel Drying</vt:lpstr>
      <vt:lpstr>Conclusions</vt:lpstr>
      <vt:lpstr>PowerPoint Presentation</vt:lpstr>
      <vt:lpstr>PowerPoint Presentation</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Garlic Post-Harvest Handling Trial Results</dc:title>
  <dc:creator>crystal stewart</dc:creator>
  <cp:lastModifiedBy>crystal stewart</cp:lastModifiedBy>
  <cp:revision>30</cp:revision>
  <dcterms:created xsi:type="dcterms:W3CDTF">2013-12-15T22:22:21Z</dcterms:created>
  <dcterms:modified xsi:type="dcterms:W3CDTF">2015-01-29T11:00:36Z</dcterms:modified>
</cp:coreProperties>
</file>