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20"/>
  </p:notesMasterIdLst>
  <p:handoutMasterIdLst>
    <p:handoutMasterId r:id="rId21"/>
  </p:handoutMasterIdLst>
  <p:sldIdLst>
    <p:sldId id="928" r:id="rId2"/>
    <p:sldId id="927" r:id="rId3"/>
    <p:sldId id="257" r:id="rId4"/>
    <p:sldId id="565" r:id="rId5"/>
    <p:sldId id="749" r:id="rId6"/>
    <p:sldId id="715" r:id="rId7"/>
    <p:sldId id="889" r:id="rId8"/>
    <p:sldId id="677" r:id="rId9"/>
    <p:sldId id="855" r:id="rId10"/>
    <p:sldId id="843" r:id="rId11"/>
    <p:sldId id="844" r:id="rId12"/>
    <p:sldId id="849" r:id="rId13"/>
    <p:sldId id="848" r:id="rId14"/>
    <p:sldId id="850" r:id="rId15"/>
    <p:sldId id="851" r:id="rId16"/>
    <p:sldId id="930" r:id="rId17"/>
    <p:sldId id="931" r:id="rId18"/>
    <p:sldId id="929" r:id="rId1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008000"/>
    <a:srgbClr val="CC9900"/>
    <a:srgbClr val="000000"/>
    <a:srgbClr val="663300"/>
    <a:srgbClr val="FFFF00"/>
    <a:srgbClr val="9966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1" autoAdjust="0"/>
    <p:restoredTop sz="94681" autoAdjust="0"/>
  </p:normalViewPr>
  <p:slideViewPr>
    <p:cSldViewPr>
      <p:cViewPr>
        <p:scale>
          <a:sx n="66" d="100"/>
          <a:sy n="66" d="100"/>
        </p:scale>
        <p:origin x="-720"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290" cy="464820"/>
          </a:xfrm>
          <a:prstGeom prst="rect">
            <a:avLst/>
          </a:prstGeom>
        </p:spPr>
        <p:txBody>
          <a:bodyPr vert="horz" lIns="92301" tIns="46150" rIns="92301" bIns="46150" rtlCol="0"/>
          <a:lstStyle>
            <a:lvl1pPr algn="l" eaLnBrk="0" hangingPunct="0">
              <a:defRPr sz="1200"/>
            </a:lvl1pPr>
          </a:lstStyle>
          <a:p>
            <a:pPr>
              <a:defRPr/>
            </a:pPr>
            <a:endParaRPr lang="en-US"/>
          </a:p>
        </p:txBody>
      </p:sp>
      <p:sp>
        <p:nvSpPr>
          <p:cNvPr id="3" name="Date Placeholder 2"/>
          <p:cNvSpPr>
            <a:spLocks noGrp="1"/>
          </p:cNvSpPr>
          <p:nvPr>
            <p:ph type="dt" sz="quarter" idx="1"/>
          </p:nvPr>
        </p:nvSpPr>
        <p:spPr>
          <a:xfrm>
            <a:off x="3885180" y="0"/>
            <a:ext cx="2971290" cy="464820"/>
          </a:xfrm>
          <a:prstGeom prst="rect">
            <a:avLst/>
          </a:prstGeom>
        </p:spPr>
        <p:txBody>
          <a:bodyPr vert="horz" lIns="92301" tIns="46150" rIns="92301" bIns="46150" rtlCol="0"/>
          <a:lstStyle>
            <a:lvl1pPr algn="r" eaLnBrk="0" hangingPunct="0">
              <a:defRPr sz="1200"/>
            </a:lvl1pPr>
          </a:lstStyle>
          <a:p>
            <a:pPr>
              <a:defRPr/>
            </a:pPr>
            <a:fld id="{EE06F9CB-0E20-4309-9524-30F8BCCEAE4B}" type="datetimeFigureOut">
              <a:rPr lang="en-US"/>
              <a:pPr>
                <a:defRPr/>
              </a:pPr>
              <a:t>8/20/2012</a:t>
            </a:fld>
            <a:endParaRPr lang="en-US"/>
          </a:p>
        </p:txBody>
      </p:sp>
      <p:sp>
        <p:nvSpPr>
          <p:cNvPr id="4" name="Footer Placeholder 3"/>
          <p:cNvSpPr>
            <a:spLocks noGrp="1"/>
          </p:cNvSpPr>
          <p:nvPr>
            <p:ph type="ftr" sz="quarter" idx="2"/>
          </p:nvPr>
        </p:nvSpPr>
        <p:spPr>
          <a:xfrm>
            <a:off x="0" y="8830010"/>
            <a:ext cx="2971290" cy="464820"/>
          </a:xfrm>
          <a:prstGeom prst="rect">
            <a:avLst/>
          </a:prstGeom>
        </p:spPr>
        <p:txBody>
          <a:bodyPr vert="horz" lIns="92301" tIns="46150" rIns="92301" bIns="46150" rtlCol="0" anchor="b"/>
          <a:lstStyle>
            <a:lvl1pPr algn="l" eaLnBrk="0" hangingPunct="0">
              <a:defRPr sz="1200"/>
            </a:lvl1pPr>
          </a:lstStyle>
          <a:p>
            <a:pPr>
              <a:defRPr/>
            </a:pPr>
            <a:endParaRPr lang="en-US"/>
          </a:p>
        </p:txBody>
      </p:sp>
      <p:sp>
        <p:nvSpPr>
          <p:cNvPr id="5" name="Slide Number Placeholder 4"/>
          <p:cNvSpPr>
            <a:spLocks noGrp="1"/>
          </p:cNvSpPr>
          <p:nvPr>
            <p:ph type="sldNum" sz="quarter" idx="3"/>
          </p:nvPr>
        </p:nvSpPr>
        <p:spPr>
          <a:xfrm>
            <a:off x="3885180" y="8830010"/>
            <a:ext cx="2971290" cy="464820"/>
          </a:xfrm>
          <a:prstGeom prst="rect">
            <a:avLst/>
          </a:prstGeom>
        </p:spPr>
        <p:txBody>
          <a:bodyPr vert="horz" lIns="92301" tIns="46150" rIns="92301" bIns="46150" rtlCol="0" anchor="b"/>
          <a:lstStyle>
            <a:lvl1pPr algn="r" eaLnBrk="0" hangingPunct="0">
              <a:defRPr sz="1200"/>
            </a:lvl1pPr>
          </a:lstStyle>
          <a:p>
            <a:pPr>
              <a:defRPr/>
            </a:pPr>
            <a:fld id="{6D88ACE5-3000-440A-9B19-49DA0C1409DE}" type="slidenum">
              <a:rPr lang="en-US"/>
              <a:pPr>
                <a:defRPr/>
              </a:pPr>
              <a:t>‹#›</a:t>
            </a:fld>
            <a:endParaRPr lang="en-US"/>
          </a:p>
        </p:txBody>
      </p:sp>
    </p:spTree>
    <p:extLst>
      <p:ext uri="{BB962C8B-B14F-4D97-AF65-F5344CB8AC3E}">
        <p14:creationId xmlns:p14="http://schemas.microsoft.com/office/powerpoint/2010/main" val="1590544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290" cy="464820"/>
          </a:xfrm>
          <a:prstGeom prst="rect">
            <a:avLst/>
          </a:prstGeom>
          <a:noFill/>
          <a:ln w="9525">
            <a:noFill/>
            <a:miter lim="800000"/>
            <a:headEnd/>
            <a:tailEnd/>
          </a:ln>
          <a:effectLst/>
        </p:spPr>
        <p:txBody>
          <a:bodyPr vert="horz" wrap="square" lIns="92301" tIns="46150" rIns="92301" bIns="46150" numCol="1" anchor="t" anchorCtr="0" compatLnSpc="1">
            <a:prstTxWarp prst="textNoShape">
              <a:avLst/>
            </a:prstTxWarp>
          </a:bodyPr>
          <a:lstStyle>
            <a:lvl1pPr eaLnBrk="0" hangingPunct="0">
              <a:defRPr sz="1200"/>
            </a:lvl1pPr>
          </a:lstStyle>
          <a:p>
            <a:pPr>
              <a:defRPr/>
            </a:pPr>
            <a:endParaRPr lang="en-US"/>
          </a:p>
        </p:txBody>
      </p:sp>
      <p:sp>
        <p:nvSpPr>
          <p:cNvPr id="7171" name="Rectangle 3"/>
          <p:cNvSpPr>
            <a:spLocks noGrp="1" noChangeArrowheads="1"/>
          </p:cNvSpPr>
          <p:nvPr>
            <p:ph type="dt" idx="1"/>
          </p:nvPr>
        </p:nvSpPr>
        <p:spPr bwMode="auto">
          <a:xfrm>
            <a:off x="3885180" y="0"/>
            <a:ext cx="2971290" cy="464820"/>
          </a:xfrm>
          <a:prstGeom prst="rect">
            <a:avLst/>
          </a:prstGeom>
          <a:noFill/>
          <a:ln w="9525">
            <a:noFill/>
            <a:miter lim="800000"/>
            <a:headEnd/>
            <a:tailEnd/>
          </a:ln>
          <a:effectLst/>
        </p:spPr>
        <p:txBody>
          <a:bodyPr vert="horz" wrap="square" lIns="92301" tIns="46150" rIns="92301" bIns="46150" numCol="1" anchor="t" anchorCtr="0" compatLnSpc="1">
            <a:prstTxWarp prst="textNoShape">
              <a:avLst/>
            </a:prstTxWarp>
          </a:bodyPr>
          <a:lstStyle>
            <a:lvl1pPr algn="r" eaLnBrk="0" hangingPunct="0">
              <a:defRPr sz="120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2301" tIns="46150" rIns="92301" bIns="461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30010"/>
            <a:ext cx="2971290" cy="464820"/>
          </a:xfrm>
          <a:prstGeom prst="rect">
            <a:avLst/>
          </a:prstGeom>
          <a:noFill/>
          <a:ln w="9525">
            <a:noFill/>
            <a:miter lim="800000"/>
            <a:headEnd/>
            <a:tailEnd/>
          </a:ln>
          <a:effectLst/>
        </p:spPr>
        <p:txBody>
          <a:bodyPr vert="horz" wrap="square" lIns="92301" tIns="46150" rIns="92301" bIns="46150" numCol="1" anchor="b" anchorCtr="0" compatLnSpc="1">
            <a:prstTxWarp prst="textNoShape">
              <a:avLst/>
            </a:prstTxWarp>
          </a:bodyPr>
          <a:lstStyle>
            <a:lvl1pPr eaLnBrk="0" hangingPunct="0">
              <a:defRPr sz="1200"/>
            </a:lvl1pPr>
          </a:lstStyle>
          <a:p>
            <a:pPr>
              <a:defRPr/>
            </a:pPr>
            <a:endParaRPr lang="en-US"/>
          </a:p>
        </p:txBody>
      </p:sp>
      <p:sp>
        <p:nvSpPr>
          <p:cNvPr id="7175" name="Rectangle 7"/>
          <p:cNvSpPr>
            <a:spLocks noGrp="1" noChangeArrowheads="1"/>
          </p:cNvSpPr>
          <p:nvPr>
            <p:ph type="sldNum" sz="quarter" idx="5"/>
          </p:nvPr>
        </p:nvSpPr>
        <p:spPr bwMode="auto">
          <a:xfrm>
            <a:off x="3885180" y="8830010"/>
            <a:ext cx="2971290" cy="464820"/>
          </a:xfrm>
          <a:prstGeom prst="rect">
            <a:avLst/>
          </a:prstGeom>
          <a:noFill/>
          <a:ln w="9525">
            <a:noFill/>
            <a:miter lim="800000"/>
            <a:headEnd/>
            <a:tailEnd/>
          </a:ln>
          <a:effectLst/>
        </p:spPr>
        <p:txBody>
          <a:bodyPr vert="horz" wrap="square" lIns="92301" tIns="46150" rIns="92301" bIns="46150" numCol="1" anchor="b" anchorCtr="0" compatLnSpc="1">
            <a:prstTxWarp prst="textNoShape">
              <a:avLst/>
            </a:prstTxWarp>
          </a:bodyPr>
          <a:lstStyle>
            <a:lvl1pPr algn="r" eaLnBrk="0" hangingPunct="0">
              <a:defRPr sz="1200"/>
            </a:lvl1pPr>
          </a:lstStyle>
          <a:p>
            <a:pPr>
              <a:defRPr/>
            </a:pPr>
            <a:fld id="{E26026A8-9A64-41B7-920C-2CACEC14D3FE}" type="slidenum">
              <a:rPr lang="en-US"/>
              <a:pPr>
                <a:defRPr/>
              </a:pPr>
              <a:t>‹#›</a:t>
            </a:fld>
            <a:endParaRPr lang="en-US"/>
          </a:p>
        </p:txBody>
      </p:sp>
    </p:spTree>
    <p:extLst>
      <p:ext uri="{BB962C8B-B14F-4D97-AF65-F5344CB8AC3E}">
        <p14:creationId xmlns:p14="http://schemas.microsoft.com/office/powerpoint/2010/main" val="2469440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813AE4D5-D8EE-4342-AC9A-5CF32519107F}" type="slidenum">
              <a:rPr lang="en-US" smtClean="0"/>
              <a:pPr/>
              <a:t>3</a:t>
            </a:fld>
            <a:endParaRPr lang="en-US" smtClean="0"/>
          </a:p>
        </p:txBody>
      </p:sp>
      <p:sp>
        <p:nvSpPr>
          <p:cNvPr id="26627" name="Rectangle 2"/>
          <p:cNvSpPr>
            <a:spLocks noGrp="1" noRot="1" noChangeAspect="1" noChangeArrowheads="1" noTextEdit="1"/>
          </p:cNvSpPr>
          <p:nvPr>
            <p:ph type="sldImg"/>
          </p:nvPr>
        </p:nvSpPr>
        <p:spPr>
          <a:xfrm>
            <a:off x="1106488" y="696913"/>
            <a:ext cx="4648200" cy="3486150"/>
          </a:xfrm>
          <a:ln/>
        </p:spPr>
      </p:sp>
      <p:sp>
        <p:nvSpPr>
          <p:cNvPr id="26628"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3" tIns="46457" rIns="92913" bIns="46457"/>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65AD2A0C-513E-433C-BE0E-2436365A0485}" type="slidenum">
              <a:rPr lang="en-US" smtClean="0"/>
              <a:pPr/>
              <a:t>14</a:t>
            </a:fld>
            <a:endParaRPr lang="en-US" smtClean="0"/>
          </a:p>
        </p:txBody>
      </p:sp>
      <p:sp>
        <p:nvSpPr>
          <p:cNvPr id="35843" name="Rectangle 2"/>
          <p:cNvSpPr>
            <a:spLocks noGrp="1" noRot="1" noChangeAspect="1" noChangeArrowheads="1" noTextEdit="1"/>
          </p:cNvSpPr>
          <p:nvPr>
            <p:ph type="sldImg"/>
          </p:nvPr>
        </p:nvSpPr>
        <p:spPr>
          <a:xfrm>
            <a:off x="1112838" y="703263"/>
            <a:ext cx="4630737" cy="3473450"/>
          </a:xfrm>
          <a:ln/>
        </p:spPr>
      </p:sp>
      <p:sp>
        <p:nvSpPr>
          <p:cNvPr id="35844"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Populations higher in undisturbed soils.  Similar to nematodes, mites and collembola can be separated into functional groups by life history strategies (some grow fast, tolerate  disturbance, some grow slow are relatively large and are very sensitive to disturbance) to get a relative index of soil disturbance.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46B820E2-AF80-4A6A-979B-30DF6D6EAED6}" type="slidenum">
              <a:rPr lang="en-US" smtClean="0"/>
              <a:pPr/>
              <a:t>15</a:t>
            </a:fld>
            <a:endParaRPr lang="en-US" smtClean="0"/>
          </a:p>
        </p:txBody>
      </p:sp>
      <p:sp>
        <p:nvSpPr>
          <p:cNvPr id="36867" name="Rectangle 2"/>
          <p:cNvSpPr>
            <a:spLocks noGrp="1" noRot="1" noChangeAspect="1" noChangeArrowheads="1" noTextEdit="1"/>
          </p:cNvSpPr>
          <p:nvPr>
            <p:ph type="sldImg"/>
          </p:nvPr>
        </p:nvSpPr>
        <p:spPr>
          <a:xfrm>
            <a:off x="1112838" y="703263"/>
            <a:ext cx="4630737" cy="3473450"/>
          </a:xfrm>
          <a:ln/>
        </p:spPr>
      </p:sp>
      <p:sp>
        <p:nvSpPr>
          <p:cNvPr id="36868"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Could be considered invasive exotic spp.</a:t>
            </a:r>
          </a:p>
          <a:p>
            <a:r>
              <a:rPr lang="en-US" smtClean="0"/>
              <a:t>Displacement =local extinction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A7DFDAFF-FEB4-4527-AC1A-57FBD3AB0A48}" type="slidenum">
              <a:rPr lang="en-US" smtClean="0"/>
              <a:pPr/>
              <a:t>4</a:t>
            </a:fld>
            <a:endParaRPr lang="en-US" smtClean="0"/>
          </a:p>
        </p:txBody>
      </p:sp>
      <p:sp>
        <p:nvSpPr>
          <p:cNvPr id="27651" name="Rectangle 2"/>
          <p:cNvSpPr>
            <a:spLocks noGrp="1" noRot="1" noChangeAspect="1" noChangeArrowheads="1" noTextEdit="1"/>
          </p:cNvSpPr>
          <p:nvPr>
            <p:ph type="sldImg"/>
          </p:nvPr>
        </p:nvSpPr>
        <p:spPr>
          <a:xfrm>
            <a:off x="1111250" y="696913"/>
            <a:ext cx="4643438" cy="3484562"/>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691F5275-359D-4B45-B2D2-BBD63E198661}" type="slidenum">
              <a:rPr lang="en-US" smtClean="0"/>
              <a:pPr/>
              <a:t>6</a:t>
            </a:fld>
            <a:endParaRPr lang="en-US" smtClean="0"/>
          </a:p>
        </p:txBody>
      </p:sp>
      <p:sp>
        <p:nvSpPr>
          <p:cNvPr id="28675" name="Rectangle 2"/>
          <p:cNvSpPr>
            <a:spLocks noGrp="1" noRot="1" noChangeAspect="1" noChangeArrowheads="1" noTextEdit="1"/>
          </p:cNvSpPr>
          <p:nvPr>
            <p:ph type="sldImg"/>
          </p:nvPr>
        </p:nvSpPr>
        <p:spPr>
          <a:xfrm>
            <a:off x="1112838" y="703263"/>
            <a:ext cx="4630737" cy="3473450"/>
          </a:xfrm>
          <a:ln/>
        </p:spPr>
      </p:sp>
      <p:sp>
        <p:nvSpPr>
          <p:cNvPr id="28676"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54163396-C056-42D2-9C16-F41CFC97C414}" type="slidenum">
              <a:rPr lang="en-US" smtClean="0"/>
              <a:pPr/>
              <a:t>8</a:t>
            </a:fld>
            <a:endParaRPr lang="en-US" smtClean="0"/>
          </a:p>
        </p:txBody>
      </p:sp>
      <p:sp>
        <p:nvSpPr>
          <p:cNvPr id="29699" name="Rectangle 2"/>
          <p:cNvSpPr>
            <a:spLocks noGrp="1" noRot="1" noChangeAspect="1" noChangeArrowheads="1" noTextEdit="1"/>
          </p:cNvSpPr>
          <p:nvPr>
            <p:ph type="sldImg"/>
          </p:nvPr>
        </p:nvSpPr>
        <p:spPr>
          <a:xfrm>
            <a:off x="1108075" y="696913"/>
            <a:ext cx="4648200" cy="3486150"/>
          </a:xfrm>
          <a:ln/>
        </p:spPr>
      </p:sp>
      <p:sp>
        <p:nvSpPr>
          <p:cNvPr id="29700"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C5C5AD9C-BA82-4323-9181-9366165F50AC}" type="slidenum">
              <a:rPr lang="en-US" smtClean="0"/>
              <a:pPr/>
              <a:t>9</a:t>
            </a:fld>
            <a:endParaRPr lang="en-US" smtClean="0"/>
          </a:p>
        </p:txBody>
      </p:sp>
      <p:sp>
        <p:nvSpPr>
          <p:cNvPr id="30723" name="Rectangle 2"/>
          <p:cNvSpPr>
            <a:spLocks noChangeArrowheads="1"/>
          </p:cNvSpPr>
          <p:nvPr/>
        </p:nvSpPr>
        <p:spPr bwMode="auto">
          <a:xfrm>
            <a:off x="3886711" y="0"/>
            <a:ext cx="297128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301" tIns="46150" rIns="92301" bIns="46150" anchor="ctr"/>
          <a:lstStyle/>
          <a:p>
            <a:pPr eaLnBrk="0" hangingPunct="0"/>
            <a:endParaRPr lang="en-US"/>
          </a:p>
        </p:txBody>
      </p:sp>
      <p:sp>
        <p:nvSpPr>
          <p:cNvPr id="30724" name="Rectangle 3"/>
          <p:cNvSpPr>
            <a:spLocks noChangeArrowheads="1"/>
          </p:cNvSpPr>
          <p:nvPr/>
        </p:nvSpPr>
        <p:spPr bwMode="auto">
          <a:xfrm>
            <a:off x="0" y="8831580"/>
            <a:ext cx="297129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301" tIns="46150" rIns="92301" bIns="46150" anchor="ctr"/>
          <a:lstStyle/>
          <a:p>
            <a:pPr eaLnBrk="0" hangingPunct="0"/>
            <a:endParaRPr lang="en-US"/>
          </a:p>
        </p:txBody>
      </p:sp>
      <p:sp>
        <p:nvSpPr>
          <p:cNvPr id="30725" name="Rectangle 4"/>
          <p:cNvSpPr>
            <a:spLocks noChangeArrowheads="1"/>
          </p:cNvSpPr>
          <p:nvPr/>
        </p:nvSpPr>
        <p:spPr bwMode="auto">
          <a:xfrm>
            <a:off x="0" y="0"/>
            <a:ext cx="297129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301" tIns="46150" rIns="92301" bIns="46150" anchor="ctr"/>
          <a:lstStyle/>
          <a:p>
            <a:pPr eaLnBrk="0" hangingPunct="0"/>
            <a:endParaRPr lang="en-US"/>
          </a:p>
        </p:txBody>
      </p:sp>
      <p:sp>
        <p:nvSpPr>
          <p:cNvPr id="30726" name="Rectangle 5"/>
          <p:cNvSpPr>
            <a:spLocks noGrp="1" noRot="1" noChangeAspect="1" noChangeArrowheads="1" noTextEdit="1"/>
          </p:cNvSpPr>
          <p:nvPr>
            <p:ph type="sldImg"/>
          </p:nvPr>
        </p:nvSpPr>
        <p:spPr>
          <a:xfrm>
            <a:off x="1112838" y="703263"/>
            <a:ext cx="4630737" cy="3473450"/>
          </a:xfrm>
          <a:ln w="12700" cap="flat"/>
        </p:spPr>
      </p:sp>
      <p:sp>
        <p:nvSpPr>
          <p:cNvPr id="30727" name="Rectangle 6"/>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7" tIns="44867" rIns="91337" bIns="44867"/>
          <a:lstStyle/>
          <a:p>
            <a:r>
              <a:rPr lang="en-US" smtClean="0"/>
              <a:t>A single teaspoon of soil may contain as many as 9 billion soil microbes.</a:t>
            </a:r>
          </a:p>
          <a:p>
            <a:r>
              <a:rPr lang="en-US" smtClean="0"/>
              <a:t>Others:</a:t>
            </a:r>
          </a:p>
          <a:p>
            <a:pPr lvl="1"/>
            <a:r>
              <a:rPr lang="en-US" smtClean="0"/>
              <a:t>Contribute to organic matter</a:t>
            </a:r>
          </a:p>
          <a:p>
            <a:pPr lvl="1"/>
            <a:r>
              <a:rPr lang="en-US" smtClean="0"/>
              <a:t>Degradation of agrochemicals and pollutants applied to the soil</a:t>
            </a:r>
          </a:p>
          <a:p>
            <a:pPr lvl="1"/>
            <a:r>
              <a:rPr lang="en-US" smtClean="0"/>
              <a:t>Microbial respiration gives off carbon dioxide from the soil.</a:t>
            </a:r>
          </a:p>
          <a:p>
            <a:pPr lvl="1"/>
            <a:r>
              <a:rPr lang="en-US" smtClean="0"/>
              <a:t>Contributes to water holding capacity</a:t>
            </a:r>
          </a:p>
          <a:p>
            <a:pPr lvl="1"/>
            <a:r>
              <a:rPr lang="en-US" smtClean="0"/>
              <a:t>Symbiotic relationships between plants and other members of soil food web.</a:t>
            </a:r>
          </a:p>
          <a:p>
            <a:pPr lvl="1"/>
            <a:r>
              <a:rPr lang="en-US" smtClean="0"/>
              <a:t>Plant health</a:t>
            </a:r>
          </a:p>
          <a:p>
            <a:pPr lvl="1"/>
            <a:endParaRPr lang="en-US" smtClean="0"/>
          </a:p>
          <a:p>
            <a:pPr lvl="1"/>
            <a:r>
              <a:rPr lang="en-US" smtClean="0"/>
              <a:t>Biomass is a better measure of the active C pool that a surrogate for microbial activity. This measures how many are there not what they are doing. If you want to know what they are doing- measure respiration or enzymes.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969C460D-7D1B-4C40-8756-31A634C75B00}" type="slidenum">
              <a:rPr lang="en-US" smtClean="0"/>
              <a:pPr/>
              <a:t>10</a:t>
            </a:fld>
            <a:endParaRPr lang="en-US" smtClean="0"/>
          </a:p>
        </p:txBody>
      </p:sp>
      <p:sp>
        <p:nvSpPr>
          <p:cNvPr id="31747" name="Rectangle 2"/>
          <p:cNvSpPr>
            <a:spLocks noGrp="1" noRot="1" noChangeAspect="1" noChangeArrowheads="1" noTextEdit="1"/>
          </p:cNvSpPr>
          <p:nvPr>
            <p:ph type="sldImg"/>
          </p:nvPr>
        </p:nvSpPr>
        <p:spPr>
          <a:xfrm>
            <a:off x="1112838" y="703263"/>
            <a:ext cx="4630737" cy="3473450"/>
          </a:xfrm>
          <a:ln/>
        </p:spPr>
      </p:sp>
      <p:sp>
        <p:nvSpPr>
          <p:cNvPr id="31748"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up to 11,000 different species in 1 gram of soil.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72672F6C-1C51-450A-8FF0-CF9C5D9EE361}" type="slidenum">
              <a:rPr lang="en-US" smtClean="0"/>
              <a:pPr/>
              <a:t>11</a:t>
            </a:fld>
            <a:endParaRPr lang="en-US" smtClean="0"/>
          </a:p>
        </p:txBody>
      </p:sp>
      <p:sp>
        <p:nvSpPr>
          <p:cNvPr id="32771" name="Rectangle 2"/>
          <p:cNvSpPr>
            <a:spLocks noGrp="1" noRot="1" noChangeAspect="1" noChangeArrowheads="1" noTextEdit="1"/>
          </p:cNvSpPr>
          <p:nvPr>
            <p:ph type="sldImg"/>
          </p:nvPr>
        </p:nvSpPr>
        <p:spPr>
          <a:xfrm>
            <a:off x="1112838" y="703263"/>
            <a:ext cx="4630737" cy="3473450"/>
          </a:xfrm>
          <a:ln/>
        </p:spPr>
      </p:sp>
      <p:sp>
        <p:nvSpPr>
          <p:cNvPr id="32772"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tends to be higher amounts of fungi in no-till systems.</a:t>
            </a:r>
          </a:p>
          <a:p>
            <a:r>
              <a:rPr lang="en-US" smtClean="0"/>
              <a:t>There are up to 3,000 species in a cultivated soil; more in a forest soil.</a:t>
            </a:r>
          </a:p>
          <a:p>
            <a:r>
              <a:rPr lang="en-US" smtClean="0"/>
              <a:t>Saprophytic fungi are detritovores. They decompose OM.</a:t>
            </a:r>
          </a:p>
          <a:p>
            <a:r>
              <a:rPr lang="en-US" smtClean="0"/>
              <a:t>(Symbiotic is a general term that can mean beneficial or deletrious relations) Mutualistic is a win-win symbiotic relationship. </a:t>
            </a:r>
          </a:p>
          <a:p>
            <a:r>
              <a:rPr lang="en-US" smtClean="0"/>
              <a:t>Mutualistic fungi (the mycorrhizae) exchange C exuded from plant roots for soil P that soil roots alone can’t reach.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D44A56CF-5A59-458A-8B31-38362A9A056D}" type="slidenum">
              <a:rPr lang="en-US" smtClean="0"/>
              <a:pPr/>
              <a:t>12</a:t>
            </a:fld>
            <a:endParaRPr lang="en-US" smtClean="0"/>
          </a:p>
        </p:txBody>
      </p:sp>
      <p:sp>
        <p:nvSpPr>
          <p:cNvPr id="33795" name="Rectangle 2"/>
          <p:cNvSpPr>
            <a:spLocks noGrp="1" noRot="1" noChangeAspect="1" noChangeArrowheads="1" noTextEdit="1"/>
          </p:cNvSpPr>
          <p:nvPr>
            <p:ph type="sldImg"/>
          </p:nvPr>
        </p:nvSpPr>
        <p:spPr>
          <a:xfrm>
            <a:off x="1112838" y="703263"/>
            <a:ext cx="4630737" cy="3473450"/>
          </a:xfrm>
          <a:ln/>
        </p:spPr>
      </p:sp>
      <p:sp>
        <p:nvSpPr>
          <p:cNvPr id="33796"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Too many protozoa can liberate excess nitrogen.</a:t>
            </a:r>
          </a:p>
          <a:p>
            <a:r>
              <a:rPr lang="en-US" smtClean="0"/>
              <a:t>Excessive tillage introduces oxygen that can cause an increase in the population of bacteria that are the food source for protozoa.</a:t>
            </a:r>
          </a:p>
          <a:p>
            <a:endParaRPr lang="en-US" smtClean="0"/>
          </a:p>
          <a:p>
            <a:r>
              <a:rPr lang="en-US" smtClean="0"/>
              <a:t>Protozoa are sloppy feeders, cell contents spill, becoming available for plant use.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26902" indent="-279578" eaLnBrk="0" hangingPunct="0">
              <a:defRPr>
                <a:solidFill>
                  <a:schemeClr val="tx1"/>
                </a:solidFill>
                <a:latin typeface="Times New Roman" pitchFamily="18" charset="0"/>
              </a:defRPr>
            </a:lvl2pPr>
            <a:lvl3pPr marL="1118311" indent="-223662" eaLnBrk="0" hangingPunct="0">
              <a:defRPr>
                <a:solidFill>
                  <a:schemeClr val="tx1"/>
                </a:solidFill>
                <a:latin typeface="Times New Roman" pitchFamily="18" charset="0"/>
              </a:defRPr>
            </a:lvl3pPr>
            <a:lvl4pPr marL="1565636" indent="-223662" eaLnBrk="0" hangingPunct="0">
              <a:defRPr>
                <a:solidFill>
                  <a:schemeClr val="tx1"/>
                </a:solidFill>
                <a:latin typeface="Times New Roman" pitchFamily="18" charset="0"/>
              </a:defRPr>
            </a:lvl4pPr>
            <a:lvl5pPr marL="2012960" indent="-223662" eaLnBrk="0" hangingPunct="0">
              <a:defRPr>
                <a:solidFill>
                  <a:schemeClr val="tx1"/>
                </a:solidFill>
                <a:latin typeface="Times New Roman" pitchFamily="18" charset="0"/>
              </a:defRPr>
            </a:lvl5pPr>
            <a:lvl6pPr marL="2460285" indent="-223662" eaLnBrk="0" fontAlgn="base" hangingPunct="0">
              <a:spcBef>
                <a:spcPct val="0"/>
              </a:spcBef>
              <a:spcAft>
                <a:spcPct val="0"/>
              </a:spcAft>
              <a:defRPr>
                <a:solidFill>
                  <a:schemeClr val="tx1"/>
                </a:solidFill>
                <a:latin typeface="Times New Roman" pitchFamily="18" charset="0"/>
              </a:defRPr>
            </a:lvl6pPr>
            <a:lvl7pPr marL="2907609" indent="-223662" eaLnBrk="0" fontAlgn="base" hangingPunct="0">
              <a:spcBef>
                <a:spcPct val="0"/>
              </a:spcBef>
              <a:spcAft>
                <a:spcPct val="0"/>
              </a:spcAft>
              <a:defRPr>
                <a:solidFill>
                  <a:schemeClr val="tx1"/>
                </a:solidFill>
                <a:latin typeface="Times New Roman" pitchFamily="18" charset="0"/>
              </a:defRPr>
            </a:lvl7pPr>
            <a:lvl8pPr marL="3354934" indent="-223662" eaLnBrk="0" fontAlgn="base" hangingPunct="0">
              <a:spcBef>
                <a:spcPct val="0"/>
              </a:spcBef>
              <a:spcAft>
                <a:spcPct val="0"/>
              </a:spcAft>
              <a:defRPr>
                <a:solidFill>
                  <a:schemeClr val="tx1"/>
                </a:solidFill>
                <a:latin typeface="Times New Roman" pitchFamily="18" charset="0"/>
              </a:defRPr>
            </a:lvl8pPr>
            <a:lvl9pPr marL="3802258" indent="-223662" eaLnBrk="0" fontAlgn="base" hangingPunct="0">
              <a:spcBef>
                <a:spcPct val="0"/>
              </a:spcBef>
              <a:spcAft>
                <a:spcPct val="0"/>
              </a:spcAft>
              <a:defRPr>
                <a:solidFill>
                  <a:schemeClr val="tx1"/>
                </a:solidFill>
                <a:latin typeface="Times New Roman" pitchFamily="18" charset="0"/>
              </a:defRPr>
            </a:lvl9pPr>
          </a:lstStyle>
          <a:p>
            <a:fld id="{F117FFCB-5E4C-44E1-8A15-05FBB5F6BD3B}" type="slidenum">
              <a:rPr lang="en-US" smtClean="0"/>
              <a:pPr/>
              <a:t>13</a:t>
            </a:fld>
            <a:endParaRPr lang="en-US" smtClean="0"/>
          </a:p>
        </p:txBody>
      </p:sp>
      <p:sp>
        <p:nvSpPr>
          <p:cNvPr id="34819" name="Rectangle 2"/>
          <p:cNvSpPr>
            <a:spLocks noGrp="1" noRot="1" noChangeAspect="1" noChangeArrowheads="1" noTextEdit="1"/>
          </p:cNvSpPr>
          <p:nvPr>
            <p:ph type="sldImg"/>
          </p:nvPr>
        </p:nvSpPr>
        <p:spPr>
          <a:xfrm>
            <a:off x="1112838" y="703263"/>
            <a:ext cx="4630737" cy="3473450"/>
          </a:xfrm>
          <a:ln/>
        </p:spPr>
      </p:sp>
      <p:sp>
        <p:nvSpPr>
          <p:cNvPr id="34820" name="Rectangle 3"/>
          <p:cNvSpPr>
            <a:spLocks noGrp="1" noChangeArrowheads="1"/>
          </p:cNvSpPr>
          <p:nvPr>
            <p:ph type="body" idx="1"/>
          </p:nvPr>
        </p:nvSpPr>
        <p:spPr>
          <a:xfrm>
            <a:off x="913890" y="4415790"/>
            <a:ext cx="5030221"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beneficial species of nematodes in the soil. Bongers 1990 Maturity Index is a measure of soil disturbance based on the diversity of nematodes in these different functional groups- ‘todes IDed to functional group not spp., making it easier to do.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4CE19CC0-FD6A-4CD0-80CA-5B4843B74CB5}" type="slidenum">
              <a:rPr lang="en-US"/>
              <a:pPr>
                <a:defRPr/>
              </a:pPr>
              <a:t>‹#›</a:t>
            </a:fld>
            <a:endParaRPr lang="en-US"/>
          </a:p>
        </p:txBody>
      </p:sp>
    </p:spTree>
    <p:extLst>
      <p:ext uri="{BB962C8B-B14F-4D97-AF65-F5344CB8AC3E}">
        <p14:creationId xmlns:p14="http://schemas.microsoft.com/office/powerpoint/2010/main" val="32784606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392F17A-D3B4-4AC0-8998-0F0E65B1D139}" type="slidenum">
              <a:rPr lang="en-US"/>
              <a:pPr>
                <a:defRPr/>
              </a:pPr>
              <a:t>‹#›</a:t>
            </a:fld>
            <a:endParaRPr lang="en-US"/>
          </a:p>
        </p:txBody>
      </p:sp>
    </p:spTree>
    <p:extLst>
      <p:ext uri="{BB962C8B-B14F-4D97-AF65-F5344CB8AC3E}">
        <p14:creationId xmlns:p14="http://schemas.microsoft.com/office/powerpoint/2010/main" val="4199396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F9530B2-F423-411D-BF6C-04DD8270CF93}" type="slidenum">
              <a:rPr lang="en-US"/>
              <a:pPr>
                <a:defRPr/>
              </a:pPr>
              <a:t>‹#›</a:t>
            </a:fld>
            <a:endParaRPr lang="en-US"/>
          </a:p>
        </p:txBody>
      </p:sp>
    </p:spTree>
    <p:extLst>
      <p:ext uri="{BB962C8B-B14F-4D97-AF65-F5344CB8AC3E}">
        <p14:creationId xmlns:p14="http://schemas.microsoft.com/office/powerpoint/2010/main" val="238320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220D96D2-1F7C-41B7-A41D-C9BFE5B02B32}" type="slidenum">
              <a:rPr lang="en-US"/>
              <a:pPr>
                <a:defRPr/>
              </a:pPr>
              <a:t>‹#›</a:t>
            </a:fld>
            <a:endParaRPr lang="en-US"/>
          </a:p>
        </p:txBody>
      </p:sp>
    </p:spTree>
    <p:extLst>
      <p:ext uri="{BB962C8B-B14F-4D97-AF65-F5344CB8AC3E}">
        <p14:creationId xmlns:p14="http://schemas.microsoft.com/office/powerpoint/2010/main" val="2064482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9"/>
          <p:cNvSpPr>
            <a:spLocks noGrp="1"/>
          </p:cNvSpPr>
          <p:nvPr>
            <p:ph type="dt" sz="half" idx="10"/>
          </p:nvPr>
        </p:nvSpPr>
        <p:spPr/>
        <p:txBody>
          <a:bodyPr/>
          <a:lstStyle>
            <a:lvl1pPr>
              <a:defRPr/>
            </a:lvl1pPr>
          </a:lstStyle>
          <a:p>
            <a:pPr>
              <a:defRPr/>
            </a:pPr>
            <a:endParaRPr lang="en-US"/>
          </a:p>
        </p:txBody>
      </p:sp>
      <p:sp>
        <p:nvSpPr>
          <p:cNvPr id="7" name="Footer Placeholder 21"/>
          <p:cNvSpPr>
            <a:spLocks noGrp="1"/>
          </p:cNvSpPr>
          <p:nvPr>
            <p:ph type="ftr" sz="quarter" idx="11"/>
          </p:nvPr>
        </p:nvSpPr>
        <p:spPr/>
        <p:txBody>
          <a:bodyPr/>
          <a:lstStyle>
            <a:lvl1pPr>
              <a:defRPr/>
            </a:lvl1pPr>
          </a:lstStyle>
          <a:p>
            <a:pPr>
              <a:defRPr/>
            </a:pPr>
            <a:endParaRPr lang="en-US"/>
          </a:p>
        </p:txBody>
      </p:sp>
      <p:sp>
        <p:nvSpPr>
          <p:cNvPr id="8" name="Slide Number Placeholder 17"/>
          <p:cNvSpPr>
            <a:spLocks noGrp="1"/>
          </p:cNvSpPr>
          <p:nvPr>
            <p:ph type="sldNum" sz="quarter" idx="12"/>
          </p:nvPr>
        </p:nvSpPr>
        <p:spPr/>
        <p:txBody>
          <a:bodyPr/>
          <a:lstStyle>
            <a:lvl1pPr>
              <a:defRPr/>
            </a:lvl1pPr>
          </a:lstStyle>
          <a:p>
            <a:pPr>
              <a:defRPr/>
            </a:pPr>
            <a:fld id="{EC02BFA7-3D0F-4E1F-821A-D470E7956CBC}" type="slidenum">
              <a:rPr lang="en-US"/>
              <a:pPr>
                <a:defRPr/>
              </a:pPr>
              <a:t>‹#›</a:t>
            </a:fld>
            <a:endParaRPr lang="en-US"/>
          </a:p>
        </p:txBody>
      </p:sp>
    </p:spTree>
    <p:extLst>
      <p:ext uri="{BB962C8B-B14F-4D97-AF65-F5344CB8AC3E}">
        <p14:creationId xmlns:p14="http://schemas.microsoft.com/office/powerpoint/2010/main" val="598756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59F46F0-7A16-4249-9792-63C90DA5A42B}" type="slidenum">
              <a:rPr lang="en-US"/>
              <a:pPr>
                <a:defRPr/>
              </a:pPr>
              <a:t>‹#›</a:t>
            </a:fld>
            <a:endParaRPr lang="en-US"/>
          </a:p>
        </p:txBody>
      </p:sp>
    </p:spTree>
    <p:extLst>
      <p:ext uri="{BB962C8B-B14F-4D97-AF65-F5344CB8AC3E}">
        <p14:creationId xmlns:p14="http://schemas.microsoft.com/office/powerpoint/2010/main" val="2633066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D89795B-9398-49D3-8A62-7AC88B83F2AC}" type="slidenum">
              <a:rPr lang="en-US"/>
              <a:pPr>
                <a:defRPr/>
              </a:pPr>
              <a:t>‹#›</a:t>
            </a:fld>
            <a:endParaRPr lang="en-US"/>
          </a:p>
        </p:txBody>
      </p:sp>
    </p:spTree>
    <p:extLst>
      <p:ext uri="{BB962C8B-B14F-4D97-AF65-F5344CB8AC3E}">
        <p14:creationId xmlns:p14="http://schemas.microsoft.com/office/powerpoint/2010/main" val="407679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37C9BCE-FE54-42AD-963B-F6FAFA0E1F19}" type="slidenum">
              <a:rPr lang="en-US"/>
              <a:pPr>
                <a:defRPr/>
              </a:pPr>
              <a:t>‹#›</a:t>
            </a:fld>
            <a:endParaRPr lang="en-US"/>
          </a:p>
        </p:txBody>
      </p:sp>
    </p:spTree>
    <p:extLst>
      <p:ext uri="{BB962C8B-B14F-4D97-AF65-F5344CB8AC3E}">
        <p14:creationId xmlns:p14="http://schemas.microsoft.com/office/powerpoint/2010/main" val="38033546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3598821-91A7-4BFA-A18B-15CEF01D1589}" type="slidenum">
              <a:rPr lang="en-US"/>
              <a:pPr>
                <a:defRPr/>
              </a:pPr>
              <a:t>‹#›</a:t>
            </a:fld>
            <a:endParaRPr lang="en-US"/>
          </a:p>
        </p:txBody>
      </p:sp>
    </p:spTree>
    <p:extLst>
      <p:ext uri="{BB962C8B-B14F-4D97-AF65-F5344CB8AC3E}">
        <p14:creationId xmlns:p14="http://schemas.microsoft.com/office/powerpoint/2010/main" val="128605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25DA1A2-5584-4D5C-A0C4-372F3A5BF4BA}" type="slidenum">
              <a:rPr lang="en-US"/>
              <a:pPr>
                <a:defRPr/>
              </a:pPr>
              <a:t>‹#›</a:t>
            </a:fld>
            <a:endParaRPr lang="en-US"/>
          </a:p>
        </p:txBody>
      </p:sp>
    </p:spTree>
    <p:extLst>
      <p:ext uri="{BB962C8B-B14F-4D97-AF65-F5344CB8AC3E}">
        <p14:creationId xmlns:p14="http://schemas.microsoft.com/office/powerpoint/2010/main" val="200828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F28F448-0014-46B1-8429-5C5EBF6CA083}" type="slidenum">
              <a:rPr lang="en-US"/>
              <a:pPr>
                <a:defRPr/>
              </a:pPr>
              <a:t>‹#›</a:t>
            </a:fld>
            <a:endParaRPr lang="en-US"/>
          </a:p>
        </p:txBody>
      </p:sp>
    </p:spTree>
    <p:extLst>
      <p:ext uri="{BB962C8B-B14F-4D97-AF65-F5344CB8AC3E}">
        <p14:creationId xmlns:p14="http://schemas.microsoft.com/office/powerpoint/2010/main" val="39957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758500BE-AEF9-49A9-95AC-FA3F8E72E50A}" type="slidenum">
              <a:rPr lang="en-US"/>
              <a:pPr>
                <a:defRPr/>
              </a:pPr>
              <a:t>‹#›</a:t>
            </a:fld>
            <a:endParaRPr lang="en-US"/>
          </a:p>
        </p:txBody>
      </p:sp>
    </p:spTree>
    <p:extLst>
      <p:ext uri="{BB962C8B-B14F-4D97-AF65-F5344CB8AC3E}">
        <p14:creationId xmlns:p14="http://schemas.microsoft.com/office/powerpoint/2010/main" val="345061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0F66ED5D-AA6F-4392-B287-1B0D34A1DFB5}" type="slidenum">
              <a:rPr lang="en-US"/>
              <a:pPr>
                <a:defRPr/>
              </a:pPr>
              <a:t>‹#›</a:t>
            </a:fld>
            <a:endParaRPr lang="en-US"/>
          </a:p>
        </p:txBody>
      </p:sp>
    </p:spTree>
    <p:extLst>
      <p:ext uri="{BB962C8B-B14F-4D97-AF65-F5344CB8AC3E}">
        <p14:creationId xmlns:p14="http://schemas.microsoft.com/office/powerpoint/2010/main" val="2499777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F0AD610-91EF-4DAB-8767-71C6605D89EB}" type="slidenum">
              <a:rPr lang="en-US"/>
              <a:pPr>
                <a:defRPr/>
              </a:pPr>
              <a:t>‹#›</a:t>
            </a:fld>
            <a:endParaRPr lang="en-US"/>
          </a:p>
        </p:txBody>
      </p:sp>
    </p:spTree>
    <p:extLst>
      <p:ext uri="{BB962C8B-B14F-4D97-AF65-F5344CB8AC3E}">
        <p14:creationId xmlns:p14="http://schemas.microsoft.com/office/powerpoint/2010/main" val="317233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EA01748-AC84-42AA-8E08-75937D31847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40" r:id="rId1"/>
    <p:sldLayoutId id="2147483931" r:id="rId2"/>
    <p:sldLayoutId id="2147483941" r:id="rId3"/>
    <p:sldLayoutId id="2147483932" r:id="rId4"/>
    <p:sldLayoutId id="2147483942" r:id="rId5"/>
    <p:sldLayoutId id="2147483933" r:id="rId6"/>
    <p:sldLayoutId id="2147483934" r:id="rId7"/>
    <p:sldLayoutId id="2147483943" r:id="rId8"/>
    <p:sldLayoutId id="2147483944" r:id="rId9"/>
    <p:sldLayoutId id="2147483935" r:id="rId10"/>
    <p:sldLayoutId id="2147483936" r:id="rId11"/>
    <p:sldLayoutId id="2147483937" r:id="rId12"/>
    <p:sldLayoutId id="2147483938" r:id="rId13"/>
    <p:sldLayoutId id="2147483939" r:id="rId14"/>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24" Type="http://schemas.openxmlformats.org/officeDocument/2006/relationships/image" Target="../media/image23.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image" Target="../media/image58.jpe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hyperlink" Target="http://www.earthfort.com/"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jpeg"/><Relationship Id="rId18" Type="http://schemas.openxmlformats.org/officeDocument/2006/relationships/image" Target="../media/image40.jpeg"/><Relationship Id="rId26" Type="http://schemas.openxmlformats.org/officeDocument/2006/relationships/image" Target="../media/image19.jpeg"/><Relationship Id="rId3" Type="http://schemas.openxmlformats.org/officeDocument/2006/relationships/image" Target="../media/image30.png"/><Relationship Id="rId21" Type="http://schemas.openxmlformats.org/officeDocument/2006/relationships/image" Target="../media/image15.jpeg"/><Relationship Id="rId7" Type="http://schemas.openxmlformats.org/officeDocument/2006/relationships/image" Target="../media/image5.jpeg"/><Relationship Id="rId12" Type="http://schemas.openxmlformats.org/officeDocument/2006/relationships/image" Target="../media/image35.jpeg"/><Relationship Id="rId17" Type="http://schemas.openxmlformats.org/officeDocument/2006/relationships/image" Target="../media/image39.jpeg"/><Relationship Id="rId25" Type="http://schemas.openxmlformats.org/officeDocument/2006/relationships/image" Target="../media/image43.jpeg"/><Relationship Id="rId33" Type="http://schemas.openxmlformats.org/officeDocument/2006/relationships/image" Target="../media/image46.jpeg"/><Relationship Id="rId2" Type="http://schemas.openxmlformats.org/officeDocument/2006/relationships/image" Target="../media/image1.jpeg"/><Relationship Id="rId16" Type="http://schemas.openxmlformats.org/officeDocument/2006/relationships/image" Target="../media/image38.jpeg"/><Relationship Id="rId20" Type="http://schemas.openxmlformats.org/officeDocument/2006/relationships/image" Target="../media/image14.jpeg"/><Relationship Id="rId29"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34.jpeg"/><Relationship Id="rId24" Type="http://schemas.openxmlformats.org/officeDocument/2006/relationships/image" Target="../media/image42.jpeg"/><Relationship Id="rId32" Type="http://schemas.openxmlformats.org/officeDocument/2006/relationships/image" Target="../media/image25.jpeg"/><Relationship Id="rId5" Type="http://schemas.openxmlformats.org/officeDocument/2006/relationships/image" Target="../media/image31.png"/><Relationship Id="rId15" Type="http://schemas.openxmlformats.org/officeDocument/2006/relationships/image" Target="../media/image10.png"/><Relationship Id="rId23" Type="http://schemas.openxmlformats.org/officeDocument/2006/relationships/image" Target="../media/image17.jpeg"/><Relationship Id="rId28" Type="http://schemas.openxmlformats.org/officeDocument/2006/relationships/image" Target="../media/image21.jpeg"/><Relationship Id="rId10" Type="http://schemas.openxmlformats.org/officeDocument/2006/relationships/image" Target="../media/image8.jpeg"/><Relationship Id="rId19" Type="http://schemas.openxmlformats.org/officeDocument/2006/relationships/image" Target="../media/image41.jpeg"/><Relationship Id="rId31" Type="http://schemas.openxmlformats.org/officeDocument/2006/relationships/image" Target="../media/image45.jpeg"/><Relationship Id="rId4" Type="http://schemas.openxmlformats.org/officeDocument/2006/relationships/image" Target="../media/image7.jpeg"/><Relationship Id="rId9" Type="http://schemas.openxmlformats.org/officeDocument/2006/relationships/image" Target="../media/image33.png"/><Relationship Id="rId14" Type="http://schemas.openxmlformats.org/officeDocument/2006/relationships/image" Target="../media/image37.jpeg"/><Relationship Id="rId22" Type="http://schemas.openxmlformats.org/officeDocument/2006/relationships/image" Target="../media/image16.jpeg"/><Relationship Id="rId27" Type="http://schemas.openxmlformats.org/officeDocument/2006/relationships/image" Target="../media/image44.jpeg"/><Relationship Id="rId30"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304800"/>
            <a:ext cx="7772400" cy="838200"/>
          </a:xfrm>
          <a:ln>
            <a:miter lim="800000"/>
            <a:headEnd/>
            <a:tailEnd/>
          </a:ln>
        </p:spPr>
        <p:txBody>
          <a:bodyPr>
            <a:normAutofit fontScale="90000"/>
          </a:bodyPr>
          <a:lstStyle/>
          <a:p>
            <a:pPr algn="ctr" eaLnBrk="1" fontAlgn="auto" hangingPunct="1">
              <a:spcAft>
                <a:spcPts val="0"/>
              </a:spcAft>
              <a:defRPr/>
            </a:pPr>
            <a:r>
              <a:rPr sz="3600" i="1" smtClean="0">
                <a:latin typeface="Byington" pitchFamily="2" charset="0"/>
              </a:rPr>
              <a:t>The Science Behind Soil Critters</a:t>
            </a:r>
          </a:p>
        </p:txBody>
      </p:sp>
      <p:grpSp>
        <p:nvGrpSpPr>
          <p:cNvPr id="7171" name="Group 32"/>
          <p:cNvGrpSpPr>
            <a:grpSpLocks/>
          </p:cNvGrpSpPr>
          <p:nvPr/>
        </p:nvGrpSpPr>
        <p:grpSpPr bwMode="auto">
          <a:xfrm>
            <a:off x="990600" y="1422400"/>
            <a:ext cx="7573963" cy="5067300"/>
            <a:chOff x="990600" y="1422400"/>
            <a:chExt cx="7573963" cy="5067300"/>
          </a:xfrm>
        </p:grpSpPr>
        <p:grpSp>
          <p:nvGrpSpPr>
            <p:cNvPr id="7172" name="Group 30"/>
            <p:cNvGrpSpPr>
              <a:grpSpLocks/>
            </p:cNvGrpSpPr>
            <p:nvPr/>
          </p:nvGrpSpPr>
          <p:grpSpPr bwMode="auto">
            <a:xfrm>
              <a:off x="990600" y="1524000"/>
              <a:ext cx="7573963" cy="4965700"/>
              <a:chOff x="0" y="638175"/>
              <a:chExt cx="9250363" cy="6842125"/>
            </a:xfrm>
          </p:grpSpPr>
          <p:pic>
            <p:nvPicPr>
              <p:cNvPr id="7174" name="Picture 2" descr="nematode-fungu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19812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Switchgrass arbuscules2 250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267200"/>
                <a:ext cx="245268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hyphae, spores, et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150" y="2409825"/>
                <a:ext cx="1765300" cy="18478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7" name="Picture 7" descr="bacteria"/>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4419600" y="5715000"/>
                <a:ext cx="18288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8" descr="hyphae belowground"/>
              <p:cNvPicPr>
                <a:picLocks noChangeAspect="1" noChangeArrowheads="1"/>
              </p:cNvPicPr>
              <p:nvPr/>
            </p:nvPicPr>
            <p:blipFill>
              <a:blip r:embed="rId6">
                <a:extLst>
                  <a:ext uri="{28A0092B-C50C-407E-A947-70E740481C1C}">
                    <a14:useLocalDpi xmlns:a14="http://schemas.microsoft.com/office/drawing/2010/main" val="0"/>
                  </a:ext>
                </a:extLst>
              </a:blip>
              <a:srcRect t="6897"/>
              <a:stretch>
                <a:fillRect/>
              </a:stretch>
            </p:blipFill>
            <p:spPr bwMode="auto">
              <a:xfrm>
                <a:off x="7700963" y="1295400"/>
                <a:ext cx="154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Kyle County SD cyanobacteria 1000X"/>
              <p:cNvPicPr>
                <a:picLocks noChangeAspect="1" noChangeArrowheads="1"/>
              </p:cNvPicPr>
              <p:nvPr/>
            </p:nvPicPr>
            <p:blipFill>
              <a:blip r:embed="rId7">
                <a:lum bright="12000" contrast="6000"/>
                <a:extLst>
                  <a:ext uri="{28A0092B-C50C-407E-A947-70E740481C1C}">
                    <a14:useLocalDpi xmlns:a14="http://schemas.microsoft.com/office/drawing/2010/main" val="0"/>
                  </a:ext>
                </a:extLst>
              </a:blip>
              <a:srcRect t="13747" b="20021"/>
              <a:stretch>
                <a:fillRect/>
              </a:stretch>
            </p:blipFill>
            <p:spPr bwMode="auto">
              <a:xfrm>
                <a:off x="3730625" y="3484563"/>
                <a:ext cx="1298575"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Nematode Predator 2"/>
              <p:cNvPicPr>
                <a:picLocks noChangeAspect="1" noChangeArrowheads="1"/>
              </p:cNvPicPr>
              <p:nvPr/>
            </p:nvPicPr>
            <p:blipFill>
              <a:blip r:embed="rId8" cstate="print">
                <a:extLst>
                  <a:ext uri="{28A0092B-C50C-407E-A947-70E740481C1C}">
                    <a14:useLocalDpi xmlns:a14="http://schemas.microsoft.com/office/drawing/2010/main" val="0"/>
                  </a:ext>
                </a:extLst>
              </a:blip>
              <a:srcRect t="10001" b="10001"/>
              <a:stretch>
                <a:fillRect/>
              </a:stretch>
            </p:blipFill>
            <p:spPr bwMode="auto">
              <a:xfrm>
                <a:off x="4343400" y="4648200"/>
                <a:ext cx="12192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5" descr="earthwor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123825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8" descr="Collembol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3505200"/>
                <a:ext cx="12192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1" descr="spid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1295400"/>
                <a:ext cx="13509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2" descr="_wsb_483x383_centipede"/>
              <p:cNvPicPr>
                <a:picLocks noChangeAspect="1" noChangeArrowheads="1"/>
              </p:cNvPicPr>
              <p:nvPr/>
            </p:nvPicPr>
            <p:blipFill>
              <a:blip r:embed="rId12">
                <a:lum bright="12000" contrast="6000"/>
                <a:extLst>
                  <a:ext uri="{28A0092B-C50C-407E-A947-70E740481C1C}">
                    <a14:useLocalDpi xmlns:a14="http://schemas.microsoft.com/office/drawing/2010/main" val="0"/>
                  </a:ext>
                </a:extLst>
              </a:blip>
              <a:srcRect/>
              <a:stretch>
                <a:fillRect/>
              </a:stretch>
            </p:blipFill>
            <p:spPr bwMode="auto">
              <a:xfrm>
                <a:off x="5029200" y="1295400"/>
                <a:ext cx="15049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24" descr="ground-beetle-scarites-7"/>
              <p:cNvPicPr>
                <a:picLocks noChangeAspect="1" noChangeArrowheads="1"/>
              </p:cNvPicPr>
              <p:nvPr/>
            </p:nvPicPr>
            <p:blipFill>
              <a:blip r:embed="rId13">
                <a:extLst>
                  <a:ext uri="{28A0092B-C50C-407E-A947-70E740481C1C}">
                    <a14:useLocalDpi xmlns:a14="http://schemas.microsoft.com/office/drawing/2010/main" val="0"/>
                  </a:ext>
                </a:extLst>
              </a:blip>
              <a:srcRect l="4793" b="4596"/>
              <a:stretch>
                <a:fillRect/>
              </a:stretch>
            </p:blipFill>
            <p:spPr bwMode="auto">
              <a:xfrm>
                <a:off x="4038600" y="638175"/>
                <a:ext cx="9906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25" descr="ground beet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4313" y="1557338"/>
                <a:ext cx="1004887"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26" descr="cilia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63738" y="6096000"/>
                <a:ext cx="1160462"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7" descr="paramecium"/>
              <p:cNvPicPr>
                <a:picLocks noChangeAspect="1" noChangeArrowheads="1"/>
              </p:cNvPicPr>
              <p:nvPr/>
            </p:nvPicPr>
            <p:blipFill>
              <a:blip r:embed="rId16">
                <a:extLst>
                  <a:ext uri="{28A0092B-C50C-407E-A947-70E740481C1C}">
                    <a14:useLocalDpi xmlns:a14="http://schemas.microsoft.com/office/drawing/2010/main" val="0"/>
                  </a:ext>
                </a:extLst>
              </a:blip>
              <a:srcRect l="25293" t="43156" r="35962" b="38954"/>
              <a:stretch>
                <a:fillRect/>
              </a:stretch>
            </p:blipFill>
            <p:spPr bwMode="auto">
              <a:xfrm>
                <a:off x="3124200" y="6062663"/>
                <a:ext cx="13716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9" descr="Algae"/>
              <p:cNvPicPr>
                <a:picLocks noChangeAspect="1" noChangeArrowheads="1"/>
              </p:cNvPicPr>
              <p:nvPr/>
            </p:nvPicPr>
            <p:blipFill>
              <a:blip r:embed="rId17">
                <a:extLst>
                  <a:ext uri="{28A0092B-C50C-407E-A947-70E740481C1C}">
                    <a14:useLocalDpi xmlns:a14="http://schemas.microsoft.com/office/drawing/2010/main" val="0"/>
                  </a:ext>
                </a:extLst>
              </a:blip>
              <a:srcRect l="21663" t="13661" r="56293" b="45239"/>
              <a:stretch>
                <a:fillRect/>
              </a:stretch>
            </p:blipFill>
            <p:spPr bwMode="auto">
              <a:xfrm>
                <a:off x="0" y="3157538"/>
                <a:ext cx="10112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30" descr="nematodes"/>
              <p:cNvPicPr>
                <a:picLocks noChangeAspect="1" noChangeArrowheads="1"/>
              </p:cNvPicPr>
              <p:nvPr/>
            </p:nvPicPr>
            <p:blipFill>
              <a:blip r:embed="rId18" cstate="print">
                <a:lum bright="18000" contrast="6000"/>
                <a:extLst>
                  <a:ext uri="{28A0092B-C50C-407E-A947-70E740481C1C}">
                    <a14:useLocalDpi xmlns:a14="http://schemas.microsoft.com/office/drawing/2010/main" val="0"/>
                  </a:ext>
                </a:extLst>
              </a:blip>
              <a:srcRect/>
              <a:stretch>
                <a:fillRect/>
              </a:stretch>
            </p:blipFill>
            <p:spPr bwMode="auto">
              <a:xfrm>
                <a:off x="6248400" y="5605463"/>
                <a:ext cx="14366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3" descr="mit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96200" y="5791200"/>
                <a:ext cx="1447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4" descr="mites"/>
              <p:cNvPicPr>
                <a:picLocks noChangeAspect="1" noChangeArrowheads="1"/>
              </p:cNvPicPr>
              <p:nvPr/>
            </p:nvPicPr>
            <p:blipFill>
              <a:blip r:embed="rId20" cstate="print">
                <a:extLst>
                  <a:ext uri="{28A0092B-C50C-407E-A947-70E740481C1C}">
                    <a14:useLocalDpi xmlns:a14="http://schemas.microsoft.com/office/drawing/2010/main" val="0"/>
                  </a:ext>
                </a:extLst>
              </a:blip>
              <a:srcRect l="10938" t="10417" r="12495" b="16667"/>
              <a:stretch>
                <a:fillRect/>
              </a:stretch>
            </p:blipFill>
            <p:spPr bwMode="auto">
              <a:xfrm>
                <a:off x="3733800" y="2409825"/>
                <a:ext cx="1295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35" descr="soil mit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77200" y="3505200"/>
                <a:ext cx="1108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36" descr="_wsb_257x408_termite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562600" y="4568825"/>
                <a:ext cx="1371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16" descr="Ameba"/>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781925" y="4572000"/>
                <a:ext cx="1438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28" descr="algae unicellula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66788" y="3157538"/>
                <a:ext cx="973137"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6" descr="microarthropod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4572000"/>
                <a:ext cx="1960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Picture 32" descr="12mite"/>
              <p:cNvPicPr>
                <a:picLocks noChangeAspect="1" noChangeArrowheads="1"/>
              </p:cNvPicPr>
              <p:nvPr/>
            </p:nvPicPr>
            <p:blipFill>
              <a:blip r:embed="rId26">
                <a:extLst>
                  <a:ext uri="{28A0092B-C50C-407E-A947-70E740481C1C}">
                    <a14:useLocalDpi xmlns:a14="http://schemas.microsoft.com/office/drawing/2010/main" val="0"/>
                  </a:ext>
                </a:extLst>
              </a:blip>
              <a:srcRect l="6630" t="2550" r="4504" b="2473"/>
              <a:stretch>
                <a:fillRect/>
              </a:stretch>
            </p:blipFill>
            <p:spPr bwMode="auto">
              <a:xfrm>
                <a:off x="6858000" y="4572000"/>
                <a:ext cx="890588" cy="1219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99" name="Picture 10" descr="P9190003"/>
              <p:cNvPicPr>
                <a:picLocks noChangeAspect="1" noChangeArrowheads="1"/>
              </p:cNvPicPr>
              <p:nvPr/>
            </p:nvPicPr>
            <p:blipFill>
              <a:blip r:embed="rId27">
                <a:lum bright="30000"/>
                <a:extLst>
                  <a:ext uri="{28A0092B-C50C-407E-A947-70E740481C1C}">
                    <a14:useLocalDpi xmlns:a14="http://schemas.microsoft.com/office/drawing/2010/main" val="0"/>
                  </a:ext>
                </a:extLst>
              </a:blip>
              <a:srcRect l="25000" r="20833" b="24382"/>
              <a:stretch>
                <a:fillRect/>
              </a:stretch>
            </p:blipFill>
            <p:spPr bwMode="auto">
              <a:xfrm>
                <a:off x="5006975" y="2667000"/>
                <a:ext cx="18938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3" name="Picture 6" descr="P7110104"/>
            <p:cNvPicPr>
              <a:picLocks noChangeAspect="1" noChangeArrowheads="1"/>
            </p:cNvPicPr>
            <p:nvPr/>
          </p:nvPicPr>
          <p:blipFill>
            <a:blip r:embed="rId28">
              <a:extLst>
                <a:ext uri="{28A0092B-C50C-407E-A947-70E740481C1C}">
                  <a14:useLocalDpi xmlns:a14="http://schemas.microsoft.com/office/drawing/2010/main" val="0"/>
                </a:ext>
              </a:extLst>
            </a:blip>
            <a:srcRect l="32127" t="17657" r="23250" b="25322"/>
            <a:stretch>
              <a:fillRect/>
            </a:stretch>
          </p:blipFill>
          <p:spPr bwMode="auto">
            <a:xfrm>
              <a:off x="1447800" y="1422400"/>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0"/>
            <a:ext cx="7772400" cy="1143000"/>
          </a:xfrm>
        </p:spPr>
        <p:txBody>
          <a:bodyPr/>
          <a:lstStyle/>
          <a:p>
            <a:pPr eaLnBrk="1" hangingPunct="1"/>
            <a:r>
              <a:rPr lang="en-US" smtClean="0"/>
              <a:t>Bacteria</a:t>
            </a:r>
          </a:p>
        </p:txBody>
      </p:sp>
      <p:sp>
        <p:nvSpPr>
          <p:cNvPr id="16387" name="Rectangle 3"/>
          <p:cNvSpPr>
            <a:spLocks noGrp="1" noChangeArrowheads="1"/>
          </p:cNvSpPr>
          <p:nvPr>
            <p:ph type="body" sz="half" idx="1"/>
          </p:nvPr>
        </p:nvSpPr>
        <p:spPr>
          <a:xfrm>
            <a:off x="381000" y="1371600"/>
            <a:ext cx="7854950" cy="4152900"/>
          </a:xfrm>
        </p:spPr>
        <p:txBody>
          <a:bodyPr/>
          <a:lstStyle/>
          <a:p>
            <a:pPr eaLnBrk="1" hangingPunct="1"/>
            <a:r>
              <a:rPr lang="en-US" sz="2800" smtClean="0"/>
              <a:t>feed on organic matter that is easy to break down (simple sugars)</a:t>
            </a:r>
          </a:p>
          <a:p>
            <a:pPr eaLnBrk="1" hangingPunct="1"/>
            <a:r>
              <a:rPr lang="en-US" sz="2800" smtClean="0"/>
              <a:t>store and cycle nitrogen</a:t>
            </a:r>
          </a:p>
          <a:p>
            <a:pPr eaLnBrk="1" hangingPunct="1"/>
            <a:r>
              <a:rPr lang="en-US" sz="2800" smtClean="0"/>
              <a:t>contribute to soil stability</a:t>
            </a:r>
          </a:p>
          <a:p>
            <a:pPr eaLnBrk="1" hangingPunct="1"/>
            <a:r>
              <a:rPr lang="en-US" sz="2800" smtClean="0"/>
              <a:t>decompose pesticides</a:t>
            </a:r>
          </a:p>
        </p:txBody>
      </p:sp>
      <p:pic>
        <p:nvPicPr>
          <p:cNvPr id="16388" name="Picture 4" descr="bacteria Prescott Harley Klein 1993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4149725"/>
            <a:ext cx="5013325" cy="24987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5" descr="bacteria Prescott Harley Klein 1993 2"/>
          <p:cNvPicPr>
            <a:picLocks noChangeAspect="1" noChangeArrowheads="1"/>
          </p:cNvPicPr>
          <p:nvPr/>
        </p:nvPicPr>
        <p:blipFill>
          <a:blip r:embed="rId4">
            <a:extLst>
              <a:ext uri="{28A0092B-C50C-407E-A947-70E740481C1C}">
                <a14:useLocalDpi xmlns:a14="http://schemas.microsoft.com/office/drawing/2010/main" val="0"/>
              </a:ext>
            </a:extLst>
          </a:blip>
          <a:srcRect r="35872" b="55637"/>
          <a:stretch>
            <a:fillRect/>
          </a:stretch>
        </p:blipFill>
        <p:spPr bwMode="auto">
          <a:xfrm>
            <a:off x="5859463" y="2286000"/>
            <a:ext cx="2909887" cy="15287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 Box 6"/>
          <p:cNvSpPr txBox="1">
            <a:spLocks noChangeArrowheads="1"/>
          </p:cNvSpPr>
          <p:nvPr/>
        </p:nvSpPr>
        <p:spPr bwMode="auto">
          <a:xfrm>
            <a:off x="5113338" y="6651625"/>
            <a:ext cx="1993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a:solidFill>
                  <a:srgbClr val="FFFFFF"/>
                </a:solidFill>
                <a:latin typeface="Arial" charset="0"/>
              </a:rPr>
              <a:t>Prescott, Harley, and Klein 1993</a:t>
            </a:r>
          </a:p>
        </p:txBody>
      </p:sp>
      <p:sp>
        <p:nvSpPr>
          <p:cNvPr id="16391" name="Text Box 7"/>
          <p:cNvSpPr txBox="1">
            <a:spLocks noChangeArrowheads="1"/>
          </p:cNvSpPr>
          <p:nvPr/>
        </p:nvSpPr>
        <p:spPr bwMode="auto">
          <a:xfrm>
            <a:off x="6062663" y="3794125"/>
            <a:ext cx="2986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000" i="1">
                <a:solidFill>
                  <a:srgbClr val="FFFFFF"/>
                </a:solidFill>
                <a:latin typeface="Arial" charset="0"/>
              </a:rPr>
              <a:t>Staphylococcus aureus </a:t>
            </a:r>
            <a:r>
              <a:rPr lang="en-US" sz="1000">
                <a:solidFill>
                  <a:srgbClr val="FFFFFF"/>
                </a:solidFill>
                <a:latin typeface="Arial" charset="0"/>
              </a:rPr>
              <a:t>(a) X1,500, (b) x34,000</a:t>
            </a:r>
          </a:p>
          <a:p>
            <a:r>
              <a:rPr lang="en-US" sz="1000">
                <a:solidFill>
                  <a:srgbClr val="FFFFFF"/>
                </a:solidFill>
                <a:latin typeface="Arial" charset="0"/>
              </a:rPr>
              <a:t>	- Prescott, Harley, and Klein 1993</a:t>
            </a:r>
          </a:p>
        </p:txBody>
      </p:sp>
    </p:spTree>
  </p:cSld>
  <p:clrMapOvr>
    <a:masterClrMapping/>
  </p:clrMapOvr>
  <p:transition advTm="11232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28600"/>
            <a:ext cx="7772400" cy="762000"/>
          </a:xfrm>
        </p:spPr>
        <p:txBody>
          <a:bodyPr>
            <a:normAutofit fontScale="90000"/>
          </a:bodyPr>
          <a:lstStyle/>
          <a:p>
            <a:pPr eaLnBrk="1" fontAlgn="auto" hangingPunct="1">
              <a:spcAft>
                <a:spcPts val="0"/>
              </a:spcAft>
              <a:defRPr/>
            </a:pPr>
            <a:r>
              <a:rPr lang="en-US" smtClean="0"/>
              <a:t>Fungi</a:t>
            </a:r>
          </a:p>
        </p:txBody>
      </p:sp>
      <p:sp>
        <p:nvSpPr>
          <p:cNvPr id="20483" name="Rectangle 3"/>
          <p:cNvSpPr>
            <a:spLocks noGrp="1" noChangeArrowheads="1"/>
          </p:cNvSpPr>
          <p:nvPr>
            <p:ph idx="1"/>
          </p:nvPr>
        </p:nvSpPr>
        <p:spPr>
          <a:xfrm>
            <a:off x="228600" y="990600"/>
            <a:ext cx="7543800" cy="3810000"/>
          </a:xfrm>
        </p:spPr>
        <p:txBody>
          <a:bodyPr>
            <a:normAutofit fontScale="92500"/>
          </a:bodyPr>
          <a:lstStyle/>
          <a:p>
            <a:pPr marL="420624" indent="-384048" eaLnBrk="1" fontAlgn="auto" hangingPunct="1">
              <a:spcAft>
                <a:spcPts val="0"/>
              </a:spcAft>
              <a:buFont typeface="Wingdings 2"/>
              <a:buChar char=""/>
              <a:defRPr/>
            </a:pPr>
            <a:r>
              <a:rPr lang="en-US" sz="2800" smtClean="0"/>
              <a:t>Two main types: saprophytes and mutualists</a:t>
            </a:r>
          </a:p>
          <a:p>
            <a:pPr marL="420624" indent="-384048" eaLnBrk="1" fontAlgn="auto" hangingPunct="1">
              <a:spcAft>
                <a:spcPts val="0"/>
              </a:spcAft>
              <a:buFont typeface="Wingdings 2"/>
              <a:buChar char=""/>
              <a:defRPr/>
            </a:pPr>
            <a:r>
              <a:rPr lang="en-US" sz="2800" smtClean="0"/>
              <a:t>Saprophytes feed on organic matter that is difficult to breakdown (high C:N)</a:t>
            </a:r>
          </a:p>
          <a:p>
            <a:pPr marL="420624" indent="-384048" eaLnBrk="1" fontAlgn="auto" hangingPunct="1">
              <a:spcAft>
                <a:spcPts val="0"/>
              </a:spcAft>
              <a:buFont typeface="Wingdings 2"/>
              <a:buChar char=""/>
              <a:defRPr/>
            </a:pPr>
            <a:r>
              <a:rPr lang="en-US" sz="2800" smtClean="0"/>
              <a:t>Plant mutualists trade nutrients, primarily P, for plant C</a:t>
            </a:r>
          </a:p>
          <a:p>
            <a:pPr marL="420624" indent="-384048" eaLnBrk="1" fontAlgn="auto" hangingPunct="1">
              <a:spcAft>
                <a:spcPts val="0"/>
              </a:spcAft>
              <a:buFont typeface="Wingdings 2"/>
              <a:buChar char=""/>
              <a:defRPr/>
            </a:pPr>
            <a:r>
              <a:rPr lang="en-US" sz="2800" smtClean="0"/>
              <a:t>Store nitrogen</a:t>
            </a:r>
          </a:p>
          <a:p>
            <a:pPr marL="420624" indent="-384048" eaLnBrk="1" fontAlgn="auto" hangingPunct="1">
              <a:spcAft>
                <a:spcPts val="0"/>
              </a:spcAft>
              <a:buFont typeface="Wingdings 2"/>
              <a:buChar char=""/>
              <a:defRPr/>
            </a:pPr>
            <a:r>
              <a:rPr lang="en-US" sz="2800" smtClean="0"/>
              <a:t>Contribute to soil stability</a:t>
            </a:r>
          </a:p>
          <a:p>
            <a:pPr marL="420624" indent="-384048" eaLnBrk="1" fontAlgn="auto" hangingPunct="1">
              <a:spcAft>
                <a:spcPts val="0"/>
              </a:spcAft>
              <a:buFont typeface="Wingdings 2"/>
              <a:buChar char=""/>
              <a:defRPr/>
            </a:pPr>
            <a:r>
              <a:rPr lang="en-US" sz="2800" smtClean="0"/>
              <a:t>Harmed by physical disturbance </a:t>
            </a:r>
          </a:p>
        </p:txBody>
      </p:sp>
      <p:pic>
        <p:nvPicPr>
          <p:cNvPr id="17412" name="Picture 4" descr="fun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648200"/>
            <a:ext cx="2565400" cy="19145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0098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Protozoa</a:t>
            </a:r>
          </a:p>
        </p:txBody>
      </p:sp>
      <p:sp>
        <p:nvSpPr>
          <p:cNvPr id="18435" name="Rectangle 3"/>
          <p:cNvSpPr>
            <a:spLocks noGrp="1" noChangeArrowheads="1"/>
          </p:cNvSpPr>
          <p:nvPr>
            <p:ph type="body" sz="half" idx="1"/>
          </p:nvPr>
        </p:nvSpPr>
        <p:spPr>
          <a:xfrm>
            <a:off x="685800" y="1981200"/>
            <a:ext cx="6550025" cy="4114800"/>
          </a:xfrm>
        </p:spPr>
        <p:txBody>
          <a:bodyPr/>
          <a:lstStyle/>
          <a:p>
            <a:pPr eaLnBrk="1" hangingPunct="1"/>
            <a:r>
              <a:rPr lang="en-US" sz="2800" smtClean="0"/>
              <a:t>Protozoa include: Amoebae, ciliates, flagellates</a:t>
            </a:r>
          </a:p>
          <a:p>
            <a:pPr eaLnBrk="1" hangingPunct="1"/>
            <a:r>
              <a:rPr lang="en-US" sz="2800" smtClean="0"/>
              <a:t>Are an important part of the nitrogen cycle</a:t>
            </a:r>
          </a:p>
          <a:p>
            <a:pPr eaLnBrk="1" hangingPunct="1"/>
            <a:r>
              <a:rPr lang="en-US" sz="2800" smtClean="0"/>
              <a:t>Consume bacteria</a:t>
            </a:r>
          </a:p>
        </p:txBody>
      </p:sp>
      <p:pic>
        <p:nvPicPr>
          <p:cNvPr id="18436" name="Picture 4" descr="ameb"/>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91200" y="3810000"/>
            <a:ext cx="2960688" cy="1981200"/>
          </a:xfrm>
          <a:ln w="28575">
            <a:solidFill>
              <a:schemeClr val="tx1"/>
            </a:solidFill>
            <a:miter lim="800000"/>
            <a:headEnd/>
            <a:tailEnd/>
          </a:ln>
        </p:spPr>
      </p:pic>
      <p:pic>
        <p:nvPicPr>
          <p:cNvPr id="18437" name="Picture 6" descr="Paramecium Madigan Marinko Parker 199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12648" t="2879" r="11665" b="9792"/>
          <a:stretch>
            <a:fillRect/>
          </a:stretch>
        </p:blipFill>
        <p:spPr>
          <a:xfrm>
            <a:off x="7467600" y="533400"/>
            <a:ext cx="1220788" cy="2212975"/>
          </a:xfrm>
          <a:ln w="28575">
            <a:solidFill>
              <a:schemeClr val="tx1"/>
            </a:solidFill>
            <a:miter lim="800000"/>
            <a:headEnd/>
            <a:tailEnd/>
          </a:ln>
        </p:spPr>
      </p:pic>
      <p:pic>
        <p:nvPicPr>
          <p:cNvPr id="18438" name="Picture 5" descr="amoeba_small"/>
          <p:cNvPicPr>
            <a:picLocks noChangeAspect="1" noChangeArrowheads="1"/>
          </p:cNvPicPr>
          <p:nvPr/>
        </p:nvPicPr>
        <p:blipFill>
          <a:blip r:embed="rId5">
            <a:extLst>
              <a:ext uri="{28A0092B-C50C-407E-A947-70E740481C1C}">
                <a14:useLocalDpi xmlns:a14="http://schemas.microsoft.com/office/drawing/2010/main" val="0"/>
              </a:ext>
            </a:extLst>
          </a:blip>
          <a:srcRect l="8533" t="13292" r="10133" b="16985"/>
          <a:stretch>
            <a:fillRect/>
          </a:stretch>
        </p:blipFill>
        <p:spPr bwMode="auto">
          <a:xfrm>
            <a:off x="2667000" y="4724400"/>
            <a:ext cx="2571750" cy="15938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273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Nematodes</a:t>
            </a:r>
          </a:p>
        </p:txBody>
      </p:sp>
      <p:sp>
        <p:nvSpPr>
          <p:cNvPr id="19459" name="Rectangle 3"/>
          <p:cNvSpPr>
            <a:spLocks noGrp="1" noChangeArrowheads="1"/>
          </p:cNvSpPr>
          <p:nvPr>
            <p:ph type="body" sz="half" idx="1"/>
          </p:nvPr>
        </p:nvSpPr>
        <p:spPr>
          <a:xfrm>
            <a:off x="685800" y="1981200"/>
            <a:ext cx="5788025" cy="4114800"/>
          </a:xfrm>
        </p:spPr>
        <p:txBody>
          <a:bodyPr/>
          <a:lstStyle/>
          <a:p>
            <a:pPr eaLnBrk="1" hangingPunct="1"/>
            <a:r>
              <a:rPr lang="en-US" sz="2400" smtClean="0"/>
              <a:t>Fungal feeders, bacteria feeders, root feeders, predators and omnivores</a:t>
            </a:r>
          </a:p>
          <a:p>
            <a:pPr eaLnBrk="1" hangingPunct="1"/>
            <a:r>
              <a:rPr lang="en-US" sz="2400" smtClean="0"/>
              <a:t>An important part of the nitrogen cycle</a:t>
            </a:r>
          </a:p>
          <a:p>
            <a:pPr eaLnBrk="1" hangingPunct="1"/>
            <a:r>
              <a:rPr lang="en-US" sz="2400" smtClean="0"/>
              <a:t>About 10-20 individuals/gram of soil</a:t>
            </a:r>
          </a:p>
          <a:p>
            <a:pPr eaLnBrk="1" hangingPunct="1"/>
            <a:r>
              <a:rPr lang="en-US" sz="2400" smtClean="0"/>
              <a:t>Affected by management: pesticides, soil organic matter, tillage</a:t>
            </a:r>
          </a:p>
        </p:txBody>
      </p:sp>
      <p:pic>
        <p:nvPicPr>
          <p:cNvPr id="19460" name="Picture 4" descr="nem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486400" y="4572000"/>
            <a:ext cx="2655888" cy="2000250"/>
          </a:xfrm>
          <a:ln w="28575">
            <a:solidFill>
              <a:schemeClr val="tx1"/>
            </a:solidFill>
            <a:miter lim="800000"/>
            <a:headEnd/>
            <a:tailEnd/>
          </a:ln>
        </p:spPr>
      </p:pic>
      <p:pic>
        <p:nvPicPr>
          <p:cNvPr id="19461" name="Picture 6" descr="nematod"/>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77000" y="533400"/>
            <a:ext cx="2503488" cy="1885950"/>
          </a:xfrm>
          <a:ln w="28575">
            <a:solidFill>
              <a:schemeClr val="tx1"/>
            </a:solidFill>
            <a:miter lim="800000"/>
            <a:headEnd/>
            <a:tailEnd/>
          </a:ln>
        </p:spPr>
      </p:pic>
      <p:pic>
        <p:nvPicPr>
          <p:cNvPr id="19462" name="Picture 5" descr="nematode-trapping fung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648200"/>
            <a:ext cx="3048000" cy="2032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22593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Microarthropods</a:t>
            </a:r>
          </a:p>
        </p:txBody>
      </p:sp>
      <p:sp>
        <p:nvSpPr>
          <p:cNvPr id="20483" name="Rectangle 3"/>
          <p:cNvSpPr>
            <a:spLocks noGrp="1" noChangeArrowheads="1"/>
          </p:cNvSpPr>
          <p:nvPr>
            <p:ph type="body" sz="half" idx="1"/>
          </p:nvPr>
        </p:nvSpPr>
        <p:spPr>
          <a:xfrm>
            <a:off x="685800" y="1981200"/>
            <a:ext cx="4264025" cy="4114800"/>
          </a:xfrm>
        </p:spPr>
        <p:txBody>
          <a:bodyPr/>
          <a:lstStyle/>
          <a:p>
            <a:pPr eaLnBrk="1" hangingPunct="1"/>
            <a:r>
              <a:rPr lang="en-US" sz="2800" smtClean="0"/>
              <a:t>Mites, collembola (or springtails) </a:t>
            </a:r>
          </a:p>
          <a:p>
            <a:pPr eaLnBrk="1" hangingPunct="1"/>
            <a:r>
              <a:rPr lang="en-US" sz="2800" smtClean="0"/>
              <a:t>Decompose &amp; shred organic matter</a:t>
            </a:r>
          </a:p>
          <a:p>
            <a:pPr eaLnBrk="1" hangingPunct="1"/>
            <a:r>
              <a:rPr lang="en-US" sz="2800" smtClean="0"/>
              <a:t>An important part of the nitrogen cycle</a:t>
            </a:r>
          </a:p>
          <a:p>
            <a:pPr eaLnBrk="1" hangingPunct="1"/>
            <a:r>
              <a:rPr lang="en-US" sz="2800" smtClean="0"/>
              <a:t>Tillage and pesticides are harmful</a:t>
            </a:r>
          </a:p>
        </p:txBody>
      </p:sp>
      <p:pic>
        <p:nvPicPr>
          <p:cNvPr id="997380" name="Picture 4" descr="bu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791200" y="3276600"/>
            <a:ext cx="2517775" cy="1981200"/>
          </a:xfrm>
          <a:ln w="28575">
            <a:solidFill>
              <a:schemeClr val="tx1"/>
            </a:solidFill>
            <a:miter lim="800000"/>
            <a:headEnd/>
            <a:tailEnd/>
          </a:ln>
        </p:spPr>
      </p:pic>
      <p:pic>
        <p:nvPicPr>
          <p:cNvPr id="997381" name="Picture 5" descr="Springtai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81000"/>
            <a:ext cx="1600200" cy="2260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7382" name="Picture 6" descr="12m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762000"/>
            <a:ext cx="2074863" cy="2282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7"/>
          <p:cNvGrpSpPr>
            <a:grpSpLocks/>
          </p:cNvGrpSpPr>
          <p:nvPr/>
        </p:nvGrpSpPr>
        <p:grpSpPr bwMode="auto">
          <a:xfrm>
            <a:off x="4945063" y="3429000"/>
            <a:ext cx="4198937" cy="3162300"/>
            <a:chOff x="3384" y="1440"/>
            <a:chExt cx="2976" cy="1992"/>
          </a:xfrm>
        </p:grpSpPr>
        <p:pic>
          <p:nvPicPr>
            <p:cNvPr id="20488" name="Picture 8" descr="m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4" y="1440"/>
              <a:ext cx="2976" cy="199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9" name="Text Box 9"/>
            <p:cNvSpPr txBox="1">
              <a:spLocks noChangeArrowheads="1"/>
            </p:cNvSpPr>
            <p:nvPr/>
          </p:nvSpPr>
          <p:spPr bwMode="auto">
            <a:xfrm>
              <a:off x="3864" y="1756"/>
              <a:ext cx="3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600" b="1">
                  <a:latin typeface="Arial" charset="0"/>
                </a:rPr>
                <a:t>Mite</a:t>
              </a:r>
              <a:endParaRPr lang="en-US" sz="1600"/>
            </a:p>
          </p:txBody>
        </p:sp>
        <p:sp>
          <p:nvSpPr>
            <p:cNvPr id="20490" name="Text Box 10"/>
            <p:cNvSpPr txBox="1">
              <a:spLocks noChangeArrowheads="1"/>
            </p:cNvSpPr>
            <p:nvPr/>
          </p:nvSpPr>
          <p:spPr bwMode="auto">
            <a:xfrm>
              <a:off x="5400" y="2928"/>
              <a:ext cx="73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600" b="1">
                  <a:latin typeface="Arial" charset="0"/>
                </a:rPr>
                <a:t>Nematode</a:t>
              </a:r>
              <a:endParaRPr lang="en-US" sz="1600"/>
            </a:p>
          </p:txBody>
        </p:sp>
        <p:sp>
          <p:nvSpPr>
            <p:cNvPr id="20491" name="Text Box 11"/>
            <p:cNvSpPr txBox="1">
              <a:spLocks noChangeArrowheads="1"/>
            </p:cNvSpPr>
            <p:nvPr/>
          </p:nvSpPr>
          <p:spPr bwMode="auto">
            <a:xfrm>
              <a:off x="3576" y="3024"/>
              <a:ext cx="67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600" b="1">
                  <a:latin typeface="Arial" charset="0"/>
                </a:rPr>
                <a:t>Sand particle</a:t>
              </a:r>
              <a:endParaRPr lang="en-US" sz="1600"/>
            </a:p>
          </p:txBody>
        </p:sp>
      </p:grpSp>
    </p:spTree>
    <p:custDataLst>
      <p:tags r:id="rId1"/>
    </p:custDataLst>
  </p:cSld>
  <p:clrMapOvr>
    <a:masterClrMapping/>
  </p:clrMapOvr>
  <p:transition advTm="1894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9738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9738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99738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Earthworms</a:t>
            </a:r>
          </a:p>
        </p:txBody>
      </p:sp>
      <p:sp>
        <p:nvSpPr>
          <p:cNvPr id="21507" name="Rectangle 3"/>
          <p:cNvSpPr>
            <a:spLocks noGrp="1" noChangeArrowheads="1"/>
          </p:cNvSpPr>
          <p:nvPr>
            <p:ph type="body" sz="half" idx="1"/>
          </p:nvPr>
        </p:nvSpPr>
        <p:spPr>
          <a:xfrm>
            <a:off x="685800" y="1752600"/>
            <a:ext cx="6019800" cy="4152900"/>
          </a:xfrm>
        </p:spPr>
        <p:txBody>
          <a:bodyPr/>
          <a:lstStyle/>
          <a:p>
            <a:pPr eaLnBrk="1" hangingPunct="1">
              <a:spcAft>
                <a:spcPct val="20000"/>
              </a:spcAft>
            </a:pPr>
            <a:r>
              <a:rPr lang="en-US" smtClean="0"/>
              <a:t>Good for nutrient cycling and stability functions</a:t>
            </a:r>
          </a:p>
          <a:p>
            <a:pPr eaLnBrk="1" hangingPunct="1">
              <a:spcAft>
                <a:spcPct val="20000"/>
              </a:spcAft>
            </a:pPr>
            <a:r>
              <a:rPr lang="en-US" smtClean="0"/>
              <a:t>Create pores that serve as lungs of the soil.</a:t>
            </a:r>
          </a:p>
          <a:p>
            <a:pPr eaLnBrk="1" hangingPunct="1">
              <a:lnSpc>
                <a:spcPct val="120000"/>
              </a:lnSpc>
            </a:pPr>
            <a:endParaRPr lang="en-US" smtClean="0"/>
          </a:p>
        </p:txBody>
      </p:sp>
      <p:pic>
        <p:nvPicPr>
          <p:cNvPr id="21508" name="Picture 4" descr="5_9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1066800"/>
            <a:ext cx="2681288" cy="4724400"/>
          </a:xfrm>
          <a:ln w="28575">
            <a:solidFill>
              <a:schemeClr val="tx1"/>
            </a:solidFill>
            <a:miter lim="800000"/>
            <a:headEnd/>
            <a:tailEnd/>
          </a:ln>
        </p:spPr>
      </p:pic>
    </p:spTree>
  </p:cSld>
  <p:clrMapOvr>
    <a:masterClrMapping/>
  </p:clrMapOvr>
  <p:transition advTm="17808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Soil Food Web Analysis</a:t>
            </a:r>
          </a:p>
        </p:txBody>
      </p:sp>
      <p:sp>
        <p:nvSpPr>
          <p:cNvPr id="22531" name="Text Placeholder 2"/>
          <p:cNvSpPr>
            <a:spLocks noGrp="1"/>
          </p:cNvSpPr>
          <p:nvPr>
            <p:ph type="body" sz="half" idx="1"/>
          </p:nvPr>
        </p:nvSpPr>
        <p:spPr>
          <a:xfrm>
            <a:off x="685800" y="1981200"/>
            <a:ext cx="7696200" cy="4114800"/>
          </a:xfrm>
        </p:spPr>
        <p:txBody>
          <a:bodyPr/>
          <a:lstStyle/>
          <a:p>
            <a:r>
              <a:rPr lang="en-US" smtClean="0"/>
              <a:t>Soil Food Web testing by </a:t>
            </a:r>
            <a:br>
              <a:rPr lang="en-US" smtClean="0"/>
            </a:br>
            <a:r>
              <a:rPr lang="en-US" smtClean="0"/>
              <a:t>Earthfort </a:t>
            </a:r>
            <a:r>
              <a:rPr lang="en-US" smtClean="0">
                <a:hlinkClick r:id="rId2"/>
              </a:rPr>
              <a:t>www.earthfort.com</a:t>
            </a:r>
            <a:endParaRPr lang="en-US" smtClean="0"/>
          </a:p>
          <a:p>
            <a:endParaRPr lang="en-US" smtClean="0"/>
          </a:p>
          <a:p>
            <a:r>
              <a:rPr lang="en-US" smtClean="0"/>
              <a:t>High in bacteria</a:t>
            </a:r>
          </a:p>
          <a:p>
            <a:r>
              <a:rPr lang="en-US" smtClean="0"/>
              <a:t>Low in fungi, protozoa and nematodes</a:t>
            </a:r>
          </a:p>
          <a:p>
            <a:endParaRPr lang="en-US" smtClean="0"/>
          </a:p>
          <a:p>
            <a:r>
              <a:rPr lang="en-US" smtClean="0"/>
              <a:t>Greater diversity of soil food web = greater crop nutrient cycling.</a:t>
            </a:r>
          </a:p>
          <a:p>
            <a:endParaRPr lang="en-US"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Manage to improve soil health</a:t>
            </a:r>
          </a:p>
        </p:txBody>
      </p:sp>
      <p:sp>
        <p:nvSpPr>
          <p:cNvPr id="23555" name="Text Placeholder 2"/>
          <p:cNvSpPr>
            <a:spLocks noGrp="1"/>
          </p:cNvSpPr>
          <p:nvPr>
            <p:ph type="body" sz="half" idx="1"/>
          </p:nvPr>
        </p:nvSpPr>
        <p:spPr>
          <a:xfrm>
            <a:off x="685800" y="1981200"/>
            <a:ext cx="7848600" cy="4114800"/>
          </a:xfrm>
        </p:spPr>
        <p:txBody>
          <a:bodyPr/>
          <a:lstStyle/>
          <a:p>
            <a:r>
              <a:rPr lang="en-US" smtClean="0"/>
              <a:t>Less soil disturbance</a:t>
            </a:r>
          </a:p>
          <a:p>
            <a:r>
              <a:rPr lang="en-US" smtClean="0"/>
              <a:t>More plant diversity</a:t>
            </a:r>
          </a:p>
          <a:p>
            <a:r>
              <a:rPr lang="en-US" smtClean="0"/>
              <a:t>Living roots as much time as possible</a:t>
            </a:r>
          </a:p>
          <a:p>
            <a:r>
              <a:rPr lang="en-US" smtClean="0"/>
              <a:t>Keep the soil covered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33400" y="304800"/>
            <a:ext cx="7772400" cy="1447800"/>
          </a:xfrm>
        </p:spPr>
        <p:txBody>
          <a:bodyPr>
            <a:normAutofit fontScale="90000"/>
          </a:bodyPr>
          <a:lstStyle/>
          <a:p>
            <a:pPr algn="ctr" eaLnBrk="1" fontAlgn="auto" hangingPunct="1">
              <a:spcAft>
                <a:spcPts val="0"/>
              </a:spcAft>
              <a:defRPr/>
            </a:pPr>
            <a:r>
              <a:rPr lang="en-US" dirty="0" smtClean="0"/>
              <a:t>Manage your soil to be good Soil Food Web habitat!</a:t>
            </a:r>
          </a:p>
        </p:txBody>
      </p:sp>
      <p:pic>
        <p:nvPicPr>
          <p:cNvPr id="24579" name="Picture 3" descr="DSCN04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457200"/>
            <a:ext cx="7772400" cy="762000"/>
          </a:xfrm>
        </p:spPr>
        <p:txBody>
          <a:bodyPr/>
          <a:lstStyle/>
          <a:p>
            <a:pPr eaLnBrk="1" hangingPunct="1"/>
            <a:r>
              <a:rPr lang="en-US" sz="4000" smtClean="0"/>
              <a:t>But first, a bit about Soil Health…</a:t>
            </a:r>
          </a:p>
        </p:txBody>
      </p:sp>
      <p:sp>
        <p:nvSpPr>
          <p:cNvPr id="4099" name="Content Placeholder 2"/>
          <p:cNvSpPr>
            <a:spLocks noGrp="1"/>
          </p:cNvSpPr>
          <p:nvPr>
            <p:ph idx="1"/>
          </p:nvPr>
        </p:nvSpPr>
        <p:spPr>
          <a:xfrm>
            <a:off x="685800" y="1600200"/>
            <a:ext cx="7772400" cy="4114800"/>
          </a:xfrm>
        </p:spPr>
        <p:txBody>
          <a:bodyPr/>
          <a:lstStyle/>
          <a:p>
            <a:pPr eaLnBrk="1" hangingPunct="1"/>
            <a:r>
              <a:rPr lang="en-US" smtClean="0"/>
              <a:t>Soil Health… the capacity of the soil to function.</a:t>
            </a:r>
          </a:p>
          <a:p>
            <a:pPr eaLnBrk="1" hangingPunct="1"/>
            <a:endParaRPr lang="en-US" smtClean="0"/>
          </a:p>
          <a:p>
            <a:pPr eaLnBrk="1" hangingPunct="1"/>
            <a:r>
              <a:rPr lang="en-US" smtClean="0"/>
              <a:t>What functions do you expect soil to perform?</a:t>
            </a:r>
          </a:p>
          <a:p>
            <a:pPr eaLnBrk="1" hangingPunct="1"/>
            <a:endParaRPr lang="en-US" smtClean="0"/>
          </a:p>
          <a:p>
            <a:pPr eaLnBrk="1" hangingPunct="1"/>
            <a:r>
              <a:rPr lang="en-US" smtClean="0"/>
              <a:t>The most important agricultural functions of the soil are biological.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4191000"/>
            <a:ext cx="8686800" cy="228600"/>
          </a:xfrm>
        </p:spPr>
        <p:txBody>
          <a:bodyPr>
            <a:normAutofit fontScale="90000"/>
          </a:bodyPr>
          <a:lstStyle/>
          <a:p>
            <a:pPr eaLnBrk="1" fontAlgn="auto" hangingPunct="1">
              <a:spcAft>
                <a:spcPct val="55000"/>
              </a:spcAft>
              <a:defRPr/>
            </a:pPr>
            <a:r>
              <a:rPr lang="en-US" sz="4800" smtClean="0"/>
              <a:t/>
            </a:r>
            <a:br>
              <a:rPr lang="en-US" sz="4800" smtClean="0"/>
            </a:br>
            <a:r>
              <a:rPr lang="en-US" sz="4800" smtClean="0"/>
              <a:t/>
            </a:r>
            <a:br>
              <a:rPr lang="en-US" sz="4800" smtClean="0"/>
            </a:br>
            <a:r>
              <a:rPr lang="en-US" sz="4800" smtClean="0"/>
              <a:t/>
            </a:r>
            <a:br>
              <a:rPr lang="en-US" sz="4800" smtClean="0"/>
            </a:br>
            <a:r>
              <a:rPr lang="en-US" sz="4800" smtClean="0"/>
              <a:t/>
            </a:r>
            <a:br>
              <a:rPr lang="en-US" sz="4800" smtClean="0"/>
            </a:br>
            <a:r>
              <a:rPr lang="en-US" smtClean="0">
                <a:solidFill>
                  <a:srgbClr val="FFFF66"/>
                </a:solidFill>
              </a:rPr>
              <a:t/>
            </a:r>
            <a:br>
              <a:rPr lang="en-US" smtClean="0">
                <a:solidFill>
                  <a:srgbClr val="FFFF66"/>
                </a:solidFill>
              </a:rPr>
            </a:br>
            <a:r>
              <a:rPr lang="en-US" sz="3200" smtClean="0">
                <a:solidFill>
                  <a:srgbClr val="3C3CCE"/>
                </a:solidFill>
              </a:rPr>
              <a:t/>
            </a:r>
            <a:br>
              <a:rPr lang="en-US" sz="3200" smtClean="0">
                <a:solidFill>
                  <a:srgbClr val="3C3CCE"/>
                </a:solidFill>
              </a:rPr>
            </a:br>
            <a:endParaRPr lang="en-US" sz="2800" smtClean="0"/>
          </a:p>
        </p:txBody>
      </p:sp>
      <p:pic>
        <p:nvPicPr>
          <p:cNvPr id="9219" name="Picture 4" descr="rhizosphere organisms"/>
          <p:cNvPicPr>
            <a:picLocks noGrp="1" noChangeAspect="1" noChangeArrowheads="1"/>
          </p:cNvPicPr>
          <p:nvPr>
            <p:ph idx="1"/>
          </p:nvPr>
        </p:nvPicPr>
        <p:blipFill>
          <a:blip r:embed="rId3">
            <a:lum bright="20000"/>
            <a:extLst>
              <a:ext uri="{28A0092B-C50C-407E-A947-70E740481C1C}">
                <a14:useLocalDpi xmlns:a14="http://schemas.microsoft.com/office/drawing/2010/main" val="0"/>
              </a:ext>
            </a:extLst>
          </a:blip>
          <a:srcRect/>
          <a:stretch>
            <a:fillRect/>
          </a:stretch>
        </p:blipFill>
        <p:spPr>
          <a:xfrm>
            <a:off x="4495800" y="1676400"/>
            <a:ext cx="4343400" cy="4238625"/>
          </a:xfrm>
          <a:ln w="25400">
            <a:solidFill>
              <a:srgbClr val="000402"/>
            </a:solidFill>
            <a:miter lim="800000"/>
            <a:headEnd/>
            <a:tailEnd/>
          </a:ln>
        </p:spPr>
      </p:pic>
      <p:sp>
        <p:nvSpPr>
          <p:cNvPr id="9220" name="Text Box 4"/>
          <p:cNvSpPr txBox="1">
            <a:spLocks noChangeArrowheads="1"/>
          </p:cNvSpPr>
          <p:nvPr/>
        </p:nvSpPr>
        <p:spPr bwMode="auto">
          <a:xfrm>
            <a:off x="457200" y="381000"/>
            <a:ext cx="84582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Aft>
                <a:spcPct val="30000"/>
              </a:spcAft>
            </a:pPr>
            <a:r>
              <a:rPr lang="en-US" sz="5400" b="1">
                <a:solidFill>
                  <a:srgbClr val="FFFF00"/>
                </a:solidFill>
                <a:latin typeface="Arial" charset="0"/>
              </a:rPr>
              <a:t>The Biology of the Soil</a:t>
            </a:r>
            <a:endParaRPr lang="en-US" sz="4000" b="1">
              <a:solidFill>
                <a:srgbClr val="FFFF00"/>
              </a:solidFill>
              <a:latin typeface="Arial" charset="0"/>
            </a:endParaRPr>
          </a:p>
          <a:p>
            <a:pPr algn="ctr">
              <a:spcAft>
                <a:spcPct val="30000"/>
              </a:spcAft>
            </a:pPr>
            <a:endParaRPr lang="en-US" sz="4000" b="1">
              <a:solidFill>
                <a:srgbClr val="FFFF00"/>
              </a:solidFill>
              <a:latin typeface="Arial" charset="0"/>
            </a:endParaRPr>
          </a:p>
          <a:p>
            <a:pPr algn="ctr">
              <a:spcAft>
                <a:spcPct val="30000"/>
              </a:spcAft>
            </a:pPr>
            <a:endParaRPr lang="en-US" sz="2800" b="1">
              <a:solidFill>
                <a:srgbClr val="FFFF00"/>
              </a:solidFill>
              <a:latin typeface="Arial" charset="0"/>
            </a:endParaRPr>
          </a:p>
          <a:p>
            <a:pPr algn="ctr"/>
            <a:endParaRPr lang="en-US" sz="2800" b="1">
              <a:solidFill>
                <a:srgbClr val="FFFF00"/>
              </a:solidFill>
              <a:latin typeface="Arial" charset="0"/>
            </a:endParaRPr>
          </a:p>
          <a:p>
            <a:pPr algn="ctr"/>
            <a:endParaRPr lang="en-US" sz="4800" b="1">
              <a:solidFill>
                <a:srgbClr val="FFFF00"/>
              </a:solidFill>
              <a:latin typeface="Arial" charset="0"/>
            </a:endParaRPr>
          </a:p>
        </p:txBody>
      </p:sp>
      <p:sp>
        <p:nvSpPr>
          <p:cNvPr id="5" name="Rectangle 3"/>
          <p:cNvSpPr txBox="1">
            <a:spLocks noChangeArrowheads="1"/>
          </p:cNvSpPr>
          <p:nvPr/>
        </p:nvSpPr>
        <p:spPr bwMode="auto">
          <a:xfrm>
            <a:off x="304800" y="1524000"/>
            <a:ext cx="4191000" cy="5334000"/>
          </a:xfrm>
          <a:prstGeom prst="rect">
            <a:avLst/>
          </a:prstGeom>
          <a:noFill/>
          <a:ln w="9525">
            <a:noFill/>
            <a:miter lim="800000"/>
            <a:headEnd/>
            <a:tailEnd/>
          </a:ln>
        </p:spPr>
        <p:txBody>
          <a:bodyPr/>
          <a:lstStyle/>
          <a:p>
            <a:pPr marL="342900" indent="-342900" eaLnBrk="0" hangingPunct="0">
              <a:lnSpc>
                <a:spcPct val="80000"/>
              </a:lnSpc>
              <a:spcBef>
                <a:spcPct val="20000"/>
              </a:spcBef>
              <a:spcAft>
                <a:spcPct val="60000"/>
              </a:spcAft>
              <a:buClr>
                <a:srgbClr val="FFFFFF"/>
              </a:buClr>
              <a:buFont typeface="Wingdings" pitchFamily="2" charset="2"/>
              <a:buChar char="Ø"/>
              <a:defRPr/>
            </a:pPr>
            <a:r>
              <a:rPr kumimoji="1" lang="en-US" sz="2000" b="1" kern="0" dirty="0">
                <a:solidFill>
                  <a:srgbClr val="FFFFFF"/>
                </a:solidFill>
                <a:latin typeface="+mj-lt"/>
              </a:rPr>
              <a:t>Soil is organic (i.e. living) </a:t>
            </a:r>
          </a:p>
          <a:p>
            <a:pPr marL="342900" indent="-342900" eaLnBrk="0" hangingPunct="0">
              <a:lnSpc>
                <a:spcPct val="80000"/>
              </a:lnSpc>
              <a:spcBef>
                <a:spcPct val="20000"/>
              </a:spcBef>
              <a:spcAft>
                <a:spcPct val="60000"/>
              </a:spcAft>
              <a:buClr>
                <a:srgbClr val="FFFFFF"/>
              </a:buClr>
              <a:buFont typeface="Wingdings" pitchFamily="2" charset="2"/>
              <a:buChar char="Ø"/>
              <a:defRPr/>
            </a:pPr>
            <a:r>
              <a:rPr kumimoji="1" lang="en-US" sz="2000" b="1" kern="0" dirty="0">
                <a:solidFill>
                  <a:srgbClr val="FFFFFF"/>
                </a:solidFill>
                <a:latin typeface="+mj-lt"/>
              </a:rPr>
              <a:t>Billions </a:t>
            </a:r>
            <a:r>
              <a:rPr kumimoji="1" lang="en-US" sz="2000" b="1" kern="0" dirty="0">
                <a:solidFill>
                  <a:srgbClr val="FFFFFF"/>
                </a:solidFill>
                <a:latin typeface="+mj-lt"/>
              </a:rPr>
              <a:t>of different organisms from millions of species</a:t>
            </a:r>
          </a:p>
          <a:p>
            <a:pPr marL="342900" indent="-342900" eaLnBrk="0" hangingPunct="0">
              <a:lnSpc>
                <a:spcPct val="80000"/>
              </a:lnSpc>
              <a:spcBef>
                <a:spcPct val="20000"/>
              </a:spcBef>
              <a:spcAft>
                <a:spcPct val="60000"/>
              </a:spcAft>
              <a:buClr>
                <a:srgbClr val="FFFFFF"/>
              </a:buClr>
              <a:buFont typeface="Wingdings" pitchFamily="2" charset="2"/>
              <a:buChar char="Ø"/>
              <a:defRPr/>
            </a:pPr>
            <a:r>
              <a:rPr lang="en-US" sz="2000" b="1" dirty="0">
                <a:solidFill>
                  <a:srgbClr val="FFFFFF"/>
                </a:solidFill>
                <a:latin typeface="+mj-lt"/>
              </a:rPr>
              <a:t>Total weight of living organisms in the top six inches of an acre of soil can range from 5,000 pounds to as much as 20,000 pounds.</a:t>
            </a:r>
          </a:p>
          <a:p>
            <a:pPr marL="342900" indent="-342900" eaLnBrk="0" hangingPunct="0">
              <a:lnSpc>
                <a:spcPct val="80000"/>
              </a:lnSpc>
              <a:spcBef>
                <a:spcPct val="20000"/>
              </a:spcBef>
              <a:spcAft>
                <a:spcPct val="60000"/>
              </a:spcAft>
              <a:buClr>
                <a:srgbClr val="FFFFFF"/>
              </a:buClr>
              <a:buFont typeface="Wingdings" pitchFamily="2" charset="2"/>
              <a:buChar char="Ø"/>
              <a:defRPr/>
            </a:pPr>
            <a:r>
              <a:rPr lang="en-US" sz="2000" b="1" dirty="0">
                <a:solidFill>
                  <a:srgbClr val="FFFFFF"/>
                </a:solidFill>
                <a:latin typeface="+mj-lt"/>
              </a:rPr>
              <a:t>Soil from one spot may house a very different community from soil just a meter away, because of variations in the availability of water or nutrients or soil physical properties.  </a:t>
            </a:r>
            <a:endParaRPr kumimoji="1" lang="en-US" sz="2000" b="1" kern="0" dirty="0">
              <a:solidFill>
                <a:srgbClr val="FFFFFF"/>
              </a:solidFill>
              <a:latin typeface="+mj-lt"/>
            </a:endParaRPr>
          </a:p>
          <a:p>
            <a:pPr marL="342900" indent="-342900" eaLnBrk="0" hangingPunct="0">
              <a:lnSpc>
                <a:spcPct val="80000"/>
              </a:lnSpc>
              <a:spcBef>
                <a:spcPct val="20000"/>
              </a:spcBef>
              <a:buClr>
                <a:srgbClr val="FFFFFF"/>
              </a:buClr>
              <a:defRPr/>
            </a:pPr>
            <a:endParaRPr kumimoji="1" lang="en-US" sz="2400" b="1" kern="0" dirty="0">
              <a:solidFill>
                <a:srgbClr val="FFFFFF"/>
              </a:solidFill>
              <a:latin typeface="+mn-lt"/>
            </a:endParaRPr>
          </a:p>
        </p:txBody>
      </p:sp>
    </p:spTree>
  </p:cSld>
  <p:clrMapOvr>
    <a:masterClrMapping/>
  </p:clrMapOvr>
  <p:transition advTm="7023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6858000"/>
          </a:xfrm>
          <a:prstGeom prst="rect">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10243" name="Rectangle 3"/>
          <p:cNvSpPr>
            <a:spLocks noChangeArrowheads="1"/>
          </p:cNvSpPr>
          <p:nvPr/>
        </p:nvSpPr>
        <p:spPr bwMode="auto">
          <a:xfrm>
            <a:off x="2286000" y="2697163"/>
            <a:ext cx="4572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p>
            <a:pPr eaLnBrk="0" hangingPunct="0"/>
            <a:r>
              <a:rPr lang="en-US" b="1">
                <a:solidFill>
                  <a:schemeClr val="bg1"/>
                </a:solidFill>
                <a:latin typeface="Tahoma" pitchFamily="34" charset="0"/>
              </a:rPr>
              <a:t>Bill Kuenstler</a:t>
            </a:r>
          </a:p>
          <a:p>
            <a:pPr eaLnBrk="0" hangingPunct="0"/>
            <a:r>
              <a:rPr lang="en-US" b="1">
                <a:solidFill>
                  <a:schemeClr val="bg1"/>
                </a:solidFill>
                <a:latin typeface="Tahoma" pitchFamily="34" charset="0"/>
              </a:rPr>
              <a:t>Jerry Lemunyon</a:t>
            </a:r>
          </a:p>
          <a:p>
            <a:pPr eaLnBrk="0" hangingPunct="0"/>
            <a:endParaRPr lang="en-US" b="1">
              <a:solidFill>
                <a:schemeClr val="bg1"/>
              </a:solidFill>
              <a:latin typeface="Tahoma" pitchFamily="34" charset="0"/>
            </a:endParaRPr>
          </a:p>
          <a:p>
            <a:pPr eaLnBrk="0" hangingPunct="0"/>
            <a:r>
              <a:rPr lang="en-US" b="1">
                <a:solidFill>
                  <a:schemeClr val="bg1"/>
                </a:solidFill>
                <a:latin typeface="Tahoma" pitchFamily="34" charset="0"/>
              </a:rPr>
              <a:t>USDA NRCS </a:t>
            </a:r>
          </a:p>
          <a:p>
            <a:pPr eaLnBrk="0" hangingPunct="0"/>
            <a:r>
              <a:rPr lang="en-US" b="1">
                <a:solidFill>
                  <a:schemeClr val="bg1"/>
                </a:solidFill>
                <a:latin typeface="Tahoma" pitchFamily="34" charset="0"/>
              </a:rPr>
              <a:t>Fort Worth, Texas</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8001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ChangeArrowheads="1"/>
          </p:cNvSpPr>
          <p:nvPr/>
        </p:nvSpPr>
        <p:spPr bwMode="auto">
          <a:xfrm>
            <a:off x="2667000" y="0"/>
            <a:ext cx="6096000" cy="6678613"/>
          </a:xfrm>
          <a:prstGeom prst="rect">
            <a:avLst/>
          </a:prstGeom>
          <a:solidFill>
            <a:schemeClr val="tx1">
              <a:lumMod val="50000"/>
            </a:schemeClr>
          </a:solidFill>
          <a:ln w="9525" algn="ctr">
            <a:noFill/>
            <a:miter lim="800000"/>
            <a:headEnd/>
            <a:tailEnd/>
          </a:ln>
        </p:spPr>
        <p:txBody>
          <a:bodyPr lIns="92075" tIns="46038" rIns="92075" bIns="46038">
            <a:spAutoFit/>
          </a:bodyPr>
          <a:lstStyle/>
          <a:p>
            <a:pPr marL="228600" indent="-228600" eaLnBrk="0" hangingPunct="0">
              <a:spcAft>
                <a:spcPct val="40000"/>
              </a:spcAft>
              <a:buFont typeface="Wingdings" pitchFamily="2" charset="2"/>
              <a:buChar char="Ø"/>
              <a:defRPr/>
            </a:pPr>
            <a:r>
              <a:rPr lang="en-US" sz="2400" b="1" dirty="0">
                <a:solidFill>
                  <a:srgbClr val="FFFFFF"/>
                </a:solidFill>
                <a:latin typeface="Arial" charset="0"/>
              </a:rPr>
              <a:t>Ecosystems are not green; they are </a:t>
            </a:r>
            <a:r>
              <a:rPr lang="en-US" sz="2400" b="1" dirty="0">
                <a:solidFill>
                  <a:srgbClr val="000000"/>
                </a:solidFill>
                <a:latin typeface="Arial" charset="0"/>
              </a:rPr>
              <a:t>black</a:t>
            </a:r>
            <a:r>
              <a:rPr lang="en-US" sz="2400" b="1" dirty="0">
                <a:solidFill>
                  <a:srgbClr val="FFFFFF"/>
                </a:solidFill>
                <a:latin typeface="Arial" charset="0"/>
              </a:rPr>
              <a:t> and </a:t>
            </a:r>
            <a:r>
              <a:rPr lang="en-US" sz="2400" b="1" dirty="0">
                <a:solidFill>
                  <a:srgbClr val="663300"/>
                </a:solidFill>
                <a:latin typeface="Arial" charset="0"/>
              </a:rPr>
              <a:t>brown;</a:t>
            </a:r>
            <a:r>
              <a:rPr lang="en-US" sz="2400" b="1" dirty="0">
                <a:solidFill>
                  <a:srgbClr val="FFFFFF"/>
                </a:solidFill>
                <a:latin typeface="Arial" charset="0"/>
              </a:rPr>
              <a:t> fed by </a:t>
            </a:r>
            <a:r>
              <a:rPr lang="en-US" sz="2400" b="1" dirty="0">
                <a:solidFill>
                  <a:srgbClr val="92D050"/>
                </a:solidFill>
                <a:latin typeface="Arial" charset="0"/>
              </a:rPr>
              <a:t>green</a:t>
            </a:r>
            <a:r>
              <a:rPr lang="en-US" sz="2400" b="1" dirty="0">
                <a:solidFill>
                  <a:srgbClr val="FFFFFF"/>
                </a:solidFill>
                <a:latin typeface="Arial" charset="0"/>
              </a:rPr>
              <a:t> that is powered by the </a:t>
            </a:r>
            <a:r>
              <a:rPr lang="en-US" sz="2400" b="1" dirty="0">
                <a:solidFill>
                  <a:srgbClr val="FFFF00"/>
                </a:solidFill>
                <a:latin typeface="Arial" charset="0"/>
              </a:rPr>
              <a:t>Sun</a:t>
            </a:r>
            <a:r>
              <a:rPr lang="en-US" sz="2400" b="1" dirty="0">
                <a:solidFill>
                  <a:srgbClr val="FFFFFF"/>
                </a:solidFill>
                <a:latin typeface="Arial" charset="0"/>
              </a:rPr>
              <a:t>. </a:t>
            </a:r>
          </a:p>
          <a:p>
            <a:pPr marL="228600" indent="-228600" eaLnBrk="0" hangingPunct="0">
              <a:spcAft>
                <a:spcPct val="40000"/>
              </a:spcAft>
              <a:buFont typeface="Wingdings" pitchFamily="2" charset="2"/>
              <a:buChar char="Ø"/>
              <a:defRPr/>
            </a:pPr>
            <a:r>
              <a:rPr lang="en-US" b="1" dirty="0">
                <a:solidFill>
                  <a:srgbClr val="FFFFFF"/>
                </a:solidFill>
                <a:latin typeface="Arial" charset="0"/>
              </a:rPr>
              <a:t>Soil organic matter (SOM) is &lt;6% of soil by weight but controls </a:t>
            </a:r>
            <a:r>
              <a:rPr lang="en-US" b="1" dirty="0">
                <a:solidFill>
                  <a:srgbClr val="FFCCFF"/>
                </a:solidFill>
                <a:latin typeface="Arial" charset="0"/>
              </a:rPr>
              <a:t>&gt;</a:t>
            </a:r>
            <a:r>
              <a:rPr lang="en-US" sz="2000" b="1" dirty="0">
                <a:solidFill>
                  <a:srgbClr val="FFCCFF"/>
                </a:solidFill>
                <a:latin typeface="Arial" charset="0"/>
              </a:rPr>
              <a:t>90%</a:t>
            </a:r>
            <a:r>
              <a:rPr lang="en-US" b="1" dirty="0">
                <a:solidFill>
                  <a:srgbClr val="FFFFFF"/>
                </a:solidFill>
                <a:latin typeface="Arial" charset="0"/>
              </a:rPr>
              <a:t> of the function.</a:t>
            </a:r>
          </a:p>
          <a:p>
            <a:pPr marL="228600" indent="-228600" eaLnBrk="0" hangingPunct="0">
              <a:spcAft>
                <a:spcPct val="40000"/>
              </a:spcAft>
              <a:buFont typeface="Wingdings" pitchFamily="2" charset="2"/>
              <a:buChar char="Ø"/>
              <a:defRPr/>
            </a:pPr>
            <a:r>
              <a:rPr lang="en-US" b="1" dirty="0">
                <a:latin typeface="+mn-lt"/>
              </a:rPr>
              <a:t>Microbes process </a:t>
            </a:r>
            <a:r>
              <a:rPr lang="en-US" b="1" dirty="0">
                <a:solidFill>
                  <a:srgbClr val="FFCCFF"/>
                </a:solidFill>
                <a:latin typeface="+mn-lt"/>
              </a:rPr>
              <a:t>90%</a:t>
            </a:r>
            <a:r>
              <a:rPr lang="en-US" b="1" dirty="0">
                <a:latin typeface="+mn-lt"/>
              </a:rPr>
              <a:t> of the energy in the soil. </a:t>
            </a:r>
          </a:p>
          <a:p>
            <a:pPr marL="228600" indent="-228600" eaLnBrk="0" hangingPunct="0">
              <a:spcAft>
                <a:spcPct val="40000"/>
              </a:spcAft>
              <a:buFont typeface="Wingdings" pitchFamily="2" charset="2"/>
              <a:buChar char="Ø"/>
              <a:defRPr/>
            </a:pPr>
            <a:r>
              <a:rPr lang="en-US" b="1" dirty="0">
                <a:solidFill>
                  <a:srgbClr val="FFCCFF"/>
                </a:solidFill>
                <a:latin typeface="+mn-lt"/>
              </a:rPr>
              <a:t>33%</a:t>
            </a:r>
            <a:r>
              <a:rPr lang="en-US" b="1" dirty="0">
                <a:latin typeface="+mn-lt"/>
              </a:rPr>
              <a:t> of nitrogen from fertilizer ends up in corn …the rest comes from organic matter.  </a:t>
            </a:r>
            <a:endParaRPr lang="en-US" b="1" dirty="0">
              <a:solidFill>
                <a:srgbClr val="FFFFFF"/>
              </a:solidFill>
              <a:latin typeface="+mn-lt"/>
            </a:endParaRPr>
          </a:p>
          <a:p>
            <a:pPr marL="228600" indent="-228600" eaLnBrk="0" hangingPunct="0">
              <a:spcAft>
                <a:spcPct val="40000"/>
              </a:spcAft>
              <a:buFont typeface="Wingdings" pitchFamily="2" charset="2"/>
              <a:buChar char="Ø"/>
              <a:defRPr/>
            </a:pPr>
            <a:r>
              <a:rPr lang="en-US" b="1" dirty="0">
                <a:solidFill>
                  <a:srgbClr val="FFCCFF"/>
                </a:solidFill>
                <a:latin typeface="+mn-lt"/>
              </a:rPr>
              <a:t>50% to 75% </a:t>
            </a:r>
            <a:r>
              <a:rPr lang="en-US" b="1" dirty="0">
                <a:latin typeface="+mn-lt"/>
              </a:rPr>
              <a:t>of Phosphorous occurs in soil organic matter. </a:t>
            </a:r>
            <a:endParaRPr lang="en-US" b="1" dirty="0">
              <a:solidFill>
                <a:srgbClr val="FFFFFF"/>
              </a:solidFill>
              <a:latin typeface="+mn-lt"/>
            </a:endParaRPr>
          </a:p>
          <a:p>
            <a:pPr marL="228600" indent="-228600" eaLnBrk="0" hangingPunct="0">
              <a:spcAft>
                <a:spcPct val="40000"/>
              </a:spcAft>
              <a:buFont typeface="Wingdings" pitchFamily="2" charset="2"/>
              <a:buChar char="Ø"/>
              <a:defRPr/>
            </a:pPr>
            <a:r>
              <a:rPr lang="en-US" b="1" dirty="0">
                <a:solidFill>
                  <a:srgbClr val="FFFFFF"/>
                </a:solidFill>
                <a:latin typeface="Arial" charset="0"/>
              </a:rPr>
              <a:t>Most SOM is present in the top 4” of soil.</a:t>
            </a:r>
          </a:p>
          <a:p>
            <a:pPr marL="228600" indent="-228600" eaLnBrk="0" hangingPunct="0">
              <a:spcAft>
                <a:spcPct val="40000"/>
              </a:spcAft>
              <a:buFont typeface="Wingdings" pitchFamily="2" charset="2"/>
              <a:buChar char="Ø"/>
              <a:defRPr/>
            </a:pPr>
            <a:r>
              <a:rPr lang="en-US" b="1" dirty="0">
                <a:solidFill>
                  <a:srgbClr val="FFFFFF"/>
                </a:solidFill>
                <a:latin typeface="Arial" charset="0"/>
              </a:rPr>
              <a:t>Mineral soil is 5x as dense as soil OM.</a:t>
            </a:r>
          </a:p>
          <a:p>
            <a:pPr marL="228600" indent="-228600" eaLnBrk="0" hangingPunct="0">
              <a:spcAft>
                <a:spcPct val="40000"/>
              </a:spcAft>
              <a:buFont typeface="Wingdings" pitchFamily="2" charset="2"/>
              <a:buChar char="Ø"/>
              <a:defRPr/>
            </a:pPr>
            <a:r>
              <a:rPr lang="en-US" b="1" dirty="0">
                <a:solidFill>
                  <a:srgbClr val="FFFFFF"/>
                </a:solidFill>
                <a:latin typeface="Arial" charset="0"/>
              </a:rPr>
              <a:t>As soil organic matter increases from 1% to 3%, the available water holding capacity of the soil </a:t>
            </a:r>
            <a:r>
              <a:rPr lang="en-US" b="1" dirty="0">
                <a:solidFill>
                  <a:srgbClr val="FFCCFF"/>
                </a:solidFill>
                <a:latin typeface="Arial" charset="0"/>
              </a:rPr>
              <a:t>doubles</a:t>
            </a:r>
            <a:r>
              <a:rPr lang="en-US" b="1" dirty="0">
                <a:solidFill>
                  <a:srgbClr val="FFFFFF"/>
                </a:solidFill>
                <a:latin typeface="Arial" charset="0"/>
              </a:rPr>
              <a:t> (Hudson, 1994).</a:t>
            </a:r>
          </a:p>
          <a:p>
            <a:pPr marL="228600" indent="-228600" eaLnBrk="0" hangingPunct="0">
              <a:spcAft>
                <a:spcPct val="40000"/>
              </a:spcAft>
              <a:buFont typeface="Wingdings" pitchFamily="2" charset="2"/>
              <a:buChar char="Ø"/>
              <a:defRPr/>
            </a:pPr>
            <a:r>
              <a:rPr lang="en-US" b="1" dirty="0">
                <a:solidFill>
                  <a:srgbClr val="FFFFFF"/>
                </a:solidFill>
                <a:latin typeface="Arial" charset="0"/>
              </a:rPr>
              <a:t>Soils stockpile 1500 </a:t>
            </a:r>
            <a:r>
              <a:rPr lang="en-US" b="1" dirty="0" err="1">
                <a:solidFill>
                  <a:srgbClr val="FFFFFF"/>
                </a:solidFill>
                <a:latin typeface="Arial" charset="0"/>
              </a:rPr>
              <a:t>gigatons</a:t>
            </a:r>
            <a:r>
              <a:rPr lang="en-US" b="1" dirty="0">
                <a:solidFill>
                  <a:srgbClr val="FFFFFF"/>
                </a:solidFill>
                <a:latin typeface="Arial" charset="0"/>
              </a:rPr>
              <a:t> of carbon in SOM, more than Earth's atmosphere and all the plants combined (Dance, 2008).</a:t>
            </a:r>
          </a:p>
          <a:p>
            <a:pPr marL="228600" indent="-228600" eaLnBrk="0" hangingPunct="0">
              <a:spcAft>
                <a:spcPct val="40000"/>
              </a:spcAft>
              <a:buFont typeface="Wingdings" pitchFamily="2" charset="2"/>
              <a:buChar char="Ø"/>
              <a:defRPr/>
            </a:pPr>
            <a:endParaRPr lang="en-US" sz="1600" b="1" dirty="0">
              <a:latin typeface="Arial" charset="0"/>
            </a:endParaRPr>
          </a:p>
        </p:txBody>
      </p:sp>
    </p:spTree>
  </p:cSld>
  <p:clrMapOvr>
    <a:masterClrMapping/>
  </p:clrMapOvr>
  <p:transition advTm="1604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9">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9">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14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09600" y="1958975"/>
            <a:ext cx="80772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ctr">
            <a:spAutoFit/>
          </a:bodyPr>
          <a:lstStyle/>
          <a:p>
            <a:pPr algn="ctr" eaLnBrk="0" hangingPunct="0"/>
            <a:endParaRPr lang="en-US" sz="2800" b="1">
              <a:latin typeface="Arial" charset="0"/>
            </a:endParaRPr>
          </a:p>
          <a:p>
            <a:pPr algn="ctr" eaLnBrk="0" hangingPunct="0"/>
            <a:r>
              <a:rPr lang="en-US" sz="3200" b="1">
                <a:solidFill>
                  <a:srgbClr val="FFFFFF"/>
                </a:solidFill>
                <a:latin typeface="Arial" charset="0"/>
              </a:rPr>
              <a:t>"Land, then, is not merely soil; it is a fountain of energy flowing through a circuit of soils, plants, and animals."</a:t>
            </a:r>
            <a:r>
              <a:rPr lang="en-US" sz="2800" b="1">
                <a:solidFill>
                  <a:srgbClr val="FFFFFF"/>
                </a:solidFill>
                <a:latin typeface="Arial" charset="0"/>
              </a:rPr>
              <a:t> </a:t>
            </a:r>
          </a:p>
          <a:p>
            <a:pPr algn="ctr" eaLnBrk="0" hangingPunct="0"/>
            <a:endParaRPr lang="en-US" sz="2800" b="1" i="1">
              <a:solidFill>
                <a:srgbClr val="FFFFFF"/>
              </a:solidFill>
              <a:latin typeface="Arial" charset="0"/>
            </a:endParaRPr>
          </a:p>
          <a:p>
            <a:pPr algn="ctr" eaLnBrk="0" hangingPunct="0"/>
            <a:r>
              <a:rPr lang="en-US" sz="2000" b="1" i="1">
                <a:solidFill>
                  <a:srgbClr val="FFFFFF"/>
                </a:solidFill>
                <a:latin typeface="Arial" charset="0"/>
              </a:rPr>
              <a:t>		- Aldo Leopold, A Sand County Almanac, 1949</a:t>
            </a:r>
            <a:r>
              <a:rPr lang="en-US" sz="2800" b="1">
                <a:latin typeface="Arial" charset="0"/>
              </a:rPr>
              <a:t> </a:t>
            </a:r>
          </a:p>
        </p:txBody>
      </p:sp>
    </p:spTree>
  </p:cSld>
  <p:clrMapOvr>
    <a:masterClrMapping/>
  </p:clrMapOvr>
  <p:transition advTm="3078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415925"/>
            <a:ext cx="8763000" cy="1031875"/>
          </a:xfrm>
        </p:spPr>
        <p:txBody>
          <a:bodyPr/>
          <a:lstStyle/>
          <a:p>
            <a:pPr eaLnBrk="1" hangingPunct="1"/>
            <a:r>
              <a:rPr lang="en-US" smtClean="0"/>
              <a:t>Soil Organic Matter Composition</a:t>
            </a:r>
          </a:p>
        </p:txBody>
      </p:sp>
      <p:grpSp>
        <p:nvGrpSpPr>
          <p:cNvPr id="12291" name="Group 3"/>
          <p:cNvGrpSpPr>
            <a:grpSpLocks/>
          </p:cNvGrpSpPr>
          <p:nvPr/>
        </p:nvGrpSpPr>
        <p:grpSpPr bwMode="auto">
          <a:xfrm>
            <a:off x="338138" y="1981200"/>
            <a:ext cx="8875712" cy="3965575"/>
            <a:chOff x="240" y="1248"/>
            <a:chExt cx="6290" cy="2498"/>
          </a:xfrm>
        </p:grpSpPr>
        <p:sp>
          <p:nvSpPr>
            <p:cNvPr id="12293" name="Arc 4"/>
            <p:cNvSpPr>
              <a:spLocks/>
            </p:cNvSpPr>
            <p:nvPr/>
          </p:nvSpPr>
          <p:spPr bwMode="auto">
            <a:xfrm>
              <a:off x="240" y="2256"/>
              <a:ext cx="1180" cy="1186"/>
            </a:xfrm>
            <a:custGeom>
              <a:avLst/>
              <a:gdLst>
                <a:gd name="T0" fmla="*/ 0 w 42958"/>
                <a:gd name="T1" fmla="*/ 0 h 43200"/>
                <a:gd name="T2" fmla="*/ 0 w 42958"/>
                <a:gd name="T3" fmla="*/ 0 h 43200"/>
                <a:gd name="T4" fmla="*/ 0 w 42958"/>
                <a:gd name="T5" fmla="*/ 0 h 43200"/>
                <a:gd name="T6" fmla="*/ 0 60000 65536"/>
                <a:gd name="T7" fmla="*/ 0 60000 65536"/>
                <a:gd name="T8" fmla="*/ 0 60000 65536"/>
                <a:gd name="T9" fmla="*/ 0 w 42958"/>
                <a:gd name="T10" fmla="*/ 0 h 43200"/>
                <a:gd name="T11" fmla="*/ 42958 w 42958"/>
                <a:gd name="T12" fmla="*/ 43200 h 43200"/>
              </a:gdLst>
              <a:ahLst/>
              <a:cxnLst>
                <a:cxn ang="T6">
                  <a:pos x="T0" y="T1"/>
                </a:cxn>
                <a:cxn ang="T7">
                  <a:pos x="T2" y="T3"/>
                </a:cxn>
                <a:cxn ang="T8">
                  <a:pos x="T4" y="T5"/>
                </a:cxn>
              </a:cxnLst>
              <a:rect l="T9" t="T10" r="T11" b="T12"/>
              <a:pathLst>
                <a:path w="42958" h="43200" fill="none" extrusionOk="0">
                  <a:moveTo>
                    <a:pt x="42958" y="24823"/>
                  </a:moveTo>
                  <a:cubicBezTo>
                    <a:pt x="41363" y="35388"/>
                    <a:pt x="32284" y="43199"/>
                    <a:pt x="21600" y="43200"/>
                  </a:cubicBezTo>
                  <a:cubicBezTo>
                    <a:pt x="9670" y="43200"/>
                    <a:pt x="0" y="33529"/>
                    <a:pt x="0" y="21600"/>
                  </a:cubicBezTo>
                  <a:cubicBezTo>
                    <a:pt x="0" y="9670"/>
                    <a:pt x="9670" y="0"/>
                    <a:pt x="21600" y="0"/>
                  </a:cubicBezTo>
                  <a:cubicBezTo>
                    <a:pt x="32250" y="-1"/>
                    <a:pt x="41311" y="7763"/>
                    <a:pt x="42944" y="18288"/>
                  </a:cubicBezTo>
                </a:path>
                <a:path w="42958" h="43200" stroke="0" extrusionOk="0">
                  <a:moveTo>
                    <a:pt x="42958" y="24823"/>
                  </a:moveTo>
                  <a:cubicBezTo>
                    <a:pt x="41363" y="35388"/>
                    <a:pt x="32284" y="43199"/>
                    <a:pt x="21600" y="43200"/>
                  </a:cubicBezTo>
                  <a:cubicBezTo>
                    <a:pt x="9670" y="43200"/>
                    <a:pt x="0" y="33529"/>
                    <a:pt x="0" y="21600"/>
                  </a:cubicBezTo>
                  <a:cubicBezTo>
                    <a:pt x="0" y="9670"/>
                    <a:pt x="9670" y="0"/>
                    <a:pt x="21600" y="0"/>
                  </a:cubicBezTo>
                  <a:cubicBezTo>
                    <a:pt x="32250" y="-1"/>
                    <a:pt x="41311" y="7763"/>
                    <a:pt x="42944" y="18288"/>
                  </a:cubicBezTo>
                  <a:lnTo>
                    <a:pt x="21600" y="21600"/>
                  </a:lnTo>
                  <a:close/>
                </a:path>
              </a:pathLst>
            </a:custGeom>
            <a:solidFill>
              <a:srgbClr val="9999FF"/>
            </a:solidFill>
            <a:ln w="8001">
              <a:solidFill>
                <a:srgbClr val="000000"/>
              </a:solidFill>
              <a:round/>
              <a:headEnd/>
              <a:tailEnd/>
            </a:ln>
          </p:spPr>
          <p:txBody>
            <a:bodyPr/>
            <a:lstStyle/>
            <a:p>
              <a:endParaRPr lang="en-US"/>
            </a:p>
          </p:txBody>
        </p:sp>
        <p:sp>
          <p:nvSpPr>
            <p:cNvPr id="12294" name="Arc 5"/>
            <p:cNvSpPr>
              <a:spLocks/>
            </p:cNvSpPr>
            <p:nvPr/>
          </p:nvSpPr>
          <p:spPr bwMode="auto">
            <a:xfrm>
              <a:off x="833" y="2759"/>
              <a:ext cx="593" cy="179"/>
            </a:xfrm>
            <a:custGeom>
              <a:avLst/>
              <a:gdLst>
                <a:gd name="T0" fmla="*/ 0 w 21600"/>
                <a:gd name="T1" fmla="*/ 0 h 6535"/>
                <a:gd name="T2" fmla="*/ 0 w 21600"/>
                <a:gd name="T3" fmla="*/ 0 h 6535"/>
                <a:gd name="T4" fmla="*/ 0 w 21600"/>
                <a:gd name="T5" fmla="*/ 0 h 6535"/>
                <a:gd name="T6" fmla="*/ 0 60000 65536"/>
                <a:gd name="T7" fmla="*/ 0 60000 65536"/>
                <a:gd name="T8" fmla="*/ 0 60000 65536"/>
                <a:gd name="T9" fmla="*/ 0 w 21600"/>
                <a:gd name="T10" fmla="*/ 0 h 6535"/>
                <a:gd name="T11" fmla="*/ 21600 w 21600"/>
                <a:gd name="T12" fmla="*/ 6535 h 6535"/>
              </a:gdLst>
              <a:ahLst/>
              <a:cxnLst>
                <a:cxn ang="T6">
                  <a:pos x="T0" y="T1"/>
                </a:cxn>
                <a:cxn ang="T7">
                  <a:pos x="T2" y="T3"/>
                </a:cxn>
                <a:cxn ang="T8">
                  <a:pos x="T4" y="T5"/>
                </a:cxn>
              </a:cxnLst>
              <a:rect l="T9" t="T10" r="T11" b="T12"/>
              <a:pathLst>
                <a:path w="21600" h="6535" fill="none" extrusionOk="0">
                  <a:moveTo>
                    <a:pt x="21344" y="0"/>
                  </a:moveTo>
                  <a:cubicBezTo>
                    <a:pt x="21514" y="1095"/>
                    <a:pt x="21600" y="2203"/>
                    <a:pt x="21600" y="3312"/>
                  </a:cubicBezTo>
                  <a:cubicBezTo>
                    <a:pt x="21600" y="4390"/>
                    <a:pt x="21519" y="5468"/>
                    <a:pt x="21358" y="6535"/>
                  </a:cubicBezTo>
                </a:path>
                <a:path w="21600" h="6535" stroke="0" extrusionOk="0">
                  <a:moveTo>
                    <a:pt x="21344" y="0"/>
                  </a:moveTo>
                  <a:cubicBezTo>
                    <a:pt x="21514" y="1095"/>
                    <a:pt x="21600" y="2203"/>
                    <a:pt x="21600" y="3312"/>
                  </a:cubicBezTo>
                  <a:cubicBezTo>
                    <a:pt x="21600" y="4390"/>
                    <a:pt x="21519" y="5468"/>
                    <a:pt x="21358" y="6535"/>
                  </a:cubicBezTo>
                  <a:lnTo>
                    <a:pt x="0" y="3312"/>
                  </a:lnTo>
                  <a:close/>
                </a:path>
              </a:pathLst>
            </a:custGeom>
            <a:solidFill>
              <a:srgbClr val="993366"/>
            </a:solidFill>
            <a:ln w="8001">
              <a:solidFill>
                <a:srgbClr val="000000"/>
              </a:solidFill>
              <a:round/>
              <a:headEnd/>
              <a:tailEnd/>
            </a:ln>
          </p:spPr>
          <p:txBody>
            <a:bodyPr/>
            <a:lstStyle/>
            <a:p>
              <a:endParaRPr lang="en-US"/>
            </a:p>
          </p:txBody>
        </p:sp>
        <p:sp>
          <p:nvSpPr>
            <p:cNvPr id="12295" name="Arc 6"/>
            <p:cNvSpPr>
              <a:spLocks/>
            </p:cNvSpPr>
            <p:nvPr/>
          </p:nvSpPr>
          <p:spPr bwMode="auto">
            <a:xfrm rot="6133147">
              <a:off x="1934" y="2130"/>
              <a:ext cx="1448" cy="1486"/>
            </a:xfrm>
            <a:custGeom>
              <a:avLst/>
              <a:gdLst>
                <a:gd name="T0" fmla="*/ 0 w 42125"/>
                <a:gd name="T1" fmla="*/ 0 h 43200"/>
                <a:gd name="T2" fmla="*/ 0 w 42125"/>
                <a:gd name="T3" fmla="*/ 0 h 43200"/>
                <a:gd name="T4" fmla="*/ 0 w 42125"/>
                <a:gd name="T5" fmla="*/ 0 h 43200"/>
                <a:gd name="T6" fmla="*/ 0 60000 65536"/>
                <a:gd name="T7" fmla="*/ 0 60000 65536"/>
                <a:gd name="T8" fmla="*/ 0 60000 65536"/>
                <a:gd name="T9" fmla="*/ 0 w 42125"/>
                <a:gd name="T10" fmla="*/ 0 h 43200"/>
                <a:gd name="T11" fmla="*/ 42125 w 42125"/>
                <a:gd name="T12" fmla="*/ 43200 h 43200"/>
              </a:gdLst>
              <a:ahLst/>
              <a:cxnLst>
                <a:cxn ang="T6">
                  <a:pos x="T0" y="T1"/>
                </a:cxn>
                <a:cxn ang="T7">
                  <a:pos x="T2" y="T3"/>
                </a:cxn>
                <a:cxn ang="T8">
                  <a:pos x="T4" y="T5"/>
                </a:cxn>
              </a:cxnLst>
              <a:rect l="T9" t="T10" r="T11" b="T12"/>
              <a:pathLst>
                <a:path w="42125" h="43200" fill="none" extrusionOk="0">
                  <a:moveTo>
                    <a:pt x="20524" y="0"/>
                  </a:moveTo>
                  <a:cubicBezTo>
                    <a:pt x="32454" y="0"/>
                    <a:pt x="42125" y="9670"/>
                    <a:pt x="42125" y="21600"/>
                  </a:cubicBezTo>
                  <a:cubicBezTo>
                    <a:pt x="42125" y="33529"/>
                    <a:pt x="32454" y="43200"/>
                    <a:pt x="20525" y="43200"/>
                  </a:cubicBezTo>
                  <a:cubicBezTo>
                    <a:pt x="11187" y="43200"/>
                    <a:pt x="2907" y="37200"/>
                    <a:pt x="-1" y="28328"/>
                  </a:cubicBezTo>
                </a:path>
                <a:path w="42125" h="43200" stroke="0" extrusionOk="0">
                  <a:moveTo>
                    <a:pt x="20524" y="0"/>
                  </a:moveTo>
                  <a:cubicBezTo>
                    <a:pt x="32454" y="0"/>
                    <a:pt x="42125" y="9670"/>
                    <a:pt x="42125" y="21600"/>
                  </a:cubicBezTo>
                  <a:cubicBezTo>
                    <a:pt x="42125" y="33529"/>
                    <a:pt x="32454" y="43200"/>
                    <a:pt x="20525" y="43200"/>
                  </a:cubicBezTo>
                  <a:cubicBezTo>
                    <a:pt x="11187" y="43200"/>
                    <a:pt x="2907" y="37200"/>
                    <a:pt x="-1" y="28328"/>
                  </a:cubicBezTo>
                  <a:lnTo>
                    <a:pt x="20525" y="21600"/>
                  </a:lnTo>
                  <a:close/>
                </a:path>
              </a:pathLst>
            </a:custGeom>
            <a:solidFill>
              <a:srgbClr val="800000"/>
            </a:solidFill>
            <a:ln w="8001">
              <a:solidFill>
                <a:srgbClr val="000000"/>
              </a:solidFill>
              <a:round/>
              <a:headEnd/>
              <a:tailEnd/>
            </a:ln>
          </p:spPr>
          <p:txBody>
            <a:bodyPr/>
            <a:lstStyle/>
            <a:p>
              <a:endParaRPr lang="en-US"/>
            </a:p>
          </p:txBody>
        </p:sp>
        <p:sp>
          <p:nvSpPr>
            <p:cNvPr id="12296" name="Arc 7"/>
            <p:cNvSpPr>
              <a:spLocks/>
            </p:cNvSpPr>
            <p:nvPr/>
          </p:nvSpPr>
          <p:spPr bwMode="auto">
            <a:xfrm rot="6133147">
              <a:off x="2564" y="2102"/>
              <a:ext cx="743" cy="864"/>
            </a:xfrm>
            <a:custGeom>
              <a:avLst/>
              <a:gdLst>
                <a:gd name="T0" fmla="*/ 0 w 21600"/>
                <a:gd name="T1" fmla="*/ 0 h 25111"/>
                <a:gd name="T2" fmla="*/ 0 w 21600"/>
                <a:gd name="T3" fmla="*/ 0 h 25111"/>
                <a:gd name="T4" fmla="*/ 0 w 21600"/>
                <a:gd name="T5" fmla="*/ 0 h 25111"/>
                <a:gd name="T6" fmla="*/ 0 60000 65536"/>
                <a:gd name="T7" fmla="*/ 0 60000 65536"/>
                <a:gd name="T8" fmla="*/ 0 60000 65536"/>
                <a:gd name="T9" fmla="*/ 0 w 21600"/>
                <a:gd name="T10" fmla="*/ 0 h 25111"/>
                <a:gd name="T11" fmla="*/ 21600 w 21600"/>
                <a:gd name="T12" fmla="*/ 25111 h 25111"/>
              </a:gdLst>
              <a:ahLst/>
              <a:cxnLst>
                <a:cxn ang="T6">
                  <a:pos x="T0" y="T1"/>
                </a:cxn>
                <a:cxn ang="T7">
                  <a:pos x="T2" y="T3"/>
                </a:cxn>
                <a:cxn ang="T8">
                  <a:pos x="T4" y="T5"/>
                </a:cxn>
              </a:cxnLst>
              <a:rect l="T9" t="T10" r="T11" b="T12"/>
              <a:pathLst>
                <a:path w="21600" h="25111" fill="none" extrusionOk="0">
                  <a:moveTo>
                    <a:pt x="1074" y="25111"/>
                  </a:moveTo>
                  <a:cubicBezTo>
                    <a:pt x="362" y="22939"/>
                    <a:pt x="0" y="20668"/>
                    <a:pt x="0" y="18383"/>
                  </a:cubicBezTo>
                  <a:cubicBezTo>
                    <a:pt x="-1" y="10891"/>
                    <a:pt x="3882" y="3934"/>
                    <a:pt x="10258" y="0"/>
                  </a:cubicBezTo>
                </a:path>
                <a:path w="21600" h="25111" stroke="0" extrusionOk="0">
                  <a:moveTo>
                    <a:pt x="1074" y="25111"/>
                  </a:moveTo>
                  <a:cubicBezTo>
                    <a:pt x="362" y="22939"/>
                    <a:pt x="0" y="20668"/>
                    <a:pt x="0" y="18383"/>
                  </a:cubicBezTo>
                  <a:cubicBezTo>
                    <a:pt x="-1" y="10891"/>
                    <a:pt x="3882" y="3934"/>
                    <a:pt x="10258" y="0"/>
                  </a:cubicBezTo>
                  <a:lnTo>
                    <a:pt x="21600" y="18383"/>
                  </a:lnTo>
                  <a:close/>
                </a:path>
              </a:pathLst>
            </a:custGeom>
            <a:solidFill>
              <a:srgbClr val="CC3300"/>
            </a:solidFill>
            <a:ln w="8001">
              <a:solidFill>
                <a:srgbClr val="000000"/>
              </a:solidFill>
              <a:round/>
              <a:headEnd/>
              <a:tailEnd/>
            </a:ln>
          </p:spPr>
          <p:txBody>
            <a:bodyPr/>
            <a:lstStyle/>
            <a:p>
              <a:endParaRPr lang="en-US"/>
            </a:p>
          </p:txBody>
        </p:sp>
        <p:sp>
          <p:nvSpPr>
            <p:cNvPr id="12297" name="Arc 8"/>
            <p:cNvSpPr>
              <a:spLocks/>
            </p:cNvSpPr>
            <p:nvPr/>
          </p:nvSpPr>
          <p:spPr bwMode="auto">
            <a:xfrm rot="6133147">
              <a:off x="2871" y="2371"/>
              <a:ext cx="389" cy="744"/>
            </a:xfrm>
            <a:custGeom>
              <a:avLst/>
              <a:gdLst>
                <a:gd name="T0" fmla="*/ 0 w 11342"/>
                <a:gd name="T1" fmla="*/ 0 h 21600"/>
                <a:gd name="T2" fmla="*/ 0 w 11342"/>
                <a:gd name="T3" fmla="*/ 0 h 21600"/>
                <a:gd name="T4" fmla="*/ 0 w 11342"/>
                <a:gd name="T5" fmla="*/ 0 h 21600"/>
                <a:gd name="T6" fmla="*/ 0 60000 65536"/>
                <a:gd name="T7" fmla="*/ 0 60000 65536"/>
                <a:gd name="T8" fmla="*/ 0 60000 65536"/>
                <a:gd name="T9" fmla="*/ 0 w 11342"/>
                <a:gd name="T10" fmla="*/ 0 h 21600"/>
                <a:gd name="T11" fmla="*/ 11342 w 11342"/>
                <a:gd name="T12" fmla="*/ 21600 h 21600"/>
              </a:gdLst>
              <a:ahLst/>
              <a:cxnLst>
                <a:cxn ang="T6">
                  <a:pos x="T0" y="T1"/>
                </a:cxn>
                <a:cxn ang="T7">
                  <a:pos x="T2" y="T3"/>
                </a:cxn>
                <a:cxn ang="T8">
                  <a:pos x="T4" y="T5"/>
                </a:cxn>
              </a:cxnLst>
              <a:rect l="T9" t="T10" r="T11" b="T12"/>
              <a:pathLst>
                <a:path w="11342" h="21600" fill="none" extrusionOk="0">
                  <a:moveTo>
                    <a:pt x="0" y="3217"/>
                  </a:moveTo>
                  <a:cubicBezTo>
                    <a:pt x="3409" y="1113"/>
                    <a:pt x="7336" y="0"/>
                    <a:pt x="11341" y="0"/>
                  </a:cubicBezTo>
                </a:path>
                <a:path w="11342" h="21600" stroke="0" extrusionOk="0">
                  <a:moveTo>
                    <a:pt x="0" y="3217"/>
                  </a:moveTo>
                  <a:cubicBezTo>
                    <a:pt x="3409" y="1113"/>
                    <a:pt x="7336" y="0"/>
                    <a:pt x="11341" y="0"/>
                  </a:cubicBezTo>
                  <a:lnTo>
                    <a:pt x="11342" y="21600"/>
                  </a:lnTo>
                  <a:close/>
                </a:path>
              </a:pathLst>
            </a:custGeom>
            <a:solidFill>
              <a:srgbClr val="FFCC99"/>
            </a:solidFill>
            <a:ln w="8001">
              <a:solidFill>
                <a:srgbClr val="000000"/>
              </a:solidFill>
              <a:round/>
              <a:headEnd/>
              <a:tailEnd/>
            </a:ln>
          </p:spPr>
          <p:txBody>
            <a:bodyPr/>
            <a:lstStyle/>
            <a:p>
              <a:endParaRPr lang="en-US"/>
            </a:p>
          </p:txBody>
        </p:sp>
        <p:sp>
          <p:nvSpPr>
            <p:cNvPr id="12298" name="Arc 9"/>
            <p:cNvSpPr>
              <a:spLocks/>
            </p:cNvSpPr>
            <p:nvPr/>
          </p:nvSpPr>
          <p:spPr bwMode="auto">
            <a:xfrm rot="5388275">
              <a:off x="4382" y="2412"/>
              <a:ext cx="889" cy="1779"/>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FF0000"/>
            </a:solidFill>
            <a:ln w="8001">
              <a:solidFill>
                <a:srgbClr val="000000"/>
              </a:solidFill>
              <a:round/>
              <a:headEnd/>
              <a:tailEnd/>
            </a:ln>
          </p:spPr>
          <p:txBody>
            <a:bodyPr/>
            <a:lstStyle/>
            <a:p>
              <a:endParaRPr lang="en-US"/>
            </a:p>
          </p:txBody>
        </p:sp>
        <p:sp>
          <p:nvSpPr>
            <p:cNvPr id="12299" name="Arc 10"/>
            <p:cNvSpPr>
              <a:spLocks/>
            </p:cNvSpPr>
            <p:nvPr/>
          </p:nvSpPr>
          <p:spPr bwMode="auto">
            <a:xfrm rot="5388275">
              <a:off x="4076" y="1828"/>
              <a:ext cx="890" cy="1169"/>
            </a:xfrm>
            <a:custGeom>
              <a:avLst/>
              <a:gdLst>
                <a:gd name="T0" fmla="*/ 0 w 21600"/>
                <a:gd name="T1" fmla="*/ 0 h 28410"/>
                <a:gd name="T2" fmla="*/ 0 w 21600"/>
                <a:gd name="T3" fmla="*/ 0 h 28410"/>
                <a:gd name="T4" fmla="*/ 0 w 21600"/>
                <a:gd name="T5" fmla="*/ 0 h 28410"/>
                <a:gd name="T6" fmla="*/ 0 60000 65536"/>
                <a:gd name="T7" fmla="*/ 0 60000 65536"/>
                <a:gd name="T8" fmla="*/ 0 60000 65536"/>
                <a:gd name="T9" fmla="*/ 0 w 21600"/>
                <a:gd name="T10" fmla="*/ 0 h 28410"/>
                <a:gd name="T11" fmla="*/ 21600 w 21600"/>
                <a:gd name="T12" fmla="*/ 28410 h 28410"/>
              </a:gdLst>
              <a:ahLst/>
              <a:cxnLst>
                <a:cxn ang="T6">
                  <a:pos x="T0" y="T1"/>
                </a:cxn>
                <a:cxn ang="T7">
                  <a:pos x="T2" y="T3"/>
                </a:cxn>
                <a:cxn ang="T8">
                  <a:pos x="T4" y="T5"/>
                </a:cxn>
              </a:cxnLst>
              <a:rect l="T9" t="T10" r="T11" b="T12"/>
              <a:pathLst>
                <a:path w="21600" h="28410" fill="none" extrusionOk="0">
                  <a:moveTo>
                    <a:pt x="21600" y="28410"/>
                  </a:moveTo>
                  <a:cubicBezTo>
                    <a:pt x="9670" y="28410"/>
                    <a:pt x="0" y="18739"/>
                    <a:pt x="0" y="6810"/>
                  </a:cubicBezTo>
                  <a:cubicBezTo>
                    <a:pt x="-1" y="4495"/>
                    <a:pt x="371" y="2196"/>
                    <a:pt x="1101" y="-1"/>
                  </a:cubicBezTo>
                </a:path>
                <a:path w="21600" h="28410" stroke="0" extrusionOk="0">
                  <a:moveTo>
                    <a:pt x="21600" y="28410"/>
                  </a:moveTo>
                  <a:cubicBezTo>
                    <a:pt x="9670" y="28410"/>
                    <a:pt x="0" y="18739"/>
                    <a:pt x="0" y="6810"/>
                  </a:cubicBezTo>
                  <a:cubicBezTo>
                    <a:pt x="-1" y="4495"/>
                    <a:pt x="371" y="2196"/>
                    <a:pt x="1101" y="-1"/>
                  </a:cubicBezTo>
                  <a:lnTo>
                    <a:pt x="21600" y="6810"/>
                  </a:lnTo>
                  <a:close/>
                </a:path>
              </a:pathLst>
            </a:custGeom>
            <a:solidFill>
              <a:srgbClr val="0099CC"/>
            </a:solidFill>
            <a:ln w="8001">
              <a:solidFill>
                <a:srgbClr val="000000"/>
              </a:solidFill>
              <a:round/>
              <a:headEnd/>
              <a:tailEnd/>
            </a:ln>
          </p:spPr>
          <p:txBody>
            <a:bodyPr/>
            <a:lstStyle/>
            <a:p>
              <a:endParaRPr lang="en-US"/>
            </a:p>
          </p:txBody>
        </p:sp>
        <p:sp>
          <p:nvSpPr>
            <p:cNvPr id="12300" name="Arc 11"/>
            <p:cNvSpPr>
              <a:spLocks/>
            </p:cNvSpPr>
            <p:nvPr/>
          </p:nvSpPr>
          <p:spPr bwMode="auto">
            <a:xfrm rot="5388275">
              <a:off x="4761" y="2074"/>
              <a:ext cx="845" cy="720"/>
            </a:xfrm>
            <a:custGeom>
              <a:avLst/>
              <a:gdLst>
                <a:gd name="T0" fmla="*/ 0 w 20498"/>
                <a:gd name="T1" fmla="*/ 0 h 17484"/>
                <a:gd name="T2" fmla="*/ 0 w 20498"/>
                <a:gd name="T3" fmla="*/ 0 h 17484"/>
                <a:gd name="T4" fmla="*/ 0 w 20498"/>
                <a:gd name="T5" fmla="*/ 0 h 17484"/>
                <a:gd name="T6" fmla="*/ 0 60000 65536"/>
                <a:gd name="T7" fmla="*/ 0 60000 65536"/>
                <a:gd name="T8" fmla="*/ 0 60000 65536"/>
                <a:gd name="T9" fmla="*/ 0 w 20498"/>
                <a:gd name="T10" fmla="*/ 0 h 17484"/>
                <a:gd name="T11" fmla="*/ 20498 w 20498"/>
                <a:gd name="T12" fmla="*/ 17484 h 17484"/>
              </a:gdLst>
              <a:ahLst/>
              <a:cxnLst>
                <a:cxn ang="T6">
                  <a:pos x="T0" y="T1"/>
                </a:cxn>
                <a:cxn ang="T7">
                  <a:pos x="T2" y="T3"/>
                </a:cxn>
                <a:cxn ang="T8">
                  <a:pos x="T4" y="T5"/>
                </a:cxn>
              </a:cxnLst>
              <a:rect l="T9" t="T10" r="T11" b="T12"/>
              <a:pathLst>
                <a:path w="20498" h="17484" fill="none" extrusionOk="0">
                  <a:moveTo>
                    <a:pt x="-1" y="10673"/>
                  </a:moveTo>
                  <a:cubicBezTo>
                    <a:pt x="1424" y="6386"/>
                    <a:pt x="4157" y="2653"/>
                    <a:pt x="7814" y="0"/>
                  </a:cubicBezTo>
                </a:path>
                <a:path w="20498" h="17484" stroke="0" extrusionOk="0">
                  <a:moveTo>
                    <a:pt x="-1" y="10673"/>
                  </a:moveTo>
                  <a:cubicBezTo>
                    <a:pt x="1424" y="6386"/>
                    <a:pt x="4157" y="2653"/>
                    <a:pt x="7814" y="0"/>
                  </a:cubicBezTo>
                  <a:lnTo>
                    <a:pt x="20498" y="17484"/>
                  </a:lnTo>
                  <a:close/>
                </a:path>
              </a:pathLst>
            </a:custGeom>
            <a:solidFill>
              <a:srgbClr val="33CCCC"/>
            </a:solidFill>
            <a:ln w="8001">
              <a:solidFill>
                <a:srgbClr val="000000"/>
              </a:solidFill>
              <a:round/>
              <a:headEnd/>
              <a:tailEnd/>
            </a:ln>
          </p:spPr>
          <p:txBody>
            <a:bodyPr/>
            <a:lstStyle/>
            <a:p>
              <a:endParaRPr lang="en-US"/>
            </a:p>
          </p:txBody>
        </p:sp>
        <p:sp>
          <p:nvSpPr>
            <p:cNvPr id="12301" name="Arc 12"/>
            <p:cNvSpPr>
              <a:spLocks/>
            </p:cNvSpPr>
            <p:nvPr/>
          </p:nvSpPr>
          <p:spPr bwMode="auto">
            <a:xfrm rot="5388275">
              <a:off x="5008" y="2150"/>
              <a:ext cx="523" cy="890"/>
            </a:xfrm>
            <a:custGeom>
              <a:avLst/>
              <a:gdLst>
                <a:gd name="T0" fmla="*/ 0 w 12684"/>
                <a:gd name="T1" fmla="*/ 0 h 21600"/>
                <a:gd name="T2" fmla="*/ 0 w 12684"/>
                <a:gd name="T3" fmla="*/ 0 h 21600"/>
                <a:gd name="T4" fmla="*/ 0 w 12684"/>
                <a:gd name="T5" fmla="*/ 0 h 21600"/>
                <a:gd name="T6" fmla="*/ 0 60000 65536"/>
                <a:gd name="T7" fmla="*/ 0 60000 65536"/>
                <a:gd name="T8" fmla="*/ 0 60000 65536"/>
                <a:gd name="T9" fmla="*/ 0 w 12684"/>
                <a:gd name="T10" fmla="*/ 0 h 21600"/>
                <a:gd name="T11" fmla="*/ 12684 w 12684"/>
                <a:gd name="T12" fmla="*/ 21600 h 21600"/>
              </a:gdLst>
              <a:ahLst/>
              <a:cxnLst>
                <a:cxn ang="T6">
                  <a:pos x="T0" y="T1"/>
                </a:cxn>
                <a:cxn ang="T7">
                  <a:pos x="T2" y="T3"/>
                </a:cxn>
                <a:cxn ang="T8">
                  <a:pos x="T4" y="T5"/>
                </a:cxn>
              </a:cxnLst>
              <a:rect l="T9" t="T10" r="T11" b="T12"/>
              <a:pathLst>
                <a:path w="12684" h="21600" fill="none" extrusionOk="0">
                  <a:moveTo>
                    <a:pt x="0" y="4116"/>
                  </a:moveTo>
                  <a:cubicBezTo>
                    <a:pt x="3688" y="1440"/>
                    <a:pt x="8127" y="0"/>
                    <a:pt x="12683" y="0"/>
                  </a:cubicBezTo>
                </a:path>
                <a:path w="12684" h="21600" stroke="0" extrusionOk="0">
                  <a:moveTo>
                    <a:pt x="0" y="4116"/>
                  </a:moveTo>
                  <a:cubicBezTo>
                    <a:pt x="3688" y="1440"/>
                    <a:pt x="8127" y="0"/>
                    <a:pt x="12683" y="0"/>
                  </a:cubicBezTo>
                  <a:lnTo>
                    <a:pt x="12684" y="21600"/>
                  </a:lnTo>
                  <a:close/>
                </a:path>
              </a:pathLst>
            </a:custGeom>
            <a:solidFill>
              <a:srgbClr val="CCFFFF"/>
            </a:solidFill>
            <a:ln w="8001">
              <a:solidFill>
                <a:srgbClr val="000000"/>
              </a:solidFill>
              <a:round/>
              <a:headEnd/>
              <a:tailEnd/>
            </a:ln>
          </p:spPr>
          <p:txBody>
            <a:bodyPr/>
            <a:lstStyle/>
            <a:p>
              <a:endParaRPr lang="en-US"/>
            </a:p>
          </p:txBody>
        </p:sp>
        <p:sp>
          <p:nvSpPr>
            <p:cNvPr id="12302" name="Line 13"/>
            <p:cNvSpPr>
              <a:spLocks noChangeShapeType="1"/>
            </p:cNvSpPr>
            <p:nvPr/>
          </p:nvSpPr>
          <p:spPr bwMode="auto">
            <a:xfrm flipV="1">
              <a:off x="1420" y="2208"/>
              <a:ext cx="884" cy="551"/>
            </a:xfrm>
            <a:prstGeom prst="line">
              <a:avLst/>
            </a:prstGeom>
            <a:noFill/>
            <a:ln w="1905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303" name="Line 14"/>
            <p:cNvSpPr>
              <a:spLocks noChangeShapeType="1"/>
            </p:cNvSpPr>
            <p:nvPr/>
          </p:nvSpPr>
          <p:spPr bwMode="auto">
            <a:xfrm>
              <a:off x="1392" y="2937"/>
              <a:ext cx="912" cy="567"/>
            </a:xfrm>
            <a:prstGeom prst="line">
              <a:avLst/>
            </a:prstGeom>
            <a:noFill/>
            <a:ln w="1905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304" name="Line 15"/>
            <p:cNvSpPr>
              <a:spLocks noChangeShapeType="1"/>
            </p:cNvSpPr>
            <p:nvPr/>
          </p:nvSpPr>
          <p:spPr bwMode="auto">
            <a:xfrm>
              <a:off x="3401" y="3024"/>
              <a:ext cx="1015" cy="624"/>
            </a:xfrm>
            <a:prstGeom prst="line">
              <a:avLst/>
            </a:prstGeom>
            <a:noFill/>
            <a:ln w="1905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305" name="Line 16"/>
            <p:cNvSpPr>
              <a:spLocks noChangeShapeType="1"/>
            </p:cNvSpPr>
            <p:nvPr/>
          </p:nvSpPr>
          <p:spPr bwMode="auto">
            <a:xfrm flipV="1">
              <a:off x="3368" y="2064"/>
              <a:ext cx="1048" cy="528"/>
            </a:xfrm>
            <a:prstGeom prst="line">
              <a:avLst/>
            </a:prstGeom>
            <a:noFill/>
            <a:ln w="1905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306" name="Text Box 17"/>
            <p:cNvSpPr txBox="1">
              <a:spLocks noChangeArrowheads="1"/>
            </p:cNvSpPr>
            <p:nvPr/>
          </p:nvSpPr>
          <p:spPr bwMode="auto">
            <a:xfrm>
              <a:off x="624" y="1776"/>
              <a:ext cx="49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400">
                  <a:solidFill>
                    <a:srgbClr val="FFFFFF"/>
                  </a:solidFill>
                  <a:latin typeface="Arial" charset="0"/>
                  <a:cs typeface="Arial" charset="0"/>
                </a:rPr>
                <a:t>Soil</a:t>
              </a:r>
            </a:p>
          </p:txBody>
        </p:sp>
        <p:sp>
          <p:nvSpPr>
            <p:cNvPr id="12307" name="Text Box 18"/>
            <p:cNvSpPr txBox="1">
              <a:spLocks noChangeArrowheads="1"/>
            </p:cNvSpPr>
            <p:nvPr/>
          </p:nvSpPr>
          <p:spPr bwMode="auto">
            <a:xfrm>
              <a:off x="1728" y="1392"/>
              <a:ext cx="232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2400">
                  <a:solidFill>
                    <a:srgbClr val="FFFFFF"/>
                  </a:solidFill>
                  <a:latin typeface="Arial" charset="0"/>
                  <a:cs typeface="Arial" charset="0"/>
                </a:rPr>
                <a:t>Soil organic matter</a:t>
              </a:r>
            </a:p>
            <a:p>
              <a:pPr algn="ctr"/>
              <a:r>
                <a:rPr lang="en-US" sz="2400">
                  <a:solidFill>
                    <a:srgbClr val="FFFFFF"/>
                  </a:solidFill>
                  <a:latin typeface="Arial" charset="0"/>
                  <a:cs typeface="Arial" charset="0"/>
                </a:rPr>
                <a:t>1-6% of total soil mass</a:t>
              </a:r>
            </a:p>
          </p:txBody>
        </p:sp>
        <p:sp>
          <p:nvSpPr>
            <p:cNvPr id="12308" name="Text Box 19"/>
            <p:cNvSpPr txBox="1">
              <a:spLocks noChangeArrowheads="1"/>
            </p:cNvSpPr>
            <p:nvPr/>
          </p:nvSpPr>
          <p:spPr bwMode="auto">
            <a:xfrm>
              <a:off x="3986" y="1248"/>
              <a:ext cx="249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2400">
                  <a:solidFill>
                    <a:srgbClr val="FFFFFF"/>
                  </a:solidFill>
                  <a:latin typeface="Arial" charset="0"/>
                  <a:cs typeface="Arial" charset="0"/>
                </a:rPr>
                <a:t>Soil microbial biomass</a:t>
              </a:r>
            </a:p>
            <a:p>
              <a:pPr algn="ctr"/>
              <a:r>
                <a:rPr lang="en-US" sz="2400">
                  <a:solidFill>
                    <a:srgbClr val="FFFFFF"/>
                  </a:solidFill>
                  <a:latin typeface="Arial" charset="0"/>
                  <a:cs typeface="Arial" charset="0"/>
                </a:rPr>
                <a:t>3-9% of total SOM mass</a:t>
              </a:r>
            </a:p>
          </p:txBody>
        </p:sp>
        <p:sp>
          <p:nvSpPr>
            <p:cNvPr id="12309" name="Text Box 20"/>
            <p:cNvSpPr txBox="1">
              <a:spLocks noChangeArrowheads="1"/>
            </p:cNvSpPr>
            <p:nvPr/>
          </p:nvSpPr>
          <p:spPr bwMode="auto">
            <a:xfrm>
              <a:off x="336" y="2448"/>
              <a:ext cx="11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600">
                  <a:solidFill>
                    <a:srgbClr val="FFFF00"/>
                  </a:solidFill>
                  <a:latin typeface="Arial" charset="0"/>
                  <a:cs typeface="Arial" charset="0"/>
                </a:rPr>
                <a:t>Mineral particles</a:t>
              </a:r>
              <a:endParaRPr lang="en-US" sz="2400">
                <a:solidFill>
                  <a:srgbClr val="FFFF00"/>
                </a:solidFill>
                <a:latin typeface="Arial" charset="0"/>
                <a:cs typeface="Arial" charset="0"/>
              </a:endParaRPr>
            </a:p>
          </p:txBody>
        </p:sp>
        <p:sp>
          <p:nvSpPr>
            <p:cNvPr id="12310" name="Text Box 21"/>
            <p:cNvSpPr txBox="1">
              <a:spLocks noChangeArrowheads="1"/>
            </p:cNvSpPr>
            <p:nvPr/>
          </p:nvSpPr>
          <p:spPr bwMode="auto">
            <a:xfrm>
              <a:off x="2175" y="2976"/>
              <a:ext cx="111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1600">
                  <a:solidFill>
                    <a:srgbClr val="FFFF00"/>
                  </a:solidFill>
                  <a:latin typeface="Arial" charset="0"/>
                  <a:cs typeface="Arial" charset="0"/>
                </a:rPr>
                <a:t>Stable (humus)</a:t>
              </a:r>
            </a:p>
            <a:p>
              <a:pPr algn="ctr"/>
              <a:r>
                <a:rPr lang="en-US" sz="1600">
                  <a:solidFill>
                    <a:srgbClr val="FFFF00"/>
                  </a:solidFill>
                  <a:latin typeface="Arial" charset="0"/>
                  <a:cs typeface="Arial" charset="0"/>
                </a:rPr>
                <a:t>70-90%</a:t>
              </a:r>
              <a:endParaRPr lang="en-US" sz="2400">
                <a:solidFill>
                  <a:srgbClr val="FFFF00"/>
                </a:solidFill>
                <a:latin typeface="Arial" charset="0"/>
                <a:cs typeface="Arial" charset="0"/>
              </a:endParaRPr>
            </a:p>
          </p:txBody>
        </p:sp>
        <p:sp>
          <p:nvSpPr>
            <p:cNvPr id="12311" name="Text Box 22"/>
            <p:cNvSpPr txBox="1">
              <a:spLocks noChangeArrowheads="1"/>
            </p:cNvSpPr>
            <p:nvPr/>
          </p:nvSpPr>
          <p:spPr bwMode="auto">
            <a:xfrm>
              <a:off x="2592" y="2112"/>
              <a:ext cx="107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1600">
                  <a:solidFill>
                    <a:srgbClr val="FFFF00"/>
                  </a:solidFill>
                  <a:latin typeface="Arial" charset="0"/>
                  <a:cs typeface="Arial" charset="0"/>
                </a:rPr>
                <a:t>Readily</a:t>
              </a:r>
            </a:p>
            <a:p>
              <a:pPr algn="ctr"/>
              <a:r>
                <a:rPr lang="en-US" sz="1600">
                  <a:solidFill>
                    <a:srgbClr val="FFFF00"/>
                  </a:solidFill>
                  <a:latin typeface="Arial" charset="0"/>
                  <a:cs typeface="Arial" charset="0"/>
                </a:rPr>
                <a:t>decomposable</a:t>
              </a:r>
            </a:p>
            <a:p>
              <a:pPr algn="ctr"/>
              <a:r>
                <a:rPr lang="en-US" sz="1600">
                  <a:solidFill>
                    <a:srgbClr val="FFFF00"/>
                  </a:solidFill>
                  <a:latin typeface="Arial" charset="0"/>
                  <a:cs typeface="Arial" charset="0"/>
                </a:rPr>
                <a:t>7-21%</a:t>
              </a:r>
              <a:endParaRPr lang="en-US" sz="2400">
                <a:solidFill>
                  <a:srgbClr val="FFFF00"/>
                </a:solidFill>
                <a:latin typeface="Arial" charset="0"/>
                <a:cs typeface="Arial" charset="0"/>
              </a:endParaRPr>
            </a:p>
          </p:txBody>
        </p:sp>
        <p:sp>
          <p:nvSpPr>
            <p:cNvPr id="12312" name="Text Box 23"/>
            <p:cNvSpPr txBox="1">
              <a:spLocks noChangeArrowheads="1"/>
            </p:cNvSpPr>
            <p:nvPr/>
          </p:nvSpPr>
          <p:spPr bwMode="auto">
            <a:xfrm>
              <a:off x="4608" y="3072"/>
              <a:ext cx="4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1600">
                  <a:solidFill>
                    <a:srgbClr val="FFFF00"/>
                  </a:solidFill>
                  <a:latin typeface="Arial" charset="0"/>
                  <a:cs typeface="Arial" charset="0"/>
                </a:rPr>
                <a:t>Fungi</a:t>
              </a:r>
            </a:p>
            <a:p>
              <a:pPr algn="ctr"/>
              <a:r>
                <a:rPr lang="en-US" sz="1600">
                  <a:solidFill>
                    <a:srgbClr val="FFFF00"/>
                  </a:solidFill>
                  <a:latin typeface="Arial" charset="0"/>
                  <a:cs typeface="Arial" charset="0"/>
                </a:rPr>
                <a:t>50%</a:t>
              </a:r>
              <a:endParaRPr lang="en-US" sz="2400">
                <a:solidFill>
                  <a:srgbClr val="FFFF00"/>
                </a:solidFill>
                <a:latin typeface="Arial" charset="0"/>
                <a:cs typeface="Arial" charset="0"/>
              </a:endParaRPr>
            </a:p>
          </p:txBody>
        </p:sp>
        <p:sp>
          <p:nvSpPr>
            <p:cNvPr id="12313" name="Text Box 24"/>
            <p:cNvSpPr txBox="1">
              <a:spLocks noChangeArrowheads="1"/>
            </p:cNvSpPr>
            <p:nvPr/>
          </p:nvSpPr>
          <p:spPr bwMode="auto">
            <a:xfrm>
              <a:off x="3996" y="2256"/>
              <a:ext cx="106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1600">
                  <a:solidFill>
                    <a:srgbClr val="FFFF00"/>
                  </a:solidFill>
                  <a:latin typeface="Arial" charset="0"/>
                  <a:cs typeface="Arial" charset="0"/>
                </a:rPr>
                <a:t>Bacteria &amp; </a:t>
              </a:r>
            </a:p>
            <a:p>
              <a:pPr algn="ctr"/>
              <a:r>
                <a:rPr lang="en-US" sz="1600">
                  <a:solidFill>
                    <a:srgbClr val="FFFF00"/>
                  </a:solidFill>
                  <a:latin typeface="Arial" charset="0"/>
                  <a:cs typeface="Arial" charset="0"/>
                </a:rPr>
                <a:t>actinomycetes</a:t>
              </a:r>
            </a:p>
            <a:p>
              <a:pPr algn="ctr"/>
              <a:r>
                <a:rPr lang="en-US" sz="1600">
                  <a:solidFill>
                    <a:srgbClr val="FFFF00"/>
                  </a:solidFill>
                  <a:latin typeface="Arial" charset="0"/>
                  <a:cs typeface="Arial" charset="0"/>
                </a:rPr>
                <a:t>30%</a:t>
              </a:r>
              <a:endParaRPr lang="en-US" sz="2400">
                <a:solidFill>
                  <a:srgbClr val="FFFF00"/>
                </a:solidFill>
                <a:latin typeface="Arial" charset="0"/>
                <a:cs typeface="Arial" charset="0"/>
              </a:endParaRPr>
            </a:p>
          </p:txBody>
        </p:sp>
        <p:sp>
          <p:nvSpPr>
            <p:cNvPr id="12314" name="Text Box 25"/>
            <p:cNvSpPr txBox="1">
              <a:spLocks noChangeArrowheads="1"/>
            </p:cNvSpPr>
            <p:nvPr/>
          </p:nvSpPr>
          <p:spPr bwMode="auto">
            <a:xfrm>
              <a:off x="5639" y="2256"/>
              <a:ext cx="891"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1600">
                  <a:solidFill>
                    <a:srgbClr val="FFFF00"/>
                  </a:solidFill>
                  <a:latin typeface="Arial" charset="0"/>
                  <a:cs typeface="Arial" charset="0"/>
                </a:rPr>
                <a:t>Yeast, </a:t>
              </a:r>
            </a:p>
            <a:p>
              <a:pPr algn="ctr"/>
              <a:r>
                <a:rPr lang="en-US" sz="1600">
                  <a:solidFill>
                    <a:srgbClr val="FFFF00"/>
                  </a:solidFill>
                  <a:latin typeface="Arial" charset="0"/>
                  <a:cs typeface="Arial" charset="0"/>
                </a:rPr>
                <a:t>algea,</a:t>
              </a:r>
            </a:p>
            <a:p>
              <a:pPr algn="ctr"/>
              <a:r>
                <a:rPr lang="en-US" sz="1600">
                  <a:solidFill>
                    <a:srgbClr val="FFFF00"/>
                  </a:solidFill>
                  <a:latin typeface="Arial" charset="0"/>
                  <a:cs typeface="Arial" charset="0"/>
                </a:rPr>
                <a:t>protozoa,</a:t>
              </a:r>
            </a:p>
            <a:p>
              <a:pPr algn="ctr"/>
              <a:r>
                <a:rPr lang="en-US" sz="1600">
                  <a:solidFill>
                    <a:srgbClr val="FFFF00"/>
                  </a:solidFill>
                  <a:latin typeface="Arial" charset="0"/>
                  <a:cs typeface="Arial" charset="0"/>
                </a:rPr>
                <a:t> nematodes</a:t>
              </a:r>
            </a:p>
            <a:p>
              <a:pPr algn="ctr"/>
              <a:r>
                <a:rPr lang="en-US" sz="1600">
                  <a:solidFill>
                    <a:srgbClr val="FFFF00"/>
                  </a:solidFill>
                  <a:latin typeface="Arial" charset="0"/>
                  <a:cs typeface="Arial" charset="0"/>
                </a:rPr>
                <a:t>10%</a:t>
              </a:r>
              <a:endParaRPr lang="en-US" sz="2400">
                <a:solidFill>
                  <a:srgbClr val="FFFF00"/>
                </a:solidFill>
                <a:latin typeface="Arial" charset="0"/>
                <a:cs typeface="Arial" charset="0"/>
              </a:endParaRPr>
            </a:p>
          </p:txBody>
        </p:sp>
        <p:sp>
          <p:nvSpPr>
            <p:cNvPr id="12315" name="Text Box 26"/>
            <p:cNvSpPr txBox="1">
              <a:spLocks noChangeArrowheads="1"/>
            </p:cNvSpPr>
            <p:nvPr/>
          </p:nvSpPr>
          <p:spPr bwMode="auto">
            <a:xfrm>
              <a:off x="5328" y="1872"/>
              <a:ext cx="64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en-US" sz="1600">
                  <a:solidFill>
                    <a:srgbClr val="FFFF00"/>
                  </a:solidFill>
                  <a:latin typeface="Arial" charset="0"/>
                  <a:cs typeface="Arial" charset="0"/>
                </a:rPr>
                <a:t>Animals</a:t>
              </a:r>
            </a:p>
            <a:p>
              <a:pPr algn="ctr"/>
              <a:r>
                <a:rPr lang="en-US" sz="1600">
                  <a:solidFill>
                    <a:srgbClr val="FFFF00"/>
                  </a:solidFill>
                  <a:latin typeface="Arial" charset="0"/>
                  <a:cs typeface="Arial" charset="0"/>
                </a:rPr>
                <a:t>10%</a:t>
              </a:r>
              <a:endParaRPr lang="en-US" sz="2400">
                <a:solidFill>
                  <a:srgbClr val="FFFF00"/>
                </a:solidFill>
                <a:latin typeface="Arial" charset="0"/>
                <a:cs typeface="Arial" charset="0"/>
              </a:endParaRPr>
            </a:p>
          </p:txBody>
        </p:sp>
        <p:sp>
          <p:nvSpPr>
            <p:cNvPr id="12316" name="Line 27"/>
            <p:cNvSpPr>
              <a:spLocks noChangeShapeType="1"/>
            </p:cNvSpPr>
            <p:nvPr/>
          </p:nvSpPr>
          <p:spPr bwMode="auto">
            <a:xfrm flipH="1">
              <a:off x="5520" y="2448"/>
              <a:ext cx="288" cy="144"/>
            </a:xfrm>
            <a:prstGeom prst="line">
              <a:avLst/>
            </a:prstGeom>
            <a:noFill/>
            <a:ln w="1905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2292" name="TextBox 29"/>
          <p:cNvSpPr txBox="1">
            <a:spLocks noChangeArrowheads="1"/>
          </p:cNvSpPr>
          <p:nvPr/>
        </p:nvSpPr>
        <p:spPr bwMode="auto">
          <a:xfrm>
            <a:off x="3200400" y="6477000"/>
            <a:ext cx="600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1400">
                <a:solidFill>
                  <a:srgbClr val="FFFFFF"/>
                </a:solidFill>
                <a:latin typeface="Arial" charset="0"/>
                <a:cs typeface="Arial" charset="0"/>
              </a:rPr>
              <a:t>- Modified from Building Soils for Better Crops, Magdoff and van Es, 2000 </a:t>
            </a:r>
          </a:p>
        </p:txBody>
      </p:sp>
    </p:spTree>
  </p:cSld>
  <p:clrMapOvr>
    <a:masterClrMapping/>
  </p:clrMapOvr>
  <p:transition advTm="11066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ematode-fungus[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1981200"/>
            <a:ext cx="1981200" cy="1189038"/>
          </a:xfrm>
        </p:spPr>
      </p:pic>
      <p:pic>
        <p:nvPicPr>
          <p:cNvPr id="13315" name="Picture 3" descr="Switchgrass arbuscules2 250x"/>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905000" y="4267200"/>
            <a:ext cx="2452688" cy="1839913"/>
          </a:xfrm>
        </p:spPr>
      </p:pic>
      <p:pic>
        <p:nvPicPr>
          <p:cNvPr id="13316" name="Picture 12" descr="Nematode Predator 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00200" y="4114800"/>
            <a:ext cx="1981200" cy="1981200"/>
          </a:xfrm>
        </p:spPr>
      </p:pic>
      <p:pic>
        <p:nvPicPr>
          <p:cNvPr id="13317" name="Picture 4" descr="hyphae, spores, etc"/>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962150" y="2409825"/>
            <a:ext cx="1765300" cy="1847850"/>
          </a:xfrm>
          <a:ln w="28575">
            <a:solidFill>
              <a:srgbClr val="000000"/>
            </a:solidFill>
            <a:miter lim="800000"/>
            <a:headEnd/>
            <a:tailEnd/>
          </a:ln>
        </p:spPr>
      </p:pic>
      <p:pic>
        <p:nvPicPr>
          <p:cNvPr id="13318" name="Picture 7" descr="bacteria"/>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4419600" y="5715000"/>
            <a:ext cx="18288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hyphae belowground"/>
          <p:cNvPicPr>
            <a:picLocks noChangeAspect="1" noChangeArrowheads="1"/>
          </p:cNvPicPr>
          <p:nvPr/>
        </p:nvPicPr>
        <p:blipFill>
          <a:blip r:embed="rId7">
            <a:extLst>
              <a:ext uri="{28A0092B-C50C-407E-A947-70E740481C1C}">
                <a14:useLocalDpi xmlns:a14="http://schemas.microsoft.com/office/drawing/2010/main" val="0"/>
              </a:ext>
            </a:extLst>
          </a:blip>
          <a:srcRect t="6897"/>
          <a:stretch>
            <a:fillRect/>
          </a:stretch>
        </p:blipFill>
        <p:spPr bwMode="auto">
          <a:xfrm>
            <a:off x="7700963" y="1295400"/>
            <a:ext cx="154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9" descr="mushrooms_on_compo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3338" y="0"/>
            <a:ext cx="1490662"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Kyle County SD cyanobacteria 1000X"/>
          <p:cNvPicPr>
            <a:picLocks noChangeAspect="1" noChangeArrowheads="1"/>
          </p:cNvPicPr>
          <p:nvPr/>
        </p:nvPicPr>
        <p:blipFill>
          <a:blip r:embed="rId9" cstate="print">
            <a:lum bright="12000" contrast="6000"/>
            <a:extLst>
              <a:ext uri="{28A0092B-C50C-407E-A947-70E740481C1C}">
                <a14:useLocalDpi xmlns:a14="http://schemas.microsoft.com/office/drawing/2010/main" val="0"/>
              </a:ext>
            </a:extLst>
          </a:blip>
          <a:srcRect t="13747" b="20021"/>
          <a:stretch>
            <a:fillRect/>
          </a:stretch>
        </p:blipFill>
        <p:spPr bwMode="auto">
          <a:xfrm>
            <a:off x="3730625" y="3484563"/>
            <a:ext cx="1298575"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5" descr="earthwor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123825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7" descr="pgopher"/>
          <p:cNvPicPr>
            <a:picLocks noChangeAspect="1" noChangeArrowheads="1"/>
          </p:cNvPicPr>
          <p:nvPr/>
        </p:nvPicPr>
        <p:blipFill>
          <a:blip r:embed="rId11" cstate="print">
            <a:extLst>
              <a:ext uri="{28A0092B-C50C-407E-A947-70E740481C1C}">
                <a14:useLocalDpi xmlns:a14="http://schemas.microsoft.com/office/drawing/2010/main" val="0"/>
              </a:ext>
            </a:extLst>
          </a:blip>
          <a:srcRect t="6000" b="14754"/>
          <a:stretch>
            <a:fillRect/>
          </a:stretch>
        </p:blipFill>
        <p:spPr bwMode="auto">
          <a:xfrm>
            <a:off x="0" y="0"/>
            <a:ext cx="19605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8" descr="Collembol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3505200"/>
            <a:ext cx="12192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9" descr="mol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0"/>
            <a:ext cx="2133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20" descr="arthropod predator2"/>
          <p:cNvPicPr>
            <a:picLocks noChangeAspect="1" noChangeArrowheads="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5976938" y="0"/>
            <a:ext cx="16764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21" descr="spid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77000" y="1295400"/>
            <a:ext cx="13509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2" descr="_wsb_483x383_centipede"/>
          <p:cNvPicPr>
            <a:picLocks noChangeAspect="1" noChangeArrowheads="1"/>
          </p:cNvPicPr>
          <p:nvPr/>
        </p:nvPicPr>
        <p:blipFill>
          <a:blip r:embed="rId16" cstate="print">
            <a:lum bright="12000" contrast="6000"/>
            <a:extLst>
              <a:ext uri="{28A0092B-C50C-407E-A947-70E740481C1C}">
                <a14:useLocalDpi xmlns:a14="http://schemas.microsoft.com/office/drawing/2010/main" val="0"/>
              </a:ext>
            </a:extLst>
          </a:blip>
          <a:srcRect/>
          <a:stretch>
            <a:fillRect/>
          </a:stretch>
        </p:blipFill>
        <p:spPr bwMode="auto">
          <a:xfrm>
            <a:off x="5029200" y="1295400"/>
            <a:ext cx="15049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23" descr="an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14913" y="0"/>
            <a:ext cx="965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4" descr="ground-beetle-scarites-7"/>
          <p:cNvPicPr>
            <a:picLocks noChangeAspect="1" noChangeArrowheads="1"/>
          </p:cNvPicPr>
          <p:nvPr/>
        </p:nvPicPr>
        <p:blipFill>
          <a:blip r:embed="rId18">
            <a:extLst>
              <a:ext uri="{28A0092B-C50C-407E-A947-70E740481C1C}">
                <a14:useLocalDpi xmlns:a14="http://schemas.microsoft.com/office/drawing/2010/main" val="0"/>
              </a:ext>
            </a:extLst>
          </a:blip>
          <a:srcRect l="4793" b="4596"/>
          <a:stretch>
            <a:fillRect/>
          </a:stretch>
        </p:blipFill>
        <p:spPr bwMode="auto">
          <a:xfrm>
            <a:off x="4038600" y="638175"/>
            <a:ext cx="9906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25" descr="ground beetl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24313" y="1557338"/>
            <a:ext cx="1004887"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26" descr="ciliate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63738" y="6096000"/>
            <a:ext cx="1160462"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27" descr="paramecium"/>
          <p:cNvPicPr>
            <a:picLocks noChangeAspect="1" noChangeArrowheads="1"/>
          </p:cNvPicPr>
          <p:nvPr/>
        </p:nvPicPr>
        <p:blipFill>
          <a:blip r:embed="rId21">
            <a:extLst>
              <a:ext uri="{28A0092B-C50C-407E-A947-70E740481C1C}">
                <a14:useLocalDpi xmlns:a14="http://schemas.microsoft.com/office/drawing/2010/main" val="0"/>
              </a:ext>
            </a:extLst>
          </a:blip>
          <a:srcRect l="25293" t="43156" r="35962" b="38954"/>
          <a:stretch>
            <a:fillRect/>
          </a:stretch>
        </p:blipFill>
        <p:spPr bwMode="auto">
          <a:xfrm>
            <a:off x="3124200" y="6062663"/>
            <a:ext cx="13716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29" descr="Algae"/>
          <p:cNvPicPr>
            <a:picLocks noChangeAspect="1" noChangeArrowheads="1"/>
          </p:cNvPicPr>
          <p:nvPr/>
        </p:nvPicPr>
        <p:blipFill>
          <a:blip r:embed="rId22">
            <a:extLst>
              <a:ext uri="{28A0092B-C50C-407E-A947-70E740481C1C}">
                <a14:useLocalDpi xmlns:a14="http://schemas.microsoft.com/office/drawing/2010/main" val="0"/>
              </a:ext>
            </a:extLst>
          </a:blip>
          <a:srcRect l="21663" t="13661" r="56293" b="45239"/>
          <a:stretch>
            <a:fillRect/>
          </a:stretch>
        </p:blipFill>
        <p:spPr bwMode="auto">
          <a:xfrm>
            <a:off x="0" y="3157538"/>
            <a:ext cx="10112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30" descr="nematodes"/>
          <p:cNvPicPr>
            <a:picLocks noChangeAspect="1" noChangeArrowheads="1"/>
          </p:cNvPicPr>
          <p:nvPr/>
        </p:nvPicPr>
        <p:blipFill>
          <a:blip r:embed="rId23" cstate="print">
            <a:lum bright="18000" contrast="6000"/>
            <a:extLst>
              <a:ext uri="{28A0092B-C50C-407E-A947-70E740481C1C}">
                <a14:useLocalDpi xmlns:a14="http://schemas.microsoft.com/office/drawing/2010/main" val="0"/>
              </a:ext>
            </a:extLst>
          </a:blip>
          <a:srcRect/>
          <a:stretch>
            <a:fillRect/>
          </a:stretch>
        </p:blipFill>
        <p:spPr bwMode="auto">
          <a:xfrm>
            <a:off x="6248400" y="5605463"/>
            <a:ext cx="14366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31" descr="checkered-beetl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38600" y="0"/>
            <a:ext cx="9906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33" descr="mit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696200" y="5791200"/>
            <a:ext cx="1447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34" descr="mites"/>
          <p:cNvPicPr>
            <a:picLocks noChangeAspect="1" noChangeArrowheads="1"/>
          </p:cNvPicPr>
          <p:nvPr/>
        </p:nvPicPr>
        <p:blipFill>
          <a:blip r:embed="rId26" cstate="print">
            <a:extLst>
              <a:ext uri="{28A0092B-C50C-407E-A947-70E740481C1C}">
                <a14:useLocalDpi xmlns:a14="http://schemas.microsoft.com/office/drawing/2010/main" val="0"/>
              </a:ext>
            </a:extLst>
          </a:blip>
          <a:srcRect l="10938" t="10417" r="12495" b="16667"/>
          <a:stretch>
            <a:fillRect/>
          </a:stretch>
        </p:blipFill>
        <p:spPr bwMode="auto">
          <a:xfrm>
            <a:off x="3733800" y="2409825"/>
            <a:ext cx="1295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35" descr="soil mit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77200" y="3505200"/>
            <a:ext cx="1108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36" descr="_wsb_257x408_termites"/>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62600" y="4568825"/>
            <a:ext cx="1371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Picture 16" descr="Ameba"/>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781925" y="4572000"/>
            <a:ext cx="1438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2" name="Picture 28" descr="algae unicellula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66788" y="3157538"/>
            <a:ext cx="973137"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Picture 6" descr="microarthropods"/>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4572000"/>
            <a:ext cx="1960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4" name="Picture 32" descr="12mite"/>
          <p:cNvPicPr>
            <a:picLocks noChangeAspect="1" noChangeArrowheads="1"/>
          </p:cNvPicPr>
          <p:nvPr/>
        </p:nvPicPr>
        <p:blipFill>
          <a:blip r:embed="rId32">
            <a:extLst>
              <a:ext uri="{28A0092B-C50C-407E-A947-70E740481C1C}">
                <a14:useLocalDpi xmlns:a14="http://schemas.microsoft.com/office/drawing/2010/main" val="0"/>
              </a:ext>
            </a:extLst>
          </a:blip>
          <a:srcRect l="6630" t="2550" r="4504" b="2473"/>
          <a:stretch>
            <a:fillRect/>
          </a:stretch>
        </p:blipFill>
        <p:spPr bwMode="auto">
          <a:xfrm>
            <a:off x="6858000" y="4572000"/>
            <a:ext cx="890588" cy="1219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45" name="Picture 10" descr="P9190003"/>
          <p:cNvPicPr>
            <a:picLocks noChangeAspect="1" noChangeArrowheads="1"/>
          </p:cNvPicPr>
          <p:nvPr/>
        </p:nvPicPr>
        <p:blipFill>
          <a:blip r:embed="rId33">
            <a:lum bright="30000"/>
            <a:extLst>
              <a:ext uri="{28A0092B-C50C-407E-A947-70E740481C1C}">
                <a14:useLocalDpi xmlns:a14="http://schemas.microsoft.com/office/drawing/2010/main" val="0"/>
              </a:ext>
            </a:extLst>
          </a:blip>
          <a:srcRect l="25000" r="20833" b="24382"/>
          <a:stretch>
            <a:fillRect/>
          </a:stretch>
        </p:blipFill>
        <p:spPr bwMode="auto">
          <a:xfrm>
            <a:off x="5006975" y="2667000"/>
            <a:ext cx="18938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727" name="Rectangle 39"/>
          <p:cNvSpPr>
            <a:spLocks noChangeArrowheads="1"/>
          </p:cNvSpPr>
          <p:nvPr/>
        </p:nvSpPr>
        <p:spPr bwMode="auto">
          <a:xfrm>
            <a:off x="152400" y="2133600"/>
            <a:ext cx="8686800" cy="3276600"/>
          </a:xfrm>
          <a:prstGeom prst="rect">
            <a:avLst/>
          </a:prstGeom>
          <a:solidFill>
            <a:schemeClr val="bg1">
              <a:lumMod val="50000"/>
              <a:alpha val="48000"/>
            </a:schemeClr>
          </a:solidFill>
          <a:ln w="9525">
            <a:noFill/>
            <a:miter lim="800000"/>
            <a:headEnd/>
            <a:tailEnd/>
          </a:ln>
        </p:spPr>
        <p:txBody>
          <a:bodyPr anchor="b"/>
          <a:lstStyle/>
          <a:p>
            <a:pPr algn="ctr" eaLnBrk="0" hangingPunct="0">
              <a:defRPr/>
            </a:pPr>
            <a:r>
              <a:rPr kumimoji="1" lang="en-US" sz="4000" b="1" dirty="0">
                <a:solidFill>
                  <a:srgbClr val="FFFF00"/>
                </a:solidFill>
                <a:effectLst>
                  <a:outerShdw blurRad="38100" dist="38100" dir="2700000" algn="tl">
                    <a:srgbClr val="000000"/>
                  </a:outerShdw>
                </a:effectLst>
                <a:latin typeface="Arial" charset="0"/>
              </a:rPr>
              <a:t>The Soil Food Web is a complex and diverse mix of species that represents the greatest concentration of biomass of anywhere on the planet Earth.</a:t>
            </a:r>
          </a:p>
        </p:txBody>
      </p:sp>
    </p:spTree>
  </p:cSld>
  <p:clrMapOvr>
    <a:masterClrMapping/>
  </p:clrMapOvr>
  <p:transition advTm="6443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338" name="Picture 2" descr="Soil_food_webUSDA"/>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762000" y="14288"/>
            <a:ext cx="7620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886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53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5364" name="Rectangle 4"/>
          <p:cNvSpPr>
            <a:spLocks noGrp="1" noChangeArrowheads="1"/>
          </p:cNvSpPr>
          <p:nvPr>
            <p:ph type="title"/>
          </p:nvPr>
        </p:nvSpPr>
        <p:spPr/>
        <p:txBody>
          <a:bodyPr/>
          <a:lstStyle/>
          <a:p>
            <a:pPr eaLnBrk="1" hangingPunct="1"/>
            <a:r>
              <a:rPr lang="en-US" smtClean="0"/>
              <a:t>Microbial Biomass</a:t>
            </a:r>
          </a:p>
        </p:txBody>
      </p:sp>
      <p:sp>
        <p:nvSpPr>
          <p:cNvPr id="15365" name="Rectangle 5"/>
          <p:cNvSpPr>
            <a:spLocks noGrp="1" noChangeArrowheads="1"/>
          </p:cNvSpPr>
          <p:nvPr>
            <p:ph idx="1"/>
          </p:nvPr>
        </p:nvSpPr>
        <p:spPr>
          <a:xfrm>
            <a:off x="838200" y="1371600"/>
            <a:ext cx="7585075" cy="4914900"/>
          </a:xfrm>
        </p:spPr>
        <p:txBody>
          <a:bodyPr/>
          <a:lstStyle/>
          <a:p>
            <a:pPr eaLnBrk="1" hangingPunct="1"/>
            <a:r>
              <a:rPr lang="en-US" smtClean="0"/>
              <a:t>Definition</a:t>
            </a:r>
          </a:p>
          <a:p>
            <a:pPr lvl="1" eaLnBrk="1" hangingPunct="1"/>
            <a:r>
              <a:rPr lang="en-US" sz="2000" smtClean="0"/>
              <a:t>Total weight of living micro-organisms (bacteria and fungi) in the soil.</a:t>
            </a:r>
          </a:p>
          <a:p>
            <a:pPr eaLnBrk="1" hangingPunct="1"/>
            <a:r>
              <a:rPr lang="en-US" smtClean="0"/>
              <a:t>Why is it important?</a:t>
            </a:r>
          </a:p>
          <a:p>
            <a:pPr lvl="1" eaLnBrk="1" hangingPunct="1"/>
            <a:r>
              <a:rPr lang="en-US" sz="2000" smtClean="0"/>
              <a:t>Nutrient Cycling</a:t>
            </a:r>
          </a:p>
          <a:p>
            <a:pPr lvl="1" eaLnBrk="1" hangingPunct="1"/>
            <a:r>
              <a:rPr lang="en-US" sz="2000" smtClean="0"/>
              <a:t>Formation &amp; Maintenance of Soil Aggregates</a:t>
            </a:r>
          </a:p>
          <a:p>
            <a:pPr lvl="1" eaLnBrk="1" hangingPunct="1"/>
            <a:r>
              <a:rPr lang="en-US" sz="2000" smtClean="0"/>
              <a:t>Decomposition of Plant and Animal Residues</a:t>
            </a:r>
          </a:p>
          <a:p>
            <a:pPr lvl="1" eaLnBrk="1" hangingPunct="1"/>
            <a:r>
              <a:rPr lang="en-US" sz="2000" smtClean="0"/>
              <a:t>Labile pool of nutrients</a:t>
            </a:r>
          </a:p>
          <a:p>
            <a:pPr lvl="1" eaLnBrk="1" hangingPunct="1"/>
            <a:r>
              <a:rPr lang="en-US" sz="2000" smtClean="0"/>
              <a:t>Degradation of agrochemicals and pollutants applied to the soil</a:t>
            </a:r>
          </a:p>
          <a:p>
            <a:pPr lvl="1" eaLnBrk="1" hangingPunct="1"/>
            <a:r>
              <a:rPr lang="en-US" sz="2000" smtClean="0"/>
              <a:t>Contributes to water holding capacity</a:t>
            </a:r>
          </a:p>
          <a:p>
            <a:pPr lvl="1" eaLnBrk="1" hangingPunct="1"/>
            <a:r>
              <a:rPr lang="en-US" sz="2000" smtClean="0"/>
              <a:t>Plant health</a:t>
            </a:r>
          </a:p>
        </p:txBody>
      </p:sp>
    </p:spTree>
  </p:cSld>
  <p:clrMapOvr>
    <a:masterClrMapping/>
  </p:clrMapOvr>
  <p:transition spd="slow" advTm="8899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2.8"/>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3525</TotalTime>
  <Words>1064</Words>
  <Application>Microsoft Office PowerPoint</Application>
  <PresentationFormat>On-screen Show (4:3)</PresentationFormat>
  <Paragraphs>153</Paragraphs>
  <Slides>18</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Times New Roman</vt:lpstr>
      <vt:lpstr>Arial</vt:lpstr>
      <vt:lpstr>Franklin Gothic Book</vt:lpstr>
      <vt:lpstr>Wingdings 2</vt:lpstr>
      <vt:lpstr>Wingdings</vt:lpstr>
      <vt:lpstr>Tahoma</vt:lpstr>
      <vt:lpstr>Technic</vt:lpstr>
      <vt:lpstr>The Science Behind Soil Critters</vt:lpstr>
      <vt:lpstr>But first, a bit about Soil Health…</vt:lpstr>
      <vt:lpstr>      </vt:lpstr>
      <vt:lpstr>PowerPoint Presentation</vt:lpstr>
      <vt:lpstr>PowerPoint Presentation</vt:lpstr>
      <vt:lpstr>Soil Organic Matter Composition</vt:lpstr>
      <vt:lpstr>PowerPoint Presentation</vt:lpstr>
      <vt:lpstr>PowerPoint Presentation</vt:lpstr>
      <vt:lpstr>Microbial Biomass</vt:lpstr>
      <vt:lpstr>Bacteria</vt:lpstr>
      <vt:lpstr>Fungi</vt:lpstr>
      <vt:lpstr>Protozoa</vt:lpstr>
      <vt:lpstr>Nematodes</vt:lpstr>
      <vt:lpstr>Microarthropods</vt:lpstr>
      <vt:lpstr>Earthworms</vt:lpstr>
      <vt:lpstr>Soil Food Web Analysis</vt:lpstr>
      <vt:lpstr>Manage to improve soil health</vt:lpstr>
      <vt:lpstr>Manage your soil to be good Soil Food Web habitat!</vt:lpstr>
    </vt:vector>
  </TitlesOfParts>
  <Company>USDA-ARS, NGPRL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 Nichols</dc:creator>
  <cp:lastModifiedBy>Doug</cp:lastModifiedBy>
  <cp:revision>241</cp:revision>
  <cp:lastPrinted>2012-08-20T16:45:21Z</cp:lastPrinted>
  <dcterms:created xsi:type="dcterms:W3CDTF">2008-08-20T18:05:44Z</dcterms:created>
  <dcterms:modified xsi:type="dcterms:W3CDTF">2012-08-20T16:50:34Z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TC010690981033</vt:lpwstr>
  </property>
</Properties>
</file>