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A945051-178C-4FC7-8188-C96C0EB68E32}" type="datetimeFigureOut">
              <a:rPr lang="en-US" smtClean="0"/>
              <a:t>1/25/2016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6A7F430-FCE6-457E-B703-0FE34888406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 of Cover Crop Alternatives, SARE Producer Grant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Josh Roe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 Income/Acre Given Price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054628"/>
              </p:ext>
            </p:extLst>
          </p:nvPr>
        </p:nvGraphicFramePr>
        <p:xfrm>
          <a:off x="914400" y="2209800"/>
          <a:ext cx="57912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76501"/>
                <a:gridCol w="2614699"/>
              </a:tblGrid>
              <a:tr h="8613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Price/Ton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Net Income/Acre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4306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$100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$42.79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4306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$90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$26.89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4306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$80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$10.99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34455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$73.09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43069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-$4.91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5168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$60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-$20.81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51683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$50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-$36.71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781800" y="4385846"/>
            <a:ext cx="2175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</a:rPr>
              <a:t>19% Decrease in Price</a:t>
            </a:r>
            <a:endParaRPr lang="en-US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7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Net Income/ Acre Given Yield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272284"/>
              </p:ext>
            </p:extLst>
          </p:nvPr>
        </p:nvGraphicFramePr>
        <p:xfrm>
          <a:off x="889503" y="1981200"/>
          <a:ext cx="5562600" cy="4114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022"/>
                <a:gridCol w="3459578"/>
              </a:tblGrid>
              <a:tr h="413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Tons/Acre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Net Income/Acre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3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1.70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$36.79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3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$26.89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3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$18.79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3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$9.79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3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$0.79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4816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1.29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</a:rPr>
                        <a:t>$0.00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3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-$8.21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3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-$17.21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333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-$26.21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85299" y="4491749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anose="020F0502020204030204" pitchFamily="34" charset="0"/>
              </a:rPr>
              <a:t>19% Decrease in Yield</a:t>
            </a:r>
            <a:endParaRPr lang="en-US" sz="16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26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Grazing</a:t>
            </a:r>
            <a:r>
              <a:rPr lang="en-US" dirty="0" smtClean="0"/>
              <a:t> Portion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Start grazing on October 19</a:t>
            </a:r>
            <a:r>
              <a:rPr lang="en-US" baseline="30000" dirty="0" smtClean="0">
                <a:latin typeface="Calibri" panose="020F0502020204030204" pitchFamily="34" charset="0"/>
              </a:rPr>
              <a:t>th</a:t>
            </a:r>
            <a:endParaRPr lang="en-US" dirty="0" smtClean="0"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Package one: 58 head of 858 pound steers for 26 days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Package two: 58 head of 780 pound steers for 60 days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Grazing terminated January 17</a:t>
            </a:r>
            <a:r>
              <a:rPr lang="en-US" baseline="30000" dirty="0" smtClean="0">
                <a:latin typeface="Calibri" panose="020F0502020204030204" pitchFamily="34" charset="0"/>
              </a:rPr>
              <a:t>th</a:t>
            </a:r>
            <a:endParaRPr lang="en-US" dirty="0" smtClean="0"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Supplemented with 7 pounds corn gluten pellets per day, forage (during wet conditions), and mineral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9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Grazing 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819400"/>
            <a:ext cx="4738255" cy="266838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564372"/>
              </p:ext>
            </p:extLst>
          </p:nvPr>
        </p:nvGraphicFramePr>
        <p:xfrm>
          <a:off x="838200" y="1905000"/>
          <a:ext cx="2849019" cy="4191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9933"/>
                <a:gridCol w="849086"/>
              </a:tblGrid>
              <a:tr h="1047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Head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47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Days of Grazing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47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Average Daily Gain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2.13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477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Pounds of Gain Per Head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</a:rPr>
                        <a:t>183.18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14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Results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807229" cy="3807229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14464"/>
              </p:ext>
            </p:extLst>
          </p:nvPr>
        </p:nvGraphicFramePr>
        <p:xfrm>
          <a:off x="381000" y="2133600"/>
          <a:ext cx="4419600" cy="3784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8410"/>
                <a:gridCol w="1351190"/>
              </a:tblGrid>
              <a:tr h="1143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Total Cost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$7,190.56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20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Cost Per Head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$123.98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320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Cost Per Pound of Gain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$0.68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09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Caution!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“Optimal” rainfall (for NC Kansas).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High cattle prices.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355498"/>
            <a:ext cx="6448816" cy="312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Received 9” rain on May 5, 2015, significant gully erosion, but what would have happened without cover crops?</a:t>
            </a:r>
          </a:p>
          <a:p>
            <a:r>
              <a:rPr lang="en-US" dirty="0" smtClean="0"/>
              <a:t>Surprisingly little regrowth after haying.</a:t>
            </a:r>
          </a:p>
          <a:p>
            <a:r>
              <a:rPr lang="en-US" dirty="0" smtClean="0"/>
              <a:t>No corn yield impact, but again, adequate rainfall in 2015.</a:t>
            </a:r>
          </a:p>
          <a:p>
            <a:r>
              <a:rPr lang="en-US" dirty="0" smtClean="0"/>
              <a:t>Lots of “activity” compared to farm across the road!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8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Many benefits of cover crops are well established.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Little data on economic return.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Received </a:t>
            </a:r>
            <a:r>
              <a:rPr lang="en-US" dirty="0">
                <a:latin typeface="Calibri" panose="020F0502020204030204" pitchFamily="34" charset="0"/>
              </a:rPr>
              <a:t>a SARE producer grant, (October 1, 2013 start date) to study the economics of grazing, haying and “leaving” cover crops.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2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Chose a location on the farm with good access to water and pens for grazing.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Field has been in continuous no-till for approximately 15 years, alfalfa, corn, soybeans, and wheat.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Slight variation in the field, more sandy soil to the east.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61 acres planted in three plots: A plot each: for: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Grazing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Haying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Leaving</a:t>
            </a:r>
            <a:endParaRPr lang="en-US" sz="240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590799"/>
            <a:ext cx="3657600" cy="359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90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Continued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In the plots for leaving alone and grazing the mix is (pounds/acre):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Oats (30 pounds)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Spring Field Peas (20 pounds)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Radish, (3 pounds)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Turnips, (2 pounds)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Sorghum, (1 pound)</a:t>
            </a:r>
            <a:endParaRPr lang="en-US" sz="240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" t="3234" r="399" b="14781"/>
          <a:stretch/>
        </p:blipFill>
        <p:spPr>
          <a:xfrm>
            <a:off x="5793331" y="2590800"/>
            <a:ext cx="218755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Continued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Same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mix minus the radish and turnips in hayed plot.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Planted into wheat stubble on August 6.</a:t>
            </a: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Received 8 inches of rain within two weeks.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8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Leaving Alone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64129"/>
              </p:ext>
            </p:extLst>
          </p:nvPr>
        </p:nvGraphicFramePr>
        <p:xfrm>
          <a:off x="685800" y="1828800"/>
          <a:ext cx="4572000" cy="41148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0492"/>
                <a:gridCol w="1381372"/>
                <a:gridCol w="1010136"/>
              </a:tblGrid>
              <a:tr h="476659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Cover Crop Establishment Costs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Per Acre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9151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Additional Chemical Application (glyphosate)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$15.59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$951.00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637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Drilling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$17.48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$1,066.00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63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Seed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$33.79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$2,061.00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8638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$66.85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$4,078.00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b="27641"/>
          <a:stretch/>
        </p:blipFill>
        <p:spPr>
          <a:xfrm>
            <a:off x="5715001" y="1828800"/>
            <a:ext cx="2743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Hayed Portion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14392"/>
            <a:ext cx="3505200" cy="3327004"/>
          </a:xfrm>
        </p:spPr>
        <p:txBody>
          <a:bodyPr/>
          <a:lstStyle/>
          <a:p>
            <a:pPr lvl="0"/>
            <a:r>
              <a:rPr lang="en-US" dirty="0" smtClean="0">
                <a:latin typeface="Calibri" panose="020F0502020204030204" pitchFamily="34" charset="0"/>
              </a:rPr>
              <a:t>Swathed October 14</a:t>
            </a:r>
            <a:r>
              <a:rPr lang="en-US" baseline="30000" dirty="0" smtClean="0">
                <a:latin typeface="Calibri" panose="020F0502020204030204" pitchFamily="34" charset="0"/>
              </a:rPr>
              <a:t>th</a:t>
            </a:r>
            <a:endParaRPr lang="en-US" dirty="0" smtClean="0">
              <a:latin typeface="Calibri" panose="020F0502020204030204" pitchFamily="34" charset="0"/>
            </a:endParaRPr>
          </a:p>
          <a:p>
            <a:pPr lvl="0"/>
            <a:r>
              <a:rPr lang="en-US" dirty="0" smtClean="0">
                <a:latin typeface="Calibri" panose="020F0502020204030204" pitchFamily="34" charset="0"/>
              </a:rPr>
              <a:t>38 bales averaging 1,750 pounds</a:t>
            </a:r>
          </a:p>
          <a:p>
            <a:endParaRPr lang="en-US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438400"/>
            <a:ext cx="4681008" cy="351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Hayed Treatment 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09800"/>
            <a:ext cx="4414058" cy="350797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60482"/>
              </p:ext>
            </p:extLst>
          </p:nvPr>
        </p:nvGraphicFramePr>
        <p:xfrm>
          <a:off x="762000" y="2133600"/>
          <a:ext cx="3048000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612"/>
                <a:gridCol w="1508388"/>
              </a:tblGrid>
              <a:tr h="9774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Yield (Tons/Acre)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144811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"Income" Per Ton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$90.00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724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Cost Per Ton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$73.40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  <a:tr h="812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Net Income/Ton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16.66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29273" marR="29273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27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37</TotalTime>
  <Words>508</Words>
  <Application>Microsoft Office PowerPoint</Application>
  <PresentationFormat>On-screen Show (4:3)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Rockwell</vt:lpstr>
      <vt:lpstr>Times New Roman</vt:lpstr>
      <vt:lpstr>Wingdings 2</vt:lpstr>
      <vt:lpstr>Foundry</vt:lpstr>
      <vt:lpstr>Economics of Cover Crop Alternatives, SARE Producer Grant </vt:lpstr>
      <vt:lpstr>Background</vt:lpstr>
      <vt:lpstr>Background</vt:lpstr>
      <vt:lpstr>Design</vt:lpstr>
      <vt:lpstr>Design Continued</vt:lpstr>
      <vt:lpstr>Design Continued</vt:lpstr>
      <vt:lpstr>Leaving Alone</vt:lpstr>
      <vt:lpstr>Hayed Portion</vt:lpstr>
      <vt:lpstr>Hayed Treatment Summary</vt:lpstr>
      <vt:lpstr>Net Income/Acre Given Price</vt:lpstr>
      <vt:lpstr>Net Income/ Acre Given Yield</vt:lpstr>
      <vt:lpstr>Grazing Portion</vt:lpstr>
      <vt:lpstr>Grazing Summary</vt:lpstr>
      <vt:lpstr>Gain Results</vt:lpstr>
      <vt:lpstr>Caution!</vt:lpstr>
      <vt:lpstr>Lessons Learned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Cover Crop Alternatives, SARE Producer Grant</dc:title>
  <dc:creator>Minihan, Brooke</dc:creator>
  <cp:lastModifiedBy>Roe, Josh</cp:lastModifiedBy>
  <cp:revision>7</cp:revision>
  <dcterms:created xsi:type="dcterms:W3CDTF">2015-05-27T15:56:21Z</dcterms:created>
  <dcterms:modified xsi:type="dcterms:W3CDTF">2016-01-25T18:47:43Z</dcterms:modified>
</cp:coreProperties>
</file>