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73" r:id="rId4"/>
    <p:sldId id="266" r:id="rId5"/>
    <p:sldId id="259" r:id="rId6"/>
    <p:sldId id="258" r:id="rId7"/>
    <p:sldId id="260" r:id="rId8"/>
    <p:sldId id="261" r:id="rId9"/>
    <p:sldId id="263" r:id="rId10"/>
    <p:sldId id="262" r:id="rId11"/>
    <p:sldId id="264" r:id="rId12"/>
    <p:sldId id="268" r:id="rId13"/>
    <p:sldId id="27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000" y="-17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9F1AD8C-A61B-49A7-A3A2-F7F2DE2C7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06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5080D-72F1-4131-8EB9-A6D12378573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A4AC1-46D7-4A4F-97B6-78836EAF211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503DC4-BF2B-4DF9-8629-468E23FBDD3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86CF98-E0F7-464F-BD49-DB529EACBA6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E4367-7D61-44CA-A4E9-19E61957420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28C298-2870-4040-BFDB-FCBF20B2FF0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061703-6623-42F1-923B-BC6FC1BD882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51544B-7F3D-4C6A-B0F6-9DC74D567FA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A8070D-5AA6-4577-9FDA-A7F1DF17F9A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88F74-D464-40B1-B6EB-585AB6BCF0D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C8676-0E41-45BF-A381-F5DBE91583B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3F0CB-3DFC-4025-B831-886DF253BAD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6BCA6-CA75-499A-AAE1-DAC79DE72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C8F72-F161-4644-8768-70D009A62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6228D-8669-4AE7-A278-5B7A76E7B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10958-5029-44ED-A066-26CC3E702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6384F-0AF7-4759-9309-720CD8D4C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EB2D2-2EFB-416B-8099-90CDF4F9C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7C301-5377-49A6-9863-98225B423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AF75A-ACF9-4756-812B-8E43E8FFC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4B8AC-E325-4EED-ABAE-4F8DF4E6D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3CCC5-CC9A-4002-840B-46B08428A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8BA6F-E834-4EFC-BB15-A2F9F939A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AD568-0E3A-4C49-882A-44B4B7D2C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75B1FE6-D8EF-4FF9-809F-2398941DE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6032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5098" y="0"/>
            <a:ext cx="9133807" cy="6096001"/>
          </a:xfrm>
          <a:prstGeom prst="rect">
            <a:avLst/>
          </a:prstGeom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533400" y="4495800"/>
            <a:ext cx="7924800" cy="2123658"/>
          </a:xfrm>
          <a:prstGeom prst="rect">
            <a:avLst/>
          </a:prstGeom>
          <a:solidFill>
            <a:srgbClr val="FFFF99">
              <a:alpha val="50195"/>
            </a:srgbClr>
          </a:solidFill>
          <a:ln w="12700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600" b="1" dirty="0" smtClean="0"/>
              <a:t>Mobile Farmers Market: Creating accessible markets for your customers and you.</a:t>
            </a:r>
          </a:p>
          <a:p>
            <a:pPr algn="ctr">
              <a:spcBef>
                <a:spcPts val="0"/>
              </a:spcBef>
            </a:pPr>
            <a:r>
              <a:rPr lang="en-US" sz="2400" b="1" dirty="0" smtClean="0"/>
              <a:t>NCR-SARE Project FNC10-803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Picture 4" descr="101_158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381000" y="457200"/>
            <a:ext cx="8458200" cy="1138773"/>
          </a:xfrm>
          <a:prstGeom prst="rect">
            <a:avLst/>
          </a:prstGeom>
          <a:solidFill>
            <a:srgbClr val="FFFF99">
              <a:alpha val="49019"/>
            </a:srgbClr>
          </a:solidFill>
          <a:ln w="127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Comic Sans MS" pitchFamily="66" charset="0"/>
              </a:rPr>
              <a:t>Stand Out from the Competition!</a:t>
            </a:r>
            <a:endParaRPr lang="en-US" sz="3200" b="1" dirty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/>
              <a:t>Work smarter, not harder</a:t>
            </a:r>
            <a:endParaRPr lang="en-US" sz="2400" b="1" dirty="0"/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533400" y="2133600"/>
            <a:ext cx="8077200" cy="3539430"/>
          </a:xfrm>
          <a:prstGeom prst="rect">
            <a:avLst/>
          </a:prstGeom>
          <a:solidFill>
            <a:srgbClr val="FFFF99">
              <a:alpha val="61176"/>
            </a:srgbClr>
          </a:solidFill>
          <a:ln w="12700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b="1" u="sng" dirty="0" smtClean="0"/>
              <a:t>Quality over quantity</a:t>
            </a:r>
            <a:endParaRPr lang="en-US" sz="2800" dirty="0"/>
          </a:p>
          <a:p>
            <a:pPr lvl="1"/>
            <a:r>
              <a:rPr lang="en-US" sz="2800" dirty="0" smtClean="0"/>
              <a:t>Fresh, crisp greens; heirloom tomatoes; </a:t>
            </a:r>
            <a:endParaRPr lang="en-US" sz="2800" dirty="0"/>
          </a:p>
          <a:p>
            <a:pPr>
              <a:buFontTx/>
              <a:buChar char="•"/>
            </a:pPr>
            <a:r>
              <a:rPr lang="en-US" sz="2800" b="1" u="sng" dirty="0" smtClean="0"/>
              <a:t>Have the right equipment </a:t>
            </a:r>
            <a:endParaRPr lang="en-US" sz="2800" b="1" u="sng" dirty="0"/>
          </a:p>
          <a:p>
            <a:pPr lvl="1"/>
            <a:r>
              <a:rPr lang="en-US" sz="2800" dirty="0" smtClean="0"/>
              <a:t>New van! Cooling system, EBT /credit card reader</a:t>
            </a:r>
            <a:endParaRPr lang="en-US" sz="2800" dirty="0"/>
          </a:p>
          <a:p>
            <a:pPr>
              <a:buFontTx/>
              <a:buChar char="•"/>
            </a:pPr>
            <a:r>
              <a:rPr lang="en-US" sz="2800" b="1" u="sng" dirty="0" smtClean="0"/>
              <a:t>Relationships</a:t>
            </a:r>
            <a:endParaRPr lang="en-US" sz="2800" b="1" u="sng" dirty="0"/>
          </a:p>
          <a:p>
            <a:pPr lvl="1"/>
            <a:r>
              <a:rPr lang="en-US" sz="2800" dirty="0" smtClean="0"/>
              <a:t>Sometimes going the extra mile for a customer is worth it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1" name="Picture 4" descr="101_192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7848600" cy="3754874"/>
          </a:xfrm>
          <a:prstGeom prst="rect">
            <a:avLst/>
          </a:prstGeom>
          <a:solidFill>
            <a:srgbClr val="FFFF99">
              <a:alpha val="50000"/>
            </a:srgbClr>
          </a:solidFill>
          <a:ln w="12700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BE FLEXIBLE!</a:t>
            </a:r>
            <a:endParaRPr lang="en-US" sz="36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Listen to what the community needs</a:t>
            </a:r>
            <a:endParaRPr lang="en-US" sz="2800" b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Don’t be afraid to change strategies, but always keep building relationships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>
              <a:spcBef>
                <a:spcPct val="50000"/>
              </a:spcBef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Give it time to grow.</a:t>
            </a:r>
          </a:p>
          <a:p>
            <a:pPr lvl="2">
              <a:spcBef>
                <a:spcPct val="50000"/>
              </a:spcBef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Diversify and/or Specialize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101_210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5143500" cy="6858000"/>
          </a:xfrm>
          <a:noFill/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181600" y="0"/>
            <a:ext cx="3962400" cy="6586418"/>
          </a:xfrm>
          <a:prstGeom prst="rect">
            <a:avLst/>
          </a:prstGeom>
          <a:solidFill>
            <a:srgbClr val="FFFF99">
              <a:alpha val="70195"/>
            </a:srgb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/>
              <a:t>Looking forwards:</a:t>
            </a:r>
          </a:p>
          <a:p>
            <a:pPr algn="ctr">
              <a:spcBef>
                <a:spcPct val="50000"/>
              </a:spcBef>
            </a:pPr>
            <a:r>
              <a:rPr lang="en-US" sz="2800" dirty="0" smtClean="0"/>
              <a:t>*Partnerships with ECFE for cooking classes</a:t>
            </a:r>
          </a:p>
          <a:p>
            <a:pPr algn="ctr">
              <a:spcBef>
                <a:spcPct val="50000"/>
              </a:spcBef>
              <a:buFont typeface="Arial" charset="0"/>
              <a:buChar char="•"/>
            </a:pPr>
            <a:r>
              <a:rPr lang="en-US" sz="2800" dirty="0" smtClean="0"/>
              <a:t> Market memberships</a:t>
            </a:r>
          </a:p>
          <a:p>
            <a:pPr algn="ctr">
              <a:spcBef>
                <a:spcPct val="50000"/>
              </a:spcBef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Outreach partners bring clients to market for first time </a:t>
            </a:r>
          </a:p>
          <a:p>
            <a:pPr algn="ctr">
              <a:spcBef>
                <a:spcPct val="50000"/>
              </a:spcBef>
              <a:buFont typeface="Arial" charset="0"/>
              <a:buChar char="•"/>
            </a:pPr>
            <a:r>
              <a:rPr lang="en-US" sz="2800" dirty="0" smtClean="0"/>
              <a:t> CSA/mission balance</a:t>
            </a:r>
          </a:p>
          <a:p>
            <a:pPr algn="ctr"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	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IMG_0201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Rectangle 4"/>
          <p:cNvSpPr/>
          <p:nvPr/>
        </p:nvSpPr>
        <p:spPr>
          <a:xfrm>
            <a:off x="100520" y="3657600"/>
            <a:ext cx="90434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www.dreamofwildhealth.org</a:t>
            </a:r>
            <a:endParaRPr lang="en-US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101_21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38" y="-6350"/>
            <a:ext cx="9159876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09600" y="51054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5800" y="5410200"/>
            <a:ext cx="7848600" cy="654050"/>
          </a:xfrm>
          <a:prstGeom prst="rect">
            <a:avLst/>
          </a:prstGeom>
          <a:solidFill>
            <a:srgbClr val="FFFF99">
              <a:alpha val="48000"/>
            </a:srgbClr>
          </a:solidFill>
          <a:ln w="127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DREAM OF WILD HEALTH FARM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mobile market?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257800"/>
          </a:xfrm>
        </p:spPr>
        <p:txBody>
          <a:bodyPr/>
          <a:lstStyle/>
          <a:p>
            <a:r>
              <a:rPr lang="en-US" dirty="0" smtClean="0"/>
              <a:t>In 2010, DWH operated two market stands in parking lots in food deserts in </a:t>
            </a:r>
            <a:r>
              <a:rPr lang="en-US" dirty="0" err="1" smtClean="0"/>
              <a:t>Mpls</a:t>
            </a:r>
            <a:r>
              <a:rPr lang="en-US" dirty="0" smtClean="0"/>
              <a:t> &amp; St. Paul—averaged 5 customers/day. </a:t>
            </a:r>
          </a:p>
          <a:p>
            <a:r>
              <a:rPr lang="en-US" dirty="0" smtClean="0"/>
              <a:t>Financial crash meant funding was scarce; with land as a resource, could we become self-sustaining?</a:t>
            </a:r>
          </a:p>
          <a:p>
            <a:r>
              <a:rPr lang="en-US" dirty="0" smtClean="0"/>
              <a:t>Main markets saturated; we didn’t have funds to join, but we did have a network of organizations and offices that liked what we did.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1" descr="Kids Eati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4648200" y="228600"/>
            <a:ext cx="4495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Community Needs:</a:t>
            </a:r>
          </a:p>
          <a:p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Income</a:t>
            </a:r>
          </a:p>
          <a:p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Familiarity</a:t>
            </a:r>
          </a:p>
          <a:p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Knowledge</a:t>
            </a:r>
          </a:p>
          <a:p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Location &amp; Timing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8" descr="BoneMemor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lum bright="21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0"/>
            <a:ext cx="8686800" cy="5935980"/>
          </a:xfrm>
          <a:noFill/>
        </p:spPr>
      </p:pic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0" y="3934123"/>
            <a:ext cx="9144000" cy="2923877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latin typeface="Comic Sans MS" pitchFamily="66" charset="0"/>
              </a:rPr>
              <a:t>Income</a:t>
            </a:r>
          </a:p>
          <a:p>
            <a:pPr>
              <a:spcBef>
                <a:spcPct val="50000"/>
              </a:spcBef>
            </a:pPr>
            <a:r>
              <a:rPr lang="en-US" sz="2200" b="1" dirty="0" smtClean="0">
                <a:latin typeface="+mj-lt"/>
              </a:rPr>
              <a:t>More than 40% of Native households in Minneapolis/ St. Paul have an income of $25,000 </a:t>
            </a:r>
            <a:r>
              <a:rPr lang="en-US" sz="2200" b="1" i="1" dirty="0" smtClean="0">
                <a:latin typeface="+mj-lt"/>
              </a:rPr>
              <a:t>or less.  </a:t>
            </a:r>
          </a:p>
          <a:p>
            <a:pPr>
              <a:spcBef>
                <a:spcPct val="50000"/>
              </a:spcBef>
            </a:pPr>
            <a:r>
              <a:rPr lang="en-US" sz="2200" b="1" dirty="0" smtClean="0">
                <a:latin typeface="+mj-lt"/>
              </a:rPr>
              <a:t>More than any other factor, </a:t>
            </a:r>
            <a:r>
              <a:rPr lang="en-US" sz="2200" b="1" i="1" dirty="0" smtClean="0">
                <a:latin typeface="+mj-lt"/>
              </a:rPr>
              <a:t>zip code</a:t>
            </a:r>
            <a:r>
              <a:rPr lang="en-US" sz="2200" b="1" dirty="0" smtClean="0">
                <a:latin typeface="+mj-lt"/>
              </a:rPr>
              <a:t> determines a child’s health.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+mj-lt"/>
              </a:rPr>
              <a:t>Solution: we accept EBT and WIC at all our markets, started prices under supermarket levels, provide vouchers. 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125200" y="533400"/>
            <a:ext cx="3810000" cy="5262979"/>
          </a:xfrm>
          <a:prstGeom prst="rect">
            <a:avLst/>
          </a:prstGeom>
          <a:solidFill>
            <a:srgbClr val="FFFF99"/>
          </a:solidFill>
          <a:ln w="127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Community needs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17</a:t>
            </a:r>
            <a:r>
              <a:rPr lang="en-US" sz="2800" dirty="0"/>
              <a:t>% of American Indians in the U.S. have Type 2 diabetes – the highest rate of any group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Last 20 years have seen a 68% increase in Native </a:t>
            </a:r>
            <a:r>
              <a:rPr lang="en-US" sz="2800" dirty="0"/>
              <a:t>youth ages </a:t>
            </a:r>
            <a:r>
              <a:rPr lang="en-US" sz="2800" dirty="0" smtClean="0"/>
              <a:t>15-19 with Type 2 Diabetes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7" name="Picture 4" descr="101_152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09600" y="304800"/>
            <a:ext cx="6858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Familiarity</a:t>
            </a:r>
            <a:endParaRPr lang="en-US" sz="6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609600" y="1447801"/>
            <a:ext cx="7924800" cy="3505199"/>
          </a:xfrm>
          <a:prstGeom prst="rect">
            <a:avLst/>
          </a:prstGeom>
          <a:solidFill>
            <a:srgbClr val="FFFF99">
              <a:alpha val="50195"/>
            </a:srgbClr>
          </a:solidFill>
          <a:ln w="12700">
            <a:solidFill>
              <a:srgbClr val="003300"/>
            </a:solidFill>
            <a:miter lim="800000"/>
            <a:headEnd/>
            <a:tailEnd/>
          </a:ln>
        </p:spPr>
        <p:txBody>
          <a:bodyPr wrap="square" numCol="2">
            <a:spAutoFit/>
          </a:bodyPr>
          <a:lstStyle/>
          <a:p>
            <a:r>
              <a:rPr lang="en-US" sz="2800" dirty="0" smtClean="0"/>
              <a:t>Top crops from survey: </a:t>
            </a:r>
          </a:p>
          <a:p>
            <a:r>
              <a:rPr lang="en-US" sz="2400" dirty="0" smtClean="0"/>
              <a:t>Sweet Corn</a:t>
            </a:r>
          </a:p>
          <a:p>
            <a:r>
              <a:rPr lang="en-US" sz="2400" dirty="0" smtClean="0"/>
              <a:t>Watermelon</a:t>
            </a:r>
          </a:p>
          <a:p>
            <a:r>
              <a:rPr lang="en-US" sz="2400" dirty="0" smtClean="0"/>
              <a:t>Tomatoes</a:t>
            </a:r>
          </a:p>
          <a:p>
            <a:r>
              <a:rPr lang="en-US" sz="2400" dirty="0" smtClean="0"/>
              <a:t>Cucumbers</a:t>
            </a:r>
          </a:p>
          <a:p>
            <a:r>
              <a:rPr lang="en-US" sz="2400" dirty="0" smtClean="0"/>
              <a:t>Carrots</a:t>
            </a:r>
          </a:p>
          <a:p>
            <a:r>
              <a:rPr lang="en-US" sz="2400" dirty="0" smtClean="0"/>
              <a:t>Onions</a:t>
            </a:r>
          </a:p>
          <a:p>
            <a:r>
              <a:rPr lang="en-US" sz="2400" dirty="0" smtClean="0"/>
              <a:t>Broccoli</a:t>
            </a:r>
          </a:p>
          <a:p>
            <a:r>
              <a:rPr lang="en-US" sz="2400" dirty="0" smtClean="0"/>
              <a:t>Green Peppers</a:t>
            </a:r>
          </a:p>
          <a:p>
            <a:endParaRPr lang="en-US" sz="2400" dirty="0" smtClean="0"/>
          </a:p>
          <a:p>
            <a:r>
              <a:rPr lang="en-US" sz="2400" dirty="0" smtClean="0"/>
              <a:t>Green Beans</a:t>
            </a:r>
          </a:p>
          <a:p>
            <a:r>
              <a:rPr lang="en-US" sz="2400" dirty="0" smtClean="0"/>
              <a:t>Salad Greens</a:t>
            </a:r>
          </a:p>
          <a:p>
            <a:r>
              <a:rPr lang="en-US" sz="2400" dirty="0" smtClean="0"/>
              <a:t>Cantaloupe</a:t>
            </a:r>
          </a:p>
          <a:p>
            <a:r>
              <a:rPr lang="en-US" sz="2400" dirty="0" smtClean="0"/>
              <a:t>Sweet Potatoes</a:t>
            </a:r>
          </a:p>
          <a:p>
            <a:r>
              <a:rPr lang="en-US" sz="2400" dirty="0" smtClean="0"/>
              <a:t>Spinach</a:t>
            </a:r>
          </a:p>
          <a:p>
            <a:r>
              <a:rPr lang="en-US" sz="2400" dirty="0" smtClean="0"/>
              <a:t>Zucchini</a:t>
            </a:r>
          </a:p>
          <a:p>
            <a:r>
              <a:rPr lang="en-US" sz="2400" dirty="0" smtClean="0"/>
              <a:t>Cabbage</a:t>
            </a:r>
          </a:p>
          <a:p>
            <a:r>
              <a:rPr lang="en-US" sz="2400" dirty="0" smtClean="0"/>
              <a:t>Potatoes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09600" y="4953001"/>
            <a:ext cx="7924800" cy="138499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>
            <a:solidFill>
              <a:srgbClr val="003300"/>
            </a:solidFill>
            <a:miter lim="800000"/>
            <a:headEnd/>
            <a:tailEnd/>
          </a:ln>
        </p:spPr>
        <p:txBody>
          <a:bodyPr wrap="square" numCol="1">
            <a:spAutoFit/>
          </a:bodyPr>
          <a:lstStyle/>
          <a:p>
            <a:r>
              <a:rPr lang="en-US" sz="2800" dirty="0" smtClean="0"/>
              <a:t>Solution:</a:t>
            </a:r>
          </a:p>
          <a:p>
            <a:r>
              <a:rPr lang="en-US" sz="2800" dirty="0" smtClean="0"/>
              <a:t>Have an abundance of these, but work on education around other crops.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430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613990" y="3987209"/>
            <a:ext cx="3429001" cy="2312582"/>
          </a:xfrm>
          <a:prstGeom prst="rect">
            <a:avLst/>
          </a:prstGeom>
        </p:spPr>
      </p:pic>
      <p:pic>
        <p:nvPicPr>
          <p:cNvPr id="7171" name="Picture 4" descr="IMG_027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5334000" cy="3702494"/>
          </a:xfrm>
          <a:noFill/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0" y="4272677"/>
            <a:ext cx="6019800" cy="2585323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latin typeface="Comic Sans MS" pitchFamily="66" charset="0"/>
              </a:rPr>
              <a:t>Knowledge</a:t>
            </a:r>
            <a:endParaRPr lang="en-US" sz="36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 smtClean="0"/>
              <a:t>Cooking Classes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 smtClean="0"/>
              <a:t>Demos at events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 smtClean="0"/>
              <a:t>Farm Tours     *Feature Veggies</a:t>
            </a:r>
            <a:endParaRPr lang="en-US" sz="2800" b="1" dirty="0"/>
          </a:p>
        </p:txBody>
      </p:sp>
      <p:pic>
        <p:nvPicPr>
          <p:cNvPr id="6" name="Picture 5" descr="IMG_846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606362"/>
            <a:ext cx="4495800" cy="28226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5" name="Picture 4" descr="100_031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6413"/>
          </a:xfrm>
          <a:noFill/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609600" y="457201"/>
            <a:ext cx="7848600" cy="6070893"/>
          </a:xfrm>
          <a:prstGeom prst="rect">
            <a:avLst/>
          </a:prstGeom>
          <a:solidFill>
            <a:srgbClr val="FFFF99">
              <a:alpha val="49019"/>
            </a:srgbClr>
          </a:solidFill>
          <a:ln w="12700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Comic Sans MS" pitchFamily="66" charset="0"/>
              </a:rPr>
              <a:t>Marketing Plan</a:t>
            </a:r>
            <a:endParaRPr lang="en-US" sz="32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 smtClean="0"/>
              <a:t>What crops to plant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 smtClean="0"/>
              <a:t>Where &amp; how to advertise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 smtClean="0"/>
              <a:t>How many weeks/shares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 smtClean="0"/>
              <a:t>Pricing…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 smtClean="0"/>
              <a:t>What strategy will work best for </a:t>
            </a:r>
            <a:r>
              <a:rPr lang="en-US" sz="2800" b="1" u="sng" dirty="0" smtClean="0"/>
              <a:t>YOU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 smtClean="0"/>
              <a:t>For us, doing quick stops around the city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800" b="1" dirty="0" smtClean="0"/>
              <a:t>Tuesday &amp; Thursday markets work for us because they’re program days</a:t>
            </a:r>
          </a:p>
          <a:p>
            <a:pPr>
              <a:spcBef>
                <a:spcPct val="50000"/>
              </a:spcBef>
            </a:pPr>
            <a:r>
              <a:rPr lang="en-US" sz="2300" b="1" dirty="0" smtClean="0"/>
              <a:t>(just make sure it’s workable with the field plans too!)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3" name="Picture 4" descr="101_152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3872</TotalTime>
  <Words>423</Words>
  <Application>Microsoft Macintosh PowerPoint</Application>
  <PresentationFormat>On-screen Show (4:3)</PresentationFormat>
  <Paragraphs>90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Why a mobile market?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</dc:creator>
  <cp:lastModifiedBy>Marie Flanagan</cp:lastModifiedBy>
  <cp:revision>58</cp:revision>
  <dcterms:created xsi:type="dcterms:W3CDTF">2010-02-08T20:49:51Z</dcterms:created>
  <dcterms:modified xsi:type="dcterms:W3CDTF">2015-02-20T17:40:23Z</dcterms:modified>
</cp:coreProperties>
</file>