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4" r:id="rId4"/>
    <p:sldId id="258" r:id="rId5"/>
    <p:sldId id="288" r:id="rId6"/>
    <p:sldId id="289" r:id="rId7"/>
    <p:sldId id="290" r:id="rId8"/>
    <p:sldId id="284" r:id="rId9"/>
    <p:sldId id="260" r:id="rId10"/>
    <p:sldId id="287" r:id="rId11"/>
    <p:sldId id="270" r:id="rId12"/>
    <p:sldId id="276" r:id="rId13"/>
    <p:sldId id="277" r:id="rId14"/>
    <p:sldId id="291" r:id="rId15"/>
    <p:sldId id="278" r:id="rId16"/>
    <p:sldId id="275" r:id="rId17"/>
    <p:sldId id="285" r:id="rId18"/>
    <p:sldId id="266" r:id="rId19"/>
    <p:sldId id="286" r:id="rId20"/>
    <p:sldId id="269" r:id="rId21"/>
    <p:sldId id="268" r:id="rId22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114" d="100"/>
          <a:sy n="114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4A097-B155-4675-9B1F-9397F7824C0A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5C453-9EC7-4662-BF62-08E093B70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6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391BB0E3-8D69-4615-81AD-63BDCDE35A66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9028FECA-E7B4-43CC-88EC-F4C885903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0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Subsample of genes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BE083-6EEC-46F9-946C-D03C93CF15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8FECA-E7B4-43CC-88EC-F4C8859034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9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8FECA-E7B4-43CC-88EC-F4C8859034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77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46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8FECA-E7B4-43CC-88EC-F4C8859034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3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Cumulative aphid days</a:t>
            </a:r>
          </a:p>
          <a:p>
            <a:r>
              <a:rPr lang="en-US" dirty="0" smtClean="0"/>
              <a:t>Cage data the same</a:t>
            </a:r>
            <a:r>
              <a:rPr lang="en-US" baseline="0" dirty="0" smtClean="0"/>
              <a:t>, not used in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8FECA-E7B4-43CC-88EC-F4C8859034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8FECA-E7B4-43CC-88EC-F4C8859034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Doesn’t adversely affect. Sometimes additive or synergistic.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8FECA-E7B4-43CC-88EC-F4C8859034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6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357-EE38-4B8C-80E8-634A970E805A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33B6-DFDA-47E6-88E3-2BF1014FB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5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357-EE38-4B8C-80E8-634A970E805A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33B6-DFDA-47E6-88E3-2BF1014FB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357-EE38-4B8C-80E8-634A970E805A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33B6-DFDA-47E6-88E3-2BF1014FB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3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357-EE38-4B8C-80E8-634A970E805A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33B6-DFDA-47E6-88E3-2BF1014FB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357-EE38-4B8C-80E8-634A970E805A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33B6-DFDA-47E6-88E3-2BF1014FB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7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357-EE38-4B8C-80E8-634A970E805A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33B6-DFDA-47E6-88E3-2BF1014FB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0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357-EE38-4B8C-80E8-634A970E805A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33B6-DFDA-47E6-88E3-2BF1014FB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2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357-EE38-4B8C-80E8-634A970E805A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33B6-DFDA-47E6-88E3-2BF1014FB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9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357-EE38-4B8C-80E8-634A970E805A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33B6-DFDA-47E6-88E3-2BF1014FB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9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357-EE38-4B8C-80E8-634A970E805A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33B6-DFDA-47E6-88E3-2BF1014FB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357-EE38-4B8C-80E8-634A970E805A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33B6-DFDA-47E6-88E3-2BF1014FB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0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2357-EE38-4B8C-80E8-634A970E805A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33B6-DFDA-47E6-88E3-2BF1014FB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Integrating host-plant resistance and insecticides for soybean aphid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r>
              <a:rPr lang="en-US" dirty="0" smtClean="0"/>
              <a:t>Anthony Hanson &amp; Dr. Robert Koch</a:t>
            </a:r>
          </a:p>
          <a:p>
            <a:r>
              <a:rPr lang="en-US" dirty="0" smtClean="0"/>
              <a:t>University of Minnesota</a:t>
            </a:r>
          </a:p>
          <a:p>
            <a:r>
              <a:rPr lang="en-US" dirty="0"/>
              <a:t>NCR-SARE Project: GNC13-170</a:t>
            </a:r>
          </a:p>
        </p:txBody>
      </p:sp>
      <p:pic>
        <p:nvPicPr>
          <p:cNvPr id="2056" name="Picture 8" descr="http://grbacademy.com/wp-content/uploads/2010/10/Minnesota-Golden-Gophers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4620951"/>
            <a:ext cx="2683513" cy="18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3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Synergistic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Documented </a:t>
            </a:r>
            <a:r>
              <a:rPr lang="en-US" sz="3600" dirty="0" smtClean="0"/>
              <a:t>synergistic interaction </a:t>
            </a:r>
            <a:r>
              <a:rPr lang="en-US" sz="3600" dirty="0"/>
              <a:t>with other insects: corn earworm and rice plant hoppers </a:t>
            </a:r>
            <a:r>
              <a:rPr lang="en-US" sz="2800" dirty="0"/>
              <a:t>(Kea et al. 1978; </a:t>
            </a:r>
            <a:r>
              <a:rPr lang="en-US" sz="2800" dirty="0" err="1"/>
              <a:t>Heinrichs</a:t>
            </a:r>
            <a:r>
              <a:rPr lang="en-US" sz="2800" dirty="0"/>
              <a:t> et al. 1984)</a:t>
            </a:r>
            <a:r>
              <a:rPr lang="en-US" sz="3600" dirty="0"/>
              <a:t>.</a:t>
            </a:r>
          </a:p>
          <a:p>
            <a:r>
              <a:rPr lang="en-US" sz="3600" dirty="0" smtClean="0"/>
              <a:t>Potential </a:t>
            </a:r>
            <a:r>
              <a:rPr lang="en-US" sz="3600" dirty="0"/>
              <a:t>outcomes: </a:t>
            </a:r>
          </a:p>
          <a:p>
            <a:pPr lvl="2"/>
            <a:r>
              <a:rPr lang="en-US" sz="3000" dirty="0"/>
              <a:t>Fewer insecticide applications.</a:t>
            </a:r>
          </a:p>
          <a:p>
            <a:pPr lvl="2"/>
            <a:r>
              <a:rPr lang="en-US" sz="3000" dirty="0"/>
              <a:t>Improve insecticide efficacy (e.g., organic-approved).</a:t>
            </a:r>
          </a:p>
          <a:p>
            <a:pPr lvl="2"/>
            <a:r>
              <a:rPr lang="en-US" sz="3000" dirty="0"/>
              <a:t>Fewer non-target effects on natural enemies.</a:t>
            </a:r>
          </a:p>
          <a:p>
            <a:r>
              <a:rPr lang="en-US" dirty="0"/>
              <a:t>Additional tool for IPM tactics for soybean aphid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4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3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2013-2014 field study</a:t>
            </a:r>
            <a:endParaRPr lang="en-US" dirty="0"/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54810" y="1803190"/>
            <a:ext cx="4316050" cy="3452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1371600"/>
            <a:ext cx="533399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IA3027: Susceptible.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IA3027RA1: Resistant (</a:t>
            </a:r>
            <a:r>
              <a:rPr lang="en-US" sz="3200" i="1" dirty="0" smtClean="0"/>
              <a:t>Rag1</a:t>
            </a:r>
            <a:r>
              <a:rPr lang="en-US" sz="3200" dirty="0" smtClean="0"/>
              <a:t>) </a:t>
            </a:r>
            <a:r>
              <a:rPr lang="en-US" sz="2400" dirty="0" smtClean="0"/>
              <a:t>(</a:t>
            </a:r>
            <a:r>
              <a:rPr lang="en-US" sz="2400" dirty="0" err="1" smtClean="0"/>
              <a:t>Wiarda</a:t>
            </a:r>
            <a:r>
              <a:rPr lang="en-US" sz="2400" dirty="0" smtClean="0"/>
              <a:t> </a:t>
            </a:r>
            <a:r>
              <a:rPr lang="en-US" sz="2400" dirty="0"/>
              <a:t>et al. </a:t>
            </a:r>
            <a:r>
              <a:rPr lang="en-US" sz="2400" dirty="0" smtClean="0"/>
              <a:t>2012)</a:t>
            </a:r>
            <a:r>
              <a:rPr lang="en-US" sz="3200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Insecticide application: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Azera (pyrethrum + </a:t>
            </a:r>
            <a:r>
              <a:rPr lang="en-US" sz="2800" dirty="0" err="1" smtClean="0"/>
              <a:t>neem</a:t>
            </a:r>
            <a:r>
              <a:rPr lang="en-US" sz="2800" dirty="0" smtClean="0"/>
              <a:t>).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/>
              <a:t>Lorsban</a:t>
            </a:r>
            <a:r>
              <a:rPr lang="en-US" sz="2800" dirty="0" smtClean="0"/>
              <a:t> (</a:t>
            </a:r>
            <a:r>
              <a:rPr lang="en-US" sz="2800" dirty="0" err="1" smtClean="0"/>
              <a:t>chlorpyrifos</a:t>
            </a:r>
            <a:r>
              <a:rPr lang="en-US" sz="2800" dirty="0" smtClean="0"/>
              <a:t>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Warrior (lambda </a:t>
            </a:r>
            <a:r>
              <a:rPr lang="en-US" sz="2800" dirty="0" err="1" smtClean="0"/>
              <a:t>cyhalothrin</a:t>
            </a:r>
            <a:r>
              <a:rPr lang="en-US" sz="2800" dirty="0" smtClean="0"/>
              <a:t>).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No insecticide.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832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Insecticide application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447800"/>
            <a:ext cx="6034617" cy="4525963"/>
          </a:xfrm>
        </p:spPr>
      </p:pic>
      <p:sp>
        <p:nvSpPr>
          <p:cNvPr id="3" name="TextBox 2"/>
          <p:cNvSpPr txBox="1"/>
          <p:nvPr/>
        </p:nvSpPr>
        <p:spPr>
          <a:xfrm>
            <a:off x="228600" y="1371600"/>
            <a:ext cx="2743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2013: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Low </a:t>
            </a:r>
            <a:r>
              <a:rPr lang="en-US" sz="2800" dirty="0" err="1" smtClean="0"/>
              <a:t>populations,July</a:t>
            </a:r>
            <a:r>
              <a:rPr lang="en-US" sz="2800" dirty="0" smtClean="0"/>
              <a:t> 15.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Predator exclusion cages.</a:t>
            </a:r>
          </a:p>
          <a:p>
            <a:r>
              <a:rPr lang="en-US" sz="3200" dirty="0" smtClean="0"/>
              <a:t>2014: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Economic threshold, August 8.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225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field data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830" y="1158797"/>
            <a:ext cx="7295770" cy="5394403"/>
          </a:xfrm>
        </p:spPr>
      </p:pic>
      <p:sp>
        <p:nvSpPr>
          <p:cNvPr id="9" name="TextBox 8"/>
          <p:cNvSpPr txBox="1"/>
          <p:nvPr/>
        </p:nvSpPr>
        <p:spPr>
          <a:xfrm>
            <a:off x="6988278" y="403060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Additive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3284" y="4870102"/>
            <a:ext cx="168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Synergistic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05600" y="4261435"/>
            <a:ext cx="282678" cy="38676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94772" y="4953000"/>
            <a:ext cx="610828" cy="14793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06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</a:t>
            </a:r>
            <a:r>
              <a:rPr lang="en-US" dirty="0" err="1" smtClean="0"/>
              <a:t>Azera</a:t>
            </a:r>
            <a:r>
              <a:rPr lang="en-US" dirty="0" smtClean="0"/>
              <a:t> field trial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71479"/>
            <a:ext cx="7239000" cy="5352429"/>
          </a:xfrm>
        </p:spPr>
      </p:pic>
      <p:sp>
        <p:nvSpPr>
          <p:cNvPr id="9" name="TextBox 8"/>
          <p:cNvSpPr txBox="1"/>
          <p:nvPr/>
        </p:nvSpPr>
        <p:spPr>
          <a:xfrm>
            <a:off x="2971800" y="3581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insecticide effect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245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2014 field 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914400"/>
            <a:ext cx="7696200" cy="5744403"/>
          </a:xfrm>
        </p:spPr>
      </p:pic>
      <p:sp>
        <p:nvSpPr>
          <p:cNvPr id="8" name="TextBox 7"/>
          <p:cNvSpPr txBox="1"/>
          <p:nvPr/>
        </p:nvSpPr>
        <p:spPr>
          <a:xfrm>
            <a:off x="3352800" y="464596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Additive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3842985"/>
            <a:ext cx="168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Synergistic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334000" y="4073818"/>
            <a:ext cx="8382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70772" y="4216430"/>
            <a:ext cx="153628" cy="51020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086600" y="3659833"/>
            <a:ext cx="8382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86700" y="3200400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</a:t>
            </a:r>
          </a:p>
          <a:p>
            <a:r>
              <a:rPr lang="en-US" sz="2400" dirty="0" smtClean="0"/>
              <a:t>effect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536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15384" cy="1143000"/>
          </a:xfrm>
        </p:spPr>
        <p:txBody>
          <a:bodyPr/>
          <a:lstStyle/>
          <a:p>
            <a:r>
              <a:rPr lang="en-US" dirty="0" smtClean="0"/>
              <a:t>Lab bioassays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9834" cy="4525963"/>
          </a:xfrm>
        </p:spPr>
        <p:txBody>
          <a:bodyPr/>
          <a:lstStyle/>
          <a:p>
            <a:r>
              <a:rPr lang="en-US" dirty="0" smtClean="0"/>
              <a:t>Controlled insecticide doses to measure:</a:t>
            </a:r>
          </a:p>
          <a:p>
            <a:pPr lvl="1"/>
            <a:r>
              <a:rPr lang="en-US" dirty="0" smtClean="0"/>
              <a:t>Mortality</a:t>
            </a:r>
          </a:p>
          <a:p>
            <a:pPr lvl="1"/>
            <a:r>
              <a:rPr lang="en-US" dirty="0" smtClean="0"/>
              <a:t>Reproduction</a:t>
            </a:r>
          </a:p>
          <a:p>
            <a:r>
              <a:rPr lang="en-US" dirty="0" smtClean="0"/>
              <a:t>Aphids held in clip-cage on treated leaf for 2 days.</a:t>
            </a:r>
          </a:p>
          <a:p>
            <a:r>
              <a:rPr lang="en-US" dirty="0" smtClean="0"/>
              <a:t>Lambda-</a:t>
            </a:r>
            <a:r>
              <a:rPr lang="en-US" dirty="0" err="1" smtClean="0"/>
              <a:t>cyhalothrin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Azera</a:t>
            </a:r>
            <a:r>
              <a:rPr lang="en-US" dirty="0" smtClean="0"/>
              <a:t> (ongoing).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034" y="152400"/>
            <a:ext cx="340995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99503" y="3054319"/>
            <a:ext cx="4045012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0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assay doesn’t replicate synergistic effects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74"/>
          <a:stretch/>
        </p:blipFill>
        <p:spPr>
          <a:xfrm>
            <a:off x="1143000" y="1504335"/>
            <a:ext cx="7086600" cy="5183788"/>
          </a:xfrm>
        </p:spPr>
      </p:pic>
      <p:sp>
        <p:nvSpPr>
          <p:cNvPr id="8" name="TextBox 7"/>
          <p:cNvSpPr txBox="1"/>
          <p:nvPr/>
        </p:nvSpPr>
        <p:spPr>
          <a:xfrm>
            <a:off x="2971800" y="4876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Additive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89772" y="4595197"/>
            <a:ext cx="153628" cy="51020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2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not find antagonistic interactions.</a:t>
            </a:r>
          </a:p>
          <a:p>
            <a:r>
              <a:rPr lang="en-US" dirty="0" smtClean="0"/>
              <a:t>Aphids more susceptible on resistant plants to </a:t>
            </a:r>
            <a:r>
              <a:rPr lang="en-US" dirty="0" err="1" smtClean="0"/>
              <a:t>lamda-cyhalothrin</a:t>
            </a:r>
            <a:r>
              <a:rPr lang="en-US" dirty="0" smtClean="0"/>
              <a:t> in 2013, </a:t>
            </a:r>
            <a:r>
              <a:rPr lang="en-US" dirty="0" err="1" smtClean="0"/>
              <a:t>chlorpyrifos</a:t>
            </a:r>
            <a:r>
              <a:rPr lang="en-US" dirty="0" smtClean="0"/>
              <a:t> in 2014.</a:t>
            </a:r>
          </a:p>
          <a:p>
            <a:pPr lvl="1"/>
            <a:r>
              <a:rPr lang="en-US" dirty="0" smtClean="0"/>
              <a:t>Weather after application may be a factor.</a:t>
            </a:r>
          </a:p>
          <a:p>
            <a:r>
              <a:rPr lang="en-US" dirty="0" err="1" smtClean="0"/>
              <a:t>Azera</a:t>
            </a:r>
            <a:r>
              <a:rPr lang="en-US" dirty="0" smtClean="0"/>
              <a:t> was not effective.</a:t>
            </a:r>
          </a:p>
          <a:p>
            <a:pPr lvl="1"/>
            <a:r>
              <a:rPr lang="en-US" dirty="0" smtClean="0"/>
              <a:t>Deteriorates quickly.</a:t>
            </a:r>
          </a:p>
          <a:p>
            <a:r>
              <a:rPr lang="en-US" dirty="0" smtClean="0"/>
              <a:t>Additional bioassays ongoing.</a:t>
            </a:r>
          </a:p>
        </p:txBody>
      </p:sp>
    </p:spTree>
    <p:extLst>
      <p:ext uri="{BB962C8B-B14F-4D97-AF65-F5344CB8AC3E}">
        <p14:creationId xmlns:p14="http://schemas.microsoft.com/office/powerpoint/2010/main" val="150037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Aphids are more susceptible to some insecticides on resistant plants.</a:t>
            </a:r>
          </a:p>
          <a:p>
            <a:r>
              <a:rPr lang="en-US" dirty="0" smtClean="0"/>
              <a:t>Next step? Look for other insecticides with synergistic effects that have other uses:</a:t>
            </a:r>
          </a:p>
          <a:p>
            <a:pPr lvl="1"/>
            <a:r>
              <a:rPr lang="en-US" dirty="0" smtClean="0"/>
              <a:t>Safer for natural enemies.</a:t>
            </a:r>
          </a:p>
          <a:p>
            <a:pPr lvl="1"/>
            <a:r>
              <a:rPr lang="en-US" dirty="0" smtClean="0"/>
              <a:t>Available to organic growers.</a:t>
            </a:r>
          </a:p>
          <a:p>
            <a:r>
              <a:rPr lang="en-US" dirty="0" smtClean="0"/>
              <a:t>Multiple IPM tools available: scouting, resistant plants, insecticides, natural enemies.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60049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Soybean aphid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Primary soybean pest in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dirty="0" smtClean="0"/>
              <a:t>     the upper Midwest.</a:t>
            </a:r>
            <a:endParaRPr lang="en-US" dirty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Control </a:t>
            </a:r>
            <a:r>
              <a:rPr lang="en-US" dirty="0"/>
              <a:t>with insecticides </a:t>
            </a:r>
            <a:r>
              <a:rPr lang="en-US" dirty="0" smtClean="0"/>
              <a:t>(</a:t>
            </a:r>
            <a:r>
              <a:rPr lang="en-US" dirty="0"/>
              <a:t>e.g. </a:t>
            </a:r>
            <a:r>
              <a:rPr lang="en-US" dirty="0" err="1"/>
              <a:t>pyrethroids</a:t>
            </a:r>
            <a:r>
              <a:rPr lang="en-US" dirty="0"/>
              <a:t> and organophosphates) </a:t>
            </a:r>
            <a:r>
              <a:rPr lang="en-US" sz="2000" dirty="0"/>
              <a:t>(Ragsdale et al. 2011</a:t>
            </a:r>
            <a:r>
              <a:rPr lang="en-US" sz="2000" dirty="0" smtClean="0"/>
              <a:t>).</a:t>
            </a:r>
          </a:p>
          <a:p>
            <a:pPr lvl="1"/>
            <a:r>
              <a:rPr lang="en-US" dirty="0" smtClean="0"/>
              <a:t>Scouting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dirty="0" smtClean="0"/>
              <a:t>Economic threshold: 250 aphids/plant </a:t>
            </a:r>
            <a:r>
              <a:rPr lang="en-US" sz="2000" dirty="0" smtClean="0"/>
              <a:t>(Ragsdale et al. 2007).</a:t>
            </a:r>
          </a:p>
          <a:p>
            <a:pPr lvl="1"/>
            <a:r>
              <a:rPr lang="en-US" dirty="0" smtClean="0"/>
              <a:t>Prevent economic injury level: 675 aphids/plant.</a:t>
            </a:r>
          </a:p>
          <a:p>
            <a:endParaRPr lang="en-US" dirty="0"/>
          </a:p>
        </p:txBody>
      </p:sp>
      <p:pic>
        <p:nvPicPr>
          <p:cNvPr id="1026" name="Picture 2" descr="http://www.invasive.org/images/768x512/14600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094" y="228601"/>
            <a:ext cx="412440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4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9" y="3648075"/>
            <a:ext cx="2543175" cy="8477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NCR-SARE</a:t>
            </a:r>
          </a:p>
          <a:p>
            <a:r>
              <a:rPr lang="en-US" dirty="0" smtClean="0"/>
              <a:t>Minnesota Soybean Growers</a:t>
            </a:r>
          </a:p>
          <a:p>
            <a:r>
              <a:rPr lang="en-US" dirty="0" smtClean="0"/>
              <a:t>MGK (McLaughlin </a:t>
            </a:r>
            <a:r>
              <a:rPr lang="en-US" dirty="0" err="1"/>
              <a:t>Gormley</a:t>
            </a:r>
            <a:r>
              <a:rPr lang="en-US" dirty="0"/>
              <a:t> </a:t>
            </a:r>
            <a:r>
              <a:rPr lang="en-US" dirty="0" smtClean="0"/>
              <a:t>King)</a:t>
            </a:r>
            <a:endParaRPr lang="en-US" dirty="0"/>
          </a:p>
        </p:txBody>
      </p:sp>
      <p:pic>
        <p:nvPicPr>
          <p:cNvPr id="2050" name="Picture 2" descr="North Central SARE: Sustainable Agriculture Research and Education - Celebrating 25 Years of S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607377"/>
            <a:ext cx="1219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gk.com/wp-content/themes/eddiemachado-bones-6906c82/library/images/mgk_logo_d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9" y="3607377"/>
            <a:ext cx="25431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omesticfuel.com/wp-content/uploads/2012/09/MSRPC_2colo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1276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00200" y="5029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Students and staff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-76200" y="5487650"/>
            <a:ext cx="3289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Tavvs</a:t>
            </a:r>
            <a:r>
              <a:rPr lang="en-US" sz="2200" dirty="0" smtClean="0"/>
              <a:t> </a:t>
            </a:r>
            <a:r>
              <a:rPr lang="en-US" sz="2200" dirty="0" err="1" smtClean="0"/>
              <a:t>Alves</a:t>
            </a:r>
            <a:endParaRPr lang="en-US" sz="2200" dirty="0" smtClean="0"/>
          </a:p>
          <a:p>
            <a:pPr algn="ctr"/>
            <a:r>
              <a:rPr lang="en-US" sz="2200" dirty="0" err="1" smtClean="0"/>
              <a:t>Anh</a:t>
            </a:r>
            <a:r>
              <a:rPr lang="en-US" sz="2200" dirty="0" smtClean="0"/>
              <a:t> Tran</a:t>
            </a:r>
          </a:p>
          <a:p>
            <a:pPr algn="ctr"/>
            <a:r>
              <a:rPr lang="en-US" sz="2200" dirty="0" smtClean="0"/>
              <a:t>Walter Rich</a:t>
            </a:r>
          </a:p>
          <a:p>
            <a:pPr algn="ctr"/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5486400"/>
            <a:ext cx="350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James </a:t>
            </a:r>
            <a:r>
              <a:rPr lang="en-US" sz="2200" dirty="0" smtClean="0"/>
              <a:t>Anderson-</a:t>
            </a:r>
            <a:r>
              <a:rPr lang="en-US" sz="2200" dirty="0" err="1" smtClean="0"/>
              <a:t>Menger</a:t>
            </a:r>
            <a:endParaRPr lang="en-US" sz="2200" dirty="0" smtClean="0"/>
          </a:p>
          <a:p>
            <a:pPr algn="ctr"/>
            <a:r>
              <a:rPr lang="en-US" sz="2200" dirty="0"/>
              <a:t>Celia Silverstein</a:t>
            </a:r>
          </a:p>
          <a:p>
            <a:pPr algn="ctr"/>
            <a:r>
              <a:rPr lang="en-US" sz="2200" dirty="0" err="1"/>
              <a:t>Kathyrn</a:t>
            </a:r>
            <a:r>
              <a:rPr lang="en-US" sz="2200" dirty="0"/>
              <a:t> </a:t>
            </a:r>
            <a:r>
              <a:rPr lang="en-US" sz="2200" dirty="0" err="1"/>
              <a:t>Pawely</a:t>
            </a:r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5490865"/>
            <a:ext cx="24844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Annika Asp</a:t>
            </a:r>
            <a:endParaRPr lang="en-US" sz="2200" dirty="0"/>
          </a:p>
          <a:p>
            <a:pPr algn="ctr"/>
            <a:r>
              <a:rPr lang="en-US" sz="2200" dirty="0" err="1" smtClean="0"/>
              <a:t>Kealy</a:t>
            </a:r>
            <a:r>
              <a:rPr lang="en-US" sz="2200" dirty="0" smtClean="0"/>
              <a:t> </a:t>
            </a:r>
            <a:r>
              <a:rPr lang="en-US" sz="2200" dirty="0"/>
              <a:t>Porter</a:t>
            </a:r>
          </a:p>
          <a:p>
            <a:pPr algn="ctr"/>
            <a:r>
              <a:rPr lang="en-US" sz="2200" dirty="0"/>
              <a:t>Tracy </a:t>
            </a:r>
            <a:r>
              <a:rPr lang="en-US" sz="2200" dirty="0" err="1" smtClean="0"/>
              <a:t>Eicholz</a:t>
            </a:r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4530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Selected references:</a:t>
            </a:r>
          </a:p>
          <a:p>
            <a:pPr lvl="0"/>
            <a:r>
              <a:rPr lang="en-US" dirty="0" err="1"/>
              <a:t>Heinrichs</a:t>
            </a:r>
            <a:r>
              <a:rPr lang="en-US" dirty="0"/>
              <a:t> et al. 1984. Environ. Entomol.13: 455-458.</a:t>
            </a:r>
          </a:p>
          <a:p>
            <a:pPr lvl="0"/>
            <a:r>
              <a:rPr lang="en-US" dirty="0"/>
              <a:t>Hodgson et al. 2012. J. </a:t>
            </a:r>
            <a:r>
              <a:rPr lang="en-US" dirty="0" err="1"/>
              <a:t>Integ</a:t>
            </a:r>
            <a:r>
              <a:rPr lang="en-US" dirty="0"/>
              <a:t>. Pest </a:t>
            </a:r>
            <a:r>
              <a:rPr lang="en-US" dirty="0" err="1"/>
              <a:t>Mngmt</a:t>
            </a:r>
            <a:r>
              <a:rPr lang="en-US" dirty="0"/>
              <a:t>. 3(1)</a:t>
            </a:r>
          </a:p>
          <a:p>
            <a:pPr lvl="0"/>
            <a:r>
              <a:rPr lang="en-US" dirty="0"/>
              <a:t>Kea et al. 1978.  Econ. </a:t>
            </a:r>
            <a:r>
              <a:rPr lang="en-US" dirty="0" err="1"/>
              <a:t>Entomol</a:t>
            </a:r>
            <a:r>
              <a:rPr lang="en-US" dirty="0"/>
              <a:t>. 71: 58-60.</a:t>
            </a:r>
          </a:p>
          <a:p>
            <a:pPr lvl="0"/>
            <a:r>
              <a:rPr lang="en-US" dirty="0"/>
              <a:t>Pierson et al. 2010. J. Econ. </a:t>
            </a:r>
            <a:r>
              <a:rPr lang="en-US" dirty="0" err="1"/>
              <a:t>Entomol</a:t>
            </a:r>
            <a:r>
              <a:rPr lang="en-US" dirty="0"/>
              <a:t>. 103: 1405-1411</a:t>
            </a:r>
          </a:p>
          <a:p>
            <a:pPr lvl="0"/>
            <a:r>
              <a:rPr lang="en-US" dirty="0"/>
              <a:t>Ragsdale et al. 2007. J. Econ. </a:t>
            </a:r>
            <a:r>
              <a:rPr lang="en-US" dirty="0" err="1"/>
              <a:t>Entomol</a:t>
            </a:r>
            <a:r>
              <a:rPr lang="en-US" dirty="0"/>
              <a:t>. 100: 1258-1267</a:t>
            </a:r>
          </a:p>
          <a:p>
            <a:pPr lvl="0"/>
            <a:r>
              <a:rPr lang="en-US" dirty="0"/>
              <a:t>Ragsdale et al. 2011. </a:t>
            </a:r>
            <a:r>
              <a:rPr lang="en-US" dirty="0" err="1"/>
              <a:t>Annu</a:t>
            </a:r>
            <a:r>
              <a:rPr lang="en-US" dirty="0"/>
              <a:t>. Rev. </a:t>
            </a:r>
            <a:r>
              <a:rPr lang="en-US" dirty="0" err="1"/>
              <a:t>Entomol</a:t>
            </a:r>
            <a:r>
              <a:rPr lang="en-US" dirty="0"/>
              <a:t>. </a:t>
            </a:r>
            <a:r>
              <a:rPr lang="en-US" dirty="0" smtClean="0"/>
              <a:t>56:375–99</a:t>
            </a:r>
          </a:p>
          <a:p>
            <a:pPr lvl="0"/>
            <a:r>
              <a:rPr lang="en-US" dirty="0" err="1"/>
              <a:t>Wiarda</a:t>
            </a:r>
            <a:r>
              <a:rPr lang="en-US" dirty="0"/>
              <a:t> et al. </a:t>
            </a:r>
            <a:r>
              <a:rPr lang="en-US" dirty="0" smtClean="0"/>
              <a:t>2012. </a:t>
            </a:r>
            <a:r>
              <a:rPr lang="en-US" dirty="0"/>
              <a:t>J. Econ. </a:t>
            </a:r>
            <a:r>
              <a:rPr lang="en-US" dirty="0" err="1"/>
              <a:t>Entomol</a:t>
            </a:r>
            <a:r>
              <a:rPr lang="en-US" dirty="0" smtClean="0"/>
              <a:t>. 105: 252-58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Anthony Hanson (hans4022@umn.edu) </a:t>
            </a:r>
          </a:p>
          <a:p>
            <a:pPr algn="ctr"/>
            <a:r>
              <a:rPr lang="en-US" sz="2400" dirty="0" smtClean="0"/>
              <a:t>University of Minnesota Entomology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61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Host-plant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Antibiosis: </a:t>
            </a:r>
            <a:r>
              <a:rPr lang="en-US" sz="2800" dirty="0" smtClean="0"/>
              <a:t>compounds in plant affect pest biology (e.g., reduced survival and reproduction).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/>
              <a:t>Antixenosis</a:t>
            </a:r>
            <a:r>
              <a:rPr lang="en-US" sz="2800" dirty="0"/>
              <a:t>: non-preference (e.g., reduced colonization and </a:t>
            </a:r>
            <a:r>
              <a:rPr lang="en-US" sz="2800" dirty="0" smtClean="0"/>
              <a:t>nymphs) </a:t>
            </a:r>
            <a:r>
              <a:rPr lang="en-US" sz="2800" dirty="0"/>
              <a:t>due to </a:t>
            </a:r>
            <a:r>
              <a:rPr lang="en-US" sz="2800" dirty="0" smtClean="0"/>
              <a:t>chemicals or </a:t>
            </a:r>
            <a:r>
              <a:rPr lang="en-US" sz="2800" dirty="0"/>
              <a:t>physical </a:t>
            </a:r>
            <a:r>
              <a:rPr lang="en-US" sz="2800" dirty="0" smtClean="0"/>
              <a:t>barriers.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420032"/>
              </p:ext>
            </p:extLst>
          </p:nvPr>
        </p:nvGraphicFramePr>
        <p:xfrm>
          <a:off x="457200" y="4070604"/>
          <a:ext cx="8229600" cy="2313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Gene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Antibiosis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Antixenosis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>
                          <a:effectLst/>
                        </a:rPr>
                        <a:t>Rag1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>
                          <a:effectLst/>
                        </a:rPr>
                        <a:t>rag1c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>
                          <a:effectLst/>
                        </a:rPr>
                        <a:t>Rag2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>
                          <a:effectLst/>
                        </a:rPr>
                        <a:t>Rag3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>
                          <a:effectLst/>
                        </a:rPr>
                        <a:t>rag4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669268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</a:t>
            </a:r>
            <a:r>
              <a:rPr lang="en-US" sz="2000" dirty="0"/>
              <a:t>c</a:t>
            </a:r>
            <a:r>
              <a:rPr lang="en-US" sz="2000" dirty="0" smtClean="0"/>
              <a:t>haracterized resistance to </a:t>
            </a:r>
            <a:r>
              <a:rPr lang="en-US" sz="2000" i="1" dirty="0" smtClean="0"/>
              <a:t>Aphis </a:t>
            </a:r>
            <a:r>
              <a:rPr lang="en-US" sz="2000" i="1" dirty="0" err="1" smtClean="0"/>
              <a:t>glycines</a:t>
            </a:r>
            <a:r>
              <a:rPr lang="en-US" sz="2000" i="1" dirty="0" smtClean="0"/>
              <a:t> </a:t>
            </a:r>
            <a:r>
              <a:rPr lang="en-US" sz="2000" dirty="0" smtClean="0"/>
              <a:t>(Rag) genes (</a:t>
            </a:r>
            <a:r>
              <a:rPr lang="en-US" sz="2000" dirty="0" err="1" smtClean="0"/>
              <a:t>Hesler</a:t>
            </a:r>
            <a:r>
              <a:rPr lang="en-US" sz="2000" dirty="0" smtClean="0"/>
              <a:t> et al. 2013).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233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626" y="773129"/>
            <a:ext cx="6962775" cy="498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4876800"/>
            <a:ext cx="8458200" cy="11922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0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05200" y="3011185"/>
            <a:ext cx="609600" cy="51370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98515" y="3827374"/>
            <a:ext cx="609600" cy="51370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2719" y="3733800"/>
            <a:ext cx="339436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3200" y="2590800"/>
            <a:ext cx="157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Susceptible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72639" y="3447787"/>
            <a:ext cx="157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Resistant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5905381"/>
            <a:ext cx="31036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(Pierson </a:t>
            </a:r>
            <a:r>
              <a:rPr lang="en-US" sz="2800" dirty="0"/>
              <a:t>et al. </a:t>
            </a:r>
            <a:r>
              <a:rPr lang="en-US" sz="2800" dirty="0" smtClean="0"/>
              <a:t>2010)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3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25" y="381000"/>
            <a:ext cx="9266238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96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38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Virulent biotypes of </a:t>
            </a:r>
            <a:br>
              <a:rPr lang="en-US" dirty="0" smtClean="0"/>
            </a:br>
            <a:r>
              <a:rPr lang="en-US" dirty="0" smtClean="0"/>
              <a:t>soybean aphid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Biotype 1: </a:t>
            </a:r>
            <a:r>
              <a:rPr lang="en-US" dirty="0" err="1"/>
              <a:t>A</a:t>
            </a:r>
            <a:r>
              <a:rPr lang="en-US" dirty="0" err="1" smtClean="0"/>
              <a:t>virulent</a:t>
            </a:r>
            <a:endParaRPr lang="en-US" dirty="0" smtClean="0"/>
          </a:p>
          <a:p>
            <a:r>
              <a:rPr lang="en-US" dirty="0" smtClean="0"/>
              <a:t>Biotype 2: Virulent to Rag1</a:t>
            </a:r>
          </a:p>
          <a:p>
            <a:r>
              <a:rPr lang="en-US" dirty="0"/>
              <a:t>Biotype 3: </a:t>
            </a:r>
            <a:r>
              <a:rPr lang="en-US" dirty="0" smtClean="0"/>
              <a:t>Virulent </a:t>
            </a:r>
            <a:r>
              <a:rPr lang="en-US" dirty="0"/>
              <a:t>to </a:t>
            </a:r>
            <a:r>
              <a:rPr lang="en-US" dirty="0" smtClean="0"/>
              <a:t>Rag2</a:t>
            </a:r>
          </a:p>
          <a:p>
            <a:r>
              <a:rPr lang="en-US" dirty="0" smtClean="0"/>
              <a:t>Biotype 4: </a:t>
            </a:r>
            <a:r>
              <a:rPr lang="en-US" dirty="0"/>
              <a:t>V</a:t>
            </a:r>
            <a:r>
              <a:rPr lang="en-US" dirty="0" smtClean="0"/>
              <a:t>irulent </a:t>
            </a:r>
            <a:r>
              <a:rPr lang="en-US" dirty="0"/>
              <a:t>to </a:t>
            </a:r>
            <a:r>
              <a:rPr lang="en-US" dirty="0" smtClean="0"/>
              <a:t>Rag1 &amp; Rag2</a:t>
            </a:r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i="1" dirty="0" smtClean="0"/>
              <a:t>New sources of resistance &amp; pyramiding of genes needed.</a:t>
            </a: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535" y="0"/>
            <a:ext cx="216646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4038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Hill et al. 2012.  </a:t>
            </a:r>
          </a:p>
          <a:p>
            <a:r>
              <a:rPr lang="en-US" sz="1800" dirty="0" smtClean="0"/>
              <a:t>Alt &amp; Ryan-</a:t>
            </a:r>
            <a:r>
              <a:rPr lang="en-US" sz="1800" dirty="0" err="1" smtClean="0"/>
              <a:t>Mahtmutagic</a:t>
            </a:r>
            <a:r>
              <a:rPr lang="en-US" sz="1800" dirty="0" smtClean="0"/>
              <a:t>. 2013.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864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pest management (IPM)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525963"/>
          </a:xfrm>
        </p:spPr>
        <p:txBody>
          <a:bodyPr/>
          <a:lstStyle/>
          <a:p>
            <a:r>
              <a:rPr lang="en-US" dirty="0" smtClean="0"/>
              <a:t>Insecticides main control method.</a:t>
            </a:r>
          </a:p>
          <a:p>
            <a:pPr lvl="1"/>
            <a:r>
              <a:rPr lang="en-US" dirty="0" smtClean="0"/>
              <a:t>Not easily controlled with insecticides available to organic growers.</a:t>
            </a:r>
          </a:p>
          <a:p>
            <a:pPr lvl="1"/>
            <a:r>
              <a:rPr lang="en-US" dirty="0" smtClean="0"/>
              <a:t>Overuse can affect aphid natural enemies. </a:t>
            </a:r>
          </a:p>
          <a:p>
            <a:r>
              <a:rPr lang="en-US" dirty="0"/>
              <a:t>Resistant plants on the market since 2009 </a:t>
            </a:r>
            <a:r>
              <a:rPr lang="en-US" sz="2000" dirty="0"/>
              <a:t>(Hodgson et al. 2012</a:t>
            </a:r>
            <a:r>
              <a:rPr lang="en-US" sz="2000" dirty="0" smtClean="0"/>
              <a:t>).</a:t>
            </a:r>
          </a:p>
          <a:p>
            <a:pPr lvl="1"/>
            <a:r>
              <a:rPr lang="en-US" dirty="0" smtClean="0"/>
              <a:t>Sometimes difficult to find resistant varieties.</a:t>
            </a:r>
          </a:p>
          <a:p>
            <a:endParaRPr lang="en-US" sz="2000" dirty="0"/>
          </a:p>
        </p:txBody>
      </p:sp>
      <p:pic>
        <p:nvPicPr>
          <p:cNvPr id="1026" name="Picture 2" descr="Seven-spotted Ladybug - Coccinella septempunctat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17526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3962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7-spotted ladybeetle (Bugguide.net)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8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Combined host-plant resistance and insecticide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/>
              <a:t>Do resistant soybeans </a:t>
            </a:r>
            <a:r>
              <a:rPr lang="en-US" dirty="0" smtClean="0"/>
              <a:t>increase, decrease, or not effect </a:t>
            </a:r>
            <a:r>
              <a:rPr lang="en-US" dirty="0"/>
              <a:t>insecticide </a:t>
            </a:r>
            <a:r>
              <a:rPr lang="en-US" dirty="0" smtClean="0"/>
              <a:t>susceptibility?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0"/>
          <a:stretch/>
        </p:blipFill>
        <p:spPr>
          <a:xfrm>
            <a:off x="228600" y="3556770"/>
            <a:ext cx="8915400" cy="26916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2895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Additive interaction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2895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Synergistic interaction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28956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Antagonistic interaction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124200" y="2819400"/>
            <a:ext cx="60198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7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1979</TotalTime>
  <Words>793</Words>
  <Application>Microsoft Macintosh PowerPoint</Application>
  <PresentationFormat>On-screen Show (4:3)</PresentationFormat>
  <Paragraphs>145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Integrating host-plant resistance and insecticides for soybean aphid management</vt:lpstr>
      <vt:lpstr>Soybean aphid</vt:lpstr>
      <vt:lpstr>Host-plant resistance</vt:lpstr>
      <vt:lpstr>PowerPoint Presentation</vt:lpstr>
      <vt:lpstr>PowerPoint Presentation</vt:lpstr>
      <vt:lpstr>PowerPoint Presentation</vt:lpstr>
      <vt:lpstr>Virulent biotypes of  soybean aphid</vt:lpstr>
      <vt:lpstr>Integrated pest management (IPM)</vt:lpstr>
      <vt:lpstr>Combined host-plant resistance and insecticide effects</vt:lpstr>
      <vt:lpstr>Synergistic interaction</vt:lpstr>
      <vt:lpstr>2013-2014 field study</vt:lpstr>
      <vt:lpstr>Insecticide application</vt:lpstr>
      <vt:lpstr>2013 field data</vt:lpstr>
      <vt:lpstr>2013 Azera field trial</vt:lpstr>
      <vt:lpstr>2014 field data</vt:lpstr>
      <vt:lpstr>Lab bioassays</vt:lpstr>
      <vt:lpstr>Lab assay doesn’t replicate synergistic effects</vt:lpstr>
      <vt:lpstr>Conclusions</vt:lpstr>
      <vt:lpstr>Outlook</vt:lpstr>
      <vt:lpstr>Acknowledgements</vt:lpstr>
      <vt:lpstr>Questions?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Hanson</dc:creator>
  <cp:lastModifiedBy>Marie Flanagan</cp:lastModifiedBy>
  <cp:revision>120</cp:revision>
  <dcterms:created xsi:type="dcterms:W3CDTF">2014-03-06T21:51:28Z</dcterms:created>
  <dcterms:modified xsi:type="dcterms:W3CDTF">2015-02-20T17:37:54Z</dcterms:modified>
</cp:coreProperties>
</file>