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2062400" cy="320040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EC8"/>
    <a:srgbClr val="FF6B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568" autoAdjust="0"/>
    <p:restoredTop sz="90102" autoAdjust="0"/>
  </p:normalViewPr>
  <p:slideViewPr>
    <p:cSldViewPr snapToGrid="0" snapToObjects="1">
      <p:cViewPr>
        <p:scale>
          <a:sx n="41" d="100"/>
          <a:sy n="41" d="100"/>
        </p:scale>
        <p:origin x="-856" y="928"/>
      </p:cViewPr>
      <p:guideLst>
        <p:guide orient="horz" pos="10080"/>
        <p:guide pos="132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in%20Drive:Users:admin:Google%20Drive:Fusarium%20project:Morphology:RandomN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25651743125728"/>
          <c:y val="0.0570606528538167"/>
          <c:w val="0.898757562772206"/>
          <c:h val="0.765525232230153"/>
        </c:manualLayout>
      </c:layout>
      <c:barChart>
        <c:barDir val="col"/>
        <c:grouping val="clustered"/>
        <c:varyColors val="0"/>
        <c:ser>
          <c:idx val="0"/>
          <c:order val="0"/>
          <c:tx>
            <c:v>Seedling Height</c:v>
          </c:tx>
          <c:spPr>
            <a:solidFill>
              <a:srgbClr val="008000"/>
            </a:solidFill>
            <a:ln>
              <a:solidFill>
                <a:schemeClr val="tx1"/>
              </a:solidFill>
            </a:ln>
          </c:spPr>
          <c:invertIfNegative val="0"/>
          <c:errBars>
            <c:errBarType val="both"/>
            <c:errValType val="cust"/>
            <c:noEndCap val="0"/>
            <c:plus>
              <c:numRef>
                <c:f>Sheet1!$B$8:$P$8</c:f>
                <c:numCache>
                  <c:formatCode>General</c:formatCode>
                  <c:ptCount val="15"/>
                  <c:pt idx="0">
                    <c:v>0.00677777777777778</c:v>
                  </c:pt>
                  <c:pt idx="1">
                    <c:v>0.005</c:v>
                  </c:pt>
                  <c:pt idx="2">
                    <c:v>0.00836140854991311</c:v>
                  </c:pt>
                  <c:pt idx="3">
                    <c:v>0.0110071482475784</c:v>
                  </c:pt>
                  <c:pt idx="4">
                    <c:v>0.00842159633244806</c:v>
                  </c:pt>
                  <c:pt idx="5">
                    <c:v>0.00736965077983649</c:v>
                  </c:pt>
                  <c:pt idx="6">
                    <c:v>0.0154988841710011</c:v>
                  </c:pt>
                  <c:pt idx="7">
                    <c:v>0.00688701846663031</c:v>
                  </c:pt>
                  <c:pt idx="8">
                    <c:v>0.0127933373173612</c:v>
                  </c:pt>
                  <c:pt idx="9">
                    <c:v>0.00815363701815978</c:v>
                  </c:pt>
                  <c:pt idx="10">
                    <c:v>0.0111774524682944</c:v>
                  </c:pt>
                  <c:pt idx="11">
                    <c:v>0.0145000571783319</c:v>
                  </c:pt>
                  <c:pt idx="12">
                    <c:v>0.00875799452197615</c:v>
                  </c:pt>
                  <c:pt idx="13">
                    <c:v>0.00865989872818327</c:v>
                  </c:pt>
                  <c:pt idx="14">
                    <c:v>0.0169447226366773</c:v>
                  </c:pt>
                </c:numCache>
              </c:numRef>
            </c:plus>
            <c:minus>
              <c:numRef>
                <c:f>Sheet1!$B$8:$P$8</c:f>
                <c:numCache>
                  <c:formatCode>General</c:formatCode>
                  <c:ptCount val="15"/>
                  <c:pt idx="0">
                    <c:v>0.00677777777777778</c:v>
                  </c:pt>
                  <c:pt idx="1">
                    <c:v>0.005</c:v>
                  </c:pt>
                  <c:pt idx="2">
                    <c:v>0.00836140854991311</c:v>
                  </c:pt>
                  <c:pt idx="3">
                    <c:v>0.0110071482475784</c:v>
                  </c:pt>
                  <c:pt idx="4">
                    <c:v>0.00842159633244806</c:v>
                  </c:pt>
                  <c:pt idx="5">
                    <c:v>0.00736965077983649</c:v>
                  </c:pt>
                  <c:pt idx="6">
                    <c:v>0.0154988841710011</c:v>
                  </c:pt>
                  <c:pt idx="7">
                    <c:v>0.00688701846663031</c:v>
                  </c:pt>
                  <c:pt idx="8">
                    <c:v>0.0127933373173612</c:v>
                  </c:pt>
                  <c:pt idx="9">
                    <c:v>0.00815363701815978</c:v>
                  </c:pt>
                  <c:pt idx="10">
                    <c:v>0.0111774524682944</c:v>
                  </c:pt>
                  <c:pt idx="11">
                    <c:v>0.0145000571783319</c:v>
                  </c:pt>
                  <c:pt idx="12">
                    <c:v>0.00875799452197615</c:v>
                  </c:pt>
                  <c:pt idx="13">
                    <c:v>0.00865989872818327</c:v>
                  </c:pt>
                  <c:pt idx="14">
                    <c:v>0.0169447226366773</c:v>
                  </c:pt>
                </c:numCache>
              </c:numRef>
            </c:minus>
          </c:errBars>
          <c:cat>
            <c:strRef>
              <c:f>Sheet1!$B$1:$P$1</c:f>
              <c:strCache>
                <c:ptCount val="15"/>
                <c:pt idx="0">
                  <c:v>B73</c:v>
                </c:pt>
                <c:pt idx="1">
                  <c:v>B97</c:v>
                </c:pt>
                <c:pt idx="2">
                  <c:v>CML52</c:v>
                </c:pt>
                <c:pt idx="3">
                  <c:v>CML69</c:v>
                </c:pt>
                <c:pt idx="4">
                  <c:v>CML103</c:v>
                </c:pt>
                <c:pt idx="5">
                  <c:v>CML333</c:v>
                </c:pt>
                <c:pt idx="6">
                  <c:v>Ki11</c:v>
                </c:pt>
                <c:pt idx="7">
                  <c:v>Mo17</c:v>
                </c:pt>
                <c:pt idx="8">
                  <c:v>MS71</c:v>
                </c:pt>
                <c:pt idx="9">
                  <c:v>NC350</c:v>
                </c:pt>
                <c:pt idx="10">
                  <c:v>NC358</c:v>
                </c:pt>
                <c:pt idx="11">
                  <c:v>Oh43</c:v>
                </c:pt>
                <c:pt idx="12">
                  <c:v>P39</c:v>
                </c:pt>
                <c:pt idx="13">
                  <c:v>Tx303</c:v>
                </c:pt>
                <c:pt idx="14">
                  <c:v>W22</c:v>
                </c:pt>
              </c:strCache>
            </c:strRef>
          </c:cat>
          <c:val>
            <c:numRef>
              <c:f>Sheet1!$B$4:$P$4</c:f>
              <c:numCache>
                <c:formatCode>0.000</c:formatCode>
                <c:ptCount val="15"/>
                <c:pt idx="0">
                  <c:v>0.205</c:v>
                </c:pt>
                <c:pt idx="1">
                  <c:v>0.0940000000000001</c:v>
                </c:pt>
                <c:pt idx="2">
                  <c:v>0.224946998757212</c:v>
                </c:pt>
                <c:pt idx="3">
                  <c:v>0.252382021432685</c:v>
                </c:pt>
                <c:pt idx="4">
                  <c:v>0.261627106900067</c:v>
                </c:pt>
                <c:pt idx="5">
                  <c:v>0.0941891586823729</c:v>
                </c:pt>
                <c:pt idx="6">
                  <c:v>0.109921124050742</c:v>
                </c:pt>
                <c:pt idx="7">
                  <c:v>-0.0428097446205857</c:v>
                </c:pt>
                <c:pt idx="8">
                  <c:v>0.246967755441867</c:v>
                </c:pt>
                <c:pt idx="9">
                  <c:v>0.155605152748901</c:v>
                </c:pt>
                <c:pt idx="10">
                  <c:v>0.240448498516639</c:v>
                </c:pt>
                <c:pt idx="11">
                  <c:v>0.131848616264567</c:v>
                </c:pt>
                <c:pt idx="12">
                  <c:v>0.157802173840235</c:v>
                </c:pt>
                <c:pt idx="13">
                  <c:v>0.0193415177024041</c:v>
                </c:pt>
                <c:pt idx="14">
                  <c:v>0.166042298058705</c:v>
                </c:pt>
              </c:numCache>
            </c:numRef>
          </c:val>
        </c:ser>
        <c:ser>
          <c:idx val="1"/>
          <c:order val="1"/>
          <c:tx>
            <c:v>Total Root Length</c:v>
          </c:tx>
          <c:spPr>
            <a:solidFill>
              <a:srgbClr val="BE83BA"/>
            </a:solidFill>
            <a:ln>
              <a:solidFill>
                <a:sysClr val="windowText" lastClr="000000"/>
              </a:solidFill>
            </a:ln>
          </c:spPr>
          <c:invertIfNegative val="0"/>
          <c:errBars>
            <c:errBarType val="both"/>
            <c:errValType val="cust"/>
            <c:noEndCap val="0"/>
            <c:plus>
              <c:numRef>
                <c:f>Sheet1!$B$9:$P$9</c:f>
                <c:numCache>
                  <c:formatCode>General</c:formatCode>
                  <c:ptCount val="15"/>
                  <c:pt idx="0">
                    <c:v>0.017159587628866</c:v>
                  </c:pt>
                  <c:pt idx="1">
                    <c:v>0.0236539506172839</c:v>
                  </c:pt>
                  <c:pt idx="2">
                    <c:v>0.019214295532646</c:v>
                  </c:pt>
                  <c:pt idx="3">
                    <c:v>0.0173706116838488</c:v>
                  </c:pt>
                  <c:pt idx="4">
                    <c:v>0.00989667973856209</c:v>
                  </c:pt>
                  <c:pt idx="5">
                    <c:v>0.0158578465506125</c:v>
                  </c:pt>
                  <c:pt idx="6">
                    <c:v>0.00745248109965636</c:v>
                  </c:pt>
                  <c:pt idx="7">
                    <c:v>0.0143333333333333</c:v>
                  </c:pt>
                  <c:pt idx="8">
                    <c:v>0.0171824691358025</c:v>
                  </c:pt>
                  <c:pt idx="9">
                    <c:v>0.0326691358024691</c:v>
                  </c:pt>
                  <c:pt idx="10">
                    <c:v>0.0285418518518518</c:v>
                  </c:pt>
                  <c:pt idx="11">
                    <c:v>0.0112275032679739</c:v>
                  </c:pt>
                  <c:pt idx="12">
                    <c:v>0.00986308641975308</c:v>
                  </c:pt>
                  <c:pt idx="13">
                    <c:v>0.0106360261437908</c:v>
                  </c:pt>
                  <c:pt idx="14">
                    <c:v>0.0168221111111111</c:v>
                  </c:pt>
                </c:numCache>
              </c:numRef>
            </c:plus>
            <c:minus>
              <c:numRef>
                <c:f>Sheet1!$B$9:$P$9</c:f>
                <c:numCache>
                  <c:formatCode>General</c:formatCode>
                  <c:ptCount val="15"/>
                  <c:pt idx="0">
                    <c:v>0.017159587628866</c:v>
                  </c:pt>
                  <c:pt idx="1">
                    <c:v>0.0236539506172839</c:v>
                  </c:pt>
                  <c:pt idx="2">
                    <c:v>0.019214295532646</c:v>
                  </c:pt>
                  <c:pt idx="3">
                    <c:v>0.0173706116838488</c:v>
                  </c:pt>
                  <c:pt idx="4">
                    <c:v>0.00989667973856209</c:v>
                  </c:pt>
                  <c:pt idx="5">
                    <c:v>0.0158578465506125</c:v>
                  </c:pt>
                  <c:pt idx="6">
                    <c:v>0.00745248109965636</c:v>
                  </c:pt>
                  <c:pt idx="7">
                    <c:v>0.0143333333333333</c:v>
                  </c:pt>
                  <c:pt idx="8">
                    <c:v>0.0171824691358025</c:v>
                  </c:pt>
                  <c:pt idx="9">
                    <c:v>0.0326691358024691</c:v>
                  </c:pt>
                  <c:pt idx="10">
                    <c:v>0.0285418518518518</c:v>
                  </c:pt>
                  <c:pt idx="11">
                    <c:v>0.0112275032679739</c:v>
                  </c:pt>
                  <c:pt idx="12">
                    <c:v>0.00986308641975308</c:v>
                  </c:pt>
                  <c:pt idx="13">
                    <c:v>0.0106360261437908</c:v>
                  </c:pt>
                  <c:pt idx="14">
                    <c:v>0.0168221111111111</c:v>
                  </c:pt>
                </c:numCache>
              </c:numRef>
            </c:minus>
          </c:errBars>
          <c:cat>
            <c:strRef>
              <c:f>Sheet1!$B$1:$P$1</c:f>
              <c:strCache>
                <c:ptCount val="15"/>
                <c:pt idx="0">
                  <c:v>B73</c:v>
                </c:pt>
                <c:pt idx="1">
                  <c:v>B97</c:v>
                </c:pt>
                <c:pt idx="2">
                  <c:v>CML52</c:v>
                </c:pt>
                <c:pt idx="3">
                  <c:v>CML69</c:v>
                </c:pt>
                <c:pt idx="4">
                  <c:v>CML103</c:v>
                </c:pt>
                <c:pt idx="5">
                  <c:v>CML333</c:v>
                </c:pt>
                <c:pt idx="6">
                  <c:v>Ki11</c:v>
                </c:pt>
                <c:pt idx="7">
                  <c:v>Mo17</c:v>
                </c:pt>
                <c:pt idx="8">
                  <c:v>MS71</c:v>
                </c:pt>
                <c:pt idx="9">
                  <c:v>NC350</c:v>
                </c:pt>
                <c:pt idx="10">
                  <c:v>NC358</c:v>
                </c:pt>
                <c:pt idx="11">
                  <c:v>Oh43</c:v>
                </c:pt>
                <c:pt idx="12">
                  <c:v>P39</c:v>
                </c:pt>
                <c:pt idx="13">
                  <c:v>Tx303</c:v>
                </c:pt>
                <c:pt idx="14">
                  <c:v>W22</c:v>
                </c:pt>
              </c:strCache>
            </c:strRef>
          </c:cat>
          <c:val>
            <c:numRef>
              <c:f>Sheet1!$B$5:$P$5</c:f>
              <c:numCache>
                <c:formatCode>0.000</c:formatCode>
                <c:ptCount val="15"/>
                <c:pt idx="0">
                  <c:v>-0.5152</c:v>
                </c:pt>
                <c:pt idx="1">
                  <c:v>-0.471433333333333</c:v>
                </c:pt>
                <c:pt idx="2">
                  <c:v>-0.327277525773196</c:v>
                </c:pt>
                <c:pt idx="3">
                  <c:v>-0.360263917525773</c:v>
                </c:pt>
                <c:pt idx="4">
                  <c:v>-0.355501176470588</c:v>
                </c:pt>
                <c:pt idx="5">
                  <c:v>-0.457061508704062</c:v>
                </c:pt>
                <c:pt idx="6">
                  <c:v>-0.526195463917526</c:v>
                </c:pt>
                <c:pt idx="7">
                  <c:v>-0.011</c:v>
                </c:pt>
                <c:pt idx="8">
                  <c:v>-0.448988888888889</c:v>
                </c:pt>
                <c:pt idx="9">
                  <c:v>-0.0629444444444445</c:v>
                </c:pt>
                <c:pt idx="10">
                  <c:v>0.066111111111111</c:v>
                </c:pt>
                <c:pt idx="11">
                  <c:v>-0.307021176470588</c:v>
                </c:pt>
                <c:pt idx="12">
                  <c:v>-0.478166666666667</c:v>
                </c:pt>
                <c:pt idx="13">
                  <c:v>-0.406832941176471</c:v>
                </c:pt>
                <c:pt idx="14">
                  <c:v>-0.37582</c:v>
                </c:pt>
              </c:numCache>
            </c:numRef>
          </c:val>
        </c:ser>
        <c:dLbls>
          <c:showLegendKey val="0"/>
          <c:showVal val="0"/>
          <c:showCatName val="0"/>
          <c:showSerName val="0"/>
          <c:showPercent val="0"/>
          <c:showBubbleSize val="0"/>
        </c:dLbls>
        <c:gapWidth val="150"/>
        <c:overlap val="100"/>
        <c:axId val="2092907144"/>
        <c:axId val="2092910184"/>
      </c:barChart>
      <c:catAx>
        <c:axId val="2092907144"/>
        <c:scaling>
          <c:orientation val="minMax"/>
        </c:scaling>
        <c:delete val="0"/>
        <c:axPos val="b"/>
        <c:numFmt formatCode="0.000" sourceLinked="1"/>
        <c:majorTickMark val="out"/>
        <c:minorTickMark val="none"/>
        <c:tickLblPos val="low"/>
        <c:txPr>
          <a:bodyPr rot="-1800000"/>
          <a:lstStyle/>
          <a:p>
            <a:pPr>
              <a:defRPr sz="1800"/>
            </a:pPr>
            <a:endParaRPr lang="en-US"/>
          </a:p>
        </c:txPr>
        <c:crossAx val="2092910184"/>
        <c:crossesAt val="0.0"/>
        <c:auto val="1"/>
        <c:lblAlgn val="ctr"/>
        <c:lblOffset val="100"/>
        <c:noMultiLvlLbl val="0"/>
      </c:catAx>
      <c:valAx>
        <c:axId val="2092910184"/>
        <c:scaling>
          <c:orientation val="minMax"/>
          <c:min val="-0.6"/>
        </c:scaling>
        <c:delete val="0"/>
        <c:axPos val="l"/>
        <c:title>
          <c:tx>
            <c:rich>
              <a:bodyPr rot="-5400000" vert="horz"/>
              <a:lstStyle/>
              <a:p>
                <a:pPr>
                  <a:defRPr sz="1800"/>
                </a:pPr>
                <a:r>
                  <a:rPr lang="en-US" sz="1800" dirty="0"/>
                  <a:t>Fungal-Induced</a:t>
                </a:r>
                <a:r>
                  <a:rPr lang="en-US" sz="1800" baseline="0" dirty="0"/>
                  <a:t> Morphological Changes</a:t>
                </a:r>
                <a:endParaRPr lang="en-US" sz="1800" dirty="0"/>
              </a:p>
            </c:rich>
          </c:tx>
          <c:layout>
            <c:manualLayout>
              <c:xMode val="edge"/>
              <c:yMode val="edge"/>
              <c:x val="0.00615271277330328"/>
              <c:y val="0.0844403085956475"/>
            </c:manualLayout>
          </c:layout>
          <c:overlay val="0"/>
        </c:title>
        <c:numFmt formatCode="0.0" sourceLinked="0"/>
        <c:majorTickMark val="out"/>
        <c:minorTickMark val="none"/>
        <c:tickLblPos val="nextTo"/>
        <c:txPr>
          <a:bodyPr/>
          <a:lstStyle/>
          <a:p>
            <a:pPr>
              <a:defRPr sz="2000"/>
            </a:pPr>
            <a:endParaRPr lang="en-US"/>
          </a:p>
        </c:txPr>
        <c:crossAx val="2092907144"/>
        <c:crosses val="autoZero"/>
        <c:crossBetween val="between"/>
        <c:majorUnit val="0.2"/>
      </c:valAx>
    </c:plotArea>
    <c:legend>
      <c:legendPos val="r"/>
      <c:layout>
        <c:manualLayout>
          <c:xMode val="edge"/>
          <c:yMode val="edge"/>
          <c:x val="0.719275988905362"/>
          <c:y val="0.0307388395030814"/>
          <c:w val="0.266235363706101"/>
          <c:h val="0.127156698795788"/>
        </c:manualLayout>
      </c:layout>
      <c:overlay val="0"/>
    </c:legend>
    <c:plotVisOnly val="1"/>
    <c:dispBlanksAs val="gap"/>
    <c:showDLblsOverMax val="0"/>
  </c:chart>
  <c:txPr>
    <a:bodyPr/>
    <a:lstStyle/>
    <a:p>
      <a:pPr>
        <a:defRPr sz="1800" b="1">
          <a:latin typeface="Garamond"/>
          <a:cs typeface="Garamond"/>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aramond"/>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aramond"/>
              </a:defRPr>
            </a:lvl1pPr>
          </a:lstStyle>
          <a:p>
            <a:fld id="{9C1C0774-ED3D-5447-8A0E-0DED75B1D09E}" type="datetimeFigureOut">
              <a:rPr lang="en-US" smtClean="0"/>
              <a:pPr/>
              <a:t>3/16/16</a:t>
            </a:fld>
            <a:endParaRPr lang="en-US" dirty="0"/>
          </a:p>
        </p:txBody>
      </p:sp>
      <p:sp>
        <p:nvSpPr>
          <p:cNvPr id="4" name="Slide Image Placeholder 3"/>
          <p:cNvSpPr>
            <a:spLocks noGrp="1" noRot="1" noChangeAspect="1"/>
          </p:cNvSpPr>
          <p:nvPr>
            <p:ph type="sldImg" idx="2"/>
          </p:nvPr>
        </p:nvSpPr>
        <p:spPr>
          <a:xfrm>
            <a:off x="1176338" y="685800"/>
            <a:ext cx="45053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aramond"/>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aramond"/>
              </a:defRPr>
            </a:lvl1pPr>
          </a:lstStyle>
          <a:p>
            <a:fld id="{C52E059C-4320-FC43-A04D-DA986263931A}" type="slidenum">
              <a:rPr lang="en-US" smtClean="0"/>
              <a:pPr/>
              <a:t>‹#›</a:t>
            </a:fld>
            <a:endParaRPr lang="en-US" dirty="0"/>
          </a:p>
        </p:txBody>
      </p:sp>
    </p:spTree>
    <p:extLst>
      <p:ext uri="{BB962C8B-B14F-4D97-AF65-F5344CB8AC3E}">
        <p14:creationId xmlns:p14="http://schemas.microsoft.com/office/powerpoint/2010/main" val="2637435469"/>
      </p:ext>
    </p:extLst>
  </p:cSld>
  <p:clrMap bg1="lt1" tx1="dk1" bg2="lt2" tx2="dk2" accent1="accent1" accent2="accent2" accent3="accent3" accent4="accent4" accent5="accent5" accent6="accent6" hlink="hlink" folHlink="folHlink"/>
  <p:notesStyle>
    <a:lvl1pPr marL="0" algn="l" defTabSz="1881012" rtl="0" eaLnBrk="1" latinLnBrk="0" hangingPunct="1">
      <a:defRPr sz="4900" kern="1200">
        <a:solidFill>
          <a:schemeClr val="tx1"/>
        </a:solidFill>
        <a:latin typeface="Garamond"/>
        <a:ea typeface="+mn-ea"/>
        <a:cs typeface="+mn-cs"/>
      </a:defRPr>
    </a:lvl1pPr>
    <a:lvl2pPr marL="1881012" algn="l" defTabSz="1881012" rtl="0" eaLnBrk="1" latinLnBrk="0" hangingPunct="1">
      <a:defRPr sz="4900" kern="1200">
        <a:solidFill>
          <a:schemeClr val="tx1"/>
        </a:solidFill>
        <a:latin typeface="Garamond"/>
        <a:ea typeface="+mn-ea"/>
        <a:cs typeface="+mn-cs"/>
      </a:defRPr>
    </a:lvl2pPr>
    <a:lvl3pPr marL="3762024" algn="l" defTabSz="1881012" rtl="0" eaLnBrk="1" latinLnBrk="0" hangingPunct="1">
      <a:defRPr sz="4900" kern="1200">
        <a:solidFill>
          <a:schemeClr val="tx1"/>
        </a:solidFill>
        <a:latin typeface="Garamond"/>
        <a:ea typeface="+mn-ea"/>
        <a:cs typeface="+mn-cs"/>
      </a:defRPr>
    </a:lvl3pPr>
    <a:lvl4pPr marL="5643037" algn="l" defTabSz="1881012" rtl="0" eaLnBrk="1" latinLnBrk="0" hangingPunct="1">
      <a:defRPr sz="4900" kern="1200">
        <a:solidFill>
          <a:schemeClr val="tx1"/>
        </a:solidFill>
        <a:latin typeface="Garamond"/>
        <a:ea typeface="+mn-ea"/>
        <a:cs typeface="+mn-cs"/>
      </a:defRPr>
    </a:lvl4pPr>
    <a:lvl5pPr marL="7524049" algn="l" defTabSz="1881012" rtl="0" eaLnBrk="1" latinLnBrk="0" hangingPunct="1">
      <a:defRPr sz="4900" kern="1200">
        <a:solidFill>
          <a:schemeClr val="tx1"/>
        </a:solidFill>
        <a:latin typeface="Garamond"/>
        <a:ea typeface="+mn-ea"/>
        <a:cs typeface="+mn-cs"/>
      </a:defRPr>
    </a:lvl5pPr>
    <a:lvl6pPr marL="9405061" algn="l" defTabSz="1881012" rtl="0" eaLnBrk="1" latinLnBrk="0" hangingPunct="1">
      <a:defRPr sz="4900" kern="1200">
        <a:solidFill>
          <a:schemeClr val="tx1"/>
        </a:solidFill>
        <a:latin typeface="+mn-lt"/>
        <a:ea typeface="+mn-ea"/>
        <a:cs typeface="+mn-cs"/>
      </a:defRPr>
    </a:lvl6pPr>
    <a:lvl7pPr marL="11286073" algn="l" defTabSz="1881012" rtl="0" eaLnBrk="1" latinLnBrk="0" hangingPunct="1">
      <a:defRPr sz="4900" kern="1200">
        <a:solidFill>
          <a:schemeClr val="tx1"/>
        </a:solidFill>
        <a:latin typeface="+mn-lt"/>
        <a:ea typeface="+mn-ea"/>
        <a:cs typeface="+mn-cs"/>
      </a:defRPr>
    </a:lvl7pPr>
    <a:lvl8pPr marL="13167086" algn="l" defTabSz="1881012" rtl="0" eaLnBrk="1" latinLnBrk="0" hangingPunct="1">
      <a:defRPr sz="4900" kern="1200">
        <a:solidFill>
          <a:schemeClr val="tx1"/>
        </a:solidFill>
        <a:latin typeface="+mn-lt"/>
        <a:ea typeface="+mn-ea"/>
        <a:cs typeface="+mn-cs"/>
      </a:defRPr>
    </a:lvl8pPr>
    <a:lvl9pPr marL="15048098" algn="l" defTabSz="1881012" rtl="0" eaLnBrk="1" latinLnBrk="0" hangingPunct="1">
      <a:defRPr sz="4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9941985"/>
            <a:ext cx="35753040" cy="68601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360" y="18135600"/>
            <a:ext cx="29443680" cy="817880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0CA9A9-EEBD-DC4C-A3FF-32A3B6DF756E}"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8D21A-E106-9E48-83BC-E135DAE9CFAC}" type="slidenum">
              <a:rPr lang="en-US" smtClean="0"/>
              <a:t>‹#›</a:t>
            </a:fld>
            <a:endParaRPr lang="en-US"/>
          </a:p>
        </p:txBody>
      </p:sp>
    </p:spTree>
    <p:extLst>
      <p:ext uri="{BB962C8B-B14F-4D97-AF65-F5344CB8AC3E}">
        <p14:creationId xmlns:p14="http://schemas.microsoft.com/office/powerpoint/2010/main" val="239968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CA9A9-EEBD-DC4C-A3FF-32A3B6DF756E}"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8D21A-E106-9E48-83BC-E135DAE9CFAC}" type="slidenum">
              <a:rPr lang="en-US" smtClean="0"/>
              <a:t>‹#›</a:t>
            </a:fld>
            <a:endParaRPr lang="en-US"/>
          </a:p>
        </p:txBody>
      </p:sp>
    </p:spTree>
    <p:extLst>
      <p:ext uri="{BB962C8B-B14F-4D97-AF65-F5344CB8AC3E}">
        <p14:creationId xmlns:p14="http://schemas.microsoft.com/office/powerpoint/2010/main" val="321791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5240" y="1281646"/>
            <a:ext cx="9464040" cy="27307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03120" y="1281646"/>
            <a:ext cx="27691080" cy="27307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CA9A9-EEBD-DC4C-A3FF-32A3B6DF756E}"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8D21A-E106-9E48-83BC-E135DAE9CFAC}" type="slidenum">
              <a:rPr lang="en-US" smtClean="0"/>
              <a:t>‹#›</a:t>
            </a:fld>
            <a:endParaRPr lang="en-US"/>
          </a:p>
        </p:txBody>
      </p:sp>
    </p:spTree>
    <p:extLst>
      <p:ext uri="{BB962C8B-B14F-4D97-AF65-F5344CB8AC3E}">
        <p14:creationId xmlns:p14="http://schemas.microsoft.com/office/powerpoint/2010/main" val="320791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CA9A9-EEBD-DC4C-A3FF-32A3B6DF756E}"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8D21A-E106-9E48-83BC-E135DAE9CFAC}" type="slidenum">
              <a:rPr lang="en-US" smtClean="0"/>
              <a:t>‹#›</a:t>
            </a:fld>
            <a:endParaRPr lang="en-US"/>
          </a:p>
        </p:txBody>
      </p:sp>
    </p:spTree>
    <p:extLst>
      <p:ext uri="{BB962C8B-B14F-4D97-AF65-F5344CB8AC3E}">
        <p14:creationId xmlns:p14="http://schemas.microsoft.com/office/powerpoint/2010/main" val="302892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20565535"/>
            <a:ext cx="35753040" cy="635635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0" y="13564663"/>
            <a:ext cx="35753040" cy="7000873"/>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CA9A9-EEBD-DC4C-A3FF-32A3B6DF756E}"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8D21A-E106-9E48-83BC-E135DAE9CFAC}" type="slidenum">
              <a:rPr lang="en-US" smtClean="0"/>
              <a:t>‹#›</a:t>
            </a:fld>
            <a:endParaRPr lang="en-US"/>
          </a:p>
        </p:txBody>
      </p:sp>
    </p:spTree>
    <p:extLst>
      <p:ext uri="{BB962C8B-B14F-4D97-AF65-F5344CB8AC3E}">
        <p14:creationId xmlns:p14="http://schemas.microsoft.com/office/powerpoint/2010/main" val="93693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0" y="7467603"/>
            <a:ext cx="18577560" cy="21121160"/>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381720" y="7467603"/>
            <a:ext cx="18577560" cy="21121160"/>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0CA9A9-EEBD-DC4C-A3FF-32A3B6DF756E}"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8D21A-E106-9E48-83BC-E135DAE9CFAC}" type="slidenum">
              <a:rPr lang="en-US" smtClean="0"/>
              <a:t>‹#›</a:t>
            </a:fld>
            <a:endParaRPr lang="en-US"/>
          </a:p>
        </p:txBody>
      </p:sp>
    </p:spTree>
    <p:extLst>
      <p:ext uri="{BB962C8B-B14F-4D97-AF65-F5344CB8AC3E}">
        <p14:creationId xmlns:p14="http://schemas.microsoft.com/office/powerpoint/2010/main" val="41105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121" y="7163860"/>
            <a:ext cx="18584865" cy="2985556"/>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03121" y="10149416"/>
            <a:ext cx="18584865" cy="18439344"/>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118" y="7163860"/>
            <a:ext cx="18592165" cy="2985556"/>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1367118" y="10149416"/>
            <a:ext cx="18592165" cy="18439344"/>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0CA9A9-EEBD-DC4C-A3FF-32A3B6DF756E}" type="datetimeFigureOut">
              <a:rPr lang="en-US" smtClean="0"/>
              <a:t>3/16/16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8D21A-E106-9E48-83BC-E135DAE9CFAC}" type="slidenum">
              <a:rPr lang="en-US" smtClean="0"/>
              <a:t>‹#›</a:t>
            </a:fld>
            <a:endParaRPr lang="en-US"/>
          </a:p>
        </p:txBody>
      </p:sp>
    </p:spTree>
    <p:extLst>
      <p:ext uri="{BB962C8B-B14F-4D97-AF65-F5344CB8AC3E}">
        <p14:creationId xmlns:p14="http://schemas.microsoft.com/office/powerpoint/2010/main" val="261456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CA9A9-EEBD-DC4C-A3FF-32A3B6DF756E}" type="datetimeFigureOut">
              <a:rPr lang="en-US" smtClean="0"/>
              <a:t>3/16/16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8D21A-E106-9E48-83BC-E135DAE9CFAC}" type="slidenum">
              <a:rPr lang="en-US" smtClean="0"/>
              <a:t>‹#›</a:t>
            </a:fld>
            <a:endParaRPr lang="en-US"/>
          </a:p>
        </p:txBody>
      </p:sp>
    </p:spTree>
    <p:extLst>
      <p:ext uri="{BB962C8B-B14F-4D97-AF65-F5344CB8AC3E}">
        <p14:creationId xmlns:p14="http://schemas.microsoft.com/office/powerpoint/2010/main" val="276954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CA9A9-EEBD-DC4C-A3FF-32A3B6DF756E}" type="datetimeFigureOut">
              <a:rPr lang="en-US" smtClean="0"/>
              <a:t>3/16/16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8D21A-E106-9E48-83BC-E135DAE9CFAC}" type="slidenum">
              <a:rPr lang="en-US" smtClean="0"/>
              <a:t>‹#›</a:t>
            </a:fld>
            <a:endParaRPr lang="en-US"/>
          </a:p>
        </p:txBody>
      </p:sp>
    </p:spTree>
    <p:extLst>
      <p:ext uri="{BB962C8B-B14F-4D97-AF65-F5344CB8AC3E}">
        <p14:creationId xmlns:p14="http://schemas.microsoft.com/office/powerpoint/2010/main" val="331124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123" y="1274233"/>
            <a:ext cx="13838240" cy="542290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6445230" y="1274236"/>
            <a:ext cx="23514050" cy="27314527"/>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123" y="6697136"/>
            <a:ext cx="13838240" cy="21891627"/>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CA9A9-EEBD-DC4C-A3FF-32A3B6DF756E}"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8D21A-E106-9E48-83BC-E135DAE9CFAC}" type="slidenum">
              <a:rPr lang="en-US" smtClean="0"/>
              <a:t>‹#›</a:t>
            </a:fld>
            <a:endParaRPr lang="en-US"/>
          </a:p>
        </p:txBody>
      </p:sp>
    </p:spTree>
    <p:extLst>
      <p:ext uri="{BB962C8B-B14F-4D97-AF65-F5344CB8AC3E}">
        <p14:creationId xmlns:p14="http://schemas.microsoft.com/office/powerpoint/2010/main" val="187981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525" y="22402800"/>
            <a:ext cx="25237440" cy="2644777"/>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244525" y="2859617"/>
            <a:ext cx="25237440" cy="1920240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244525" y="25047577"/>
            <a:ext cx="25237440" cy="3756023"/>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CA9A9-EEBD-DC4C-A3FF-32A3B6DF756E}"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8D21A-E106-9E48-83BC-E135DAE9CFAC}" type="slidenum">
              <a:rPr lang="en-US" smtClean="0"/>
              <a:t>‹#›</a:t>
            </a:fld>
            <a:endParaRPr lang="en-US"/>
          </a:p>
        </p:txBody>
      </p:sp>
    </p:spTree>
    <p:extLst>
      <p:ext uri="{BB962C8B-B14F-4D97-AF65-F5344CB8AC3E}">
        <p14:creationId xmlns:p14="http://schemas.microsoft.com/office/powerpoint/2010/main" val="9149584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0" y="1281644"/>
            <a:ext cx="37856160" cy="5334000"/>
          </a:xfrm>
          <a:prstGeom prst="rect">
            <a:avLst/>
          </a:prstGeom>
        </p:spPr>
        <p:txBody>
          <a:bodyPr vert="horz" lIns="376202" tIns="188101" rIns="376202" bIns="18810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03120" y="7467603"/>
            <a:ext cx="37856160" cy="21121160"/>
          </a:xfrm>
          <a:prstGeom prst="rect">
            <a:avLst/>
          </a:prstGeom>
        </p:spPr>
        <p:txBody>
          <a:bodyPr vert="horz" lIns="376202" tIns="188101" rIns="376202" bIns="18810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103120" y="29662968"/>
            <a:ext cx="9814560" cy="1703917"/>
          </a:xfrm>
          <a:prstGeom prst="rect">
            <a:avLst/>
          </a:prstGeom>
        </p:spPr>
        <p:txBody>
          <a:bodyPr vert="horz" lIns="376202" tIns="188101" rIns="376202" bIns="188101" rtlCol="0" anchor="ctr"/>
          <a:lstStyle>
            <a:lvl1pPr algn="l">
              <a:defRPr sz="4900">
                <a:solidFill>
                  <a:schemeClr val="tx1">
                    <a:tint val="75000"/>
                  </a:schemeClr>
                </a:solidFill>
                <a:latin typeface="Garamond"/>
              </a:defRPr>
            </a:lvl1pPr>
          </a:lstStyle>
          <a:p>
            <a:fld id="{E50CA9A9-EEBD-DC4C-A3FF-32A3B6DF756E}" type="datetimeFigureOut">
              <a:rPr lang="en-US" smtClean="0"/>
              <a:pPr/>
              <a:t>3/16/16</a:t>
            </a:fld>
            <a:endParaRPr lang="en-US" dirty="0"/>
          </a:p>
        </p:txBody>
      </p:sp>
      <p:sp>
        <p:nvSpPr>
          <p:cNvPr id="5" name="Footer Placeholder 4"/>
          <p:cNvSpPr>
            <a:spLocks noGrp="1"/>
          </p:cNvSpPr>
          <p:nvPr>
            <p:ph type="ftr" sz="quarter" idx="3"/>
          </p:nvPr>
        </p:nvSpPr>
        <p:spPr>
          <a:xfrm>
            <a:off x="14371320" y="29662968"/>
            <a:ext cx="13319760" cy="1703917"/>
          </a:xfrm>
          <a:prstGeom prst="rect">
            <a:avLst/>
          </a:prstGeom>
        </p:spPr>
        <p:txBody>
          <a:bodyPr vert="horz" lIns="376202" tIns="188101" rIns="376202" bIns="188101" rtlCol="0" anchor="ctr"/>
          <a:lstStyle>
            <a:lvl1pPr algn="ctr">
              <a:defRPr sz="4900">
                <a:solidFill>
                  <a:schemeClr val="tx1">
                    <a:tint val="75000"/>
                  </a:schemeClr>
                </a:solidFill>
                <a:latin typeface="Garamond"/>
              </a:defRPr>
            </a:lvl1pPr>
          </a:lstStyle>
          <a:p>
            <a:endParaRPr lang="en-US" dirty="0"/>
          </a:p>
        </p:txBody>
      </p:sp>
      <p:sp>
        <p:nvSpPr>
          <p:cNvPr id="6" name="Slide Number Placeholder 5"/>
          <p:cNvSpPr>
            <a:spLocks noGrp="1"/>
          </p:cNvSpPr>
          <p:nvPr>
            <p:ph type="sldNum" sz="quarter" idx="4"/>
          </p:nvPr>
        </p:nvSpPr>
        <p:spPr>
          <a:xfrm>
            <a:off x="30144720" y="29662968"/>
            <a:ext cx="9814560" cy="1703917"/>
          </a:xfrm>
          <a:prstGeom prst="rect">
            <a:avLst/>
          </a:prstGeom>
        </p:spPr>
        <p:txBody>
          <a:bodyPr vert="horz" lIns="376202" tIns="188101" rIns="376202" bIns="188101" rtlCol="0" anchor="ctr"/>
          <a:lstStyle>
            <a:lvl1pPr algn="r">
              <a:defRPr sz="4900">
                <a:solidFill>
                  <a:schemeClr val="tx1">
                    <a:tint val="75000"/>
                  </a:schemeClr>
                </a:solidFill>
                <a:latin typeface="Garamond"/>
              </a:defRPr>
            </a:lvl1pPr>
          </a:lstStyle>
          <a:p>
            <a:fld id="{38E8D21A-E106-9E48-83BC-E135DAE9CFAC}" type="slidenum">
              <a:rPr lang="en-US" smtClean="0"/>
              <a:pPr/>
              <a:t>‹#›</a:t>
            </a:fld>
            <a:endParaRPr lang="en-US" dirty="0"/>
          </a:p>
        </p:txBody>
      </p:sp>
    </p:spTree>
    <p:extLst>
      <p:ext uri="{BB962C8B-B14F-4D97-AF65-F5344CB8AC3E}">
        <p14:creationId xmlns:p14="http://schemas.microsoft.com/office/powerpoint/2010/main" val="2094892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Garamond"/>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Garamond"/>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Garamond"/>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Garamond"/>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Garamond"/>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Garamond"/>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chart" Target="../charts/chart1.xml"/><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tiff"/><Relationship Id="rId6" Type="http://schemas.openxmlformats.org/officeDocument/2006/relationships/image" Target="../media/image5.tiff"/><Relationship Id="rId7" Type="http://schemas.openxmlformats.org/officeDocument/2006/relationships/image" Target="../media/image6.tiff"/><Relationship Id="rId8"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121"/>
          <p:cNvSpPr txBox="1"/>
          <p:nvPr/>
        </p:nvSpPr>
        <p:spPr>
          <a:xfrm>
            <a:off x="14614344" y="4616833"/>
            <a:ext cx="12946972" cy="26725568"/>
          </a:xfrm>
          <a:prstGeom prst="rect">
            <a:avLst/>
          </a:prstGeom>
          <a:noFill/>
        </p:spPr>
        <p:txBody>
          <a:bodyPr wrap="square" lIns="376202" tIns="188101" rIns="376202" bIns="188101" rtlCol="0">
            <a:spAutoFit/>
          </a:bodyPr>
          <a:lstStyle/>
          <a:p>
            <a:r>
              <a:rPr lang="en-US" sz="3200" b="1" dirty="0" err="1" smtClean="0">
                <a:latin typeface="Garamond"/>
              </a:rPr>
              <a:t>Fusarium</a:t>
            </a:r>
            <a:r>
              <a:rPr lang="en-US" sz="3200" b="1" dirty="0" smtClean="0">
                <a:latin typeface="Garamond"/>
              </a:rPr>
              <a:t>-Induced Shoot Elongation Correlates with Seedling Lodging Rate and Root Reduction</a:t>
            </a:r>
          </a:p>
          <a:p>
            <a:endParaRPr lang="en-US" sz="3200" b="1" dirty="0">
              <a:latin typeface="Garamond"/>
            </a:endParaRPr>
          </a:p>
          <a:p>
            <a:endParaRPr lang="en-US" sz="2400" dirty="0">
              <a:latin typeface="Garamond"/>
            </a:endParaRPr>
          </a:p>
          <a:p>
            <a:pPr marL="457200" indent="-457200">
              <a:buFont typeface="+mj-lt"/>
              <a:buAutoNum type="arabicPeriod"/>
            </a:pPr>
            <a:endParaRPr lang="en-US" sz="2400" dirty="0" smtClean="0">
              <a:latin typeface="Garamond"/>
            </a:endParaRPr>
          </a:p>
          <a:p>
            <a:pPr marL="457200" indent="-457200">
              <a:buFont typeface="+mj-lt"/>
              <a:buAutoNum type="arabicPeriod"/>
            </a:pPr>
            <a:endParaRPr lang="en-US" sz="2400" dirty="0" smtClean="0">
              <a:latin typeface="Garamond"/>
            </a:endParaRPr>
          </a:p>
          <a:p>
            <a:pPr marL="457200" indent="-457200">
              <a:buFont typeface="+mj-lt"/>
              <a:buAutoNum type="arabicPeriod"/>
            </a:pPr>
            <a:endParaRPr lang="en-US" sz="2400" dirty="0">
              <a:latin typeface="Garamond"/>
            </a:endParaRPr>
          </a:p>
          <a:p>
            <a:pPr marL="457200" indent="-457200">
              <a:buFont typeface="+mj-lt"/>
              <a:buAutoNum type="arabicPeriod"/>
            </a:pPr>
            <a:endParaRPr lang="en-US" sz="2400" dirty="0" smtClean="0">
              <a:latin typeface="Garamond"/>
            </a:endParaRPr>
          </a:p>
          <a:p>
            <a:pPr marL="457200" indent="-457200">
              <a:buFont typeface="+mj-lt"/>
              <a:buAutoNum type="arabicPeriod"/>
            </a:pPr>
            <a:endParaRPr lang="en-US" sz="2400" dirty="0">
              <a:latin typeface="Garamond"/>
            </a:endParaRPr>
          </a:p>
          <a:p>
            <a:pPr marL="457200" indent="-457200">
              <a:buFont typeface="+mj-lt"/>
              <a:buAutoNum type="arabicPeriod"/>
            </a:pPr>
            <a:endParaRPr lang="en-US" sz="2400" dirty="0" smtClean="0">
              <a:latin typeface="Garamond"/>
            </a:endParaRPr>
          </a:p>
          <a:p>
            <a:pPr marL="457200" indent="-457200">
              <a:buFont typeface="+mj-lt"/>
              <a:buAutoNum type="arabicPeriod"/>
            </a:pPr>
            <a:endParaRPr lang="en-US" sz="2400" dirty="0">
              <a:latin typeface="Garamond"/>
            </a:endParaRPr>
          </a:p>
          <a:p>
            <a:pPr marL="457200" indent="-457200">
              <a:buFont typeface="+mj-lt"/>
              <a:buAutoNum type="arabicPeriod"/>
            </a:pPr>
            <a:endParaRPr lang="en-US" sz="2400" dirty="0" smtClean="0">
              <a:latin typeface="Garamond"/>
            </a:endParaRPr>
          </a:p>
          <a:p>
            <a:pPr marL="457200" indent="-457200">
              <a:buFont typeface="+mj-lt"/>
              <a:buAutoNum type="arabicPeriod"/>
            </a:pPr>
            <a:endParaRPr lang="en-US" sz="2400" dirty="0">
              <a:latin typeface="Garamond"/>
            </a:endParaRPr>
          </a:p>
          <a:p>
            <a:pPr marL="457200" indent="-457200">
              <a:buFont typeface="+mj-lt"/>
              <a:buAutoNum type="arabicPeriod"/>
            </a:pPr>
            <a:endParaRPr lang="en-US" sz="2400" dirty="0" smtClean="0">
              <a:latin typeface="Garamond"/>
            </a:endParaRPr>
          </a:p>
          <a:p>
            <a:pPr marL="457200" indent="-457200">
              <a:buFont typeface="+mj-lt"/>
              <a:buAutoNum type="arabicPeriod"/>
            </a:pPr>
            <a:endParaRPr lang="en-US" sz="2400" dirty="0" smtClean="0">
              <a:latin typeface="Garamond"/>
            </a:endParaRPr>
          </a:p>
          <a:p>
            <a:pPr marL="457200" indent="-457200">
              <a:buFont typeface="+mj-lt"/>
              <a:buAutoNum type="arabicPeriod"/>
            </a:pPr>
            <a:endParaRPr lang="en-US" sz="2400" dirty="0">
              <a:latin typeface="Garamond"/>
            </a:endParaRPr>
          </a:p>
          <a:p>
            <a:endParaRPr lang="en-US" sz="3200" b="1" dirty="0" smtClean="0">
              <a:latin typeface="Garamond"/>
            </a:endParaRPr>
          </a:p>
          <a:p>
            <a:r>
              <a:rPr lang="en-US" sz="3200" b="1" dirty="0" smtClean="0">
                <a:latin typeface="Garamond"/>
              </a:rPr>
              <a:t>Natural Variation in </a:t>
            </a:r>
            <a:r>
              <a:rPr lang="en-US" sz="3200" b="1" dirty="0" err="1" smtClean="0">
                <a:latin typeface="Garamond"/>
              </a:rPr>
              <a:t>Fusarium</a:t>
            </a:r>
            <a:r>
              <a:rPr lang="en-US" sz="3200" b="1" dirty="0" smtClean="0">
                <a:latin typeface="Garamond"/>
              </a:rPr>
              <a:t>-Induced Morphological Changes</a:t>
            </a:r>
          </a:p>
          <a:p>
            <a:endParaRPr lang="en-US" sz="3200" b="1" dirty="0">
              <a:latin typeface="Garamond"/>
            </a:endParaRPr>
          </a:p>
          <a:p>
            <a:endParaRPr lang="en-US" sz="3200" b="1" dirty="0" smtClean="0">
              <a:latin typeface="Garamond"/>
            </a:endParaRPr>
          </a:p>
          <a:p>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lvl="5"/>
            <a:r>
              <a:rPr lang="en-US" sz="1800" dirty="0" smtClean="0">
                <a:latin typeface="Garamond"/>
              </a:rPr>
              <a:t>Error bars = standard errors</a:t>
            </a:r>
            <a:endParaRPr lang="en-US" sz="3200" b="1" dirty="0" smtClean="0">
              <a:latin typeface="Garamond"/>
            </a:endParaRPr>
          </a:p>
          <a:p>
            <a:endParaRPr lang="en-US" sz="3200" b="1" dirty="0" smtClean="0">
              <a:latin typeface="Garamond"/>
            </a:endParaRPr>
          </a:p>
          <a:p>
            <a:r>
              <a:rPr lang="en-US" sz="3200" b="1" dirty="0" smtClean="0">
                <a:latin typeface="Garamond"/>
              </a:rPr>
              <a:t>Metabolic </a:t>
            </a:r>
            <a:r>
              <a:rPr lang="en-US" sz="3200" b="1" dirty="0" smtClean="0">
                <a:latin typeface="Garamond"/>
              </a:rPr>
              <a:t>Profiles </a:t>
            </a:r>
            <a:r>
              <a:rPr lang="en-US" sz="3200" b="1" dirty="0">
                <a:latin typeface="Garamond"/>
              </a:rPr>
              <a:t>Constitutive </a:t>
            </a:r>
            <a:r>
              <a:rPr lang="en-US" sz="3200" b="1" dirty="0" smtClean="0">
                <a:latin typeface="Garamond"/>
              </a:rPr>
              <a:t>and </a:t>
            </a:r>
            <a:r>
              <a:rPr lang="en-US" sz="3200" b="1" dirty="0" err="1" smtClean="0">
                <a:latin typeface="Garamond"/>
              </a:rPr>
              <a:t>Fusarium</a:t>
            </a:r>
            <a:r>
              <a:rPr lang="en-US" sz="3200" b="1" dirty="0" smtClean="0">
                <a:latin typeface="Garamond"/>
              </a:rPr>
              <a:t>-Infected Roots Differ Among Maize Inbred Lines </a:t>
            </a:r>
          </a:p>
          <a:p>
            <a:endParaRPr lang="en-US" sz="3200" b="1" dirty="0" smtClean="0">
              <a:latin typeface="Garamond"/>
            </a:endParaRPr>
          </a:p>
          <a:p>
            <a:endParaRPr lang="en-US" sz="3200" b="1" dirty="0">
              <a:latin typeface="Garamond"/>
            </a:endParaRPr>
          </a:p>
          <a:p>
            <a:endParaRPr lang="en-US" sz="3200" b="1" dirty="0" smtClean="0">
              <a:latin typeface="Garamond"/>
            </a:endParaRPr>
          </a:p>
          <a:p>
            <a:endParaRPr lang="en-US" sz="2400" dirty="0" smtClean="0">
              <a:latin typeface="Garamond"/>
            </a:endParaRPr>
          </a:p>
          <a:p>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endParaRPr lang="en-US" sz="2400" dirty="0">
              <a:latin typeface="Garamond"/>
            </a:endParaRPr>
          </a:p>
          <a:p>
            <a:r>
              <a:rPr lang="en-US" sz="2400" dirty="0" smtClean="0">
                <a:latin typeface="Garamond"/>
              </a:rPr>
              <a:t>Each </a:t>
            </a:r>
            <a:r>
              <a:rPr lang="en-US" sz="2400" dirty="0" smtClean="0">
                <a:latin typeface="Garamond"/>
              </a:rPr>
              <a:t>circle represents a significantly changed mass fragment comparing roots inoculated with strain Gz014 spores and mock inoculum. Color of circles: up (green) or down (red) regulation upon fungal infection; intensity of color: p value calculated from one-way ANOVA; size of circles: fold change.</a:t>
            </a: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a:p>
            <a:pPr marL="342900" indent="-342900">
              <a:buFont typeface="Arial"/>
              <a:buChar char="•"/>
            </a:pPr>
            <a:endParaRPr lang="en-US" sz="2400" dirty="0">
              <a:latin typeface="Garamond"/>
            </a:endParaRPr>
          </a:p>
          <a:p>
            <a:pPr marL="342900" indent="-342900">
              <a:buFont typeface="Arial"/>
              <a:buChar char="•"/>
            </a:pPr>
            <a:endParaRPr lang="en-US" sz="2400" dirty="0" smtClean="0">
              <a:latin typeface="Garamond"/>
            </a:endParaRPr>
          </a:p>
        </p:txBody>
      </p:sp>
      <p:sp>
        <p:nvSpPr>
          <p:cNvPr id="104" name="TextBox 103"/>
          <p:cNvSpPr txBox="1"/>
          <p:nvPr/>
        </p:nvSpPr>
        <p:spPr>
          <a:xfrm>
            <a:off x="28444707" y="4616833"/>
            <a:ext cx="13134469" cy="25094328"/>
          </a:xfrm>
          <a:prstGeom prst="rect">
            <a:avLst/>
          </a:prstGeom>
          <a:noFill/>
        </p:spPr>
        <p:txBody>
          <a:bodyPr wrap="square" lIns="376202" tIns="188101" rIns="376202" bIns="188101" rtlCol="0">
            <a:spAutoFit/>
          </a:bodyPr>
          <a:lstStyle/>
          <a:p>
            <a:r>
              <a:rPr lang="en-US" sz="1800" dirty="0" smtClean="0">
                <a:latin typeface="Garamond"/>
              </a:rPr>
              <a:t>	</a:t>
            </a:r>
          </a:p>
          <a:p>
            <a:r>
              <a:rPr lang="en-US" sz="3200" b="1" dirty="0" smtClean="0">
                <a:latin typeface="Garamond"/>
              </a:rPr>
              <a:t>DIM</a:t>
            </a:r>
            <a:r>
              <a:rPr lang="en-US" sz="3200" b="1" baseline="-25000" dirty="0" smtClean="0">
                <a:latin typeface="Garamond"/>
              </a:rPr>
              <a:t>2</a:t>
            </a:r>
            <a:r>
              <a:rPr lang="en-US" sz="3200" b="1" dirty="0" smtClean="0">
                <a:latin typeface="Garamond"/>
              </a:rPr>
              <a:t>BOA </a:t>
            </a:r>
            <a:r>
              <a:rPr lang="en-US" sz="3200" b="1" dirty="0" smtClean="0">
                <a:latin typeface="Garamond"/>
              </a:rPr>
              <a:t>is </a:t>
            </a:r>
            <a:r>
              <a:rPr lang="en-US" sz="3200" b="1" dirty="0" smtClean="0">
                <a:latin typeface="Garamond"/>
              </a:rPr>
              <a:t>significantly different between </a:t>
            </a:r>
            <a:r>
              <a:rPr lang="en-US" sz="3200" b="1" dirty="0" smtClean="0">
                <a:latin typeface="Garamond"/>
              </a:rPr>
              <a:t>constitutive B73 and Mo17 </a:t>
            </a:r>
            <a:r>
              <a:rPr lang="en-US" sz="3200" b="1" dirty="0" smtClean="0">
                <a:latin typeface="Garamond"/>
              </a:rPr>
              <a:t>roots, </a:t>
            </a:r>
            <a:r>
              <a:rPr lang="en-US" sz="3200" b="1" dirty="0" smtClean="0">
                <a:latin typeface="Garamond"/>
              </a:rPr>
              <a:t>and is significantly changed in B73 roots upon </a:t>
            </a:r>
            <a:r>
              <a:rPr lang="en-US" sz="3200" b="1" i="1" dirty="0" smtClean="0">
                <a:latin typeface="Garamond"/>
              </a:rPr>
              <a:t>F. </a:t>
            </a:r>
            <a:r>
              <a:rPr lang="en-US" sz="3200" b="1" i="1" dirty="0" err="1" smtClean="0">
                <a:latin typeface="Garamond"/>
              </a:rPr>
              <a:t>graminearum</a:t>
            </a:r>
            <a:r>
              <a:rPr lang="en-US" sz="3200" b="1" dirty="0" smtClean="0">
                <a:latin typeface="Garamond"/>
              </a:rPr>
              <a:t> inoculation.</a:t>
            </a:r>
          </a:p>
          <a:p>
            <a:pPr marL="457200" indent="-457200">
              <a:buFont typeface="+mj-lt"/>
              <a:buAutoNum type="arabicPeriod"/>
            </a:pPr>
            <a:endParaRPr lang="en-US" sz="2400" dirty="0">
              <a:latin typeface="Garamond"/>
            </a:endParaRPr>
          </a:p>
          <a:p>
            <a:pPr marL="457200" indent="-457200">
              <a:buFont typeface="+mj-lt"/>
              <a:buAutoNum type="arabicPeriod"/>
            </a:pPr>
            <a:endParaRPr lang="en-US" sz="2400" dirty="0" smtClean="0">
              <a:latin typeface="Garamond"/>
            </a:endParaRPr>
          </a:p>
          <a:p>
            <a:pPr marL="457200" indent="-457200">
              <a:buFont typeface="+mj-lt"/>
              <a:buAutoNum type="arabicPeriod"/>
            </a:pPr>
            <a:endParaRPr lang="en-US" sz="2400" dirty="0">
              <a:latin typeface="Garamond"/>
            </a:endParaRPr>
          </a:p>
          <a:p>
            <a:pPr marL="457200" indent="-457200">
              <a:buFont typeface="+mj-lt"/>
              <a:buAutoNum type="arabicPeriod"/>
            </a:pPr>
            <a:endParaRPr lang="en-US" sz="2400" dirty="0" smtClean="0">
              <a:latin typeface="Garamond"/>
            </a:endParaRPr>
          </a:p>
          <a:p>
            <a:pPr marL="457200" indent="-457200">
              <a:buFont typeface="+mj-lt"/>
              <a:buAutoNum type="arabicPeriod"/>
            </a:pPr>
            <a:endParaRPr lang="en-US" sz="2400" dirty="0">
              <a:latin typeface="Garamond"/>
            </a:endParaRPr>
          </a:p>
          <a:p>
            <a:pPr marL="457200" indent="-457200">
              <a:buFont typeface="+mj-lt"/>
              <a:buAutoNum type="arabicPeriod"/>
            </a:pPr>
            <a:endParaRPr lang="en-US" sz="2400" dirty="0" smtClean="0">
              <a:latin typeface="Garamond"/>
            </a:endParaRPr>
          </a:p>
          <a:p>
            <a:pPr marL="457200" indent="-457200">
              <a:buFont typeface="+mj-lt"/>
              <a:buAutoNum type="arabicPeriod"/>
            </a:pPr>
            <a:endParaRPr lang="en-US" sz="2400" dirty="0" smtClean="0">
              <a:latin typeface="Garamond"/>
            </a:endParaRPr>
          </a:p>
          <a:p>
            <a:pPr marL="457200" indent="-457200">
              <a:buFont typeface="+mj-lt"/>
              <a:buAutoNum type="arabicPeriod"/>
            </a:pPr>
            <a:endParaRPr lang="en-US" sz="2400" dirty="0">
              <a:latin typeface="Garamond"/>
            </a:endParaRPr>
          </a:p>
          <a:p>
            <a:endParaRPr lang="en-US" sz="2400" dirty="0">
              <a:latin typeface="Garamond"/>
            </a:endParaRPr>
          </a:p>
          <a:p>
            <a:endParaRPr lang="en-US" sz="2400" dirty="0" smtClean="0">
              <a:latin typeface="Garamond"/>
            </a:endParaRPr>
          </a:p>
          <a:p>
            <a:endParaRPr lang="en-US" sz="2400" dirty="0">
              <a:latin typeface="Garamond"/>
            </a:endParaRPr>
          </a:p>
          <a:p>
            <a:endParaRPr lang="en-US" sz="2400" dirty="0" smtClean="0">
              <a:latin typeface="Garamond"/>
            </a:endParaRPr>
          </a:p>
          <a:p>
            <a:r>
              <a:rPr lang="en-US" sz="1400" dirty="0" smtClean="0">
                <a:latin typeface="Garamond"/>
              </a:rPr>
              <a:t>      </a:t>
            </a:r>
          </a:p>
          <a:p>
            <a:endParaRPr lang="en-US" sz="1400" dirty="0">
              <a:latin typeface="Garamond"/>
            </a:endParaRPr>
          </a:p>
          <a:p>
            <a:endParaRPr lang="en-US" sz="1400" dirty="0" smtClean="0">
              <a:latin typeface="Garamond"/>
            </a:endParaRPr>
          </a:p>
          <a:p>
            <a:endParaRPr lang="en-US" sz="1400" dirty="0" smtClean="0">
              <a:latin typeface="Garamond"/>
            </a:endParaRPr>
          </a:p>
          <a:p>
            <a:endParaRPr lang="en-US" sz="2800" dirty="0" smtClean="0">
              <a:latin typeface="Garamond"/>
            </a:endParaRPr>
          </a:p>
          <a:p>
            <a:r>
              <a:rPr lang="en-US" sz="3200" b="1" dirty="0" smtClean="0">
                <a:latin typeface="Garamond"/>
              </a:rPr>
              <a:t>QTL </a:t>
            </a:r>
            <a:r>
              <a:rPr lang="en-US" sz="3200" b="1" dirty="0" smtClean="0">
                <a:latin typeface="Garamond"/>
              </a:rPr>
              <a:t>mapping of </a:t>
            </a:r>
            <a:r>
              <a:rPr lang="en-US" sz="3200" b="1" dirty="0">
                <a:latin typeface="Garamond"/>
              </a:rPr>
              <a:t>c</a:t>
            </a:r>
            <a:r>
              <a:rPr lang="en-US" sz="3200" b="1" dirty="0" smtClean="0">
                <a:latin typeface="Garamond"/>
              </a:rPr>
              <a:t>onstitutive DIM</a:t>
            </a:r>
            <a:r>
              <a:rPr lang="en-US" sz="3200" b="1" baseline="-25000" dirty="0" smtClean="0">
                <a:latin typeface="Garamond"/>
              </a:rPr>
              <a:t>2</a:t>
            </a:r>
            <a:r>
              <a:rPr lang="en-US" sz="3200" b="1" dirty="0" smtClean="0">
                <a:latin typeface="Garamond"/>
              </a:rPr>
              <a:t>BOA content in seedling roots identifies a novel </a:t>
            </a:r>
            <a:r>
              <a:rPr lang="en-US" sz="3200" b="1" dirty="0" err="1" smtClean="0">
                <a:latin typeface="Garamond"/>
              </a:rPr>
              <a:t>benzoxazinoid</a:t>
            </a:r>
            <a:r>
              <a:rPr lang="en-US" sz="3200" b="1" dirty="0" smtClean="0">
                <a:latin typeface="Garamond"/>
              </a:rPr>
              <a:t> biosynthetic gene.</a:t>
            </a:r>
            <a:endParaRPr lang="en-US" sz="32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pPr marL="342900" indent="-342900">
              <a:buFont typeface="Arial"/>
              <a:buChar char="•"/>
            </a:pPr>
            <a:endParaRPr lang="en-US" sz="2400" b="1" dirty="0">
              <a:latin typeface="Garamond"/>
            </a:endParaRPr>
          </a:p>
          <a:p>
            <a:endParaRPr lang="en-US" sz="2800" dirty="0" smtClean="0">
              <a:latin typeface="Garamond"/>
            </a:endParaRPr>
          </a:p>
          <a:p>
            <a:pPr marL="342900" indent="-342900">
              <a:buFont typeface="Arial"/>
              <a:buChar char="•"/>
            </a:pPr>
            <a:endParaRPr lang="en-US" sz="2800" dirty="0" smtClean="0">
              <a:latin typeface="Garamond"/>
            </a:endParaRPr>
          </a:p>
          <a:p>
            <a:pPr marL="342900" indent="-342900">
              <a:buFont typeface="Arial"/>
              <a:buChar char="•"/>
            </a:pPr>
            <a:endParaRPr lang="en-US" sz="2800" dirty="0" smtClean="0">
              <a:latin typeface="Garamond"/>
            </a:endParaRPr>
          </a:p>
          <a:p>
            <a:r>
              <a:rPr lang="en-US" sz="3200" b="1" dirty="0" smtClean="0">
                <a:latin typeface="Garamond"/>
              </a:rPr>
              <a:t>QTL </a:t>
            </a:r>
            <a:r>
              <a:rPr lang="en-US" sz="3200" b="1" dirty="0" smtClean="0">
                <a:latin typeface="Garamond"/>
              </a:rPr>
              <a:t>mapping of metabolites with contrasting constitutive content in B73 and Mo17 roots identifies a few genomic hotspots simultaneous regulating multiple metabolites.</a:t>
            </a:r>
          </a:p>
          <a:p>
            <a:endParaRPr lang="en-US" sz="2800" b="1" dirty="0">
              <a:latin typeface="Garamond"/>
            </a:endParaRPr>
          </a:p>
          <a:p>
            <a:endParaRPr lang="en-US" sz="2800" b="1" dirty="0" smtClean="0">
              <a:latin typeface="Garamond"/>
            </a:endParaRPr>
          </a:p>
          <a:p>
            <a:endParaRPr lang="en-US" sz="2800" b="1" dirty="0">
              <a:latin typeface="Garamond"/>
            </a:endParaRPr>
          </a:p>
          <a:p>
            <a:endParaRPr lang="en-US" sz="2800" b="1" dirty="0" smtClean="0">
              <a:latin typeface="Garamond"/>
            </a:endParaRPr>
          </a:p>
          <a:p>
            <a:endParaRPr lang="en-US" sz="2800" b="1" dirty="0">
              <a:latin typeface="Garamond"/>
            </a:endParaRPr>
          </a:p>
          <a:p>
            <a:endParaRPr lang="en-US" sz="2800" b="1" dirty="0" smtClean="0">
              <a:latin typeface="Garamond"/>
            </a:endParaRPr>
          </a:p>
          <a:p>
            <a:endParaRPr lang="en-US" sz="2800" b="1" dirty="0">
              <a:latin typeface="Garamond"/>
            </a:endParaRPr>
          </a:p>
          <a:p>
            <a:endParaRPr lang="en-US" sz="2800" b="1" dirty="0" smtClean="0">
              <a:latin typeface="Garamond"/>
            </a:endParaRPr>
          </a:p>
          <a:p>
            <a:endParaRPr lang="en-US" sz="2800" b="1" dirty="0">
              <a:latin typeface="Garamond"/>
            </a:endParaRPr>
          </a:p>
          <a:p>
            <a:endParaRPr lang="en-US" sz="2800" b="1" dirty="0" smtClean="0">
              <a:latin typeface="Garamond"/>
            </a:endParaRPr>
          </a:p>
          <a:p>
            <a:endParaRPr lang="en-US" sz="2800" b="1" dirty="0">
              <a:latin typeface="Garamond"/>
            </a:endParaRPr>
          </a:p>
          <a:p>
            <a:endParaRPr lang="en-US" sz="2800" b="1" dirty="0" smtClean="0">
              <a:latin typeface="Garamond"/>
            </a:endParaRPr>
          </a:p>
          <a:p>
            <a:endParaRPr lang="en-US" sz="3200" b="1" dirty="0" smtClean="0">
              <a:latin typeface="Garamond"/>
            </a:endParaRPr>
          </a:p>
          <a:p>
            <a:r>
              <a:rPr lang="en-US" sz="3200" b="1" dirty="0" smtClean="0">
                <a:latin typeface="Garamond"/>
              </a:rPr>
              <a:t>Future Perspectives</a:t>
            </a:r>
          </a:p>
          <a:p>
            <a:pPr marL="457200" indent="-457200">
              <a:buFont typeface="Arial"/>
              <a:buChar char="•"/>
            </a:pPr>
            <a:r>
              <a:rPr lang="en-US" sz="2800" dirty="0" smtClean="0">
                <a:latin typeface="Garamond"/>
              </a:rPr>
              <a:t>Purify and identify putative </a:t>
            </a:r>
            <a:r>
              <a:rPr lang="en-US" sz="2800" i="1" dirty="0" smtClean="0">
                <a:latin typeface="Garamond"/>
              </a:rPr>
              <a:t>F. </a:t>
            </a:r>
            <a:r>
              <a:rPr lang="en-US" sz="2800" i="1" dirty="0" err="1" smtClean="0">
                <a:latin typeface="Garamond"/>
              </a:rPr>
              <a:t>graminearum</a:t>
            </a:r>
            <a:r>
              <a:rPr lang="en-US" sz="2800" i="1" dirty="0" smtClean="0">
                <a:latin typeface="Garamond"/>
              </a:rPr>
              <a:t> </a:t>
            </a:r>
            <a:r>
              <a:rPr lang="en-US" sz="2800" dirty="0" smtClean="0">
                <a:latin typeface="Garamond"/>
              </a:rPr>
              <a:t>resistance-related compounds, and test for </a:t>
            </a:r>
            <a:r>
              <a:rPr lang="en-US" sz="2800" i="1" dirty="0" smtClean="0">
                <a:latin typeface="Garamond"/>
              </a:rPr>
              <a:t>in vitro </a:t>
            </a:r>
            <a:r>
              <a:rPr lang="en-US" sz="2800" dirty="0" smtClean="0">
                <a:latin typeface="Garamond"/>
              </a:rPr>
              <a:t>effect on fungal growth.</a:t>
            </a:r>
          </a:p>
          <a:p>
            <a:pPr marL="457200" indent="-457200">
              <a:buFont typeface="Arial"/>
              <a:buChar char="•"/>
            </a:pPr>
            <a:r>
              <a:rPr lang="en-US" sz="2800" dirty="0" smtClean="0">
                <a:latin typeface="Garamond"/>
              </a:rPr>
              <a:t>Combine QTL mapping results with a </a:t>
            </a:r>
            <a:r>
              <a:rPr lang="en-US" sz="2800" dirty="0" err="1" smtClean="0">
                <a:latin typeface="Garamond"/>
              </a:rPr>
              <a:t>transcriptomics</a:t>
            </a:r>
            <a:r>
              <a:rPr lang="en-US" sz="2800" dirty="0" smtClean="0">
                <a:latin typeface="Garamond"/>
              </a:rPr>
              <a:t> study to identify candidate genes and validate with near isogeneic lines, transposon insertion lines, and/or heterologous expression.</a:t>
            </a:r>
          </a:p>
        </p:txBody>
      </p:sp>
      <p:sp>
        <p:nvSpPr>
          <p:cNvPr id="7" name="Rounded Rectangle 6"/>
          <p:cNvSpPr/>
          <p:nvPr/>
        </p:nvSpPr>
        <p:spPr>
          <a:xfrm>
            <a:off x="28134673" y="4314415"/>
            <a:ext cx="13444503" cy="27353657"/>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376202" tIns="188101" rIns="376202" bIns="188101" rtlCol="0" anchor="ctr"/>
          <a:lstStyle/>
          <a:p>
            <a:pPr algn="ctr"/>
            <a:endParaRPr lang="en-US" dirty="0">
              <a:latin typeface="Garamond"/>
            </a:endParaRPr>
          </a:p>
        </p:txBody>
      </p:sp>
      <p:sp>
        <p:nvSpPr>
          <p:cNvPr id="8" name="Rounded Rectangle 7"/>
          <p:cNvSpPr/>
          <p:nvPr/>
        </p:nvSpPr>
        <p:spPr>
          <a:xfrm>
            <a:off x="14059645" y="4314415"/>
            <a:ext cx="14070374" cy="27353657"/>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376202" tIns="188101" rIns="376202" bIns="188101" rtlCol="0" anchor="ctr"/>
          <a:lstStyle/>
          <a:p>
            <a:pPr algn="ctr"/>
            <a:endParaRPr lang="en-US" dirty="0">
              <a:latin typeface="Garamond"/>
            </a:endParaRPr>
          </a:p>
        </p:txBody>
      </p:sp>
      <p:sp>
        <p:nvSpPr>
          <p:cNvPr id="9" name="Rounded Rectangle 8"/>
          <p:cNvSpPr/>
          <p:nvPr/>
        </p:nvSpPr>
        <p:spPr>
          <a:xfrm>
            <a:off x="343632" y="4314415"/>
            <a:ext cx="13726745" cy="27353657"/>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376202" tIns="188101" rIns="376202" bIns="188101" rtlCol="0" anchor="ctr"/>
          <a:lstStyle/>
          <a:p>
            <a:pPr algn="ctr"/>
            <a:endParaRPr lang="en-US" dirty="0">
              <a:latin typeface="Garamond"/>
            </a:endParaRPr>
          </a:p>
        </p:txBody>
      </p:sp>
      <p:sp>
        <p:nvSpPr>
          <p:cNvPr id="10" name="TextBox 9"/>
          <p:cNvSpPr txBox="1"/>
          <p:nvPr/>
        </p:nvSpPr>
        <p:spPr>
          <a:xfrm>
            <a:off x="932396" y="4610166"/>
            <a:ext cx="12576418" cy="6473852"/>
          </a:xfrm>
          <a:prstGeom prst="rect">
            <a:avLst/>
          </a:prstGeom>
          <a:noFill/>
        </p:spPr>
        <p:txBody>
          <a:bodyPr wrap="square" lIns="376202" tIns="188101" rIns="376202" bIns="188101" rtlCol="0">
            <a:spAutoFit/>
          </a:bodyPr>
          <a:lstStyle/>
          <a:p>
            <a:r>
              <a:rPr lang="en-US" sz="3200" b="1" dirty="0">
                <a:latin typeface="Garamond"/>
              </a:rPr>
              <a:t>Introduction</a:t>
            </a:r>
          </a:p>
          <a:p>
            <a:pPr lvl="0"/>
            <a:r>
              <a:rPr lang="en-US" sz="2800" i="1" dirty="0" err="1">
                <a:solidFill>
                  <a:schemeClr val="dk1"/>
                </a:solidFill>
                <a:latin typeface="Garamond"/>
                <a:ea typeface="Garamond"/>
                <a:cs typeface="Garamond"/>
                <a:sym typeface="Garamond"/>
              </a:rPr>
              <a:t>Fusarium</a:t>
            </a:r>
            <a:r>
              <a:rPr lang="en-US" sz="2800" i="1" dirty="0">
                <a:solidFill>
                  <a:schemeClr val="dk1"/>
                </a:solidFill>
                <a:latin typeface="Garamond"/>
                <a:ea typeface="Garamond"/>
                <a:cs typeface="Garamond"/>
                <a:sym typeface="Garamond"/>
              </a:rPr>
              <a:t> </a:t>
            </a:r>
            <a:r>
              <a:rPr lang="en-US" sz="2800" i="1" dirty="0" err="1">
                <a:solidFill>
                  <a:schemeClr val="dk1"/>
                </a:solidFill>
                <a:latin typeface="Garamond"/>
                <a:ea typeface="Garamond"/>
                <a:cs typeface="Garamond"/>
                <a:sym typeface="Garamond"/>
              </a:rPr>
              <a:t>graminearum</a:t>
            </a:r>
            <a:r>
              <a:rPr lang="en-US" sz="2800" dirty="0">
                <a:solidFill>
                  <a:schemeClr val="dk1"/>
                </a:solidFill>
                <a:latin typeface="Garamond"/>
                <a:ea typeface="Garamond"/>
                <a:cs typeface="Garamond"/>
                <a:sym typeface="Garamond"/>
              </a:rPr>
              <a:t> is one of the most destructive and widespread fungal pathogens attacking small grain crops. In maize, it is a major concern for contaminating kernels with </a:t>
            </a:r>
            <a:r>
              <a:rPr lang="en-US" sz="2800" dirty="0" err="1">
                <a:solidFill>
                  <a:schemeClr val="dk1"/>
                </a:solidFill>
                <a:latin typeface="Garamond"/>
                <a:ea typeface="Garamond"/>
                <a:cs typeface="Garamond"/>
                <a:sym typeface="Garamond"/>
              </a:rPr>
              <a:t>mycotoxins</a:t>
            </a:r>
            <a:r>
              <a:rPr lang="en-US" sz="2800" dirty="0">
                <a:solidFill>
                  <a:schemeClr val="dk1"/>
                </a:solidFill>
                <a:latin typeface="Garamond"/>
                <a:ea typeface="Garamond"/>
                <a:cs typeface="Garamond"/>
                <a:sym typeface="Garamond"/>
              </a:rPr>
              <a:t>, as well as infecting stems (</a:t>
            </a:r>
            <a:r>
              <a:rPr lang="en-US" sz="2800" dirty="0" err="1">
                <a:solidFill>
                  <a:schemeClr val="dk1"/>
                </a:solidFill>
                <a:latin typeface="Garamond"/>
                <a:ea typeface="Garamond"/>
                <a:cs typeface="Garamond"/>
                <a:sym typeface="Garamond"/>
              </a:rPr>
              <a:t>Gibberella</a:t>
            </a:r>
            <a:r>
              <a:rPr lang="en-US" sz="2800" dirty="0">
                <a:solidFill>
                  <a:schemeClr val="dk1"/>
                </a:solidFill>
                <a:latin typeface="Garamond"/>
                <a:ea typeface="Garamond"/>
                <a:cs typeface="Garamond"/>
                <a:sym typeface="Garamond"/>
              </a:rPr>
              <a:t> stem rot) and seedlings (</a:t>
            </a:r>
            <a:r>
              <a:rPr lang="en-US" sz="2800" dirty="0" err="1">
                <a:solidFill>
                  <a:schemeClr val="dk1"/>
                </a:solidFill>
                <a:latin typeface="Garamond"/>
                <a:ea typeface="Garamond"/>
                <a:cs typeface="Garamond"/>
                <a:sym typeface="Garamond"/>
              </a:rPr>
              <a:t>Gibberella</a:t>
            </a:r>
            <a:r>
              <a:rPr lang="en-US" sz="2800" dirty="0">
                <a:solidFill>
                  <a:schemeClr val="dk1"/>
                </a:solidFill>
                <a:latin typeface="Garamond"/>
                <a:ea typeface="Garamond"/>
                <a:cs typeface="Garamond"/>
                <a:sym typeface="Garamond"/>
              </a:rPr>
              <a:t> seedling blight). Previous genetic mapping efforts for resistance in maize have identified a large number of environment-dependent quantitative trait loci (QTL) with small effect </a:t>
            </a:r>
            <a:r>
              <a:rPr lang="en-US" sz="2800" dirty="0" smtClean="0">
                <a:solidFill>
                  <a:schemeClr val="dk1"/>
                </a:solidFill>
                <a:latin typeface="Garamond"/>
                <a:ea typeface="Garamond"/>
                <a:cs typeface="Garamond"/>
                <a:sym typeface="Garamond"/>
              </a:rPr>
              <a:t>size. </a:t>
            </a:r>
            <a:r>
              <a:rPr lang="en-US" sz="2800" dirty="0">
                <a:solidFill>
                  <a:schemeClr val="dk1"/>
                </a:solidFill>
                <a:latin typeface="Garamond"/>
                <a:ea typeface="Garamond"/>
                <a:cs typeface="Garamond"/>
                <a:sym typeface="Garamond"/>
              </a:rPr>
              <a:t>In this project, we </a:t>
            </a:r>
            <a:r>
              <a:rPr lang="en-US" sz="2800" b="1" dirty="0">
                <a:solidFill>
                  <a:schemeClr val="dk1"/>
                </a:solidFill>
                <a:latin typeface="Garamond"/>
                <a:ea typeface="Garamond"/>
                <a:cs typeface="Garamond"/>
                <a:sym typeface="Garamond"/>
              </a:rPr>
              <a:t>focus</a:t>
            </a:r>
            <a:r>
              <a:rPr lang="en-US" sz="2800" dirty="0">
                <a:solidFill>
                  <a:schemeClr val="dk1"/>
                </a:solidFill>
                <a:latin typeface="Garamond"/>
                <a:ea typeface="Garamond"/>
                <a:cs typeface="Garamond"/>
                <a:sym typeface="Garamond"/>
              </a:rPr>
              <a:t> </a:t>
            </a:r>
            <a:r>
              <a:rPr lang="en-US" sz="2800" b="1" dirty="0">
                <a:solidFill>
                  <a:schemeClr val="dk1"/>
                </a:solidFill>
                <a:latin typeface="Garamond"/>
                <a:ea typeface="Garamond"/>
                <a:cs typeface="Garamond"/>
                <a:sym typeface="Garamond"/>
              </a:rPr>
              <a:t>on a less studied developmental </a:t>
            </a:r>
            <a:r>
              <a:rPr lang="en-US" sz="2800" b="1" dirty="0" smtClean="0">
                <a:solidFill>
                  <a:schemeClr val="dk1"/>
                </a:solidFill>
                <a:latin typeface="Garamond"/>
                <a:ea typeface="Garamond"/>
                <a:cs typeface="Garamond"/>
                <a:sym typeface="Garamond"/>
              </a:rPr>
              <a:t>stage (V3 seedlings) and </a:t>
            </a:r>
            <a:r>
              <a:rPr lang="en-US" sz="2800" b="1" dirty="0">
                <a:solidFill>
                  <a:schemeClr val="dk1"/>
                </a:solidFill>
                <a:latin typeface="Garamond"/>
                <a:ea typeface="Garamond"/>
                <a:cs typeface="Garamond"/>
                <a:sym typeface="Garamond"/>
              </a:rPr>
              <a:t>tissue </a:t>
            </a:r>
            <a:r>
              <a:rPr lang="en-US" sz="2800" b="1" dirty="0" smtClean="0">
                <a:solidFill>
                  <a:schemeClr val="dk1"/>
                </a:solidFill>
                <a:latin typeface="Garamond"/>
                <a:ea typeface="Garamond"/>
                <a:cs typeface="Garamond"/>
                <a:sym typeface="Garamond"/>
              </a:rPr>
              <a:t>type (roots) </a:t>
            </a:r>
            <a:r>
              <a:rPr lang="en-US" sz="2800" dirty="0">
                <a:solidFill>
                  <a:schemeClr val="dk1"/>
                </a:solidFill>
                <a:latin typeface="Garamond"/>
                <a:ea typeface="Garamond"/>
                <a:cs typeface="Garamond"/>
                <a:sym typeface="Garamond"/>
              </a:rPr>
              <a:t>in maize-</a:t>
            </a:r>
            <a:r>
              <a:rPr lang="en-US" sz="2800" i="1" dirty="0">
                <a:solidFill>
                  <a:schemeClr val="dk1"/>
                </a:solidFill>
                <a:latin typeface="Garamond"/>
                <a:ea typeface="Garamond"/>
                <a:cs typeface="Garamond"/>
                <a:sym typeface="Garamond"/>
              </a:rPr>
              <a:t>F. </a:t>
            </a:r>
            <a:r>
              <a:rPr lang="en-US" sz="2800" i="1" dirty="0" err="1">
                <a:solidFill>
                  <a:schemeClr val="dk1"/>
                </a:solidFill>
                <a:latin typeface="Garamond"/>
                <a:ea typeface="Garamond"/>
                <a:cs typeface="Garamond"/>
                <a:sym typeface="Garamond"/>
              </a:rPr>
              <a:t>graminearum</a:t>
            </a:r>
            <a:r>
              <a:rPr lang="en-US" sz="2800" dirty="0">
                <a:solidFill>
                  <a:schemeClr val="dk1"/>
                </a:solidFill>
                <a:latin typeface="Garamond"/>
                <a:ea typeface="Garamond"/>
                <a:cs typeface="Garamond"/>
                <a:sym typeface="Garamond"/>
              </a:rPr>
              <a:t> interaction </a:t>
            </a:r>
            <a:r>
              <a:rPr lang="en-US" sz="2800" dirty="0" smtClean="0">
                <a:solidFill>
                  <a:schemeClr val="dk1"/>
                </a:solidFill>
                <a:latin typeface="Garamond"/>
                <a:ea typeface="Garamond"/>
                <a:cs typeface="Garamond"/>
                <a:sym typeface="Garamond"/>
              </a:rPr>
              <a:t>studies, </a:t>
            </a:r>
            <a:r>
              <a:rPr lang="en-US" sz="2800" b="1" dirty="0" smtClean="0">
                <a:solidFill>
                  <a:schemeClr val="dk1"/>
                </a:solidFill>
                <a:latin typeface="Garamond"/>
                <a:ea typeface="Garamond"/>
                <a:cs typeface="Garamond"/>
                <a:sym typeface="Garamond"/>
              </a:rPr>
              <a:t>use better defined and quantitative traits</a:t>
            </a:r>
            <a:r>
              <a:rPr lang="en-US" sz="2800" dirty="0" smtClean="0">
                <a:solidFill>
                  <a:schemeClr val="dk1"/>
                </a:solidFill>
                <a:latin typeface="Garamond"/>
                <a:ea typeface="Garamond"/>
                <a:cs typeface="Garamond"/>
                <a:sym typeface="Garamond"/>
              </a:rPr>
              <a:t>, and perform artificial inoculation experiment with diverse maize and fungal genotypes in </a:t>
            </a:r>
            <a:r>
              <a:rPr lang="en-US" sz="2800" b="1" dirty="0" smtClean="0">
                <a:solidFill>
                  <a:schemeClr val="dk1"/>
                </a:solidFill>
                <a:latin typeface="Garamond"/>
                <a:ea typeface="Garamond"/>
                <a:cs typeface="Garamond"/>
                <a:sym typeface="Garamond"/>
              </a:rPr>
              <a:t>controlled growth chambers</a:t>
            </a:r>
            <a:r>
              <a:rPr lang="en-US" sz="2800" dirty="0" smtClean="0">
                <a:solidFill>
                  <a:schemeClr val="dk1"/>
                </a:solidFill>
                <a:latin typeface="Garamond"/>
                <a:ea typeface="Garamond"/>
                <a:cs typeface="Garamond"/>
                <a:sym typeface="Garamond"/>
              </a:rPr>
              <a:t>. </a:t>
            </a:r>
            <a:r>
              <a:rPr lang="en-US" sz="2800" dirty="0">
                <a:solidFill>
                  <a:schemeClr val="dk1"/>
                </a:solidFill>
                <a:latin typeface="Garamond"/>
                <a:ea typeface="Garamond"/>
                <a:cs typeface="Garamond"/>
                <a:sym typeface="Garamond"/>
              </a:rPr>
              <a:t>We evaluate the natural variation in morphological changes induced by </a:t>
            </a:r>
            <a:r>
              <a:rPr lang="en-US" sz="2800" i="1" dirty="0">
                <a:solidFill>
                  <a:schemeClr val="dk1"/>
                </a:solidFill>
                <a:latin typeface="Garamond"/>
                <a:ea typeface="Garamond"/>
                <a:cs typeface="Garamond"/>
                <a:sym typeface="Garamond"/>
              </a:rPr>
              <a:t>F. </a:t>
            </a:r>
            <a:r>
              <a:rPr lang="en-US" sz="2800" i="1" dirty="0" err="1">
                <a:solidFill>
                  <a:schemeClr val="dk1"/>
                </a:solidFill>
                <a:latin typeface="Garamond"/>
                <a:ea typeface="Garamond"/>
                <a:cs typeface="Garamond"/>
                <a:sym typeface="Garamond"/>
              </a:rPr>
              <a:t>graminearum</a:t>
            </a:r>
            <a:r>
              <a:rPr lang="en-US" sz="2800" dirty="0">
                <a:solidFill>
                  <a:schemeClr val="dk1"/>
                </a:solidFill>
                <a:latin typeface="Garamond"/>
                <a:ea typeface="Garamond"/>
                <a:cs typeface="Garamond"/>
                <a:sym typeface="Garamond"/>
              </a:rPr>
              <a:t> root infection, and take a comparative approach to identify potential biochemical component of resistance. These studies provide data for future genetic mapping of </a:t>
            </a:r>
            <a:r>
              <a:rPr lang="en-US" sz="2800" dirty="0" smtClean="0">
                <a:solidFill>
                  <a:schemeClr val="dk1"/>
                </a:solidFill>
                <a:latin typeface="Garamond"/>
                <a:ea typeface="Garamond"/>
                <a:cs typeface="Garamond"/>
                <a:sym typeface="Garamond"/>
              </a:rPr>
              <a:t>resistance </a:t>
            </a:r>
            <a:r>
              <a:rPr lang="en-US" sz="2800" dirty="0">
                <a:solidFill>
                  <a:schemeClr val="dk1"/>
                </a:solidFill>
                <a:latin typeface="Garamond"/>
                <a:ea typeface="Garamond"/>
                <a:cs typeface="Garamond"/>
                <a:sym typeface="Garamond"/>
              </a:rPr>
              <a:t>against </a:t>
            </a:r>
            <a:r>
              <a:rPr lang="en-US" sz="2800" i="1" dirty="0">
                <a:solidFill>
                  <a:schemeClr val="dk1"/>
                </a:solidFill>
                <a:latin typeface="Garamond"/>
                <a:ea typeface="Garamond"/>
                <a:cs typeface="Garamond"/>
                <a:sym typeface="Garamond"/>
              </a:rPr>
              <a:t>F. </a:t>
            </a:r>
            <a:r>
              <a:rPr lang="en-US" sz="2800" i="1" dirty="0" err="1">
                <a:solidFill>
                  <a:schemeClr val="dk1"/>
                </a:solidFill>
                <a:latin typeface="Garamond"/>
                <a:ea typeface="Garamond"/>
                <a:cs typeface="Garamond"/>
                <a:sym typeface="Garamond"/>
              </a:rPr>
              <a:t>graminearum</a:t>
            </a:r>
            <a:r>
              <a:rPr lang="en-US" sz="2800" i="1" dirty="0">
                <a:solidFill>
                  <a:schemeClr val="dk1"/>
                </a:solidFill>
                <a:latin typeface="Garamond"/>
                <a:ea typeface="Garamond"/>
                <a:cs typeface="Garamond"/>
                <a:sym typeface="Garamond"/>
              </a:rPr>
              <a:t> </a:t>
            </a:r>
            <a:r>
              <a:rPr lang="en-US" sz="2800" dirty="0">
                <a:solidFill>
                  <a:schemeClr val="dk1"/>
                </a:solidFill>
                <a:latin typeface="Garamond"/>
                <a:ea typeface="Garamond"/>
                <a:cs typeface="Garamond"/>
                <a:sym typeface="Garamond"/>
              </a:rPr>
              <a:t>in maize seedlings.</a:t>
            </a:r>
            <a:endParaRPr lang="en-US" sz="2800" i="1" dirty="0">
              <a:solidFill>
                <a:schemeClr val="dk1"/>
              </a:solidFill>
              <a:latin typeface="Garamond"/>
              <a:ea typeface="Garamond"/>
              <a:cs typeface="Garamond"/>
              <a:sym typeface="Garamond"/>
            </a:endParaRPr>
          </a:p>
        </p:txBody>
      </p:sp>
      <p:sp>
        <p:nvSpPr>
          <p:cNvPr id="59" name="TextBox 58"/>
          <p:cNvSpPr txBox="1"/>
          <p:nvPr/>
        </p:nvSpPr>
        <p:spPr>
          <a:xfrm>
            <a:off x="736631" y="21860534"/>
            <a:ext cx="12953891" cy="9243842"/>
          </a:xfrm>
          <a:prstGeom prst="rect">
            <a:avLst/>
          </a:prstGeom>
          <a:noFill/>
        </p:spPr>
        <p:txBody>
          <a:bodyPr wrap="square" lIns="376202" tIns="188101" rIns="376202" bIns="188101" rtlCol="0">
            <a:spAutoFit/>
          </a:bodyPr>
          <a:lstStyle/>
          <a:p>
            <a:endParaRPr lang="en-US" sz="3200" b="1" dirty="0" smtClean="0">
              <a:latin typeface="Garamond"/>
            </a:endParaRPr>
          </a:p>
          <a:p>
            <a:r>
              <a:rPr lang="en-US" sz="3200" b="1" dirty="0" err="1" smtClean="0">
                <a:latin typeface="Garamond"/>
              </a:rPr>
              <a:t>Fusarium</a:t>
            </a:r>
            <a:r>
              <a:rPr lang="en-US" sz="3200" b="1" i="1" dirty="0" smtClean="0">
                <a:latin typeface="Garamond"/>
              </a:rPr>
              <a:t> </a:t>
            </a:r>
            <a:r>
              <a:rPr lang="en-US" sz="3200" b="1" dirty="0" smtClean="0">
                <a:latin typeface="Garamond"/>
              </a:rPr>
              <a:t>Reduces Roots and Elongates Shoots of Maize Seedlings</a:t>
            </a:r>
            <a:endParaRPr lang="en-US" sz="3200" b="1" i="1" dirty="0" smtClean="0">
              <a:latin typeface="Garamond"/>
            </a:endParaRPr>
          </a:p>
          <a:p>
            <a:endParaRPr lang="en-US" sz="3200" b="1" dirty="0">
              <a:latin typeface="Garamond"/>
            </a:endParaRPr>
          </a:p>
          <a:p>
            <a:endParaRPr lang="en-US" sz="3200" b="1" dirty="0" smtClean="0">
              <a:latin typeface="Garamond"/>
            </a:endParaRPr>
          </a:p>
          <a:p>
            <a:endParaRPr lang="en-US" sz="3200" b="1" dirty="0">
              <a:latin typeface="Garamond"/>
            </a:endParaRPr>
          </a:p>
          <a:p>
            <a:endParaRPr lang="en-US" sz="3200" b="1" dirty="0" smtClean="0">
              <a:latin typeface="Garamond"/>
            </a:endParaRPr>
          </a:p>
          <a:p>
            <a:endParaRPr lang="en-US" sz="3200" b="1" dirty="0">
              <a:latin typeface="Garamond"/>
            </a:endParaRPr>
          </a:p>
          <a:p>
            <a:endParaRPr lang="en-US" sz="3200" b="1" dirty="0" smtClean="0">
              <a:latin typeface="Garamond"/>
            </a:endParaRPr>
          </a:p>
          <a:p>
            <a:endParaRPr lang="en-US" sz="3200" b="1" dirty="0">
              <a:latin typeface="Garamond"/>
            </a:endParaRPr>
          </a:p>
          <a:p>
            <a:endParaRPr lang="en-US" sz="3200" b="1" dirty="0" smtClean="0">
              <a:latin typeface="Garamond"/>
            </a:endParaRPr>
          </a:p>
          <a:p>
            <a:endParaRPr lang="en-US" sz="3200" b="1" dirty="0">
              <a:latin typeface="Garamond"/>
            </a:endParaRPr>
          </a:p>
          <a:p>
            <a:endParaRPr lang="en-US" sz="3200" b="1" dirty="0" smtClean="0">
              <a:latin typeface="Garamond"/>
            </a:endParaRPr>
          </a:p>
          <a:p>
            <a:endParaRPr lang="en-US" sz="3200" b="1" dirty="0">
              <a:latin typeface="Garamond"/>
            </a:endParaRPr>
          </a:p>
          <a:p>
            <a:endParaRPr lang="en-US" sz="3200" b="1" dirty="0" smtClean="0">
              <a:latin typeface="Garamond"/>
            </a:endParaRPr>
          </a:p>
          <a:p>
            <a:endParaRPr lang="en-US" sz="3200" b="1" dirty="0">
              <a:latin typeface="Garamond"/>
            </a:endParaRPr>
          </a:p>
          <a:p>
            <a:endParaRPr lang="en-US" sz="3200" b="1" dirty="0" smtClean="0">
              <a:latin typeface="Garamond"/>
            </a:endParaRPr>
          </a:p>
          <a:p>
            <a:r>
              <a:rPr lang="en-US" sz="3200" dirty="0" smtClean="0">
                <a:latin typeface="Garamond"/>
              </a:rPr>
              <a:t>Seedlings inoculated with </a:t>
            </a:r>
            <a:r>
              <a:rPr lang="en-US" sz="3200" i="1" dirty="0" smtClean="0">
                <a:latin typeface="Garamond"/>
              </a:rPr>
              <a:t>F. </a:t>
            </a:r>
            <a:r>
              <a:rPr lang="en-US" sz="3200" i="1" dirty="0" err="1" smtClean="0">
                <a:latin typeface="Garamond"/>
              </a:rPr>
              <a:t>graminearum</a:t>
            </a:r>
            <a:r>
              <a:rPr lang="en-US" sz="3200" i="1" dirty="0" smtClean="0">
                <a:latin typeface="Garamond"/>
              </a:rPr>
              <a:t> </a:t>
            </a:r>
            <a:r>
              <a:rPr lang="en-US" sz="3200" dirty="0" smtClean="0">
                <a:latin typeface="Garamond"/>
              </a:rPr>
              <a:t>spore suspension (</a:t>
            </a:r>
            <a:r>
              <a:rPr lang="en-US" sz="3200" dirty="0" smtClean="0">
                <a:latin typeface="Garamond"/>
              </a:rPr>
              <a:t>4.5x10</a:t>
            </a:r>
            <a:r>
              <a:rPr lang="en-US" sz="3200" baseline="30000" dirty="0" smtClean="0">
                <a:latin typeface="Garamond"/>
              </a:rPr>
              <a:t>5</a:t>
            </a:r>
            <a:r>
              <a:rPr lang="en-US" sz="3200" dirty="0" smtClean="0">
                <a:latin typeface="Garamond"/>
              </a:rPr>
              <a:t>/</a:t>
            </a:r>
            <a:r>
              <a:rPr lang="en-US" sz="3200" dirty="0" smtClean="0">
                <a:latin typeface="Garamond"/>
              </a:rPr>
              <a:t>mL) when primary roots </a:t>
            </a:r>
            <a:r>
              <a:rPr lang="en-US" sz="3200" dirty="0" smtClean="0">
                <a:latin typeface="Garamond"/>
              </a:rPr>
              <a:t>reached </a:t>
            </a:r>
            <a:r>
              <a:rPr lang="en-US" sz="3200" dirty="0" smtClean="0">
                <a:latin typeface="Garamond"/>
              </a:rPr>
              <a:t>~9 cm. Pictures taken 6 days post inoculation.</a:t>
            </a:r>
            <a:endParaRPr lang="en-US" sz="2800" dirty="0">
              <a:latin typeface="Garamond"/>
            </a:endParaRPr>
          </a:p>
        </p:txBody>
      </p:sp>
      <p:sp>
        <p:nvSpPr>
          <p:cNvPr id="2" name="TextBox 1"/>
          <p:cNvSpPr txBox="1"/>
          <p:nvPr/>
        </p:nvSpPr>
        <p:spPr>
          <a:xfrm>
            <a:off x="5153757" y="386481"/>
            <a:ext cx="31427408" cy="3519197"/>
          </a:xfrm>
          <a:prstGeom prst="rect">
            <a:avLst/>
          </a:prstGeom>
          <a:noFill/>
        </p:spPr>
        <p:txBody>
          <a:bodyPr wrap="square" lIns="376202" tIns="188101" rIns="376202" bIns="188101" rtlCol="0">
            <a:spAutoFit/>
          </a:bodyPr>
          <a:lstStyle/>
          <a:p>
            <a:pPr algn="ctr"/>
            <a:r>
              <a:rPr lang="en-US" sz="6000" b="1" dirty="0">
                <a:latin typeface="Cambria"/>
                <a:cs typeface="Cambria"/>
              </a:rPr>
              <a:t>Natural Variation in </a:t>
            </a:r>
            <a:r>
              <a:rPr lang="en-US" sz="6000" b="1" i="1" dirty="0">
                <a:latin typeface="Cambria"/>
                <a:cs typeface="Cambria"/>
              </a:rPr>
              <a:t>Fusarium graminearum </a:t>
            </a:r>
            <a:r>
              <a:rPr lang="en-US" sz="6000" b="1" dirty="0">
                <a:latin typeface="Cambria"/>
                <a:cs typeface="Cambria"/>
              </a:rPr>
              <a:t>Induced Changes in Maize </a:t>
            </a:r>
            <a:r>
              <a:rPr lang="en-US" sz="6000" b="1" dirty="0" smtClean="0">
                <a:latin typeface="Cambria"/>
                <a:cs typeface="Cambria"/>
              </a:rPr>
              <a:t>Seedlings</a:t>
            </a:r>
            <a:endParaRPr lang="en-US" sz="4400" b="1" dirty="0" smtClean="0">
              <a:latin typeface="Cambria"/>
              <a:cs typeface="Cambria"/>
            </a:endParaRPr>
          </a:p>
          <a:p>
            <a:pPr algn="ctr"/>
            <a:r>
              <a:rPr lang="en-US" sz="4800" dirty="0" smtClean="0">
                <a:latin typeface="Garamond"/>
              </a:rPr>
              <a:t>Shaoqun Zhou</a:t>
            </a:r>
            <a:r>
              <a:rPr lang="en-US" sz="4800" baseline="30000" dirty="0" smtClean="0">
                <a:latin typeface="Garamond"/>
              </a:rPr>
              <a:t>1,2</a:t>
            </a:r>
            <a:r>
              <a:rPr lang="en-US" sz="4800" dirty="0" smtClean="0">
                <a:latin typeface="Garamond"/>
              </a:rPr>
              <a:t>, </a:t>
            </a:r>
            <a:r>
              <a:rPr lang="en-US" sz="4800" dirty="0" err="1" smtClean="0">
                <a:latin typeface="Garamond"/>
              </a:rPr>
              <a:t>Meena</a:t>
            </a:r>
            <a:r>
              <a:rPr lang="en-US" sz="4800" dirty="0" smtClean="0">
                <a:latin typeface="Garamond"/>
              </a:rPr>
              <a:t> Haribal</a:t>
            </a:r>
            <a:r>
              <a:rPr lang="en-US" sz="4800" baseline="30000" dirty="0" smtClean="0">
                <a:latin typeface="Garamond"/>
              </a:rPr>
              <a:t>2</a:t>
            </a:r>
            <a:r>
              <a:rPr lang="en-US" sz="4800" dirty="0" smtClean="0">
                <a:latin typeface="Garamond"/>
              </a:rPr>
              <a:t>, Gary Bergstrom</a:t>
            </a:r>
            <a:r>
              <a:rPr lang="en-US" sz="4800" baseline="30000" dirty="0" smtClean="0">
                <a:latin typeface="Garamond"/>
              </a:rPr>
              <a:t>1</a:t>
            </a:r>
            <a:r>
              <a:rPr lang="en-US" sz="4800" dirty="0" smtClean="0">
                <a:latin typeface="Garamond"/>
              </a:rPr>
              <a:t>, </a:t>
            </a:r>
            <a:r>
              <a:rPr lang="en-US" sz="4800" dirty="0">
                <a:latin typeface="Garamond"/>
              </a:rPr>
              <a:t>and Georg </a:t>
            </a:r>
            <a:r>
              <a:rPr lang="en-US" sz="4800" dirty="0" smtClean="0">
                <a:latin typeface="Garamond"/>
              </a:rPr>
              <a:t>Jander</a:t>
            </a:r>
            <a:r>
              <a:rPr lang="en-US" sz="4800" baseline="30000" dirty="0" smtClean="0">
                <a:latin typeface="Garamond"/>
              </a:rPr>
              <a:t>2</a:t>
            </a:r>
            <a:r>
              <a:rPr lang="en-US" sz="4800" dirty="0" smtClean="0">
                <a:latin typeface="Garamond"/>
              </a:rPr>
              <a:t> </a:t>
            </a:r>
            <a:endParaRPr lang="en-US" sz="2800" dirty="0">
              <a:latin typeface="Garamond"/>
            </a:endParaRPr>
          </a:p>
          <a:p>
            <a:pPr algn="ctr"/>
            <a:r>
              <a:rPr lang="en-US" sz="4800" baseline="30000" dirty="0" smtClean="0">
                <a:latin typeface="Garamond"/>
              </a:rPr>
              <a:t>1</a:t>
            </a:r>
            <a:r>
              <a:rPr lang="en-US" sz="4800" dirty="0" smtClean="0">
                <a:latin typeface="Garamond"/>
              </a:rPr>
              <a:t>School of Integrative Plant Sciences, Cornell University, Ithaca, NY</a:t>
            </a:r>
          </a:p>
          <a:p>
            <a:pPr algn="ctr"/>
            <a:r>
              <a:rPr lang="en-US" sz="4800" baseline="30000" dirty="0" smtClean="0">
                <a:latin typeface="Garamond"/>
              </a:rPr>
              <a:t>2</a:t>
            </a:r>
            <a:r>
              <a:rPr lang="en-US" sz="4800" dirty="0" smtClean="0">
                <a:latin typeface="Garamond"/>
              </a:rPr>
              <a:t>Boyce Thompson Institute for Plant Research, Ithaca, NY</a:t>
            </a:r>
            <a:endParaRPr lang="en-US" sz="4400" dirty="0" smtClean="0">
              <a:latin typeface="Garamond"/>
            </a:endParaRPr>
          </a:p>
        </p:txBody>
      </p:sp>
      <p:sp>
        <p:nvSpPr>
          <p:cNvPr id="98" name="TextBox 97"/>
          <p:cNvSpPr txBox="1"/>
          <p:nvPr/>
        </p:nvSpPr>
        <p:spPr>
          <a:xfrm>
            <a:off x="715481" y="18041607"/>
            <a:ext cx="12627143" cy="4319416"/>
          </a:xfrm>
          <a:prstGeom prst="rect">
            <a:avLst/>
          </a:prstGeom>
          <a:noFill/>
        </p:spPr>
        <p:txBody>
          <a:bodyPr wrap="square" lIns="376202" tIns="188101" rIns="376202" bIns="188101" rtlCol="0">
            <a:spAutoFit/>
          </a:bodyPr>
          <a:lstStyle/>
          <a:p>
            <a:r>
              <a:rPr lang="en-US" sz="3200" b="1" dirty="0" smtClean="0">
                <a:latin typeface="Garamond"/>
              </a:rPr>
              <a:t>Goals</a:t>
            </a:r>
            <a:endParaRPr lang="en-US" sz="3200" b="1" dirty="0">
              <a:latin typeface="Garamond"/>
            </a:endParaRPr>
          </a:p>
          <a:p>
            <a:pPr marL="940506" indent="-940506">
              <a:buAutoNum type="arabicPeriod"/>
            </a:pPr>
            <a:r>
              <a:rPr lang="en-US" sz="2800" dirty="0" smtClean="0">
                <a:latin typeface="Garamond"/>
              </a:rPr>
              <a:t>Explore the </a:t>
            </a:r>
            <a:r>
              <a:rPr lang="en-US" sz="2800" dirty="0">
                <a:latin typeface="Garamond"/>
              </a:rPr>
              <a:t>natural variation in </a:t>
            </a:r>
            <a:r>
              <a:rPr lang="en-US" sz="2800" i="1" dirty="0" smtClean="0">
                <a:latin typeface="Garamond"/>
              </a:rPr>
              <a:t>F. </a:t>
            </a:r>
            <a:r>
              <a:rPr lang="en-US" sz="2800" i="1" dirty="0" err="1" smtClean="0">
                <a:latin typeface="Garamond"/>
              </a:rPr>
              <a:t>graminearum</a:t>
            </a:r>
            <a:r>
              <a:rPr lang="en-US" sz="2800" i="1" dirty="0" smtClean="0">
                <a:latin typeface="Garamond"/>
              </a:rPr>
              <a:t> </a:t>
            </a:r>
            <a:r>
              <a:rPr lang="en-US" sz="2800" dirty="0" smtClean="0">
                <a:latin typeface="Garamond"/>
              </a:rPr>
              <a:t>induced </a:t>
            </a:r>
            <a:r>
              <a:rPr lang="en-US" sz="2800" dirty="0">
                <a:latin typeface="Garamond"/>
              </a:rPr>
              <a:t>plant </a:t>
            </a:r>
            <a:r>
              <a:rPr lang="en-US" sz="2800" dirty="0" smtClean="0">
                <a:latin typeface="Garamond"/>
              </a:rPr>
              <a:t>morphological changes </a:t>
            </a:r>
            <a:r>
              <a:rPr lang="en-US" sz="2800" dirty="0">
                <a:latin typeface="Garamond"/>
              </a:rPr>
              <a:t>using diverse plant and fungal genotypes, and test for correlation </a:t>
            </a:r>
            <a:r>
              <a:rPr lang="en-US" sz="2800" dirty="0" smtClean="0">
                <a:latin typeface="Garamond"/>
              </a:rPr>
              <a:t>between these changes.</a:t>
            </a:r>
            <a:endParaRPr lang="en-US" sz="2800" dirty="0">
              <a:latin typeface="Garamond"/>
            </a:endParaRPr>
          </a:p>
          <a:p>
            <a:pPr marL="940506" indent="-940506">
              <a:buAutoNum type="arabicPeriod"/>
            </a:pPr>
            <a:r>
              <a:rPr lang="en-US" sz="2800" dirty="0" smtClean="0">
                <a:latin typeface="Garamond"/>
              </a:rPr>
              <a:t>Compare metabolic profiles of maize genotypes showing contrasting morphological changes in response to </a:t>
            </a:r>
            <a:r>
              <a:rPr lang="en-US" sz="2800" i="1" dirty="0" smtClean="0">
                <a:latin typeface="Garamond"/>
              </a:rPr>
              <a:t>F. </a:t>
            </a:r>
            <a:r>
              <a:rPr lang="en-US" sz="2800" i="1" dirty="0" err="1" smtClean="0">
                <a:latin typeface="Garamond"/>
              </a:rPr>
              <a:t>graminearum</a:t>
            </a:r>
            <a:r>
              <a:rPr lang="en-US" sz="2800" i="1" dirty="0" smtClean="0">
                <a:latin typeface="Garamond"/>
              </a:rPr>
              <a:t> </a:t>
            </a:r>
            <a:r>
              <a:rPr lang="en-US" sz="2800" dirty="0" smtClean="0">
                <a:latin typeface="Garamond"/>
              </a:rPr>
              <a:t>infection to identify potential biochemical components of fungal resistance.</a:t>
            </a:r>
            <a:endParaRPr lang="en-US" sz="2800" dirty="0">
              <a:latin typeface="Garamond"/>
            </a:endParaRPr>
          </a:p>
          <a:p>
            <a:pPr marL="940506" indent="-940506">
              <a:buAutoNum type="arabicPeriod"/>
            </a:pPr>
            <a:r>
              <a:rPr lang="en-US" sz="2800" dirty="0" smtClean="0">
                <a:latin typeface="Garamond"/>
              </a:rPr>
              <a:t>Investigate the genetic control of </a:t>
            </a:r>
            <a:r>
              <a:rPr lang="en-US" sz="2800" i="1" dirty="0" smtClean="0">
                <a:latin typeface="Garamond"/>
              </a:rPr>
              <a:t>F. </a:t>
            </a:r>
            <a:r>
              <a:rPr lang="en-US" sz="2800" i="1" dirty="0" err="1" smtClean="0">
                <a:latin typeface="Garamond"/>
              </a:rPr>
              <a:t>graminearum</a:t>
            </a:r>
            <a:r>
              <a:rPr lang="en-US" sz="2800" dirty="0" smtClean="0">
                <a:latin typeface="Garamond"/>
              </a:rPr>
              <a:t>-induced morphological changes and dynamics of potentially resistance-related compounds.</a:t>
            </a:r>
            <a:endParaRPr lang="en-US" sz="2800" dirty="0">
              <a:latin typeface="Garamond"/>
            </a:endParaRPr>
          </a:p>
        </p:txBody>
      </p:sp>
      <p:pic>
        <p:nvPicPr>
          <p:cNvPr id="15" name="Picture 14"/>
          <p:cNvPicPr>
            <a:picLocks noChangeAspect="1"/>
          </p:cNvPicPr>
          <p:nvPr/>
        </p:nvPicPr>
        <p:blipFill>
          <a:blip r:embed="rId2"/>
          <a:stretch>
            <a:fillRect/>
          </a:stretch>
        </p:blipFill>
        <p:spPr>
          <a:xfrm>
            <a:off x="1267324" y="711423"/>
            <a:ext cx="3540455" cy="2997707"/>
          </a:xfrm>
          <a:prstGeom prst="rect">
            <a:avLst/>
          </a:prstGeom>
        </p:spPr>
      </p:pic>
      <p:pic>
        <p:nvPicPr>
          <p:cNvPr id="16" name="Picture 15"/>
          <p:cNvPicPr>
            <a:picLocks noChangeAspect="1"/>
          </p:cNvPicPr>
          <p:nvPr/>
        </p:nvPicPr>
        <p:blipFill>
          <a:blip r:embed="rId3"/>
          <a:stretch>
            <a:fillRect/>
          </a:stretch>
        </p:blipFill>
        <p:spPr>
          <a:xfrm>
            <a:off x="36581164" y="711423"/>
            <a:ext cx="4215559" cy="3227568"/>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074397" y="29351751"/>
            <a:ext cx="2550863" cy="1800197"/>
          </a:xfrm>
          <a:prstGeom prst="rect">
            <a:avLst/>
          </a:prstGeom>
        </p:spPr>
      </p:pic>
      <p:sp>
        <p:nvSpPr>
          <p:cNvPr id="63" name="TextBox 62"/>
          <p:cNvSpPr txBox="1"/>
          <p:nvPr/>
        </p:nvSpPr>
        <p:spPr>
          <a:xfrm>
            <a:off x="29087763" y="29217758"/>
            <a:ext cx="9048588" cy="2308324"/>
          </a:xfrm>
          <a:prstGeom prst="rect">
            <a:avLst/>
          </a:prstGeom>
          <a:noFill/>
        </p:spPr>
        <p:txBody>
          <a:bodyPr wrap="square" rtlCol="0">
            <a:spAutoFit/>
          </a:bodyPr>
          <a:lstStyle/>
          <a:p>
            <a:r>
              <a:rPr lang="en-US" sz="2400" b="1" dirty="0" smtClean="0">
                <a:latin typeface="Garamond"/>
              </a:rPr>
              <a:t>Acknowledgement</a:t>
            </a:r>
          </a:p>
          <a:p>
            <a:r>
              <a:rPr lang="en-US" sz="2000" dirty="0" smtClean="0">
                <a:latin typeface="Garamond"/>
              </a:rPr>
              <a:t>Part </a:t>
            </a:r>
            <a:r>
              <a:rPr lang="en-US" sz="2000" dirty="0">
                <a:latin typeface="Garamond"/>
              </a:rPr>
              <a:t>of this project is funded by Northeast Sustainable Agriculture Research &amp; Education Graduate Student Grant, Project </a:t>
            </a:r>
            <a:r>
              <a:rPr lang="en-US" sz="2000" dirty="0" smtClean="0">
                <a:latin typeface="Garamond"/>
              </a:rPr>
              <a:t>Number GNE14-092. </a:t>
            </a:r>
            <a:r>
              <a:rPr lang="en-US" sz="2000" i="1" dirty="0" smtClean="0">
                <a:latin typeface="Garamond"/>
              </a:rPr>
              <a:t>F. graminearum </a:t>
            </a:r>
            <a:r>
              <a:rPr lang="en-US" sz="2000" dirty="0" smtClean="0">
                <a:latin typeface="Garamond"/>
              </a:rPr>
              <a:t>strains used in this project are generous gifts from Dr. Gary Bergstrom. Commercial maize hybrids are kindly provided by Blue River Hybrids  Organic Seed.  Training for root measurement with RootReader2D platform was provided by Dr. Eric Craft. </a:t>
            </a:r>
            <a:endParaRPr lang="en-US" sz="2000" i="1" dirty="0">
              <a:latin typeface="Garamond"/>
            </a:endParaRPr>
          </a:p>
          <a:p>
            <a:endParaRPr lang="en-US" sz="2000" dirty="0">
              <a:latin typeface="Garamond"/>
            </a:endParaRPr>
          </a:p>
        </p:txBody>
      </p:sp>
      <p:grpSp>
        <p:nvGrpSpPr>
          <p:cNvPr id="3" name="Group 2"/>
          <p:cNvGrpSpPr/>
          <p:nvPr/>
        </p:nvGrpSpPr>
        <p:grpSpPr>
          <a:xfrm>
            <a:off x="919430" y="23232985"/>
            <a:ext cx="12537890" cy="6516759"/>
            <a:chOff x="1267325" y="22732852"/>
            <a:chExt cx="12537890" cy="6516759"/>
          </a:xfrm>
        </p:grpSpPr>
        <p:grpSp>
          <p:nvGrpSpPr>
            <p:cNvPr id="109" name="Group 108"/>
            <p:cNvGrpSpPr/>
            <p:nvPr/>
          </p:nvGrpSpPr>
          <p:grpSpPr>
            <a:xfrm>
              <a:off x="1267325" y="22732852"/>
              <a:ext cx="5858706" cy="6001930"/>
              <a:chOff x="103490" y="1138295"/>
              <a:chExt cx="4515556" cy="4891379"/>
            </a:xfrm>
          </p:grpSpPr>
          <p:pic>
            <p:nvPicPr>
              <p:cNvPr id="110" name="Picture 109" descr="B73_Gz014_03.t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0090" y="1138295"/>
                <a:ext cx="2238956" cy="4891379"/>
              </a:xfrm>
              <a:prstGeom prst="rect">
                <a:avLst/>
              </a:prstGeom>
            </p:spPr>
          </p:pic>
          <p:pic>
            <p:nvPicPr>
              <p:cNvPr id="111" name="Picture 110" descr="B73_mock_03.t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490" y="1138295"/>
                <a:ext cx="2285993" cy="4891379"/>
              </a:xfrm>
              <a:prstGeom prst="rect">
                <a:avLst/>
              </a:prstGeom>
            </p:spPr>
          </p:pic>
        </p:grpSp>
        <p:sp>
          <p:nvSpPr>
            <p:cNvPr id="107" name="TextBox 106"/>
            <p:cNvSpPr txBox="1"/>
            <p:nvPr/>
          </p:nvSpPr>
          <p:spPr>
            <a:xfrm>
              <a:off x="1273240" y="22772984"/>
              <a:ext cx="697727" cy="461665"/>
            </a:xfrm>
            <a:prstGeom prst="rect">
              <a:avLst/>
            </a:prstGeom>
            <a:noFill/>
          </p:spPr>
          <p:txBody>
            <a:bodyPr wrap="none" rtlCol="0">
              <a:spAutoFit/>
            </a:bodyPr>
            <a:lstStyle/>
            <a:p>
              <a:r>
                <a:rPr lang="en-US" sz="2400" b="1" dirty="0" smtClean="0">
                  <a:latin typeface="Times New Roman"/>
                  <a:cs typeface="Times New Roman"/>
                </a:rPr>
                <a:t>B73</a:t>
              </a:r>
              <a:endParaRPr lang="en-US" sz="2400" b="1" dirty="0">
                <a:latin typeface="Times New Roman"/>
                <a:cs typeface="Times New Roman"/>
              </a:endParaRPr>
            </a:p>
          </p:txBody>
        </p:sp>
        <p:pic>
          <p:nvPicPr>
            <p:cNvPr id="113" name="Picture 112" descr="B73Sheath.tif"/>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6200000">
              <a:off x="9040370" y="21030180"/>
              <a:ext cx="2947476" cy="6352822"/>
            </a:xfrm>
            <a:prstGeom prst="rect">
              <a:avLst/>
            </a:prstGeom>
          </p:spPr>
        </p:pic>
        <p:pic>
          <p:nvPicPr>
            <p:cNvPr id="114" name="Picture 113" descr="NC358Sheath.tif"/>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16200000">
              <a:off x="8980368" y="24037660"/>
              <a:ext cx="3067483" cy="6352823"/>
            </a:xfrm>
            <a:prstGeom prst="rect">
              <a:avLst/>
            </a:prstGeom>
          </p:spPr>
        </p:pic>
        <p:sp>
          <p:nvSpPr>
            <p:cNvPr id="115" name="TextBox 114"/>
            <p:cNvSpPr txBox="1"/>
            <p:nvPr/>
          </p:nvSpPr>
          <p:spPr>
            <a:xfrm>
              <a:off x="7337697" y="22732852"/>
              <a:ext cx="697727" cy="461664"/>
            </a:xfrm>
            <a:prstGeom prst="rect">
              <a:avLst/>
            </a:prstGeom>
            <a:noFill/>
          </p:spPr>
          <p:txBody>
            <a:bodyPr wrap="none" rtlCol="0">
              <a:spAutoFit/>
            </a:bodyPr>
            <a:lstStyle/>
            <a:p>
              <a:r>
                <a:rPr lang="en-US" sz="2400" b="1" dirty="0" smtClean="0">
                  <a:latin typeface="Times New Roman"/>
                  <a:cs typeface="Times New Roman"/>
                </a:rPr>
                <a:t>B73</a:t>
              </a:r>
              <a:endParaRPr lang="en-US" sz="2400" b="1" dirty="0">
                <a:latin typeface="Times New Roman"/>
                <a:cs typeface="Times New Roman"/>
              </a:endParaRPr>
            </a:p>
          </p:txBody>
        </p:sp>
        <p:sp>
          <p:nvSpPr>
            <p:cNvPr id="116" name="TextBox 115"/>
            <p:cNvSpPr txBox="1"/>
            <p:nvPr/>
          </p:nvSpPr>
          <p:spPr>
            <a:xfrm>
              <a:off x="12570608" y="25680329"/>
              <a:ext cx="1234607" cy="461664"/>
            </a:xfrm>
            <a:prstGeom prst="rect">
              <a:avLst/>
            </a:prstGeom>
            <a:noFill/>
          </p:spPr>
          <p:txBody>
            <a:bodyPr wrap="square" rtlCol="0">
              <a:spAutoFit/>
            </a:bodyPr>
            <a:lstStyle/>
            <a:p>
              <a:r>
                <a:rPr lang="en-US" sz="2400" b="1" dirty="0" smtClean="0">
                  <a:latin typeface="Times New Roman"/>
                  <a:cs typeface="Times New Roman"/>
                </a:rPr>
                <a:t>NC358</a:t>
              </a:r>
              <a:endParaRPr lang="en-US" sz="2400" b="1" dirty="0">
                <a:latin typeface="Times New Roman"/>
                <a:cs typeface="Times New Roman"/>
              </a:endParaRPr>
            </a:p>
          </p:txBody>
        </p:sp>
        <p:sp>
          <p:nvSpPr>
            <p:cNvPr id="117" name="TextBox 116"/>
            <p:cNvSpPr txBox="1"/>
            <p:nvPr/>
          </p:nvSpPr>
          <p:spPr>
            <a:xfrm>
              <a:off x="8484635" y="28747814"/>
              <a:ext cx="1156101" cy="461664"/>
            </a:xfrm>
            <a:prstGeom prst="rect">
              <a:avLst/>
            </a:prstGeom>
            <a:noFill/>
          </p:spPr>
          <p:txBody>
            <a:bodyPr wrap="square" rtlCol="0">
              <a:spAutoFit/>
            </a:bodyPr>
            <a:lstStyle/>
            <a:p>
              <a:r>
                <a:rPr lang="en-US" sz="2400" dirty="0" smtClean="0">
                  <a:latin typeface="Times New Roman"/>
                  <a:cs typeface="Times New Roman"/>
                </a:rPr>
                <a:t>Mock</a:t>
              </a:r>
              <a:endParaRPr lang="en-US" sz="2400" dirty="0">
                <a:latin typeface="Times New Roman"/>
                <a:cs typeface="Times New Roman"/>
              </a:endParaRPr>
            </a:p>
          </p:txBody>
        </p:sp>
        <p:sp>
          <p:nvSpPr>
            <p:cNvPr id="119" name="TextBox 118"/>
            <p:cNvSpPr txBox="1"/>
            <p:nvPr/>
          </p:nvSpPr>
          <p:spPr>
            <a:xfrm>
              <a:off x="11183126" y="28747814"/>
              <a:ext cx="2134319" cy="461665"/>
            </a:xfrm>
            <a:prstGeom prst="rect">
              <a:avLst/>
            </a:prstGeom>
            <a:noFill/>
          </p:spPr>
          <p:txBody>
            <a:bodyPr wrap="square" rtlCol="0">
              <a:spAutoFit/>
            </a:bodyPr>
            <a:lstStyle/>
            <a:p>
              <a:r>
                <a:rPr lang="en-US" sz="2400" dirty="0" smtClean="0">
                  <a:latin typeface="Times New Roman"/>
                  <a:cs typeface="Times New Roman"/>
                </a:rPr>
                <a:t>Strain Gz014</a:t>
              </a:r>
              <a:endParaRPr lang="en-US" sz="2400" dirty="0">
                <a:latin typeface="Times New Roman"/>
                <a:cs typeface="Times New Roman"/>
              </a:endParaRPr>
            </a:p>
          </p:txBody>
        </p:sp>
        <p:cxnSp>
          <p:nvCxnSpPr>
            <p:cNvPr id="125" name="Straight Connector 124"/>
            <p:cNvCxnSpPr/>
            <p:nvPr/>
          </p:nvCxnSpPr>
          <p:spPr>
            <a:xfrm>
              <a:off x="7337703" y="28370790"/>
              <a:ext cx="0" cy="75404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0457382" y="28370790"/>
              <a:ext cx="0" cy="75404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3690522" y="28370790"/>
              <a:ext cx="0" cy="75404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7337696" y="28747814"/>
              <a:ext cx="635282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a:off x="2260539" y="28787946"/>
              <a:ext cx="1156101" cy="461664"/>
            </a:xfrm>
            <a:prstGeom prst="rect">
              <a:avLst/>
            </a:prstGeom>
            <a:noFill/>
          </p:spPr>
          <p:txBody>
            <a:bodyPr wrap="square" rtlCol="0">
              <a:spAutoFit/>
            </a:bodyPr>
            <a:lstStyle/>
            <a:p>
              <a:r>
                <a:rPr lang="en-US" sz="2400" dirty="0" smtClean="0">
                  <a:latin typeface="Times New Roman"/>
                  <a:cs typeface="Times New Roman"/>
                </a:rPr>
                <a:t>Mock</a:t>
              </a:r>
              <a:endParaRPr lang="en-US" sz="2400" dirty="0">
                <a:latin typeface="Times New Roman"/>
                <a:cs typeface="Times New Roman"/>
              </a:endParaRPr>
            </a:p>
          </p:txBody>
        </p:sp>
        <p:sp>
          <p:nvSpPr>
            <p:cNvPr id="136" name="TextBox 135"/>
            <p:cNvSpPr txBox="1"/>
            <p:nvPr/>
          </p:nvSpPr>
          <p:spPr>
            <a:xfrm>
              <a:off x="4807779" y="28787946"/>
              <a:ext cx="1965597" cy="461665"/>
            </a:xfrm>
            <a:prstGeom prst="rect">
              <a:avLst/>
            </a:prstGeom>
            <a:noFill/>
          </p:spPr>
          <p:txBody>
            <a:bodyPr wrap="square" rtlCol="0">
              <a:spAutoFit/>
            </a:bodyPr>
            <a:lstStyle/>
            <a:p>
              <a:r>
                <a:rPr lang="en-US" sz="2400" dirty="0" smtClean="0">
                  <a:latin typeface="Times New Roman"/>
                  <a:cs typeface="Times New Roman"/>
                </a:rPr>
                <a:t>Strain Gz014</a:t>
              </a:r>
              <a:endParaRPr lang="en-US" sz="2400" dirty="0">
                <a:latin typeface="Times New Roman"/>
                <a:cs typeface="Times New Roman"/>
              </a:endParaRPr>
            </a:p>
          </p:txBody>
        </p:sp>
        <p:cxnSp>
          <p:nvCxnSpPr>
            <p:cNvPr id="137" name="Straight Connector 136"/>
            <p:cNvCxnSpPr/>
            <p:nvPr/>
          </p:nvCxnSpPr>
          <p:spPr>
            <a:xfrm>
              <a:off x="1278233" y="28410922"/>
              <a:ext cx="0" cy="75404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4233286" y="28410922"/>
              <a:ext cx="0" cy="75404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7137174" y="28410922"/>
              <a:ext cx="0" cy="75404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1267325" y="28740908"/>
              <a:ext cx="5858706"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14372290" y="19107840"/>
            <a:ext cx="13015983" cy="5048127"/>
            <a:chOff x="14614344" y="19512792"/>
            <a:chExt cx="13015983" cy="5048127"/>
          </a:xfrm>
        </p:grpSpPr>
        <p:pic>
          <p:nvPicPr>
            <p:cNvPr id="145" name="Picture 2" descr="https://xcmsonline.scripps.edu/img_load.php?filename=CloudPlot.png&amp;jobid=1064586"/>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4614344" y="19512792"/>
              <a:ext cx="6293384" cy="5048127"/>
            </a:xfrm>
            <a:prstGeom prst="rect">
              <a:avLst/>
            </a:prstGeom>
            <a:noFill/>
            <a:extLst>
              <a:ext uri="{909E8E84-426E-40dd-AFC4-6F175D3DCCD1}">
                <a14:hiddenFill xmlns:a14="http://schemas.microsoft.com/office/drawing/2010/main">
                  <a:solidFill>
                    <a:srgbClr val="FFFFFF"/>
                  </a:solidFill>
                </a14:hiddenFill>
              </a:ext>
            </a:extLst>
          </p:spPr>
        </p:pic>
        <p:sp>
          <p:nvSpPr>
            <p:cNvPr id="146" name="TextBox 145"/>
            <p:cNvSpPr txBox="1"/>
            <p:nvPr/>
          </p:nvSpPr>
          <p:spPr>
            <a:xfrm>
              <a:off x="20226082" y="19809992"/>
              <a:ext cx="847307" cy="584776"/>
            </a:xfrm>
            <a:prstGeom prst="rect">
              <a:avLst/>
            </a:prstGeom>
            <a:noFill/>
          </p:spPr>
          <p:txBody>
            <a:bodyPr wrap="none" rtlCol="0">
              <a:spAutoFit/>
            </a:bodyPr>
            <a:lstStyle/>
            <a:p>
              <a:r>
                <a:rPr lang="en-US" sz="3200" b="1" dirty="0" smtClean="0">
                  <a:latin typeface="Garamond"/>
                  <a:cs typeface="Garamond"/>
                </a:rPr>
                <a:t>B73</a:t>
              </a:r>
              <a:endParaRPr lang="en-US" sz="2400" b="1" dirty="0">
                <a:latin typeface="Garamond"/>
                <a:cs typeface="Garamond"/>
              </a:endParaRPr>
            </a:p>
          </p:txBody>
        </p:sp>
        <p:pic>
          <p:nvPicPr>
            <p:cNvPr id="147" name="Picture 6" descr="https://xcmsonline.scripps.edu/img_load.php?filename=CloudPlot.png&amp;jobid=1064291"/>
            <p:cNvPicPr>
              <a:picLocks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1166433" y="19698283"/>
              <a:ext cx="6300216" cy="4862636"/>
            </a:xfrm>
            <a:prstGeom prst="rect">
              <a:avLst/>
            </a:prstGeom>
            <a:noFill/>
            <a:extLst>
              <a:ext uri="{909E8E84-426E-40dd-AFC4-6F175D3DCCD1}">
                <a14:hiddenFill xmlns:a14="http://schemas.microsoft.com/office/drawing/2010/main">
                  <a:solidFill>
                    <a:srgbClr val="FFFFFF"/>
                  </a:solidFill>
                </a14:hiddenFill>
              </a:ext>
            </a:extLst>
          </p:spPr>
        </p:pic>
        <p:sp>
          <p:nvSpPr>
            <p:cNvPr id="148" name="TextBox 147"/>
            <p:cNvSpPr txBox="1"/>
            <p:nvPr/>
          </p:nvSpPr>
          <p:spPr>
            <a:xfrm>
              <a:off x="26500891" y="19819593"/>
              <a:ext cx="1129436" cy="584776"/>
            </a:xfrm>
            <a:prstGeom prst="rect">
              <a:avLst/>
            </a:prstGeom>
            <a:noFill/>
          </p:spPr>
          <p:txBody>
            <a:bodyPr wrap="none" rtlCol="0">
              <a:spAutoFit/>
            </a:bodyPr>
            <a:lstStyle/>
            <a:p>
              <a:r>
                <a:rPr lang="en-US" sz="3200" b="1" dirty="0" smtClean="0">
                  <a:latin typeface="Garamond"/>
                  <a:cs typeface="Garamond"/>
                </a:rPr>
                <a:t>Mo17</a:t>
              </a:r>
              <a:endParaRPr lang="en-US" sz="2400" b="1" dirty="0">
                <a:latin typeface="Garamond"/>
                <a:cs typeface="Garamond"/>
              </a:endParaRPr>
            </a:p>
          </p:txBody>
        </p:sp>
      </p:grpSp>
      <p:grpSp>
        <p:nvGrpSpPr>
          <p:cNvPr id="37" name="Group 36"/>
          <p:cNvGrpSpPr/>
          <p:nvPr/>
        </p:nvGrpSpPr>
        <p:grpSpPr>
          <a:xfrm>
            <a:off x="14535680" y="26049241"/>
            <a:ext cx="13063901" cy="5299155"/>
            <a:chOff x="14614344" y="25408362"/>
            <a:chExt cx="13063901" cy="5299155"/>
          </a:xfrm>
        </p:grpSpPr>
        <p:pic>
          <p:nvPicPr>
            <p:cNvPr id="149" name="Picture 2" descr="https://xcmsonline.scripps.edu/img_load.php?filename=PCA.png&amp;jobid=1065304"/>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4614344" y="25434046"/>
              <a:ext cx="6552088" cy="4837489"/>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https://xcmsonline.scripps.edu/img_load.php?filename=PCA.png&amp;jobid=1065328"/>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21166433" y="25408362"/>
              <a:ext cx="6511812" cy="4837490"/>
            </a:xfrm>
            <a:prstGeom prst="rect">
              <a:avLst/>
            </a:prstGeom>
            <a:noFill/>
            <a:extLst>
              <a:ext uri="{909E8E84-426E-40dd-AFC4-6F175D3DCCD1}">
                <a14:hiddenFill xmlns:a14="http://schemas.microsoft.com/office/drawing/2010/main">
                  <a:solidFill>
                    <a:srgbClr val="FFFFFF"/>
                  </a:solidFill>
                </a14:hiddenFill>
              </a:ext>
            </a:extLst>
          </p:spPr>
        </p:pic>
        <p:sp>
          <p:nvSpPr>
            <p:cNvPr id="151" name="TextBox 150"/>
            <p:cNvSpPr txBox="1"/>
            <p:nvPr/>
          </p:nvSpPr>
          <p:spPr>
            <a:xfrm>
              <a:off x="16761867" y="30245852"/>
              <a:ext cx="2826014" cy="461665"/>
            </a:xfrm>
            <a:prstGeom prst="rect">
              <a:avLst/>
            </a:prstGeom>
            <a:noFill/>
          </p:spPr>
          <p:txBody>
            <a:bodyPr wrap="none" rtlCol="0">
              <a:spAutoFit/>
            </a:bodyPr>
            <a:lstStyle/>
            <a:p>
              <a:r>
                <a:rPr lang="en-US" sz="2400" b="1" dirty="0" smtClean="0">
                  <a:latin typeface="Times New Roman"/>
                  <a:cs typeface="Times New Roman"/>
                </a:rPr>
                <a:t>Mock (Constitutive)</a:t>
              </a:r>
              <a:endParaRPr lang="en-US" sz="2400" b="1" dirty="0">
                <a:latin typeface="Times New Roman"/>
                <a:cs typeface="Times New Roman"/>
              </a:endParaRPr>
            </a:p>
          </p:txBody>
        </p:sp>
        <p:sp>
          <p:nvSpPr>
            <p:cNvPr id="152" name="TextBox 151"/>
            <p:cNvSpPr txBox="1"/>
            <p:nvPr/>
          </p:nvSpPr>
          <p:spPr>
            <a:xfrm>
              <a:off x="23619143" y="30245852"/>
              <a:ext cx="2381932" cy="461665"/>
            </a:xfrm>
            <a:prstGeom prst="rect">
              <a:avLst/>
            </a:prstGeom>
            <a:noFill/>
          </p:spPr>
          <p:txBody>
            <a:bodyPr wrap="none" rtlCol="0">
              <a:spAutoFit/>
            </a:bodyPr>
            <a:lstStyle/>
            <a:p>
              <a:r>
                <a:rPr lang="en-US" sz="2400" b="1" dirty="0" smtClean="0">
                  <a:latin typeface="Times New Roman"/>
                  <a:cs typeface="Times New Roman"/>
                </a:rPr>
                <a:t>Gz014 (Induced)</a:t>
              </a:r>
              <a:endParaRPr lang="en-US" sz="2400" b="1" dirty="0">
                <a:latin typeface="Times New Roman"/>
                <a:cs typeface="Times New Roman"/>
              </a:endParaRPr>
            </a:p>
          </p:txBody>
        </p:sp>
      </p:grpSp>
      <p:sp>
        <p:nvSpPr>
          <p:cNvPr id="183" name="TextBox 182"/>
          <p:cNvSpPr txBox="1"/>
          <p:nvPr/>
        </p:nvSpPr>
        <p:spPr>
          <a:xfrm>
            <a:off x="15835896" y="26105319"/>
            <a:ext cx="1129436" cy="584776"/>
          </a:xfrm>
          <a:prstGeom prst="rect">
            <a:avLst/>
          </a:prstGeom>
          <a:noFill/>
        </p:spPr>
        <p:txBody>
          <a:bodyPr wrap="none" rtlCol="0">
            <a:spAutoFit/>
          </a:bodyPr>
          <a:lstStyle/>
          <a:p>
            <a:r>
              <a:rPr lang="en-US" sz="3200" b="1" dirty="0" smtClean="0">
                <a:solidFill>
                  <a:srgbClr val="FF0000"/>
                </a:solidFill>
                <a:latin typeface="Garamond"/>
                <a:cs typeface="Garamond"/>
              </a:rPr>
              <a:t>Mo17</a:t>
            </a:r>
            <a:endParaRPr lang="en-US" sz="2400" b="1" dirty="0">
              <a:solidFill>
                <a:srgbClr val="FF0000"/>
              </a:solidFill>
              <a:latin typeface="Garamond"/>
              <a:cs typeface="Garamond"/>
            </a:endParaRPr>
          </a:p>
        </p:txBody>
      </p:sp>
      <p:sp>
        <p:nvSpPr>
          <p:cNvPr id="184" name="TextBox 183"/>
          <p:cNvSpPr txBox="1"/>
          <p:nvPr/>
        </p:nvSpPr>
        <p:spPr>
          <a:xfrm>
            <a:off x="22411043" y="26101055"/>
            <a:ext cx="1129436" cy="584776"/>
          </a:xfrm>
          <a:prstGeom prst="rect">
            <a:avLst/>
          </a:prstGeom>
          <a:noFill/>
        </p:spPr>
        <p:txBody>
          <a:bodyPr wrap="none" rtlCol="0">
            <a:spAutoFit/>
          </a:bodyPr>
          <a:lstStyle/>
          <a:p>
            <a:r>
              <a:rPr lang="en-US" sz="3200" b="1" dirty="0" smtClean="0">
                <a:solidFill>
                  <a:srgbClr val="FF0000"/>
                </a:solidFill>
                <a:latin typeface="Garamond"/>
                <a:cs typeface="Garamond"/>
              </a:rPr>
              <a:t>Mo17</a:t>
            </a:r>
            <a:endParaRPr lang="en-US" sz="2400" b="1" dirty="0">
              <a:solidFill>
                <a:srgbClr val="FF0000"/>
              </a:solidFill>
              <a:latin typeface="Garamond"/>
              <a:cs typeface="Garamond"/>
            </a:endParaRPr>
          </a:p>
        </p:txBody>
      </p:sp>
      <p:sp>
        <p:nvSpPr>
          <p:cNvPr id="185" name="TextBox 184"/>
          <p:cNvSpPr txBox="1"/>
          <p:nvPr/>
        </p:nvSpPr>
        <p:spPr>
          <a:xfrm>
            <a:off x="15317744" y="28114975"/>
            <a:ext cx="1385916" cy="584776"/>
          </a:xfrm>
          <a:prstGeom prst="rect">
            <a:avLst/>
          </a:prstGeom>
          <a:noFill/>
        </p:spPr>
        <p:txBody>
          <a:bodyPr wrap="none" rtlCol="0">
            <a:spAutoFit/>
          </a:bodyPr>
          <a:lstStyle/>
          <a:p>
            <a:r>
              <a:rPr lang="en-US" sz="3200" b="1" dirty="0" smtClean="0">
                <a:solidFill>
                  <a:srgbClr val="C03EC8"/>
                </a:solidFill>
                <a:latin typeface="Garamond"/>
                <a:cs typeface="Garamond"/>
              </a:rPr>
              <a:t>NC350</a:t>
            </a:r>
            <a:endParaRPr lang="en-US" sz="2400" b="1" dirty="0">
              <a:solidFill>
                <a:srgbClr val="C03EC8"/>
              </a:solidFill>
              <a:latin typeface="Garamond"/>
              <a:cs typeface="Garamond"/>
            </a:endParaRPr>
          </a:p>
        </p:txBody>
      </p:sp>
      <p:sp>
        <p:nvSpPr>
          <p:cNvPr id="186" name="TextBox 185"/>
          <p:cNvSpPr txBox="1"/>
          <p:nvPr/>
        </p:nvSpPr>
        <p:spPr>
          <a:xfrm>
            <a:off x="22443030" y="27530199"/>
            <a:ext cx="1385916" cy="584776"/>
          </a:xfrm>
          <a:prstGeom prst="rect">
            <a:avLst/>
          </a:prstGeom>
          <a:noFill/>
        </p:spPr>
        <p:txBody>
          <a:bodyPr wrap="none" rtlCol="0">
            <a:spAutoFit/>
          </a:bodyPr>
          <a:lstStyle/>
          <a:p>
            <a:r>
              <a:rPr lang="en-US" sz="3200" b="1" dirty="0" smtClean="0">
                <a:solidFill>
                  <a:srgbClr val="C03EC8"/>
                </a:solidFill>
                <a:latin typeface="Garamond"/>
                <a:cs typeface="Garamond"/>
              </a:rPr>
              <a:t>NC350</a:t>
            </a:r>
            <a:endParaRPr lang="en-US" sz="2400" b="1" dirty="0">
              <a:solidFill>
                <a:srgbClr val="C03EC8"/>
              </a:solidFill>
              <a:latin typeface="Garamond"/>
              <a:cs typeface="Garamond"/>
            </a:endParaRPr>
          </a:p>
        </p:txBody>
      </p:sp>
      <p:sp>
        <p:nvSpPr>
          <p:cNvPr id="187" name="TextBox 186"/>
          <p:cNvSpPr txBox="1"/>
          <p:nvPr/>
        </p:nvSpPr>
        <p:spPr>
          <a:xfrm>
            <a:off x="17117192" y="29124836"/>
            <a:ext cx="1385916" cy="584776"/>
          </a:xfrm>
          <a:prstGeom prst="rect">
            <a:avLst/>
          </a:prstGeom>
          <a:noFill/>
        </p:spPr>
        <p:txBody>
          <a:bodyPr wrap="none" rtlCol="0">
            <a:spAutoFit/>
          </a:bodyPr>
          <a:lstStyle/>
          <a:p>
            <a:r>
              <a:rPr lang="en-US" sz="3200" b="1" dirty="0" smtClean="0">
                <a:solidFill>
                  <a:schemeClr val="accent1">
                    <a:lumMod val="75000"/>
                  </a:schemeClr>
                </a:solidFill>
                <a:latin typeface="Garamond"/>
                <a:cs typeface="Garamond"/>
              </a:rPr>
              <a:t>NC358</a:t>
            </a:r>
            <a:endParaRPr lang="en-US" sz="2400" b="1" dirty="0">
              <a:solidFill>
                <a:schemeClr val="accent1">
                  <a:lumMod val="75000"/>
                </a:schemeClr>
              </a:solidFill>
              <a:latin typeface="Garamond"/>
              <a:cs typeface="Garamond"/>
            </a:endParaRPr>
          </a:p>
        </p:txBody>
      </p:sp>
      <p:sp>
        <p:nvSpPr>
          <p:cNvPr id="188" name="TextBox 187"/>
          <p:cNvSpPr txBox="1"/>
          <p:nvPr/>
        </p:nvSpPr>
        <p:spPr>
          <a:xfrm>
            <a:off x="22513383" y="29124836"/>
            <a:ext cx="1385916" cy="584776"/>
          </a:xfrm>
          <a:prstGeom prst="rect">
            <a:avLst/>
          </a:prstGeom>
          <a:noFill/>
        </p:spPr>
        <p:txBody>
          <a:bodyPr wrap="none" rtlCol="0">
            <a:spAutoFit/>
          </a:bodyPr>
          <a:lstStyle/>
          <a:p>
            <a:r>
              <a:rPr lang="en-US" sz="3200" b="1" dirty="0" smtClean="0">
                <a:solidFill>
                  <a:schemeClr val="accent1">
                    <a:lumMod val="75000"/>
                  </a:schemeClr>
                </a:solidFill>
                <a:latin typeface="Garamond"/>
                <a:cs typeface="Garamond"/>
              </a:rPr>
              <a:t>NC358</a:t>
            </a:r>
            <a:endParaRPr lang="en-US" sz="2400" b="1" dirty="0">
              <a:solidFill>
                <a:schemeClr val="accent1">
                  <a:lumMod val="75000"/>
                </a:schemeClr>
              </a:solidFill>
              <a:latin typeface="Garamond"/>
              <a:cs typeface="Garamond"/>
            </a:endParaRPr>
          </a:p>
        </p:txBody>
      </p:sp>
      <p:sp>
        <p:nvSpPr>
          <p:cNvPr id="189" name="TextBox 188"/>
          <p:cNvSpPr txBox="1"/>
          <p:nvPr/>
        </p:nvSpPr>
        <p:spPr>
          <a:xfrm>
            <a:off x="19773599" y="26937041"/>
            <a:ext cx="847307" cy="584776"/>
          </a:xfrm>
          <a:prstGeom prst="rect">
            <a:avLst/>
          </a:prstGeom>
          <a:noFill/>
        </p:spPr>
        <p:txBody>
          <a:bodyPr wrap="none" rtlCol="0">
            <a:spAutoFit/>
          </a:bodyPr>
          <a:lstStyle/>
          <a:p>
            <a:r>
              <a:rPr lang="en-US" sz="3200" b="1" dirty="0" smtClean="0">
                <a:solidFill>
                  <a:schemeClr val="accent3">
                    <a:lumMod val="75000"/>
                  </a:schemeClr>
                </a:solidFill>
                <a:latin typeface="Garamond"/>
                <a:cs typeface="Garamond"/>
              </a:rPr>
              <a:t>B73</a:t>
            </a:r>
            <a:endParaRPr lang="en-US" sz="2400" b="1" dirty="0">
              <a:solidFill>
                <a:schemeClr val="accent3">
                  <a:lumMod val="75000"/>
                </a:schemeClr>
              </a:solidFill>
              <a:latin typeface="Garamond"/>
              <a:cs typeface="Garamond"/>
            </a:endParaRPr>
          </a:p>
        </p:txBody>
      </p:sp>
      <p:sp>
        <p:nvSpPr>
          <p:cNvPr id="190" name="TextBox 189"/>
          <p:cNvSpPr txBox="1"/>
          <p:nvPr/>
        </p:nvSpPr>
        <p:spPr>
          <a:xfrm>
            <a:off x="26500891" y="27089441"/>
            <a:ext cx="847307" cy="584776"/>
          </a:xfrm>
          <a:prstGeom prst="rect">
            <a:avLst/>
          </a:prstGeom>
          <a:noFill/>
        </p:spPr>
        <p:txBody>
          <a:bodyPr wrap="none" rtlCol="0">
            <a:spAutoFit/>
          </a:bodyPr>
          <a:lstStyle/>
          <a:p>
            <a:r>
              <a:rPr lang="en-US" sz="3200" b="1" dirty="0" smtClean="0">
                <a:solidFill>
                  <a:schemeClr val="accent3">
                    <a:lumMod val="75000"/>
                  </a:schemeClr>
                </a:solidFill>
                <a:latin typeface="Garamond"/>
                <a:cs typeface="Garamond"/>
              </a:rPr>
              <a:t>B73</a:t>
            </a:r>
            <a:endParaRPr lang="en-US" sz="2400" b="1" dirty="0">
              <a:solidFill>
                <a:schemeClr val="accent3">
                  <a:lumMod val="75000"/>
                </a:schemeClr>
              </a:solidFill>
              <a:latin typeface="Garamond"/>
              <a:cs typeface="Garamond"/>
            </a:endParaRPr>
          </a:p>
        </p:txBody>
      </p:sp>
      <p:sp>
        <p:nvSpPr>
          <p:cNvPr id="66" name="TextBox 65"/>
          <p:cNvSpPr txBox="1"/>
          <p:nvPr/>
        </p:nvSpPr>
        <p:spPr>
          <a:xfrm rot="16200000">
            <a:off x="14120443" y="21008370"/>
            <a:ext cx="761747" cy="461665"/>
          </a:xfrm>
          <a:prstGeom prst="rect">
            <a:avLst/>
          </a:prstGeom>
          <a:solidFill>
            <a:schemeClr val="bg1"/>
          </a:solidFill>
        </p:spPr>
        <p:txBody>
          <a:bodyPr wrap="none" rtlCol="0">
            <a:spAutoFit/>
          </a:bodyPr>
          <a:lstStyle/>
          <a:p>
            <a:r>
              <a:rPr lang="en-US" sz="2400" b="1" dirty="0" smtClean="0">
                <a:latin typeface="Garamond"/>
                <a:cs typeface="Garamond"/>
              </a:rPr>
              <a:t>m/z</a:t>
            </a:r>
            <a:endParaRPr lang="en-US" sz="1800" b="1" dirty="0">
              <a:latin typeface="Garamond"/>
              <a:cs typeface="Garamond"/>
            </a:endParaRPr>
          </a:p>
        </p:txBody>
      </p:sp>
      <p:sp>
        <p:nvSpPr>
          <p:cNvPr id="67" name="TextBox 66"/>
          <p:cNvSpPr txBox="1"/>
          <p:nvPr/>
        </p:nvSpPr>
        <p:spPr>
          <a:xfrm rot="16200000">
            <a:off x="20654388" y="21008369"/>
            <a:ext cx="761747" cy="461665"/>
          </a:xfrm>
          <a:prstGeom prst="rect">
            <a:avLst/>
          </a:prstGeom>
          <a:solidFill>
            <a:schemeClr val="bg1"/>
          </a:solidFill>
        </p:spPr>
        <p:txBody>
          <a:bodyPr wrap="none" rtlCol="0">
            <a:spAutoFit/>
          </a:bodyPr>
          <a:lstStyle/>
          <a:p>
            <a:r>
              <a:rPr lang="en-US" sz="2400" b="1" dirty="0" smtClean="0">
                <a:latin typeface="Garamond"/>
                <a:cs typeface="Garamond"/>
              </a:rPr>
              <a:t>m/z</a:t>
            </a:r>
            <a:endParaRPr lang="en-US" sz="1800" b="1" dirty="0">
              <a:latin typeface="Garamond"/>
              <a:cs typeface="Garamond"/>
            </a:endParaRPr>
          </a:p>
        </p:txBody>
      </p:sp>
      <p:sp>
        <p:nvSpPr>
          <p:cNvPr id="68" name="TextBox 67"/>
          <p:cNvSpPr txBox="1"/>
          <p:nvPr/>
        </p:nvSpPr>
        <p:spPr>
          <a:xfrm>
            <a:off x="16965332" y="23742667"/>
            <a:ext cx="2929408" cy="461665"/>
          </a:xfrm>
          <a:prstGeom prst="rect">
            <a:avLst/>
          </a:prstGeom>
          <a:solidFill>
            <a:schemeClr val="bg1"/>
          </a:solidFill>
        </p:spPr>
        <p:txBody>
          <a:bodyPr wrap="none" rtlCol="0">
            <a:spAutoFit/>
          </a:bodyPr>
          <a:lstStyle/>
          <a:p>
            <a:r>
              <a:rPr lang="en-US" sz="2400" b="1" dirty="0" smtClean="0">
                <a:latin typeface="Garamond"/>
                <a:cs typeface="Garamond"/>
              </a:rPr>
              <a:t>Retention Time/min</a:t>
            </a:r>
            <a:endParaRPr lang="en-US" sz="1800" b="1" dirty="0">
              <a:latin typeface="Garamond"/>
              <a:cs typeface="Garamond"/>
            </a:endParaRPr>
          </a:p>
        </p:txBody>
      </p:sp>
      <p:sp>
        <p:nvSpPr>
          <p:cNvPr id="69" name="TextBox 68"/>
          <p:cNvSpPr txBox="1"/>
          <p:nvPr/>
        </p:nvSpPr>
        <p:spPr>
          <a:xfrm>
            <a:off x="23306484" y="23808515"/>
            <a:ext cx="2929408" cy="461665"/>
          </a:xfrm>
          <a:prstGeom prst="rect">
            <a:avLst/>
          </a:prstGeom>
          <a:solidFill>
            <a:schemeClr val="bg1"/>
          </a:solidFill>
        </p:spPr>
        <p:txBody>
          <a:bodyPr wrap="none" rtlCol="0">
            <a:spAutoFit/>
          </a:bodyPr>
          <a:lstStyle/>
          <a:p>
            <a:r>
              <a:rPr lang="en-US" sz="2400" b="1" dirty="0" smtClean="0">
                <a:latin typeface="Garamond"/>
                <a:cs typeface="Garamond"/>
              </a:rPr>
              <a:t>Retention Time/min</a:t>
            </a:r>
            <a:endParaRPr lang="en-US" sz="1800" b="1" dirty="0">
              <a:latin typeface="Garamond"/>
              <a:cs typeface="Garamond"/>
            </a:endParaRPr>
          </a:p>
        </p:txBody>
      </p:sp>
      <p:grpSp>
        <p:nvGrpSpPr>
          <p:cNvPr id="4" name="Group 3"/>
          <p:cNvGrpSpPr/>
          <p:nvPr/>
        </p:nvGrpSpPr>
        <p:grpSpPr>
          <a:xfrm>
            <a:off x="14614344" y="12306884"/>
            <a:ext cx="12946972" cy="5348358"/>
            <a:chOff x="14614344" y="12121040"/>
            <a:chExt cx="12946972" cy="5348358"/>
          </a:xfrm>
        </p:grpSpPr>
        <p:graphicFrame>
          <p:nvGraphicFramePr>
            <p:cNvPr id="81" name="Chart 80"/>
            <p:cNvGraphicFramePr>
              <a:graphicFrameLocks/>
            </p:cNvGraphicFramePr>
            <p:nvPr>
              <p:extLst>
                <p:ext uri="{D42A27DB-BD31-4B8C-83A1-F6EECF244321}">
                  <p14:modId xmlns:p14="http://schemas.microsoft.com/office/powerpoint/2010/main" val="3734436990"/>
                </p:ext>
              </p:extLst>
            </p:nvPr>
          </p:nvGraphicFramePr>
          <p:xfrm>
            <a:off x="14614344" y="12121040"/>
            <a:ext cx="12946972" cy="5348358"/>
          </p:xfrm>
          <a:graphic>
            <a:graphicData uri="http://schemas.openxmlformats.org/drawingml/2006/chart">
              <c:chart xmlns:c="http://schemas.openxmlformats.org/drawingml/2006/chart" xmlns:r="http://schemas.openxmlformats.org/officeDocument/2006/relationships" r:id="rId13"/>
            </a:graphicData>
          </a:graphic>
        </p:graphicFrame>
        <p:sp>
          <p:nvSpPr>
            <p:cNvPr id="5" name="Rectangle 4"/>
            <p:cNvSpPr/>
            <p:nvPr/>
          </p:nvSpPr>
          <p:spPr>
            <a:xfrm>
              <a:off x="21035262" y="12121040"/>
              <a:ext cx="798839" cy="534835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2476393" y="12121040"/>
              <a:ext cx="1591851" cy="534835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Screen Shot 2016-02-29 at 1.29.50 PM.png"/>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272205" y="10963425"/>
            <a:ext cx="12223643" cy="7124477"/>
          </a:xfrm>
          <a:prstGeom prst="rect">
            <a:avLst/>
          </a:prstGeom>
        </p:spPr>
      </p:pic>
      <p:pic>
        <p:nvPicPr>
          <p:cNvPr id="13" name="Picture 12" descr="Screen Shot 2016-02-29 at 1.32.31 PM.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4535680" y="5816857"/>
            <a:ext cx="6499582" cy="5549230"/>
          </a:xfrm>
          <a:prstGeom prst="rect">
            <a:avLst/>
          </a:prstGeom>
        </p:spPr>
      </p:pic>
      <p:sp>
        <p:nvSpPr>
          <p:cNvPr id="14" name="TextBox 13"/>
          <p:cNvSpPr txBox="1"/>
          <p:nvPr/>
        </p:nvSpPr>
        <p:spPr>
          <a:xfrm>
            <a:off x="18000918" y="8345407"/>
            <a:ext cx="2032057" cy="523220"/>
          </a:xfrm>
          <a:prstGeom prst="rect">
            <a:avLst/>
          </a:prstGeom>
          <a:solidFill>
            <a:schemeClr val="bg1"/>
          </a:solidFill>
        </p:spPr>
        <p:txBody>
          <a:bodyPr wrap="square" rtlCol="0">
            <a:spAutoFit/>
          </a:bodyPr>
          <a:lstStyle/>
          <a:p>
            <a:r>
              <a:rPr lang="en-US" sz="2800" b="1" dirty="0" smtClean="0">
                <a:latin typeface="Garamond"/>
                <a:cs typeface="Garamond"/>
              </a:rPr>
              <a:t>R</a:t>
            </a:r>
            <a:r>
              <a:rPr lang="en-US" sz="2800" b="1" baseline="30000" dirty="0" smtClean="0">
                <a:latin typeface="Garamond"/>
                <a:cs typeface="Garamond"/>
              </a:rPr>
              <a:t>2</a:t>
            </a:r>
            <a:r>
              <a:rPr lang="en-US" sz="2800" b="1" dirty="0" smtClean="0">
                <a:latin typeface="Garamond"/>
                <a:cs typeface="Garamond"/>
              </a:rPr>
              <a:t> = 0.2556</a:t>
            </a:r>
            <a:endParaRPr lang="en-US" sz="2800" b="1" dirty="0">
              <a:latin typeface="Garamond"/>
              <a:cs typeface="Garamond"/>
            </a:endParaRPr>
          </a:p>
        </p:txBody>
      </p:sp>
      <p:pic>
        <p:nvPicPr>
          <p:cNvPr id="18" name="Picture 17" descr="Screen Shot 2016-02-29 at 2.26.48 PM.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1183014" y="5816857"/>
            <a:ext cx="6547252" cy="5549230"/>
          </a:xfrm>
          <a:prstGeom prst="rect">
            <a:avLst/>
          </a:prstGeom>
        </p:spPr>
      </p:pic>
      <p:sp>
        <p:nvSpPr>
          <p:cNvPr id="84" name="TextBox 83"/>
          <p:cNvSpPr txBox="1"/>
          <p:nvPr/>
        </p:nvSpPr>
        <p:spPr>
          <a:xfrm>
            <a:off x="24172858" y="8868627"/>
            <a:ext cx="2032057" cy="523220"/>
          </a:xfrm>
          <a:prstGeom prst="rect">
            <a:avLst/>
          </a:prstGeom>
          <a:solidFill>
            <a:schemeClr val="bg1"/>
          </a:solidFill>
        </p:spPr>
        <p:txBody>
          <a:bodyPr wrap="square" rtlCol="0">
            <a:spAutoFit/>
          </a:bodyPr>
          <a:lstStyle/>
          <a:p>
            <a:r>
              <a:rPr lang="en-US" sz="2800" b="1" dirty="0" smtClean="0">
                <a:latin typeface="Garamond"/>
                <a:cs typeface="Garamond"/>
              </a:rPr>
              <a:t>R</a:t>
            </a:r>
            <a:r>
              <a:rPr lang="en-US" sz="2800" b="1" baseline="30000" dirty="0" smtClean="0">
                <a:latin typeface="Garamond"/>
                <a:cs typeface="Garamond"/>
              </a:rPr>
              <a:t>2</a:t>
            </a:r>
            <a:r>
              <a:rPr lang="en-US" sz="2800" b="1" dirty="0" smtClean="0">
                <a:latin typeface="Garamond"/>
                <a:cs typeface="Garamond"/>
              </a:rPr>
              <a:t> = 0.5606</a:t>
            </a:r>
            <a:endParaRPr lang="en-US" sz="2800" b="1" dirty="0">
              <a:latin typeface="Garamond"/>
              <a:cs typeface="Garamond"/>
            </a:endParaRPr>
          </a:p>
        </p:txBody>
      </p:sp>
      <p:sp>
        <p:nvSpPr>
          <p:cNvPr id="85" name="TextBox 84"/>
          <p:cNvSpPr txBox="1"/>
          <p:nvPr/>
        </p:nvSpPr>
        <p:spPr>
          <a:xfrm>
            <a:off x="15091972" y="30437694"/>
            <a:ext cx="5881354" cy="461665"/>
          </a:xfrm>
          <a:prstGeom prst="rect">
            <a:avLst/>
          </a:prstGeom>
          <a:solidFill>
            <a:srgbClr val="FFFFFF"/>
          </a:solidFill>
        </p:spPr>
        <p:txBody>
          <a:bodyPr wrap="square" rtlCol="0">
            <a:spAutoFit/>
          </a:bodyPr>
          <a:lstStyle/>
          <a:p>
            <a:pPr algn="ctr"/>
            <a:r>
              <a:rPr lang="en-US" sz="2400" b="1" dirty="0" smtClean="0">
                <a:latin typeface="Times New Roman"/>
                <a:cs typeface="Times New Roman"/>
              </a:rPr>
              <a:t>PC1 – Variance 40%</a:t>
            </a:r>
            <a:endParaRPr lang="en-US" sz="2400" b="1" dirty="0">
              <a:latin typeface="Times New Roman"/>
              <a:cs typeface="Times New Roman"/>
            </a:endParaRPr>
          </a:p>
        </p:txBody>
      </p:sp>
      <p:sp>
        <p:nvSpPr>
          <p:cNvPr id="86" name="TextBox 85"/>
          <p:cNvSpPr txBox="1"/>
          <p:nvPr/>
        </p:nvSpPr>
        <p:spPr>
          <a:xfrm>
            <a:off x="21655302" y="30369730"/>
            <a:ext cx="5881354" cy="461665"/>
          </a:xfrm>
          <a:prstGeom prst="rect">
            <a:avLst/>
          </a:prstGeom>
          <a:solidFill>
            <a:srgbClr val="FFFFFF"/>
          </a:solidFill>
        </p:spPr>
        <p:txBody>
          <a:bodyPr wrap="square" rtlCol="0">
            <a:spAutoFit/>
          </a:bodyPr>
          <a:lstStyle/>
          <a:p>
            <a:pPr algn="ctr"/>
            <a:r>
              <a:rPr lang="en-US" sz="2400" b="1" dirty="0" smtClean="0">
                <a:latin typeface="Times New Roman"/>
                <a:cs typeface="Times New Roman"/>
              </a:rPr>
              <a:t>PC1 – Variance 44%</a:t>
            </a:r>
            <a:endParaRPr lang="en-US" sz="2400" b="1" dirty="0">
              <a:latin typeface="Times New Roman"/>
              <a:cs typeface="Times New Roman"/>
            </a:endParaRPr>
          </a:p>
        </p:txBody>
      </p:sp>
      <p:sp>
        <p:nvSpPr>
          <p:cNvPr id="87" name="TextBox 86"/>
          <p:cNvSpPr txBox="1"/>
          <p:nvPr/>
        </p:nvSpPr>
        <p:spPr>
          <a:xfrm rot="16200000">
            <a:off x="12778736" y="27714666"/>
            <a:ext cx="4179067" cy="461665"/>
          </a:xfrm>
          <a:prstGeom prst="rect">
            <a:avLst/>
          </a:prstGeom>
          <a:solidFill>
            <a:srgbClr val="FFFFFF"/>
          </a:solidFill>
        </p:spPr>
        <p:txBody>
          <a:bodyPr wrap="square" rtlCol="0">
            <a:spAutoFit/>
          </a:bodyPr>
          <a:lstStyle/>
          <a:p>
            <a:pPr algn="ctr"/>
            <a:r>
              <a:rPr lang="en-US" sz="2400" b="1" dirty="0" smtClean="0">
                <a:latin typeface="Times New Roman"/>
                <a:cs typeface="Times New Roman"/>
              </a:rPr>
              <a:t>PC2 – Variance 21%</a:t>
            </a:r>
            <a:endParaRPr lang="en-US" sz="2400" b="1" dirty="0">
              <a:latin typeface="Times New Roman"/>
              <a:cs typeface="Times New Roman"/>
            </a:endParaRPr>
          </a:p>
        </p:txBody>
      </p:sp>
      <p:sp>
        <p:nvSpPr>
          <p:cNvPr id="88" name="TextBox 87"/>
          <p:cNvSpPr txBox="1"/>
          <p:nvPr/>
        </p:nvSpPr>
        <p:spPr>
          <a:xfrm rot="16200000">
            <a:off x="19348212" y="27652173"/>
            <a:ext cx="4179067" cy="461665"/>
          </a:xfrm>
          <a:prstGeom prst="rect">
            <a:avLst/>
          </a:prstGeom>
          <a:solidFill>
            <a:srgbClr val="FFFFFF"/>
          </a:solidFill>
        </p:spPr>
        <p:txBody>
          <a:bodyPr wrap="square" rtlCol="0">
            <a:spAutoFit/>
          </a:bodyPr>
          <a:lstStyle/>
          <a:p>
            <a:pPr algn="ctr"/>
            <a:r>
              <a:rPr lang="en-US" sz="2400" b="1" dirty="0" smtClean="0">
                <a:latin typeface="Times New Roman"/>
                <a:cs typeface="Times New Roman"/>
              </a:rPr>
              <a:t>PC2 – Variance 16%</a:t>
            </a:r>
            <a:endParaRPr lang="en-US" sz="2400" b="1" dirty="0">
              <a:latin typeface="Times New Roman"/>
              <a:cs typeface="Times New Roman"/>
            </a:endParaRPr>
          </a:p>
        </p:txBody>
      </p:sp>
      <p:pic>
        <p:nvPicPr>
          <p:cNvPr id="19" name="Picture 18" descr="Screen Shot 2016-02-29 at 2.43.02 PM.png"/>
          <p:cNvPicPr>
            <a:picLocks noChangeAspect="1"/>
          </p:cNvPicPr>
          <p:nvPr/>
        </p:nvPicPr>
        <p:blipFill rotWithShape="1">
          <a:blip r:embed="rId17" cstate="print">
            <a:extLst>
              <a:ext uri="{28A0092B-C50C-407E-A947-70E740481C1C}">
                <a14:useLocalDpi xmlns:a14="http://schemas.microsoft.com/office/drawing/2010/main"/>
              </a:ext>
            </a:extLst>
          </a:blip>
          <a:srcRect t="7434" b="2440"/>
          <a:stretch/>
        </p:blipFill>
        <p:spPr>
          <a:xfrm>
            <a:off x="28999054" y="6699531"/>
            <a:ext cx="11401901" cy="5153930"/>
          </a:xfrm>
          <a:prstGeom prst="rect">
            <a:avLst/>
          </a:prstGeom>
        </p:spPr>
      </p:pic>
      <p:grpSp>
        <p:nvGrpSpPr>
          <p:cNvPr id="23" name="Group 22"/>
          <p:cNvGrpSpPr/>
          <p:nvPr/>
        </p:nvGrpSpPr>
        <p:grpSpPr>
          <a:xfrm>
            <a:off x="28599592" y="13108802"/>
            <a:ext cx="12485696" cy="5936737"/>
            <a:chOff x="28998009" y="12912942"/>
            <a:chExt cx="11798714" cy="5386268"/>
          </a:xfrm>
        </p:grpSpPr>
        <p:pic>
          <p:nvPicPr>
            <p:cNvPr id="20" name="Picture 19" descr="Screen Shot 2016-02-29 at 2.47.16 PM.png"/>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28998009" y="13142904"/>
              <a:ext cx="8523458" cy="4953345"/>
            </a:xfrm>
            <a:prstGeom prst="rect">
              <a:avLst/>
            </a:prstGeom>
          </p:spPr>
        </p:pic>
        <p:sp>
          <p:nvSpPr>
            <p:cNvPr id="21" name="TextBox 20"/>
            <p:cNvSpPr txBox="1"/>
            <p:nvPr/>
          </p:nvSpPr>
          <p:spPr>
            <a:xfrm>
              <a:off x="37521467" y="17837545"/>
              <a:ext cx="3275256" cy="461665"/>
            </a:xfrm>
            <a:prstGeom prst="rect">
              <a:avLst/>
            </a:prstGeom>
            <a:noFill/>
          </p:spPr>
          <p:txBody>
            <a:bodyPr wrap="square" rtlCol="0">
              <a:spAutoFit/>
            </a:bodyPr>
            <a:lstStyle/>
            <a:p>
              <a:r>
                <a:rPr lang="en-US" sz="2400" dirty="0" err="1" smtClean="0">
                  <a:latin typeface="Garamond"/>
                  <a:cs typeface="Garamond"/>
                </a:rPr>
                <a:t>Handrick</a:t>
              </a:r>
              <a:r>
                <a:rPr lang="en-US" sz="2400" dirty="0" smtClean="0">
                  <a:latin typeface="Garamond"/>
                  <a:cs typeface="Garamond"/>
                </a:rPr>
                <a:t> et al., </a:t>
              </a:r>
              <a:r>
                <a:rPr lang="en-US" sz="2400" i="1" dirty="0" smtClean="0">
                  <a:latin typeface="Garamond"/>
                  <a:cs typeface="Garamond"/>
                </a:rPr>
                <a:t>Submitted</a:t>
              </a:r>
              <a:endParaRPr lang="en-US" sz="2400" dirty="0">
                <a:latin typeface="Garamond"/>
                <a:cs typeface="Garamond"/>
              </a:endParaRPr>
            </a:p>
          </p:txBody>
        </p:sp>
        <p:grpSp>
          <p:nvGrpSpPr>
            <p:cNvPr id="22" name="Group 21"/>
            <p:cNvGrpSpPr/>
            <p:nvPr/>
          </p:nvGrpSpPr>
          <p:grpSpPr>
            <a:xfrm>
              <a:off x="37770318" y="12912942"/>
              <a:ext cx="2397023" cy="5096382"/>
              <a:chOff x="37770318" y="12516053"/>
              <a:chExt cx="2397023" cy="5096382"/>
            </a:xfrm>
          </p:grpSpPr>
          <p:pic>
            <p:nvPicPr>
              <p:cNvPr id="92" name="Picture 91" descr="Screen Shot 2016-01-30 at 4.52.05 PM.png"/>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37770318" y="12516053"/>
                <a:ext cx="2093125" cy="5096382"/>
              </a:xfrm>
              <a:prstGeom prst="rect">
                <a:avLst/>
              </a:prstGeom>
            </p:spPr>
          </p:pic>
          <p:sp>
            <p:nvSpPr>
              <p:cNvPr id="95" name="Oval 94"/>
              <p:cNvSpPr/>
              <p:nvPr/>
            </p:nvSpPr>
            <p:spPr>
              <a:xfrm>
                <a:off x="38882724" y="14121998"/>
                <a:ext cx="615462" cy="30633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p:cNvSpPr txBox="1"/>
              <p:nvPr/>
            </p:nvSpPr>
            <p:spPr>
              <a:xfrm>
                <a:off x="37940717" y="13743883"/>
                <a:ext cx="2120744" cy="369332"/>
              </a:xfrm>
              <a:prstGeom prst="rect">
                <a:avLst/>
              </a:prstGeom>
              <a:solidFill>
                <a:srgbClr val="FFFFFF"/>
              </a:solidFill>
            </p:spPr>
            <p:txBody>
              <a:bodyPr wrap="square" rtlCol="0">
                <a:spAutoFit/>
              </a:bodyPr>
              <a:lstStyle/>
              <a:p>
                <a:pPr algn="ctr"/>
                <a:r>
                  <a:rPr lang="en-US" sz="1800" dirty="0" smtClean="0">
                    <a:latin typeface="Garamond"/>
                    <a:cs typeface="Garamond"/>
                  </a:rPr>
                  <a:t>DIMBOA-</a:t>
                </a:r>
                <a:r>
                  <a:rPr lang="en-US" sz="1800" dirty="0" err="1" smtClean="0">
                    <a:latin typeface="Garamond"/>
                    <a:cs typeface="Garamond"/>
                  </a:rPr>
                  <a:t>Glc</a:t>
                </a:r>
                <a:endParaRPr lang="en-US" sz="1800" dirty="0">
                  <a:latin typeface="Garamond"/>
                  <a:cs typeface="Garamond"/>
                </a:endParaRPr>
              </a:p>
            </p:txBody>
          </p:sp>
          <p:sp>
            <p:nvSpPr>
              <p:cNvPr id="99" name="TextBox 98"/>
              <p:cNvSpPr txBox="1"/>
              <p:nvPr/>
            </p:nvSpPr>
            <p:spPr>
              <a:xfrm>
                <a:off x="37993349" y="15456331"/>
                <a:ext cx="2120744" cy="369332"/>
              </a:xfrm>
              <a:prstGeom prst="rect">
                <a:avLst/>
              </a:prstGeom>
              <a:solidFill>
                <a:srgbClr val="FFFFFF"/>
              </a:solidFill>
            </p:spPr>
            <p:txBody>
              <a:bodyPr wrap="square" rtlCol="0">
                <a:spAutoFit/>
              </a:bodyPr>
              <a:lstStyle/>
              <a:p>
                <a:pPr algn="ctr"/>
                <a:r>
                  <a:rPr lang="en-US" sz="1800" dirty="0" smtClean="0">
                    <a:latin typeface="Garamond"/>
                    <a:cs typeface="Garamond"/>
                  </a:rPr>
                  <a:t>TRIMBOA-</a:t>
                </a:r>
                <a:r>
                  <a:rPr lang="en-US" sz="1800" dirty="0" err="1" smtClean="0">
                    <a:latin typeface="Garamond"/>
                    <a:cs typeface="Garamond"/>
                  </a:rPr>
                  <a:t>Glc</a:t>
                </a:r>
                <a:endParaRPr lang="en-US" sz="1800" dirty="0">
                  <a:latin typeface="Garamond"/>
                  <a:cs typeface="Garamond"/>
                </a:endParaRPr>
              </a:p>
            </p:txBody>
          </p:sp>
          <p:sp>
            <p:nvSpPr>
              <p:cNvPr id="100" name="TextBox 99"/>
              <p:cNvSpPr txBox="1"/>
              <p:nvPr/>
            </p:nvSpPr>
            <p:spPr>
              <a:xfrm>
                <a:off x="38046597" y="17150464"/>
                <a:ext cx="2120744" cy="369332"/>
              </a:xfrm>
              <a:prstGeom prst="rect">
                <a:avLst/>
              </a:prstGeom>
              <a:solidFill>
                <a:srgbClr val="FFFFFF"/>
              </a:solidFill>
            </p:spPr>
            <p:txBody>
              <a:bodyPr wrap="square" rtlCol="0">
                <a:spAutoFit/>
              </a:bodyPr>
              <a:lstStyle/>
              <a:p>
                <a:pPr algn="ctr"/>
                <a:r>
                  <a:rPr lang="en-US" sz="1800" dirty="0" smtClean="0">
                    <a:latin typeface="Garamond"/>
                    <a:cs typeface="Garamond"/>
                  </a:rPr>
                  <a:t>DIM</a:t>
                </a:r>
                <a:r>
                  <a:rPr lang="en-US" sz="1800" baseline="-25000" dirty="0" smtClean="0">
                    <a:latin typeface="Garamond"/>
                    <a:cs typeface="Garamond"/>
                  </a:rPr>
                  <a:t>2</a:t>
                </a:r>
                <a:r>
                  <a:rPr lang="en-US" sz="1800" dirty="0" smtClean="0">
                    <a:latin typeface="Garamond"/>
                    <a:cs typeface="Garamond"/>
                  </a:rPr>
                  <a:t>BOA-Glc</a:t>
                </a:r>
                <a:endParaRPr lang="en-US" sz="1800" dirty="0">
                  <a:latin typeface="Garamond"/>
                  <a:cs typeface="Garamond"/>
                </a:endParaRPr>
              </a:p>
            </p:txBody>
          </p:sp>
        </p:grpSp>
      </p:grpSp>
      <p:grpSp>
        <p:nvGrpSpPr>
          <p:cNvPr id="24" name="Group 23"/>
          <p:cNvGrpSpPr/>
          <p:nvPr/>
        </p:nvGrpSpPr>
        <p:grpSpPr>
          <a:xfrm>
            <a:off x="28999055" y="21313696"/>
            <a:ext cx="11931349" cy="5538296"/>
            <a:chOff x="29655337" y="20734926"/>
            <a:chExt cx="11275066" cy="5085139"/>
          </a:xfrm>
        </p:grpSpPr>
        <p:pic>
          <p:nvPicPr>
            <p:cNvPr id="102" name="Picture 101" descr="Screen Shot 2016-01-25 at 11.20.10 AM.png"/>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29655337" y="20734926"/>
              <a:ext cx="11275066" cy="4215768"/>
            </a:xfrm>
            <a:prstGeom prst="rect">
              <a:avLst/>
            </a:prstGeom>
          </p:spPr>
        </p:pic>
        <p:sp>
          <p:nvSpPr>
            <p:cNvPr id="103" name="TextBox 102"/>
            <p:cNvSpPr txBox="1"/>
            <p:nvPr/>
          </p:nvSpPr>
          <p:spPr>
            <a:xfrm>
              <a:off x="30042421" y="24830988"/>
              <a:ext cx="10887982" cy="989077"/>
            </a:xfrm>
            <a:prstGeom prst="rect">
              <a:avLst/>
            </a:prstGeom>
            <a:noFill/>
          </p:spPr>
          <p:txBody>
            <a:bodyPr wrap="square" rtlCol="0">
              <a:spAutoFit/>
            </a:bodyPr>
            <a:lstStyle/>
            <a:p>
              <a:r>
                <a:rPr lang="en-US" sz="2400" dirty="0" smtClean="0">
                  <a:latin typeface="Garamond"/>
                  <a:cs typeface="Garamond"/>
                </a:rPr>
                <a:t>    </a:t>
              </a:r>
              <a:r>
                <a:rPr lang="en-US" sz="2400" b="1" dirty="0" smtClean="0">
                  <a:latin typeface="Garamond"/>
                  <a:cs typeface="Garamond"/>
                </a:rPr>
                <a:t>   </a:t>
              </a:r>
              <a:r>
                <a:rPr lang="en-US" sz="2400" b="1" dirty="0" smtClean="0">
                  <a:latin typeface="Garamond"/>
                  <a:cs typeface="Garamond"/>
                </a:rPr>
                <a:t>      </a:t>
              </a:r>
              <a:r>
                <a:rPr lang="en-US" sz="3200" b="1" dirty="0" smtClean="0">
                  <a:latin typeface="Garamond"/>
                  <a:cs typeface="Garamond"/>
                </a:rPr>
                <a:t>  </a:t>
              </a:r>
              <a:r>
                <a:rPr lang="en-US" sz="3200" b="1" dirty="0" smtClean="0">
                  <a:latin typeface="Garamond"/>
                  <a:cs typeface="Garamond"/>
                </a:rPr>
                <a:t>1       </a:t>
              </a:r>
              <a:r>
                <a:rPr lang="en-US" sz="3200" b="1" dirty="0" smtClean="0">
                  <a:latin typeface="Garamond"/>
                  <a:cs typeface="Garamond"/>
                </a:rPr>
                <a:t>   </a:t>
              </a:r>
              <a:r>
                <a:rPr lang="en-US" sz="3200" b="1" dirty="0" smtClean="0">
                  <a:latin typeface="Garamond"/>
                  <a:cs typeface="Garamond"/>
                </a:rPr>
                <a:t>2      </a:t>
              </a:r>
              <a:r>
                <a:rPr lang="en-US" sz="3200" b="1" dirty="0" smtClean="0">
                  <a:latin typeface="Garamond"/>
                  <a:cs typeface="Garamond"/>
                </a:rPr>
                <a:t>  </a:t>
              </a:r>
              <a:r>
                <a:rPr lang="en-US" sz="3200" b="1" dirty="0" smtClean="0">
                  <a:latin typeface="Garamond"/>
                  <a:cs typeface="Garamond"/>
                </a:rPr>
                <a:t>3      </a:t>
              </a:r>
              <a:r>
                <a:rPr lang="en-US" sz="3200" b="1" dirty="0" smtClean="0">
                  <a:latin typeface="Garamond"/>
                  <a:cs typeface="Garamond"/>
                </a:rPr>
                <a:t>     </a:t>
              </a:r>
              <a:r>
                <a:rPr lang="en-US" sz="3200" b="1" dirty="0" smtClean="0">
                  <a:latin typeface="Garamond"/>
                  <a:cs typeface="Garamond"/>
                </a:rPr>
                <a:t>4    </a:t>
              </a:r>
              <a:r>
                <a:rPr lang="en-US" sz="3200" b="1" dirty="0" smtClean="0">
                  <a:latin typeface="Garamond"/>
                  <a:cs typeface="Garamond"/>
                </a:rPr>
                <a:t>    </a:t>
              </a:r>
              <a:r>
                <a:rPr lang="en-US" sz="3200" b="1" dirty="0" smtClean="0">
                  <a:latin typeface="Garamond"/>
                  <a:cs typeface="Garamond"/>
                </a:rPr>
                <a:t>5      </a:t>
              </a:r>
              <a:r>
                <a:rPr lang="en-US" sz="3200" b="1" dirty="0" smtClean="0">
                  <a:latin typeface="Garamond"/>
                  <a:cs typeface="Garamond"/>
                </a:rPr>
                <a:t>   </a:t>
              </a:r>
              <a:r>
                <a:rPr lang="en-US" sz="3200" b="1" dirty="0" smtClean="0">
                  <a:latin typeface="Garamond"/>
                  <a:cs typeface="Garamond"/>
                </a:rPr>
                <a:t>6        </a:t>
              </a:r>
              <a:r>
                <a:rPr lang="en-US" sz="3200" b="1" dirty="0" smtClean="0">
                  <a:latin typeface="Garamond"/>
                  <a:cs typeface="Garamond"/>
                </a:rPr>
                <a:t>7         </a:t>
              </a:r>
              <a:r>
                <a:rPr lang="en-US" sz="3200" b="1" dirty="0" smtClean="0">
                  <a:latin typeface="Garamond"/>
                  <a:cs typeface="Garamond"/>
                </a:rPr>
                <a:t>8      </a:t>
              </a:r>
              <a:r>
                <a:rPr lang="en-US" sz="3200" b="1" dirty="0" smtClean="0">
                  <a:latin typeface="Garamond"/>
                  <a:cs typeface="Garamond"/>
                </a:rPr>
                <a:t>   </a:t>
              </a:r>
              <a:r>
                <a:rPr lang="en-US" sz="3200" b="1" dirty="0" smtClean="0">
                  <a:latin typeface="Garamond"/>
                  <a:cs typeface="Garamond"/>
                </a:rPr>
                <a:t>9     </a:t>
              </a:r>
              <a:r>
                <a:rPr lang="en-US" sz="3200" b="1" dirty="0" smtClean="0">
                  <a:latin typeface="Garamond"/>
                  <a:cs typeface="Garamond"/>
                </a:rPr>
                <a:t> </a:t>
              </a:r>
              <a:r>
                <a:rPr lang="en-US" sz="3200" b="1" dirty="0" smtClean="0">
                  <a:latin typeface="Garamond"/>
                  <a:cs typeface="Garamond"/>
                </a:rPr>
                <a:t>10</a:t>
              </a:r>
            </a:p>
            <a:p>
              <a:pPr algn="ctr"/>
              <a:r>
                <a:rPr lang="en-US" sz="3200" b="1" dirty="0" smtClean="0">
                  <a:latin typeface="Garamond"/>
                  <a:cs typeface="Garamond"/>
                </a:rPr>
                <a:t>Chromosome no.</a:t>
              </a:r>
              <a:endParaRPr lang="en-US" sz="3200" b="1" dirty="0">
                <a:latin typeface="Garamond"/>
                <a:cs typeface="Garamond"/>
              </a:endParaRPr>
            </a:p>
          </p:txBody>
        </p:sp>
      </p:grpSp>
      <p:sp>
        <p:nvSpPr>
          <p:cNvPr id="89" name="TextBox 88"/>
          <p:cNvSpPr txBox="1"/>
          <p:nvPr/>
        </p:nvSpPr>
        <p:spPr>
          <a:xfrm rot="16200000">
            <a:off x="26856380" y="23177434"/>
            <a:ext cx="3885339" cy="584776"/>
          </a:xfrm>
          <a:prstGeom prst="rect">
            <a:avLst/>
          </a:prstGeom>
          <a:solidFill>
            <a:schemeClr val="bg1"/>
          </a:solidFill>
        </p:spPr>
        <p:txBody>
          <a:bodyPr wrap="square" rtlCol="0">
            <a:spAutoFit/>
          </a:bodyPr>
          <a:lstStyle/>
          <a:p>
            <a:r>
              <a:rPr lang="en-US" sz="3200" b="1" dirty="0" smtClean="0">
                <a:latin typeface="Garamond"/>
                <a:cs typeface="Garamond"/>
              </a:rPr>
              <a:t>Number of QTLs</a:t>
            </a:r>
            <a:endParaRPr lang="en-US" sz="3200" b="1" dirty="0">
              <a:latin typeface="Garamond"/>
              <a:cs typeface="Garamond"/>
            </a:endParaRPr>
          </a:p>
        </p:txBody>
      </p:sp>
      <p:sp>
        <p:nvSpPr>
          <p:cNvPr id="90" name="TextBox 89"/>
          <p:cNvSpPr txBox="1"/>
          <p:nvPr/>
        </p:nvSpPr>
        <p:spPr>
          <a:xfrm>
            <a:off x="29069734" y="21143415"/>
            <a:ext cx="791743" cy="4803366"/>
          </a:xfrm>
          <a:prstGeom prst="rect">
            <a:avLst/>
          </a:prstGeom>
          <a:solidFill>
            <a:srgbClr val="FFFFFF"/>
          </a:solidFill>
        </p:spPr>
        <p:txBody>
          <a:bodyPr wrap="square" rtlCol="0">
            <a:spAutoFit/>
          </a:bodyPr>
          <a:lstStyle/>
          <a:p>
            <a:pPr algn="ctr">
              <a:lnSpc>
                <a:spcPct val="120000"/>
              </a:lnSpc>
            </a:pPr>
            <a:r>
              <a:rPr lang="en-US" sz="3200" b="1" dirty="0" smtClean="0">
                <a:latin typeface="Garamond"/>
                <a:cs typeface="Garamond"/>
              </a:rPr>
              <a:t>70</a:t>
            </a:r>
            <a:endParaRPr lang="en-US" sz="3200" b="1" dirty="0">
              <a:latin typeface="Garamond"/>
              <a:cs typeface="Garamond"/>
            </a:endParaRPr>
          </a:p>
          <a:p>
            <a:pPr algn="ctr">
              <a:lnSpc>
                <a:spcPct val="120000"/>
              </a:lnSpc>
            </a:pPr>
            <a:r>
              <a:rPr lang="en-US" sz="3200" b="1" dirty="0" smtClean="0">
                <a:latin typeface="Garamond"/>
                <a:cs typeface="Garamond"/>
              </a:rPr>
              <a:t>60</a:t>
            </a:r>
            <a:endParaRPr lang="en-US" sz="3200" b="1" dirty="0">
              <a:latin typeface="Garamond"/>
              <a:cs typeface="Garamond"/>
            </a:endParaRPr>
          </a:p>
          <a:p>
            <a:pPr algn="ctr">
              <a:lnSpc>
                <a:spcPct val="120000"/>
              </a:lnSpc>
            </a:pPr>
            <a:r>
              <a:rPr lang="en-US" sz="3200" b="1" dirty="0" smtClean="0">
                <a:latin typeface="Garamond"/>
                <a:cs typeface="Garamond"/>
              </a:rPr>
              <a:t>50</a:t>
            </a:r>
            <a:endParaRPr lang="en-US" sz="3200" b="1" dirty="0">
              <a:latin typeface="Garamond"/>
              <a:cs typeface="Garamond"/>
            </a:endParaRPr>
          </a:p>
          <a:p>
            <a:pPr algn="ctr">
              <a:lnSpc>
                <a:spcPct val="120000"/>
              </a:lnSpc>
            </a:pPr>
            <a:r>
              <a:rPr lang="en-US" sz="3200" b="1" dirty="0" smtClean="0">
                <a:latin typeface="Garamond"/>
                <a:cs typeface="Garamond"/>
              </a:rPr>
              <a:t>40</a:t>
            </a:r>
          </a:p>
          <a:p>
            <a:pPr algn="ctr">
              <a:lnSpc>
                <a:spcPct val="120000"/>
              </a:lnSpc>
            </a:pPr>
            <a:r>
              <a:rPr lang="en-US" sz="3200" b="1" dirty="0" smtClean="0">
                <a:latin typeface="Garamond"/>
                <a:cs typeface="Garamond"/>
              </a:rPr>
              <a:t>30</a:t>
            </a:r>
          </a:p>
          <a:p>
            <a:pPr algn="ctr">
              <a:lnSpc>
                <a:spcPct val="120000"/>
              </a:lnSpc>
            </a:pPr>
            <a:r>
              <a:rPr lang="en-US" sz="3200" b="1" dirty="0" smtClean="0">
                <a:latin typeface="Garamond"/>
                <a:cs typeface="Garamond"/>
              </a:rPr>
              <a:t>20</a:t>
            </a:r>
          </a:p>
          <a:p>
            <a:pPr algn="ctr">
              <a:lnSpc>
                <a:spcPct val="120000"/>
              </a:lnSpc>
            </a:pPr>
            <a:r>
              <a:rPr lang="en-US" sz="3200" b="1" dirty="0" smtClean="0">
                <a:latin typeface="Garamond"/>
                <a:cs typeface="Garamond"/>
              </a:rPr>
              <a:t>10</a:t>
            </a:r>
          </a:p>
          <a:p>
            <a:pPr algn="ctr">
              <a:lnSpc>
                <a:spcPct val="120000"/>
              </a:lnSpc>
            </a:pPr>
            <a:r>
              <a:rPr lang="en-US" sz="3200" b="1" dirty="0" smtClean="0">
                <a:latin typeface="Garamond"/>
                <a:cs typeface="Garamond"/>
              </a:rPr>
              <a:t>0</a:t>
            </a:r>
          </a:p>
        </p:txBody>
      </p:sp>
    </p:spTree>
    <p:extLst>
      <p:ext uri="{BB962C8B-B14F-4D97-AF65-F5344CB8AC3E}">
        <p14:creationId xmlns:p14="http://schemas.microsoft.com/office/powerpoint/2010/main" val="33141784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2707</TotalTime>
  <Words>612</Words>
  <Application>Microsoft Macintosh PowerPoint</Application>
  <PresentationFormat>Custom</PresentationFormat>
  <Paragraphs>188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Shaoqun (Simon) Zhou</dc:creator>
  <cp:lastModifiedBy>Shaoqun (Simon) Zhou</cp:lastModifiedBy>
  <cp:revision>132</cp:revision>
  <dcterms:created xsi:type="dcterms:W3CDTF">2014-09-17T14:55:10Z</dcterms:created>
  <dcterms:modified xsi:type="dcterms:W3CDTF">2016-03-16T15:59:34Z</dcterms:modified>
</cp:coreProperties>
</file>