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584" r:id="rId3"/>
    <p:sldId id="524" r:id="rId4"/>
    <p:sldId id="257" r:id="rId5"/>
    <p:sldId id="258" r:id="rId6"/>
    <p:sldId id="642" r:id="rId7"/>
    <p:sldId id="526" r:id="rId8"/>
    <p:sldId id="527" r:id="rId9"/>
    <p:sldId id="52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0"/>
    <p:restoredTop sz="95801"/>
  </p:normalViewPr>
  <p:slideViewPr>
    <p:cSldViewPr snapToGrid="0" snapToObjects="1">
      <p:cViewPr varScale="1">
        <p:scale>
          <a:sx n="94" d="100"/>
          <a:sy n="9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1637-903D-9043-9F49-98DD1D5BA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513BF-4E25-5046-A7B0-C99A22DB1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9BFE4-31B5-044B-B083-E9BFED8C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01418-263D-4443-A1D0-E6C8D7A7A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43033-D5A8-594E-844C-165F6E19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5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A887-1FC9-9244-95A0-587C91E8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2EDB5-CB67-D648-B8C1-8836DFB8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9E672-DF3A-F14F-86C2-9D07254A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0B2A-2A61-2248-B42C-0DEB7FA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63E92-2017-8441-A026-54765A5F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A4C54-F62F-4546-8CD4-DC729AF7C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EAE3A-1BC2-AB4A-9D23-EC084AD0E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EB4E-1881-2B4F-92E8-C9167630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8CC5A-6946-F040-BE7B-568F7F06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0119C-ACDB-B749-964D-0CC5CECF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2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B734-9376-E645-A29C-CC0F5349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ACBD2-5255-E34F-B13D-EE67C4361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F10B7-5457-9145-A894-74ACA25E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3079E-3B5B-3148-9658-C81E79A2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63D99-96B6-E847-B8E7-4CF42FC6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4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66706-1C73-644F-B2B4-46A9E7BC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F0017-D8C7-3B44-8B7D-E15FC8C04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4992E-3837-BD44-8277-05230C1D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AA1A4-F70D-1A44-BF12-E4B0393A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0CA5-1859-D543-8D32-6718219A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4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6D6B-4709-7E46-8880-9C5DAE10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6A22F-7B52-314F-9EAD-D53E9B468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34D63-536A-B041-92AD-96478B04D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CFE0-1A70-FD4F-9F52-E3612320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E9232-D8B4-364D-A140-CF5AD721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015CD-83BE-4747-957E-A97B3561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6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57E7-7D3D-954C-8FC2-8F5CD0D1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035CD-D4B2-2D41-AEED-79E4099E9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D82D0-A184-9243-9847-4B58507B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0DD9B-7FE0-F049-922B-F8464DB50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9FBF0-6818-9A42-BC67-880C37433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7F8E64-C6F2-7A41-9CE8-792612C3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A5A03-B397-3E4E-8CF1-2573378B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4E4D6-3A83-F348-88BB-EF65129F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1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C45C-158E-0D47-831B-CF3A1AF7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8B367-7142-5A4D-A8E2-C425FF45B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28561-0908-3D47-9345-6795C519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90EF9-83BE-0046-BF62-7E6D65FA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8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A67E0-37EC-EF4F-A5D0-0DEB440C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8A00D-8407-3748-BE9D-5A148B4D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13588-B72F-074F-B873-F7CD8B62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7BF0-8A27-EE40-B891-90E9935B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53445-1911-524C-8028-27E6C9465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418F5-D3EA-644C-A75A-F5F84466F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D4085-412F-6C40-B54A-CD2E1350D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183DD-C19C-5C40-9407-C2C32A10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9D3F9-58ED-414F-B0AD-C65C7050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9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0880-0AE5-D44F-8057-A3ABEEDAF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4A263-4CB6-254E-827F-42D3065E3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9A66E-BA12-644E-BE43-83360F831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9E02F-3B45-6646-966E-AB795BC4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0D4D1-28A7-EC44-9D68-314436F1F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865EC-0650-5B45-8DAF-19D4891D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5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154DF2-DA21-5542-B9EA-F9BF841B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6A183-DDFF-F14E-8660-D293EB62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44843-0432-C940-BD8D-7D43B2020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13ED7-E215-7C42-964F-89A8FE22A537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7AF75-D9DA-2748-9D7E-012118230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8C736-93C5-294F-8980-36C738F9A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71E54-4AD3-194F-8CEF-EC50F5160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9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6C6E-BE83-7E49-9593-EC387F3FB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720" y="566211"/>
            <a:ext cx="5481851" cy="84632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sual" pitchFamily="2" charset="77"/>
              </a:rPr>
              <a:t>Thank You!</a:t>
            </a:r>
            <a:br>
              <a:rPr lang="en-US" sz="3200" dirty="0">
                <a:latin typeface="Casual" pitchFamily="2" charset="77"/>
              </a:rPr>
            </a:br>
            <a:r>
              <a:rPr lang="en-US" sz="2800" dirty="0">
                <a:latin typeface="Casual" pitchFamily="2" charset="77"/>
              </a:rPr>
              <a:t>Sponsors</a:t>
            </a:r>
            <a:r>
              <a:rPr lang="en-US" sz="3200" dirty="0">
                <a:latin typeface="Casual" pitchFamily="2" charset="77"/>
              </a:rPr>
              <a:t>, Supporters, and Collaborators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3ECF4-81BD-F74C-A0E8-81925A77D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215" y="0"/>
            <a:ext cx="6038785" cy="685800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B05FDB22-EB49-4048-B2D1-ACC8DD1E33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675" y="5161200"/>
            <a:ext cx="2680673" cy="14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071B16-EB6B-E344-8466-D6BB146B4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97" y="1332243"/>
            <a:ext cx="3721494" cy="1621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E8675-DF39-4A4F-82E0-69D9280CB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36" y="5483053"/>
            <a:ext cx="2923117" cy="115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9191-59C6-6B45-8136-D2D0A4B69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113" y="3793904"/>
            <a:ext cx="2680673" cy="1160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854C0-84C9-6249-BCF9-E695890CD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50" y="3984654"/>
            <a:ext cx="2350188" cy="118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59D79-5A61-0248-8FAE-E54E41065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097" y="2507927"/>
            <a:ext cx="2777577" cy="1079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18C31-BBD2-0443-9B6C-F456445272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644" y="2873346"/>
            <a:ext cx="2527300" cy="10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0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7E564-E010-D64B-BF3F-CD1787A85D13}"/>
              </a:ext>
            </a:extLst>
          </p:cNvPr>
          <p:cNvGrpSpPr/>
          <p:nvPr/>
        </p:nvGrpSpPr>
        <p:grpSpPr>
          <a:xfrm rot="5400000">
            <a:off x="2429176" y="445896"/>
            <a:ext cx="7066458" cy="6174669"/>
            <a:chOff x="1152318" y="-353079"/>
            <a:chExt cx="10116383" cy="72968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EE1CC6-D025-FD4C-945E-317E6D160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666999" y="-1514681"/>
              <a:ext cx="6858002" cy="988736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8093BB-B953-1D42-9C3A-C91EE2324F45}"/>
                </a:ext>
              </a:extLst>
            </p:cNvPr>
            <p:cNvSpPr/>
            <p:nvPr/>
          </p:nvSpPr>
          <p:spPr>
            <a:xfrm>
              <a:off x="1170944" y="-353079"/>
              <a:ext cx="10097757" cy="727846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4E3C76E-8EF3-5540-B586-7B8E96E96F93}"/>
                </a:ext>
              </a:extLst>
            </p:cNvPr>
            <p:cNvCxnSpPr/>
            <p:nvPr/>
          </p:nvCxnSpPr>
          <p:spPr>
            <a:xfrm>
              <a:off x="1466850" y="100025"/>
              <a:ext cx="0" cy="49339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5A316F-BC8E-9541-98BE-00F3CBBD28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29900" y="209550"/>
              <a:ext cx="342901" cy="66484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ADFFA4E-621B-0448-98C4-0F8C96D868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6851" y="5033961"/>
              <a:ext cx="4029074" cy="70961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D3B5AD2-A365-1A4E-B0FD-134AEBA008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95926" y="5743575"/>
              <a:ext cx="5133974" cy="1200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23690B-BB9D-BA47-BDE3-58F66054A747}"/>
                </a:ext>
              </a:extLst>
            </p:cNvPr>
            <p:cNvCxnSpPr>
              <a:cxnSpLocks/>
            </p:cNvCxnSpPr>
            <p:nvPr/>
          </p:nvCxnSpPr>
          <p:spPr>
            <a:xfrm>
              <a:off x="1466850" y="104775"/>
              <a:ext cx="9505951" cy="10477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FBF3FE-4DF3-EB44-B680-C05AF34FD73A}"/>
                </a:ext>
              </a:extLst>
            </p:cNvPr>
            <p:cNvCxnSpPr>
              <a:cxnSpLocks/>
            </p:cNvCxnSpPr>
            <p:nvPr/>
          </p:nvCxnSpPr>
          <p:spPr>
            <a:xfrm>
              <a:off x="1836355" y="218703"/>
              <a:ext cx="9014986" cy="1147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D80E77-CC8B-CE42-A0B6-EEB5905DEC3E}"/>
                </a:ext>
              </a:extLst>
            </p:cNvPr>
            <p:cNvSpPr txBox="1"/>
            <p:nvPr/>
          </p:nvSpPr>
          <p:spPr>
            <a:xfrm rot="16200000">
              <a:off x="1150564" y="2568267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375ft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476B70-022D-1343-B223-7BCB91967292}"/>
                </a:ext>
              </a:extLst>
            </p:cNvPr>
            <p:cNvSpPr txBox="1"/>
            <p:nvPr/>
          </p:nvSpPr>
          <p:spPr>
            <a:xfrm>
              <a:off x="5972000" y="-52060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680ft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970ACB-0B4B-6946-B33E-AC91371C9110}"/>
                </a:ext>
              </a:extLst>
            </p:cNvPr>
            <p:cNvSpPr txBox="1"/>
            <p:nvPr/>
          </p:nvSpPr>
          <p:spPr>
            <a:xfrm>
              <a:off x="5972000" y="5929640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665ft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6C47F1-3D1B-9A4B-9865-804288C228EA}"/>
                </a:ext>
              </a:extLst>
            </p:cNvPr>
            <p:cNvSpPr txBox="1"/>
            <p:nvPr/>
          </p:nvSpPr>
          <p:spPr>
            <a:xfrm rot="16200000">
              <a:off x="10652484" y="3787468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415ft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429AFB-3061-BC4B-BD53-0969FF357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9005" y="217990"/>
              <a:ext cx="20838" cy="476658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19C9E8-B3CE-BC44-8A7F-104FD0DC4F54}"/>
                </a:ext>
              </a:extLst>
            </p:cNvPr>
            <p:cNvCxnSpPr>
              <a:cxnSpLocks/>
            </p:cNvCxnSpPr>
            <p:nvPr/>
          </p:nvCxnSpPr>
          <p:spPr>
            <a:xfrm>
              <a:off x="7398173" y="299718"/>
              <a:ext cx="14993" cy="576517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73E8182-F200-E14C-9D42-4419EEF96428}"/>
                </a:ext>
              </a:extLst>
            </p:cNvPr>
            <p:cNvCxnSpPr>
              <a:cxnSpLocks/>
            </p:cNvCxnSpPr>
            <p:nvPr/>
          </p:nvCxnSpPr>
          <p:spPr>
            <a:xfrm>
              <a:off x="7529201" y="287922"/>
              <a:ext cx="0" cy="58226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3EB689-C69F-324A-80EB-8438ED567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137042" y="317772"/>
              <a:ext cx="9627" cy="638090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BBCAD9-0F10-B648-8D1E-18C3762671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34651" y="333443"/>
              <a:ext cx="329528" cy="646233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C6A426-06AC-1945-8D99-04B14AF5C3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6355" y="4984578"/>
              <a:ext cx="3719526" cy="65422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27A151-CAD1-024D-9836-F76A404A0A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4472" y="5638800"/>
              <a:ext cx="4985564" cy="114809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027C4C-3A9C-9544-9276-C993C2FD39BB}"/>
                </a:ext>
              </a:extLst>
            </p:cNvPr>
            <p:cNvSpPr/>
            <p:nvPr/>
          </p:nvSpPr>
          <p:spPr>
            <a:xfrm>
              <a:off x="1869384" y="251730"/>
              <a:ext cx="5521582" cy="497368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	Tractor-Planter Setup 16 Rows-40 ft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C80A16-6600-B942-A65F-36413CBE700E}"/>
                </a:ext>
              </a:extLst>
            </p:cNvPr>
            <p:cNvSpPr/>
            <p:nvPr/>
          </p:nvSpPr>
          <p:spPr>
            <a:xfrm>
              <a:off x="1869384" y="749100"/>
              <a:ext cx="5521582" cy="576899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	 Baseline-3 Configurations 40 ft wide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DB47B0D-65E1-3D43-8F2F-6F9159CE60F8}"/>
                </a:ext>
              </a:extLst>
            </p:cNvPr>
            <p:cNvSpPr/>
            <p:nvPr/>
          </p:nvSpPr>
          <p:spPr>
            <a:xfrm>
              <a:off x="1873736" y="1314745"/>
              <a:ext cx="5521582" cy="518169"/>
            </a:xfrm>
            <a:prstGeom prst="rect">
              <a:avLst/>
            </a:prstGeom>
            <a:solidFill>
              <a:schemeClr val="accent6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	 10-80” Max  Soil health Mix 30 ft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E3682F-6856-7046-892D-744D86693D08}"/>
                </a:ext>
              </a:extLst>
            </p:cNvPr>
            <p:cNvSpPr/>
            <p:nvPr/>
          </p:nvSpPr>
          <p:spPr>
            <a:xfrm>
              <a:off x="1823919" y="1832912"/>
              <a:ext cx="5521582" cy="432446"/>
            </a:xfrm>
            <a:prstGeom prst="rect">
              <a:avLst/>
            </a:prstGeom>
            <a:solidFill>
              <a:schemeClr val="accent6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	 10-80” Max  Soil health Mix 30 ft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270DCE-1217-194E-8846-E774983AAC28}"/>
                </a:ext>
              </a:extLst>
            </p:cNvPr>
            <p:cNvSpPr/>
            <p:nvPr/>
          </p:nvSpPr>
          <p:spPr>
            <a:xfrm>
              <a:off x="1836921" y="2296562"/>
              <a:ext cx="5521582" cy="597887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	 Baseline-3 Configurations 40 ft wide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81CBD3-09B6-6C4F-A6FA-32B2DEECD205}"/>
                </a:ext>
              </a:extLst>
            </p:cNvPr>
            <p:cNvSpPr/>
            <p:nvPr/>
          </p:nvSpPr>
          <p:spPr>
            <a:xfrm>
              <a:off x="1813630" y="2914910"/>
              <a:ext cx="5521582" cy="432446"/>
            </a:xfrm>
            <a:prstGeom prst="rect">
              <a:avLst/>
            </a:prstGeom>
            <a:solidFill>
              <a:schemeClr val="accent6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	 10-80” Max  Soil health Mix 30 ft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74D9195-D977-7F49-BB53-6475DB446760}"/>
                </a:ext>
              </a:extLst>
            </p:cNvPr>
            <p:cNvSpPr/>
            <p:nvPr/>
          </p:nvSpPr>
          <p:spPr>
            <a:xfrm>
              <a:off x="1839596" y="3380458"/>
              <a:ext cx="5521582" cy="597887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	 Baseline-3 Configurations 40 ft wide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9D021B5-6704-6742-B5C2-F0A517C470A9}"/>
                </a:ext>
              </a:extLst>
            </p:cNvPr>
            <p:cNvSpPr/>
            <p:nvPr/>
          </p:nvSpPr>
          <p:spPr>
            <a:xfrm>
              <a:off x="1842393" y="4548004"/>
              <a:ext cx="5521580" cy="432446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	 10-80” Max  Soil health Mix 30 ft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59B3F1-97A0-A14D-AD8C-7C37E3748270}"/>
                </a:ext>
              </a:extLst>
            </p:cNvPr>
            <p:cNvSpPr/>
            <p:nvPr/>
          </p:nvSpPr>
          <p:spPr>
            <a:xfrm>
              <a:off x="7543900" y="310172"/>
              <a:ext cx="2570055" cy="432446"/>
            </a:xfrm>
            <a:prstGeom prst="rect">
              <a:avLst/>
            </a:prstGeom>
            <a:solidFill>
              <a:srgbClr val="C00000">
                <a:alpha val="26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Tractor-Planter Setup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476F233-BE17-7945-80C2-37EB427D9C0A}"/>
                </a:ext>
              </a:extLst>
            </p:cNvPr>
            <p:cNvSpPr/>
            <p:nvPr/>
          </p:nvSpPr>
          <p:spPr>
            <a:xfrm>
              <a:off x="7543900" y="749099"/>
              <a:ext cx="2570055" cy="565647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   Baseline-3 * Configurations 40 ft wide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8BEDB96-8D5D-1141-8C4C-C4919ABC8805}"/>
                </a:ext>
              </a:extLst>
            </p:cNvPr>
            <p:cNvSpPr/>
            <p:nvPr/>
          </p:nvSpPr>
          <p:spPr>
            <a:xfrm>
              <a:off x="7538738" y="1340256"/>
              <a:ext cx="2570055" cy="508295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  5-5-80” Triple Row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5D9D432-3557-F84D-96C1-ADA1BB036DD7}"/>
                </a:ext>
              </a:extLst>
            </p:cNvPr>
            <p:cNvSpPr/>
            <p:nvPr/>
          </p:nvSpPr>
          <p:spPr>
            <a:xfrm>
              <a:off x="7576614" y="2315003"/>
              <a:ext cx="2570055" cy="565645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 MONOCROP Beans &amp; Peas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09AD7AE-E91A-5547-A7A9-968D3ECF88AE}"/>
                </a:ext>
              </a:extLst>
            </p:cNvPr>
            <p:cNvSpPr/>
            <p:nvPr/>
          </p:nvSpPr>
          <p:spPr>
            <a:xfrm>
              <a:off x="7523885" y="5369521"/>
              <a:ext cx="2570055" cy="432445"/>
            </a:xfrm>
            <a:prstGeom prst="rect">
              <a:avLst/>
            </a:prstGeom>
            <a:solidFill>
              <a:schemeClr val="accent6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    120” Quad Row Bee Feed,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Monach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Butterfly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8CDA4F-3477-9B49-B9A2-21ECF0A57983}"/>
                </a:ext>
              </a:extLst>
            </p:cNvPr>
            <p:cNvSpPr/>
            <p:nvPr/>
          </p:nvSpPr>
          <p:spPr>
            <a:xfrm>
              <a:off x="7538738" y="1844814"/>
              <a:ext cx="2570055" cy="432447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   10-80” Horse Hay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5712AA4-6F7A-7D48-8457-020A8781FBC5}"/>
                </a:ext>
              </a:extLst>
            </p:cNvPr>
            <p:cNvSpPr/>
            <p:nvPr/>
          </p:nvSpPr>
          <p:spPr>
            <a:xfrm>
              <a:off x="7557157" y="3404078"/>
              <a:ext cx="2570055" cy="574268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 Baseline w/ Horse Hay 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8E26FD4-09D6-5248-8AE1-9EBECF4B7341}"/>
                </a:ext>
              </a:extLst>
            </p:cNvPr>
            <p:cNvSpPr/>
            <p:nvPr/>
          </p:nvSpPr>
          <p:spPr>
            <a:xfrm>
              <a:off x="7566986" y="2894450"/>
              <a:ext cx="2570055" cy="49075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 10-80” Peas &amp; B. Beans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9D3AC5C-803A-6248-BADB-217AA409BEAB}"/>
                </a:ext>
              </a:extLst>
            </p:cNvPr>
            <p:cNvSpPr/>
            <p:nvPr/>
          </p:nvSpPr>
          <p:spPr>
            <a:xfrm>
              <a:off x="7508972" y="5855623"/>
              <a:ext cx="2570055" cy="432447"/>
            </a:xfrm>
            <a:prstGeom prst="rect">
              <a:avLst/>
            </a:prstGeom>
            <a:solidFill>
              <a:schemeClr val="accent6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 10-80”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Milpa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Garden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EF4A6A7-7D7D-0340-984B-A2472331BF72}"/>
                </a:ext>
              </a:extLst>
            </p:cNvPr>
            <p:cNvSpPr/>
            <p:nvPr/>
          </p:nvSpPr>
          <p:spPr>
            <a:xfrm>
              <a:off x="7543934" y="4797667"/>
              <a:ext cx="2570055" cy="540787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  10-80” Bee Feed, Butterfly Garden Mix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882D9A0-98CE-A84B-9D0A-86F0568C4992}"/>
                </a:ext>
              </a:extLst>
            </p:cNvPr>
            <p:cNvSpPr/>
            <p:nvPr/>
          </p:nvSpPr>
          <p:spPr>
            <a:xfrm>
              <a:off x="1826400" y="3986780"/>
              <a:ext cx="5521580" cy="597885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	 Baseline-3 Configurations 40 ft wide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DEED32F-6064-9C4A-812A-07E9A659AC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2090" y="5092291"/>
              <a:ext cx="4804169" cy="3056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2F4E1A2-48BC-754D-8DB5-AF89F4875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9201" y="6038390"/>
              <a:ext cx="261746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FF354D-0CA2-C147-A02F-7E64DFDD5352}"/>
                </a:ext>
              </a:extLst>
            </p:cNvPr>
            <p:cNvSpPr txBox="1"/>
            <p:nvPr/>
          </p:nvSpPr>
          <p:spPr>
            <a:xfrm>
              <a:off x="8685038" y="6110605"/>
              <a:ext cx="1167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Alfalfa/Grass Mix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92BCEEB-D0A2-8544-8E00-ACEF5E0AD7EB}"/>
                </a:ext>
              </a:extLst>
            </p:cNvPr>
            <p:cNvSpPr txBox="1"/>
            <p:nvPr/>
          </p:nvSpPr>
          <p:spPr>
            <a:xfrm rot="16200000">
              <a:off x="1056922" y="2562619"/>
              <a:ext cx="1167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Alfalfa/Grass Mix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EA99BD5-7F5B-4B45-B692-AAE0FEB0D9F7}"/>
                </a:ext>
              </a:extLst>
            </p:cNvPr>
            <p:cNvSpPr txBox="1"/>
            <p:nvPr/>
          </p:nvSpPr>
          <p:spPr>
            <a:xfrm rot="5606871">
              <a:off x="9912501" y="2436195"/>
              <a:ext cx="1167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Alfalfa/Grass Mix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CD23E90-98F6-1544-A0E3-726C5147F50A}"/>
                </a:ext>
              </a:extLst>
            </p:cNvPr>
            <p:cNvSpPr/>
            <p:nvPr/>
          </p:nvSpPr>
          <p:spPr>
            <a:xfrm>
              <a:off x="7538184" y="3981905"/>
              <a:ext cx="2570055" cy="574268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  Baseline with Tall Prairie Flower &amp; Grass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310F9BE-E94A-9C44-9288-B4E74625E642}"/>
              </a:ext>
            </a:extLst>
          </p:cNvPr>
          <p:cNvCxnSpPr>
            <a:cxnSpLocks/>
          </p:cNvCxnSpPr>
          <p:nvPr/>
        </p:nvCxnSpPr>
        <p:spPr>
          <a:xfrm flipH="1">
            <a:off x="9539002" y="486137"/>
            <a:ext cx="58077" cy="370362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C9D1325-0BC1-2946-9903-F2452256DCF2}"/>
              </a:ext>
            </a:extLst>
          </p:cNvPr>
          <p:cNvSpPr txBox="1"/>
          <p:nvPr/>
        </p:nvSpPr>
        <p:spPr>
          <a:xfrm>
            <a:off x="9686463" y="1703945"/>
            <a:ext cx="137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340 ft (EQIP)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756228-E5CC-1C41-9DE9-C9AFCFE2BDEE}"/>
              </a:ext>
            </a:extLst>
          </p:cNvPr>
          <p:cNvCxnSpPr>
            <a:cxnSpLocks/>
          </p:cNvCxnSpPr>
          <p:nvPr/>
        </p:nvCxnSpPr>
        <p:spPr>
          <a:xfrm>
            <a:off x="9599008" y="4461135"/>
            <a:ext cx="0" cy="182156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22DD949-8741-4544-AB52-F185D1A23AEA}"/>
              </a:ext>
            </a:extLst>
          </p:cNvPr>
          <p:cNvSpPr txBox="1"/>
          <p:nvPr/>
        </p:nvSpPr>
        <p:spPr>
          <a:xfrm>
            <a:off x="9649359" y="4827165"/>
            <a:ext cx="140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 ft (SARE)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1A3B73-980A-2F49-971D-6D131F3762DE}"/>
              </a:ext>
            </a:extLst>
          </p:cNvPr>
          <p:cNvCxnSpPr>
            <a:cxnSpLocks/>
          </p:cNvCxnSpPr>
          <p:nvPr/>
        </p:nvCxnSpPr>
        <p:spPr>
          <a:xfrm flipH="1">
            <a:off x="4543702" y="90355"/>
            <a:ext cx="4074264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37934D-2694-0148-A993-8F1DF3600CDC}"/>
              </a:ext>
            </a:extLst>
          </p:cNvPr>
          <p:cNvSpPr txBox="1"/>
          <p:nvPr/>
        </p:nvSpPr>
        <p:spPr>
          <a:xfrm>
            <a:off x="9179490" y="-12782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ft Clear Headland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3F2612-EEF5-734F-861E-776874A00712}"/>
              </a:ext>
            </a:extLst>
          </p:cNvPr>
          <p:cNvCxnSpPr>
            <a:cxnSpLocks/>
          </p:cNvCxnSpPr>
          <p:nvPr/>
        </p:nvCxnSpPr>
        <p:spPr>
          <a:xfrm flipH="1" flipV="1">
            <a:off x="3697396" y="6668022"/>
            <a:ext cx="4876239" cy="78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15F279-CD19-CC48-853D-0E809B84DA89}"/>
              </a:ext>
            </a:extLst>
          </p:cNvPr>
          <p:cNvSpPr txBox="1"/>
          <p:nvPr/>
        </p:nvSpPr>
        <p:spPr>
          <a:xfrm>
            <a:off x="9254343" y="6296156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ft Clear Headland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56DC6-5F9E-2B4A-BBD8-3093517C0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73" y="1067121"/>
            <a:ext cx="2046049" cy="141952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Plot 111011</a:t>
            </a:r>
            <a:br>
              <a:rPr lang="en-US" sz="2800" dirty="0"/>
            </a:br>
            <a:r>
              <a:rPr lang="en-US" sz="2800" dirty="0"/>
              <a:t>(Graham Thompson)</a:t>
            </a:r>
            <a:br>
              <a:rPr lang="en-US" sz="2800" dirty="0"/>
            </a:br>
            <a:r>
              <a:rPr lang="en-US" sz="2800" dirty="0"/>
              <a:t>Plot Layout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752709-C054-D344-B965-EE69E564AFD4}"/>
              </a:ext>
            </a:extLst>
          </p:cNvPr>
          <p:cNvSpPr txBox="1"/>
          <p:nvPr/>
        </p:nvSpPr>
        <p:spPr>
          <a:xfrm>
            <a:off x="10096482" y="5366099"/>
            <a:ext cx="166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May include special test plots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8A975BF-50BC-AC44-8652-56B9F0211863}"/>
              </a:ext>
            </a:extLst>
          </p:cNvPr>
          <p:cNvSpPr/>
          <p:nvPr/>
        </p:nvSpPr>
        <p:spPr>
          <a:xfrm rot="5400000">
            <a:off x="3592408" y="3331042"/>
            <a:ext cx="1419525" cy="415696"/>
          </a:xfrm>
          <a:prstGeom prst="rect">
            <a:avLst/>
          </a:prstGeom>
          <a:solidFill>
            <a:schemeClr val="accent6">
              <a:alpha val="26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   120” Triple Row  Wildflower Mix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4A20B2E-2F89-6142-9A10-E93672FBD7B6}"/>
              </a:ext>
            </a:extLst>
          </p:cNvPr>
          <p:cNvSpPr/>
          <p:nvPr/>
        </p:nvSpPr>
        <p:spPr>
          <a:xfrm>
            <a:off x="3678664" y="4120388"/>
            <a:ext cx="4920570" cy="32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313BF0-B636-D544-A913-BA59368F3981}"/>
              </a:ext>
            </a:extLst>
          </p:cNvPr>
          <p:cNvSpPr txBox="1"/>
          <p:nvPr/>
        </p:nvSpPr>
        <p:spPr>
          <a:xfrm>
            <a:off x="5497181" y="4155684"/>
            <a:ext cx="1229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60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Horse Hay Mix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538B7F4-E8D4-6B43-8C67-93A192F2FD6C}"/>
              </a:ext>
            </a:extLst>
          </p:cNvPr>
          <p:cNvSpPr txBox="1"/>
          <p:nvPr/>
        </p:nvSpPr>
        <p:spPr>
          <a:xfrm>
            <a:off x="9696917" y="4123918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ft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FE48AE6-205E-114E-B150-4DCB614F68CC}"/>
              </a:ext>
            </a:extLst>
          </p:cNvPr>
          <p:cNvCxnSpPr>
            <a:cxnSpLocks/>
          </p:cNvCxnSpPr>
          <p:nvPr/>
        </p:nvCxnSpPr>
        <p:spPr>
          <a:xfrm>
            <a:off x="9027073" y="4131910"/>
            <a:ext cx="10109" cy="40145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3D2BF9D-1E2D-3042-84F1-6C09F4D70066}"/>
              </a:ext>
            </a:extLst>
          </p:cNvPr>
          <p:cNvSpPr txBox="1"/>
          <p:nvPr/>
        </p:nvSpPr>
        <p:spPr>
          <a:xfrm>
            <a:off x="228341" y="3303203"/>
            <a:ext cx="225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Version: 26 Apr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NOT Actual as Planted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57136A4-C302-5E49-9F72-BB525B1ED944}"/>
              </a:ext>
            </a:extLst>
          </p:cNvPr>
          <p:cNvCxnSpPr>
            <a:cxnSpLocks/>
          </p:cNvCxnSpPr>
          <p:nvPr/>
        </p:nvCxnSpPr>
        <p:spPr>
          <a:xfrm>
            <a:off x="9037182" y="59133"/>
            <a:ext cx="10109" cy="40145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08B3A88-DC49-3847-AA3E-009ABF52CD34}"/>
              </a:ext>
            </a:extLst>
          </p:cNvPr>
          <p:cNvCxnSpPr>
            <a:cxnSpLocks/>
          </p:cNvCxnSpPr>
          <p:nvPr/>
        </p:nvCxnSpPr>
        <p:spPr>
          <a:xfrm>
            <a:off x="8963756" y="6280096"/>
            <a:ext cx="10109" cy="40145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94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>
            <a:off x="523954" y="1116105"/>
            <a:ext cx="0" cy="367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cxnSpLocks/>
          </p:cNvCxnSpPr>
          <p:nvPr/>
        </p:nvCxnSpPr>
        <p:spPr>
          <a:xfrm>
            <a:off x="5371135" y="412044"/>
            <a:ext cx="0" cy="367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cxnSpLocks/>
          </p:cNvCxnSpPr>
          <p:nvPr/>
        </p:nvCxnSpPr>
        <p:spPr>
          <a:xfrm>
            <a:off x="9064218" y="1008263"/>
            <a:ext cx="0" cy="367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BF2C7D-FE58-9B48-A9B3-2FFF83387556}"/>
              </a:ext>
            </a:extLst>
          </p:cNvPr>
          <p:cNvGrpSpPr/>
          <p:nvPr/>
        </p:nvGrpSpPr>
        <p:grpSpPr>
          <a:xfrm>
            <a:off x="5686906" y="1788946"/>
            <a:ext cx="627645" cy="685630"/>
            <a:chOff x="827607" y="529712"/>
            <a:chExt cx="594618" cy="6495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4EDB75-A2B8-8B4C-B4A9-3760CE77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607" y="529712"/>
              <a:ext cx="183295" cy="649552"/>
            </a:xfrm>
            <a:prstGeom prst="rect">
              <a:avLst/>
            </a:prstGeom>
          </p:spPr>
        </p:pic>
        <p:pic>
          <p:nvPicPr>
            <p:cNvPr id="589" name="Picture 588">
              <a:extLst>
                <a:ext uri="{FF2B5EF4-FFF2-40B4-BE49-F238E27FC236}">
                  <a16:creationId xmlns:a16="http://schemas.microsoft.com/office/drawing/2014/main" id="{AD846BD0-7116-814F-B2BC-D13053A8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530" y="529712"/>
              <a:ext cx="183295" cy="649552"/>
            </a:xfrm>
            <a:prstGeom prst="rect">
              <a:avLst/>
            </a:prstGeom>
          </p:spPr>
        </p:pic>
        <p:pic>
          <p:nvPicPr>
            <p:cNvPr id="590" name="Picture 589">
              <a:extLst>
                <a:ext uri="{FF2B5EF4-FFF2-40B4-BE49-F238E27FC236}">
                  <a16:creationId xmlns:a16="http://schemas.microsoft.com/office/drawing/2014/main" id="{65589E3E-CC2F-AD44-96FB-D9C481B7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176" y="529712"/>
              <a:ext cx="183295" cy="649552"/>
            </a:xfrm>
            <a:prstGeom prst="rect">
              <a:avLst/>
            </a:prstGeom>
          </p:spPr>
        </p:pic>
        <p:pic>
          <p:nvPicPr>
            <p:cNvPr id="591" name="Picture 590">
              <a:extLst>
                <a:ext uri="{FF2B5EF4-FFF2-40B4-BE49-F238E27FC236}">
                  <a16:creationId xmlns:a16="http://schemas.microsoft.com/office/drawing/2014/main" id="{ABF94173-ED3A-8847-854D-260DA63E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930" y="529712"/>
              <a:ext cx="183295" cy="649552"/>
            </a:xfrm>
            <a:prstGeom prst="rect">
              <a:avLst/>
            </a:prstGeom>
          </p:spPr>
        </p:pic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07ADF52C-DB35-E24F-A033-F3A6FDC62C97}"/>
              </a:ext>
            </a:extLst>
          </p:cNvPr>
          <p:cNvGrpSpPr/>
          <p:nvPr/>
        </p:nvGrpSpPr>
        <p:grpSpPr>
          <a:xfrm>
            <a:off x="6605198" y="1788064"/>
            <a:ext cx="627645" cy="685630"/>
            <a:chOff x="827607" y="529712"/>
            <a:chExt cx="594618" cy="649552"/>
          </a:xfrm>
        </p:grpSpPr>
        <p:pic>
          <p:nvPicPr>
            <p:cNvPr id="593" name="Picture 592">
              <a:extLst>
                <a:ext uri="{FF2B5EF4-FFF2-40B4-BE49-F238E27FC236}">
                  <a16:creationId xmlns:a16="http://schemas.microsoft.com/office/drawing/2014/main" id="{DEDEC02F-09C1-4A4B-B604-B48D830F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607" y="529712"/>
              <a:ext cx="183295" cy="649552"/>
            </a:xfrm>
            <a:prstGeom prst="rect">
              <a:avLst/>
            </a:prstGeom>
          </p:spPr>
        </p:pic>
        <p:pic>
          <p:nvPicPr>
            <p:cNvPr id="594" name="Picture 593">
              <a:extLst>
                <a:ext uri="{FF2B5EF4-FFF2-40B4-BE49-F238E27FC236}">
                  <a16:creationId xmlns:a16="http://schemas.microsoft.com/office/drawing/2014/main" id="{DE80BE03-E6BA-A649-BB8E-520BEBF9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530" y="529712"/>
              <a:ext cx="183295" cy="649552"/>
            </a:xfrm>
            <a:prstGeom prst="rect">
              <a:avLst/>
            </a:prstGeom>
          </p:spPr>
        </p:pic>
        <p:pic>
          <p:nvPicPr>
            <p:cNvPr id="595" name="Picture 594">
              <a:extLst>
                <a:ext uri="{FF2B5EF4-FFF2-40B4-BE49-F238E27FC236}">
                  <a16:creationId xmlns:a16="http://schemas.microsoft.com/office/drawing/2014/main" id="{A9C636E4-C0A6-A94F-8737-3D48B1464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176" y="529712"/>
              <a:ext cx="183295" cy="649552"/>
            </a:xfrm>
            <a:prstGeom prst="rect">
              <a:avLst/>
            </a:prstGeom>
          </p:spPr>
        </p:pic>
        <p:pic>
          <p:nvPicPr>
            <p:cNvPr id="596" name="Picture 595">
              <a:extLst>
                <a:ext uri="{FF2B5EF4-FFF2-40B4-BE49-F238E27FC236}">
                  <a16:creationId xmlns:a16="http://schemas.microsoft.com/office/drawing/2014/main" id="{D17FB61C-80F9-CB44-896B-B3D2948D3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930" y="529712"/>
              <a:ext cx="183295" cy="649552"/>
            </a:xfrm>
            <a:prstGeom prst="rect">
              <a:avLst/>
            </a:prstGeom>
          </p:spPr>
        </p:pic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0749F237-55E9-5A45-BD64-8903E4E0637F}"/>
              </a:ext>
            </a:extLst>
          </p:cNvPr>
          <p:cNvGrpSpPr/>
          <p:nvPr/>
        </p:nvGrpSpPr>
        <p:grpSpPr>
          <a:xfrm>
            <a:off x="7457586" y="1787182"/>
            <a:ext cx="627645" cy="685630"/>
            <a:chOff x="827607" y="529712"/>
            <a:chExt cx="594618" cy="649552"/>
          </a:xfrm>
        </p:grpSpPr>
        <p:pic>
          <p:nvPicPr>
            <p:cNvPr id="598" name="Picture 597">
              <a:extLst>
                <a:ext uri="{FF2B5EF4-FFF2-40B4-BE49-F238E27FC236}">
                  <a16:creationId xmlns:a16="http://schemas.microsoft.com/office/drawing/2014/main" id="{86D0A71D-BFEF-774B-B439-F0454C4CC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607" y="529712"/>
              <a:ext cx="183295" cy="649552"/>
            </a:xfrm>
            <a:prstGeom prst="rect">
              <a:avLst/>
            </a:prstGeom>
          </p:spPr>
        </p:pic>
        <p:pic>
          <p:nvPicPr>
            <p:cNvPr id="599" name="Picture 598">
              <a:extLst>
                <a:ext uri="{FF2B5EF4-FFF2-40B4-BE49-F238E27FC236}">
                  <a16:creationId xmlns:a16="http://schemas.microsoft.com/office/drawing/2014/main" id="{F3238F59-F958-5145-B987-518D9DFC0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530" y="529712"/>
              <a:ext cx="183295" cy="649552"/>
            </a:xfrm>
            <a:prstGeom prst="rect">
              <a:avLst/>
            </a:prstGeom>
          </p:spPr>
        </p:pic>
        <p:pic>
          <p:nvPicPr>
            <p:cNvPr id="600" name="Picture 599">
              <a:extLst>
                <a:ext uri="{FF2B5EF4-FFF2-40B4-BE49-F238E27FC236}">
                  <a16:creationId xmlns:a16="http://schemas.microsoft.com/office/drawing/2014/main" id="{CD448A1E-536F-F248-9B8D-148EC0AD8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176" y="529712"/>
              <a:ext cx="183295" cy="649552"/>
            </a:xfrm>
            <a:prstGeom prst="rect">
              <a:avLst/>
            </a:prstGeom>
          </p:spPr>
        </p:pic>
        <p:pic>
          <p:nvPicPr>
            <p:cNvPr id="601" name="Picture 600">
              <a:extLst>
                <a:ext uri="{FF2B5EF4-FFF2-40B4-BE49-F238E27FC236}">
                  <a16:creationId xmlns:a16="http://schemas.microsoft.com/office/drawing/2014/main" id="{62B4F56D-F70D-5C4C-A289-E4655C063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930" y="529712"/>
              <a:ext cx="183295" cy="649552"/>
            </a:xfrm>
            <a:prstGeom prst="rect">
              <a:avLst/>
            </a:prstGeom>
          </p:spPr>
        </p:pic>
      </p:grp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7353" y="162174"/>
            <a:ext cx="7497293" cy="515916"/>
          </a:xfrm>
        </p:spPr>
        <p:txBody>
          <a:bodyPr>
            <a:normAutofit/>
          </a:bodyPr>
          <a:lstStyle/>
          <a:p>
            <a:pPr algn="ctr"/>
            <a:r>
              <a:rPr lang="en-AU" sz="2700" dirty="0"/>
              <a:t>Example of Plot Layout with Replications: EQIP Plots</a:t>
            </a:r>
            <a:endParaRPr lang="en-AU" sz="1800" dirty="0"/>
          </a:p>
        </p:txBody>
      </p:sp>
      <p:sp>
        <p:nvSpPr>
          <p:cNvPr id="14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69877" y="1880732"/>
            <a:ext cx="1600200" cy="273844"/>
          </a:xfrm>
        </p:spPr>
        <p:txBody>
          <a:bodyPr/>
          <a:lstStyle/>
          <a:p>
            <a:fld id="{BE94549E-7C12-BE4E-A8A8-62018F8A4732}" type="slidenum">
              <a:rPr lang="en-US" sz="788"/>
              <a:pPr/>
              <a:t>3</a:t>
            </a:fld>
            <a:endParaRPr lang="en-US" sz="788"/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3813427" y="1583115"/>
            <a:ext cx="291118" cy="571461"/>
            <a:chOff x="1776" y="2256"/>
            <a:chExt cx="481" cy="952"/>
          </a:xfrm>
        </p:grpSpPr>
        <p:sp>
          <p:nvSpPr>
            <p:cNvPr id="30725" name="Freeform 5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26" name="Oval 6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4190003" y="1583115"/>
            <a:ext cx="291118" cy="571461"/>
            <a:chOff x="1776" y="2256"/>
            <a:chExt cx="481" cy="952"/>
          </a:xfrm>
        </p:grpSpPr>
        <p:sp>
          <p:nvSpPr>
            <p:cNvPr id="30728" name="Freeform 8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29" name="Oval 9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30" name="Group 10"/>
          <p:cNvGrpSpPr>
            <a:grpSpLocks/>
          </p:cNvGrpSpPr>
          <p:nvPr/>
        </p:nvGrpSpPr>
        <p:grpSpPr bwMode="auto">
          <a:xfrm>
            <a:off x="3146291" y="1583115"/>
            <a:ext cx="291118" cy="571461"/>
            <a:chOff x="1776" y="2256"/>
            <a:chExt cx="481" cy="952"/>
          </a:xfrm>
        </p:grpSpPr>
        <p:sp>
          <p:nvSpPr>
            <p:cNvPr id="30731" name="Freeform 11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32" name="Oval 12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33" name="Group 13"/>
          <p:cNvGrpSpPr>
            <a:grpSpLocks/>
          </p:cNvGrpSpPr>
          <p:nvPr/>
        </p:nvGrpSpPr>
        <p:grpSpPr bwMode="auto">
          <a:xfrm>
            <a:off x="3243160" y="1583115"/>
            <a:ext cx="291118" cy="571461"/>
            <a:chOff x="1776" y="2256"/>
            <a:chExt cx="481" cy="952"/>
          </a:xfrm>
        </p:grpSpPr>
        <p:sp>
          <p:nvSpPr>
            <p:cNvPr id="30734" name="Freeform 14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35" name="Oval 15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48" name="Group 28"/>
          <p:cNvGrpSpPr>
            <a:grpSpLocks/>
          </p:cNvGrpSpPr>
          <p:nvPr/>
        </p:nvGrpSpPr>
        <p:grpSpPr bwMode="auto">
          <a:xfrm>
            <a:off x="4824818" y="1583115"/>
            <a:ext cx="291118" cy="571461"/>
            <a:chOff x="1776" y="2256"/>
            <a:chExt cx="481" cy="952"/>
          </a:xfrm>
        </p:grpSpPr>
        <p:sp>
          <p:nvSpPr>
            <p:cNvPr id="30749" name="Freeform 29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50" name="Oval 30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51" name="Group 31"/>
          <p:cNvGrpSpPr>
            <a:grpSpLocks/>
          </p:cNvGrpSpPr>
          <p:nvPr/>
        </p:nvGrpSpPr>
        <p:grpSpPr bwMode="auto">
          <a:xfrm>
            <a:off x="4953355" y="1583115"/>
            <a:ext cx="291118" cy="571461"/>
            <a:chOff x="1776" y="2256"/>
            <a:chExt cx="481" cy="952"/>
          </a:xfrm>
        </p:grpSpPr>
        <p:sp>
          <p:nvSpPr>
            <p:cNvPr id="30752" name="Freeform 32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53" name="Oval 33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54" name="Group 34"/>
          <p:cNvGrpSpPr>
            <a:grpSpLocks/>
          </p:cNvGrpSpPr>
          <p:nvPr/>
        </p:nvGrpSpPr>
        <p:grpSpPr bwMode="auto">
          <a:xfrm>
            <a:off x="4286872" y="1583115"/>
            <a:ext cx="291118" cy="571461"/>
            <a:chOff x="1776" y="2256"/>
            <a:chExt cx="481" cy="952"/>
          </a:xfrm>
        </p:grpSpPr>
        <p:sp>
          <p:nvSpPr>
            <p:cNvPr id="30755" name="Freeform 35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56" name="Oval 36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0757" name="Group 37"/>
          <p:cNvGrpSpPr>
            <a:grpSpLocks/>
          </p:cNvGrpSpPr>
          <p:nvPr/>
        </p:nvGrpSpPr>
        <p:grpSpPr bwMode="auto">
          <a:xfrm>
            <a:off x="3727316" y="1583115"/>
            <a:ext cx="291118" cy="571461"/>
            <a:chOff x="1776" y="2256"/>
            <a:chExt cx="481" cy="952"/>
          </a:xfrm>
        </p:grpSpPr>
        <p:sp>
          <p:nvSpPr>
            <p:cNvPr id="30758" name="Freeform 38"/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0759" name="Oval 39"/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E776EA8-7214-2D4D-994E-8AB42AE58E1A}"/>
              </a:ext>
            </a:extLst>
          </p:cNvPr>
          <p:cNvSpPr txBox="1"/>
          <p:nvPr/>
        </p:nvSpPr>
        <p:spPr>
          <a:xfrm>
            <a:off x="4247591" y="8582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725039-AE87-B443-9217-5A0C9A5A69EB}"/>
              </a:ext>
            </a:extLst>
          </p:cNvPr>
          <p:cNvGrpSpPr/>
          <p:nvPr/>
        </p:nvGrpSpPr>
        <p:grpSpPr>
          <a:xfrm>
            <a:off x="5347784" y="1578313"/>
            <a:ext cx="3050766" cy="576263"/>
            <a:chOff x="2442685" y="2897399"/>
            <a:chExt cx="3050766" cy="576263"/>
          </a:xfrm>
        </p:grpSpPr>
        <p:grpSp>
          <p:nvGrpSpPr>
            <p:cNvPr id="347" name="Group 4">
              <a:extLst>
                <a:ext uri="{FF2B5EF4-FFF2-40B4-BE49-F238E27FC236}">
                  <a16:creationId xmlns:a16="http://schemas.microsoft.com/office/drawing/2014/main" id="{ADEDA192-5583-F844-8314-1911138016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5397" y="2897399"/>
              <a:ext cx="291118" cy="571460"/>
              <a:chOff x="1776" y="2256"/>
              <a:chExt cx="481" cy="952"/>
            </a:xfrm>
          </p:grpSpPr>
          <p:sp>
            <p:nvSpPr>
              <p:cNvPr id="349" name="Freeform 5">
                <a:extLst>
                  <a:ext uri="{FF2B5EF4-FFF2-40B4-BE49-F238E27FC236}">
                    <a16:creationId xmlns:a16="http://schemas.microsoft.com/office/drawing/2014/main" id="{3D5CE6DE-5F83-A149-ADDD-AE7020C90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350" name="Oval 6">
                <a:extLst>
                  <a:ext uri="{FF2B5EF4-FFF2-40B4-BE49-F238E27FC236}">
                    <a16:creationId xmlns:a16="http://schemas.microsoft.com/office/drawing/2014/main" id="{AC6758B3-57A5-F542-BED7-055F6E73D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359" name="Group 10">
              <a:extLst>
                <a:ext uri="{FF2B5EF4-FFF2-40B4-BE49-F238E27FC236}">
                  <a16:creationId xmlns:a16="http://schemas.microsoft.com/office/drawing/2014/main" id="{393E3D5B-F321-8049-865E-F26F8B7A22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2685" y="2897399"/>
              <a:ext cx="291118" cy="571460"/>
              <a:chOff x="1776" y="2256"/>
              <a:chExt cx="481" cy="952"/>
            </a:xfrm>
          </p:grpSpPr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E6300588-455B-2D45-9ACC-D0B3EF0E4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416" name="Oval 12">
                <a:extLst>
                  <a:ext uri="{FF2B5EF4-FFF2-40B4-BE49-F238E27FC236}">
                    <a16:creationId xmlns:a16="http://schemas.microsoft.com/office/drawing/2014/main" id="{D9EF6D40-71EE-5B4A-A758-66E3EF962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417" name="Group 13">
              <a:extLst>
                <a:ext uri="{FF2B5EF4-FFF2-40B4-BE49-F238E27FC236}">
                  <a16:creationId xmlns:a16="http://schemas.microsoft.com/office/drawing/2014/main" id="{5EADAB1D-ED81-A54A-9832-CF374FD40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6155" y="2897399"/>
              <a:ext cx="291118" cy="571460"/>
              <a:chOff x="1776" y="2256"/>
              <a:chExt cx="481" cy="952"/>
            </a:xfrm>
          </p:grpSpPr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C7D59496-C235-5442-8DB3-CA8442053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419" name="Oval 15">
                <a:extLst>
                  <a:ext uri="{FF2B5EF4-FFF2-40B4-BE49-F238E27FC236}">
                    <a16:creationId xmlns:a16="http://schemas.microsoft.com/office/drawing/2014/main" id="{A9B683CB-6F5B-714F-8381-AB3F3AD76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422" name="Group 16">
              <a:extLst>
                <a:ext uri="{FF2B5EF4-FFF2-40B4-BE49-F238E27FC236}">
                  <a16:creationId xmlns:a16="http://schemas.microsoft.com/office/drawing/2014/main" id="{075F023A-D812-6043-BF3A-BC2DAA6DF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2333" y="2902202"/>
              <a:ext cx="291118" cy="571460"/>
              <a:chOff x="1776" y="2256"/>
              <a:chExt cx="481" cy="952"/>
            </a:xfrm>
          </p:grpSpPr>
          <p:sp>
            <p:nvSpPr>
              <p:cNvPr id="423" name="Freeform 17">
                <a:extLst>
                  <a:ext uri="{FF2B5EF4-FFF2-40B4-BE49-F238E27FC236}">
                    <a16:creationId xmlns:a16="http://schemas.microsoft.com/office/drawing/2014/main" id="{EC466B15-2B70-B347-8FFB-27FAC1165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426" name="Oval 18">
                <a:extLst>
                  <a:ext uri="{FF2B5EF4-FFF2-40B4-BE49-F238E27FC236}">
                    <a16:creationId xmlns:a16="http://schemas.microsoft.com/office/drawing/2014/main" id="{0246E4D7-5371-CE4A-9A69-8B711CA65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429" name="Group 22">
              <a:extLst>
                <a:ext uri="{FF2B5EF4-FFF2-40B4-BE49-F238E27FC236}">
                  <a16:creationId xmlns:a16="http://schemas.microsoft.com/office/drawing/2014/main" id="{5F4A3D0A-04B1-1642-B534-8DF533AD3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7298" y="2902202"/>
              <a:ext cx="291118" cy="571460"/>
              <a:chOff x="1776" y="2256"/>
              <a:chExt cx="481" cy="952"/>
            </a:xfrm>
          </p:grpSpPr>
          <p:sp>
            <p:nvSpPr>
              <p:cNvPr id="430" name="Freeform 23">
                <a:extLst>
                  <a:ext uri="{FF2B5EF4-FFF2-40B4-BE49-F238E27FC236}">
                    <a16:creationId xmlns:a16="http://schemas.microsoft.com/office/drawing/2014/main" id="{16964EAB-E65B-7945-B0AA-3207E7958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431" name="Oval 24">
                <a:extLst>
                  <a:ext uri="{FF2B5EF4-FFF2-40B4-BE49-F238E27FC236}">
                    <a16:creationId xmlns:a16="http://schemas.microsoft.com/office/drawing/2014/main" id="{5402E90B-8DBC-654C-84D6-F82012E56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432" name="Group 28">
              <a:extLst>
                <a:ext uri="{FF2B5EF4-FFF2-40B4-BE49-F238E27FC236}">
                  <a16:creationId xmlns:a16="http://schemas.microsoft.com/office/drawing/2014/main" id="{01E8DAA4-87A8-6046-AE85-DA4EE8B3E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5760" y="2902202"/>
              <a:ext cx="291118" cy="571460"/>
              <a:chOff x="1776" y="2256"/>
              <a:chExt cx="481" cy="952"/>
            </a:xfrm>
          </p:grpSpPr>
          <p:sp>
            <p:nvSpPr>
              <p:cNvPr id="433" name="Freeform 29">
                <a:extLst>
                  <a:ext uri="{FF2B5EF4-FFF2-40B4-BE49-F238E27FC236}">
                    <a16:creationId xmlns:a16="http://schemas.microsoft.com/office/drawing/2014/main" id="{9ED03D58-AA3F-1243-A584-272A2761D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434" name="Oval 30">
                <a:extLst>
                  <a:ext uri="{FF2B5EF4-FFF2-40B4-BE49-F238E27FC236}">
                    <a16:creationId xmlns:a16="http://schemas.microsoft.com/office/drawing/2014/main" id="{3E633971-68E4-614C-B3B3-F1DBD3BEA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435" name="Group 31">
              <a:extLst>
                <a:ext uri="{FF2B5EF4-FFF2-40B4-BE49-F238E27FC236}">
                  <a16:creationId xmlns:a16="http://schemas.microsoft.com/office/drawing/2014/main" id="{4BF988E8-D2B6-0B41-B4A3-2C3D4A3B9B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0190" y="2902202"/>
              <a:ext cx="291118" cy="571460"/>
              <a:chOff x="1776" y="2256"/>
              <a:chExt cx="481" cy="952"/>
            </a:xfrm>
          </p:grpSpPr>
          <p:sp>
            <p:nvSpPr>
              <p:cNvPr id="436" name="Freeform 32">
                <a:extLst>
                  <a:ext uri="{FF2B5EF4-FFF2-40B4-BE49-F238E27FC236}">
                    <a16:creationId xmlns:a16="http://schemas.microsoft.com/office/drawing/2014/main" id="{133702C1-3D99-C447-B7F2-9885A90A9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437" name="Oval 33">
                <a:extLst>
                  <a:ext uri="{FF2B5EF4-FFF2-40B4-BE49-F238E27FC236}">
                    <a16:creationId xmlns:a16="http://schemas.microsoft.com/office/drawing/2014/main" id="{EE2553D2-31DF-0749-B120-C0080B32A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438" name="Group 37">
              <a:extLst>
                <a:ext uri="{FF2B5EF4-FFF2-40B4-BE49-F238E27FC236}">
                  <a16:creationId xmlns:a16="http://schemas.microsoft.com/office/drawing/2014/main" id="{34CFF3CF-08C2-5440-A5B2-D0678C61B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925" y="2902202"/>
              <a:ext cx="291118" cy="571460"/>
              <a:chOff x="1776" y="2256"/>
              <a:chExt cx="481" cy="952"/>
            </a:xfrm>
          </p:grpSpPr>
          <p:sp>
            <p:nvSpPr>
              <p:cNvPr id="439" name="Freeform 38">
                <a:extLst>
                  <a:ext uri="{FF2B5EF4-FFF2-40B4-BE49-F238E27FC236}">
                    <a16:creationId xmlns:a16="http://schemas.microsoft.com/office/drawing/2014/main" id="{665D6756-E17A-884D-A4F6-814CE73DB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48"/>
                <a:ext cx="481" cy="760"/>
              </a:xfrm>
              <a:custGeom>
                <a:avLst/>
                <a:gdLst>
                  <a:gd name="T0" fmla="*/ 242 w 481"/>
                  <a:gd name="T1" fmla="*/ 753 h 760"/>
                  <a:gd name="T2" fmla="*/ 234 w 481"/>
                  <a:gd name="T3" fmla="*/ 498 h 760"/>
                  <a:gd name="T4" fmla="*/ 168 w 481"/>
                  <a:gd name="T5" fmla="*/ 465 h 760"/>
                  <a:gd name="T6" fmla="*/ 12 w 481"/>
                  <a:gd name="T7" fmla="*/ 539 h 760"/>
                  <a:gd name="T8" fmla="*/ 61 w 481"/>
                  <a:gd name="T9" fmla="*/ 440 h 760"/>
                  <a:gd name="T10" fmla="*/ 168 w 481"/>
                  <a:gd name="T11" fmla="*/ 424 h 760"/>
                  <a:gd name="T12" fmla="*/ 234 w 481"/>
                  <a:gd name="T13" fmla="*/ 473 h 760"/>
                  <a:gd name="T14" fmla="*/ 250 w 481"/>
                  <a:gd name="T15" fmla="*/ 301 h 760"/>
                  <a:gd name="T16" fmla="*/ 242 w 481"/>
                  <a:gd name="T17" fmla="*/ 235 h 760"/>
                  <a:gd name="T18" fmla="*/ 193 w 481"/>
                  <a:gd name="T19" fmla="*/ 218 h 760"/>
                  <a:gd name="T20" fmla="*/ 104 w 481"/>
                  <a:gd name="T21" fmla="*/ 200 h 760"/>
                  <a:gd name="T22" fmla="*/ 38 w 481"/>
                  <a:gd name="T23" fmla="*/ 270 h 760"/>
                  <a:gd name="T24" fmla="*/ 96 w 481"/>
                  <a:gd name="T25" fmla="*/ 242 h 760"/>
                  <a:gd name="T26" fmla="*/ 135 w 481"/>
                  <a:gd name="T27" fmla="*/ 194 h 760"/>
                  <a:gd name="T28" fmla="*/ 242 w 481"/>
                  <a:gd name="T29" fmla="*/ 251 h 760"/>
                  <a:gd name="T30" fmla="*/ 242 w 481"/>
                  <a:gd name="T31" fmla="*/ 112 h 760"/>
                  <a:gd name="T32" fmla="*/ 250 w 481"/>
                  <a:gd name="T33" fmla="*/ 366 h 760"/>
                  <a:gd name="T34" fmla="*/ 275 w 481"/>
                  <a:gd name="T35" fmla="*/ 350 h 760"/>
                  <a:gd name="T36" fmla="*/ 324 w 481"/>
                  <a:gd name="T37" fmla="*/ 334 h 760"/>
                  <a:gd name="T38" fmla="*/ 439 w 481"/>
                  <a:gd name="T39" fmla="*/ 399 h 760"/>
                  <a:gd name="T40" fmla="*/ 423 w 481"/>
                  <a:gd name="T41" fmla="*/ 416 h 760"/>
                  <a:gd name="T42" fmla="*/ 374 w 481"/>
                  <a:gd name="T43" fmla="*/ 391 h 760"/>
                  <a:gd name="T44" fmla="*/ 291 w 481"/>
                  <a:gd name="T45" fmla="*/ 366 h 760"/>
                  <a:gd name="T46" fmla="*/ 250 w 481"/>
                  <a:gd name="T47" fmla="*/ 391 h 760"/>
                  <a:gd name="T48" fmla="*/ 234 w 481"/>
                  <a:gd name="T49" fmla="*/ 440 h 760"/>
                  <a:gd name="T50" fmla="*/ 226 w 481"/>
                  <a:gd name="T51" fmla="*/ 555 h 760"/>
                  <a:gd name="T52" fmla="*/ 220 w 481"/>
                  <a:gd name="T53" fmla="*/ 752 h 760"/>
                  <a:gd name="T54" fmla="*/ 240 w 481"/>
                  <a:gd name="T55" fmla="*/ 750 h 760"/>
                  <a:gd name="T56" fmla="*/ 250 w 481"/>
                  <a:gd name="T57" fmla="*/ 605 h 760"/>
                  <a:gd name="T58" fmla="*/ 341 w 481"/>
                  <a:gd name="T59" fmla="*/ 547 h 760"/>
                  <a:gd name="T60" fmla="*/ 481 w 481"/>
                  <a:gd name="T61" fmla="*/ 580 h 760"/>
                  <a:gd name="T62" fmla="*/ 464 w 481"/>
                  <a:gd name="T63" fmla="*/ 596 h 760"/>
                  <a:gd name="T64" fmla="*/ 374 w 481"/>
                  <a:gd name="T65" fmla="*/ 588 h 760"/>
                  <a:gd name="T66" fmla="*/ 283 w 481"/>
                  <a:gd name="T67" fmla="*/ 596 h 760"/>
                  <a:gd name="T68" fmla="*/ 242 w 481"/>
                  <a:gd name="T69" fmla="*/ 612 h 760"/>
                  <a:gd name="T70" fmla="*/ 242 w 481"/>
                  <a:gd name="T71" fmla="*/ 75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1" h="760">
                    <a:moveTo>
                      <a:pt x="242" y="753"/>
                    </a:moveTo>
                    <a:cubicBezTo>
                      <a:pt x="239" y="668"/>
                      <a:pt x="241" y="583"/>
                      <a:pt x="234" y="498"/>
                    </a:cubicBezTo>
                    <a:cubicBezTo>
                      <a:pt x="232" y="473"/>
                      <a:pt x="168" y="465"/>
                      <a:pt x="168" y="465"/>
                    </a:cubicBezTo>
                    <a:cubicBezTo>
                      <a:pt x="84" y="472"/>
                      <a:pt x="56" y="471"/>
                      <a:pt x="12" y="539"/>
                    </a:cubicBezTo>
                    <a:cubicBezTo>
                      <a:pt x="0" y="501"/>
                      <a:pt x="24" y="459"/>
                      <a:pt x="61" y="440"/>
                    </a:cubicBezTo>
                    <a:cubicBezTo>
                      <a:pt x="80" y="430"/>
                      <a:pt x="166" y="424"/>
                      <a:pt x="168" y="424"/>
                    </a:cubicBezTo>
                    <a:cubicBezTo>
                      <a:pt x="212" y="432"/>
                      <a:pt x="220" y="432"/>
                      <a:pt x="234" y="473"/>
                    </a:cubicBezTo>
                    <a:cubicBezTo>
                      <a:pt x="239" y="416"/>
                      <a:pt x="245" y="358"/>
                      <a:pt x="250" y="301"/>
                    </a:cubicBezTo>
                    <a:cubicBezTo>
                      <a:pt x="252" y="279"/>
                      <a:pt x="255" y="253"/>
                      <a:pt x="242" y="235"/>
                    </a:cubicBezTo>
                    <a:cubicBezTo>
                      <a:pt x="232" y="221"/>
                      <a:pt x="193" y="218"/>
                      <a:pt x="193" y="218"/>
                    </a:cubicBezTo>
                    <a:cubicBezTo>
                      <a:pt x="160" y="221"/>
                      <a:pt x="136" y="193"/>
                      <a:pt x="104" y="200"/>
                    </a:cubicBezTo>
                    <a:cubicBezTo>
                      <a:pt x="83" y="205"/>
                      <a:pt x="39" y="263"/>
                      <a:pt x="38" y="270"/>
                    </a:cubicBezTo>
                    <a:cubicBezTo>
                      <a:pt x="37" y="277"/>
                      <a:pt x="80" y="255"/>
                      <a:pt x="96" y="242"/>
                    </a:cubicBezTo>
                    <a:cubicBezTo>
                      <a:pt x="113" y="216"/>
                      <a:pt x="109" y="211"/>
                      <a:pt x="135" y="194"/>
                    </a:cubicBezTo>
                    <a:cubicBezTo>
                      <a:pt x="215" y="202"/>
                      <a:pt x="221" y="187"/>
                      <a:pt x="242" y="251"/>
                    </a:cubicBezTo>
                    <a:cubicBezTo>
                      <a:pt x="251" y="45"/>
                      <a:pt x="260" y="0"/>
                      <a:pt x="242" y="112"/>
                    </a:cubicBezTo>
                    <a:cubicBezTo>
                      <a:pt x="245" y="197"/>
                      <a:pt x="238" y="282"/>
                      <a:pt x="250" y="366"/>
                    </a:cubicBezTo>
                    <a:cubicBezTo>
                      <a:pt x="251" y="376"/>
                      <a:pt x="266" y="354"/>
                      <a:pt x="275" y="350"/>
                    </a:cubicBezTo>
                    <a:cubicBezTo>
                      <a:pt x="291" y="343"/>
                      <a:pt x="324" y="334"/>
                      <a:pt x="324" y="334"/>
                    </a:cubicBezTo>
                    <a:cubicBezTo>
                      <a:pt x="386" y="343"/>
                      <a:pt x="406" y="349"/>
                      <a:pt x="439" y="399"/>
                    </a:cubicBezTo>
                    <a:cubicBezTo>
                      <a:pt x="434" y="405"/>
                      <a:pt x="431" y="415"/>
                      <a:pt x="423" y="416"/>
                    </a:cubicBezTo>
                    <a:cubicBezTo>
                      <a:pt x="408" y="419"/>
                      <a:pt x="385" y="395"/>
                      <a:pt x="374" y="391"/>
                    </a:cubicBezTo>
                    <a:cubicBezTo>
                      <a:pt x="349" y="380"/>
                      <a:pt x="317" y="376"/>
                      <a:pt x="291" y="366"/>
                    </a:cubicBezTo>
                    <a:cubicBezTo>
                      <a:pt x="276" y="372"/>
                      <a:pt x="258" y="375"/>
                      <a:pt x="250" y="391"/>
                    </a:cubicBezTo>
                    <a:cubicBezTo>
                      <a:pt x="242" y="406"/>
                      <a:pt x="234" y="440"/>
                      <a:pt x="234" y="440"/>
                    </a:cubicBezTo>
                    <a:cubicBezTo>
                      <a:pt x="231" y="478"/>
                      <a:pt x="230" y="517"/>
                      <a:pt x="226" y="555"/>
                    </a:cubicBezTo>
                    <a:cubicBezTo>
                      <a:pt x="224" y="574"/>
                      <a:pt x="216" y="736"/>
                      <a:pt x="220" y="752"/>
                    </a:cubicBezTo>
                    <a:cubicBezTo>
                      <a:pt x="222" y="760"/>
                      <a:pt x="234" y="755"/>
                      <a:pt x="240" y="750"/>
                    </a:cubicBezTo>
                    <a:cubicBezTo>
                      <a:pt x="247" y="744"/>
                      <a:pt x="243" y="611"/>
                      <a:pt x="250" y="605"/>
                    </a:cubicBezTo>
                    <a:cubicBezTo>
                      <a:pt x="280" y="581"/>
                      <a:pt x="304" y="559"/>
                      <a:pt x="341" y="547"/>
                    </a:cubicBezTo>
                    <a:cubicBezTo>
                      <a:pt x="402" y="552"/>
                      <a:pt x="440" y="541"/>
                      <a:pt x="481" y="580"/>
                    </a:cubicBezTo>
                    <a:cubicBezTo>
                      <a:pt x="475" y="585"/>
                      <a:pt x="472" y="595"/>
                      <a:pt x="464" y="596"/>
                    </a:cubicBezTo>
                    <a:cubicBezTo>
                      <a:pt x="434" y="598"/>
                      <a:pt x="404" y="588"/>
                      <a:pt x="374" y="588"/>
                    </a:cubicBezTo>
                    <a:cubicBezTo>
                      <a:pt x="344" y="588"/>
                      <a:pt x="313" y="593"/>
                      <a:pt x="283" y="596"/>
                    </a:cubicBezTo>
                    <a:cubicBezTo>
                      <a:pt x="257" y="609"/>
                      <a:pt x="249" y="586"/>
                      <a:pt x="242" y="612"/>
                    </a:cubicBezTo>
                    <a:cubicBezTo>
                      <a:pt x="235" y="638"/>
                      <a:pt x="242" y="724"/>
                      <a:pt x="242" y="753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440" name="Oval 39">
                <a:extLst>
                  <a:ext uri="{FF2B5EF4-FFF2-40B4-BE49-F238E27FC236}">
                    <a16:creationId xmlns:a16="http://schemas.microsoft.com/office/drawing/2014/main" id="{1A318B09-6379-FD42-83E7-E12433103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96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  <p:grpSp>
        <p:nvGrpSpPr>
          <p:cNvPr id="441" name="Group 49">
            <a:extLst>
              <a:ext uri="{FF2B5EF4-FFF2-40B4-BE49-F238E27FC236}">
                <a16:creationId xmlns:a16="http://schemas.microsoft.com/office/drawing/2014/main" id="{C9B0DECC-1C2B-854E-AE3B-F5E9DE436815}"/>
              </a:ext>
            </a:extLst>
          </p:cNvPr>
          <p:cNvGrpSpPr>
            <a:grpSpLocks/>
          </p:cNvGrpSpPr>
          <p:nvPr/>
        </p:nvGrpSpPr>
        <p:grpSpPr bwMode="auto">
          <a:xfrm>
            <a:off x="8851305" y="1572967"/>
            <a:ext cx="291118" cy="571460"/>
            <a:chOff x="1776" y="2256"/>
            <a:chExt cx="481" cy="952"/>
          </a:xfrm>
        </p:grpSpPr>
        <p:sp>
          <p:nvSpPr>
            <p:cNvPr id="442" name="Freeform 50">
              <a:extLst>
                <a:ext uri="{FF2B5EF4-FFF2-40B4-BE49-F238E27FC236}">
                  <a16:creationId xmlns:a16="http://schemas.microsoft.com/office/drawing/2014/main" id="{E2C0C6FC-9184-E44C-9975-4BE6B101C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43" name="Oval 51">
              <a:extLst>
                <a:ext uri="{FF2B5EF4-FFF2-40B4-BE49-F238E27FC236}">
                  <a16:creationId xmlns:a16="http://schemas.microsoft.com/office/drawing/2014/main" id="{59D12517-8031-B841-A913-CB7461AA7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444" name="Group 52">
            <a:extLst>
              <a:ext uri="{FF2B5EF4-FFF2-40B4-BE49-F238E27FC236}">
                <a16:creationId xmlns:a16="http://schemas.microsoft.com/office/drawing/2014/main" id="{13C98F06-FC67-5141-AD2E-1D6D36ADEBD3}"/>
              </a:ext>
            </a:extLst>
          </p:cNvPr>
          <p:cNvGrpSpPr>
            <a:grpSpLocks/>
          </p:cNvGrpSpPr>
          <p:nvPr/>
        </p:nvGrpSpPr>
        <p:grpSpPr bwMode="auto">
          <a:xfrm>
            <a:off x="8985949" y="1572967"/>
            <a:ext cx="291118" cy="571460"/>
            <a:chOff x="1776" y="2256"/>
            <a:chExt cx="481" cy="952"/>
          </a:xfrm>
        </p:grpSpPr>
        <p:sp>
          <p:nvSpPr>
            <p:cNvPr id="445" name="Freeform 53">
              <a:extLst>
                <a:ext uri="{FF2B5EF4-FFF2-40B4-BE49-F238E27FC236}">
                  <a16:creationId xmlns:a16="http://schemas.microsoft.com/office/drawing/2014/main" id="{36C4C5E0-0BA7-9E49-8EA4-F58E47750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46" name="Oval 54">
              <a:extLst>
                <a:ext uri="{FF2B5EF4-FFF2-40B4-BE49-F238E27FC236}">
                  <a16:creationId xmlns:a16="http://schemas.microsoft.com/office/drawing/2014/main" id="{BFDC34D9-8EDC-E849-8097-6B50B7DFE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447" name="Group 55">
            <a:extLst>
              <a:ext uri="{FF2B5EF4-FFF2-40B4-BE49-F238E27FC236}">
                <a16:creationId xmlns:a16="http://schemas.microsoft.com/office/drawing/2014/main" id="{BBB1B696-E99C-1949-9EB3-4DF0D050390F}"/>
              </a:ext>
            </a:extLst>
          </p:cNvPr>
          <p:cNvGrpSpPr>
            <a:grpSpLocks/>
          </p:cNvGrpSpPr>
          <p:nvPr/>
        </p:nvGrpSpPr>
        <p:grpSpPr bwMode="auto">
          <a:xfrm>
            <a:off x="7979768" y="1572967"/>
            <a:ext cx="291118" cy="571460"/>
            <a:chOff x="1776" y="2256"/>
            <a:chExt cx="481" cy="952"/>
          </a:xfrm>
        </p:grpSpPr>
        <p:sp>
          <p:nvSpPr>
            <p:cNvPr id="448" name="Freeform 56">
              <a:extLst>
                <a:ext uri="{FF2B5EF4-FFF2-40B4-BE49-F238E27FC236}">
                  <a16:creationId xmlns:a16="http://schemas.microsoft.com/office/drawing/2014/main" id="{0C9E26E4-F593-EC4F-B63D-63E1B176D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49" name="Oval 57">
              <a:extLst>
                <a:ext uri="{FF2B5EF4-FFF2-40B4-BE49-F238E27FC236}">
                  <a16:creationId xmlns:a16="http://schemas.microsoft.com/office/drawing/2014/main" id="{E53241FA-9F63-0042-926A-8B089EFAF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450" name="Group 58">
            <a:extLst>
              <a:ext uri="{FF2B5EF4-FFF2-40B4-BE49-F238E27FC236}">
                <a16:creationId xmlns:a16="http://schemas.microsoft.com/office/drawing/2014/main" id="{6296EE38-59B9-1F49-9212-006C74A57775}"/>
              </a:ext>
            </a:extLst>
          </p:cNvPr>
          <p:cNvGrpSpPr>
            <a:grpSpLocks/>
          </p:cNvGrpSpPr>
          <p:nvPr/>
        </p:nvGrpSpPr>
        <p:grpSpPr bwMode="auto">
          <a:xfrm>
            <a:off x="8114412" y="1572967"/>
            <a:ext cx="291118" cy="571460"/>
            <a:chOff x="1776" y="2256"/>
            <a:chExt cx="481" cy="952"/>
          </a:xfrm>
        </p:grpSpPr>
        <p:sp>
          <p:nvSpPr>
            <p:cNvPr id="451" name="Freeform 59">
              <a:extLst>
                <a:ext uri="{FF2B5EF4-FFF2-40B4-BE49-F238E27FC236}">
                  <a16:creationId xmlns:a16="http://schemas.microsoft.com/office/drawing/2014/main" id="{9AE7E7DC-9F48-704C-83CB-A322CACB7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52" name="Oval 60">
              <a:extLst>
                <a:ext uri="{FF2B5EF4-FFF2-40B4-BE49-F238E27FC236}">
                  <a16:creationId xmlns:a16="http://schemas.microsoft.com/office/drawing/2014/main" id="{23D75FD0-8C0A-934A-81D4-D891A0C56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A61C5A-5A72-5041-8FBA-D2FB677D3A4C}"/>
              </a:ext>
            </a:extLst>
          </p:cNvPr>
          <p:cNvCxnSpPr>
            <a:cxnSpLocks/>
          </p:cNvCxnSpPr>
          <p:nvPr/>
        </p:nvCxnSpPr>
        <p:spPr>
          <a:xfrm>
            <a:off x="523954" y="3398756"/>
            <a:ext cx="486665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Arrow Connector 549">
            <a:extLst>
              <a:ext uri="{FF2B5EF4-FFF2-40B4-BE49-F238E27FC236}">
                <a16:creationId xmlns:a16="http://schemas.microsoft.com/office/drawing/2014/main" id="{A184A0B5-276D-A941-81D4-9C6714383855}"/>
              </a:ext>
            </a:extLst>
          </p:cNvPr>
          <p:cNvCxnSpPr>
            <a:cxnSpLocks/>
          </p:cNvCxnSpPr>
          <p:nvPr/>
        </p:nvCxnSpPr>
        <p:spPr>
          <a:xfrm>
            <a:off x="5374478" y="3186721"/>
            <a:ext cx="368974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" name="TextBox 551">
            <a:extLst>
              <a:ext uri="{FF2B5EF4-FFF2-40B4-BE49-F238E27FC236}">
                <a16:creationId xmlns:a16="http://schemas.microsoft.com/office/drawing/2014/main" id="{AB103EB1-92A3-5849-A2A8-2692E859B6FA}"/>
              </a:ext>
            </a:extLst>
          </p:cNvPr>
          <p:cNvSpPr txBox="1"/>
          <p:nvPr/>
        </p:nvSpPr>
        <p:spPr>
          <a:xfrm>
            <a:off x="5665273" y="3543174"/>
            <a:ext cx="20789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Pairs of 90” Twin Row Corn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B7E1C174-A70E-5E4D-9528-62BA08A78443}"/>
              </a:ext>
            </a:extLst>
          </p:cNvPr>
          <p:cNvSpPr txBox="1"/>
          <p:nvPr/>
        </p:nvSpPr>
        <p:spPr>
          <a:xfrm>
            <a:off x="6365108" y="3896034"/>
            <a:ext cx="1316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30 Ft Wide Strip</a:t>
            </a:r>
          </a:p>
        </p:txBody>
      </p:sp>
      <p:sp>
        <p:nvSpPr>
          <p:cNvPr id="604" name="Rectangle 2">
            <a:extLst>
              <a:ext uri="{FF2B5EF4-FFF2-40B4-BE49-F238E27FC236}">
                <a16:creationId xmlns:a16="http://schemas.microsoft.com/office/drawing/2014/main" id="{C148A754-B718-DA47-8274-1A261253566B}"/>
              </a:ext>
            </a:extLst>
          </p:cNvPr>
          <p:cNvSpPr txBox="1">
            <a:spLocks noChangeArrowheads="1"/>
          </p:cNvSpPr>
          <p:nvPr/>
        </p:nvSpPr>
        <p:spPr>
          <a:xfrm>
            <a:off x="150790" y="5693640"/>
            <a:ext cx="7195010" cy="105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dirty="0"/>
              <a:t>Overall Plot Treatments per each of 4 Replications</a:t>
            </a:r>
          </a:p>
          <a:p>
            <a:r>
              <a:rPr lang="en-AU" sz="2000" dirty="0"/>
              <a:t>“A”	90” Twin Rows with Max Soil Building Cover Crop</a:t>
            </a:r>
          </a:p>
          <a:p>
            <a:r>
              <a:rPr lang="en-AU" sz="2000" dirty="0"/>
              <a:t>“B”	30” &amp; 60” Baseline: 4 Row No CC, 4 row w/CC, 4 Wide Rows</a:t>
            </a:r>
          </a:p>
          <a:p>
            <a:endParaRPr lang="en-AU" sz="2000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D2938A1-D08D-DC48-87E5-B824BB9175E4}"/>
              </a:ext>
            </a:extLst>
          </p:cNvPr>
          <p:cNvGrpSpPr/>
          <p:nvPr/>
        </p:nvGrpSpPr>
        <p:grpSpPr>
          <a:xfrm>
            <a:off x="8342490" y="1788946"/>
            <a:ext cx="627645" cy="685630"/>
            <a:chOff x="827607" y="529712"/>
            <a:chExt cx="594618" cy="649552"/>
          </a:xfrm>
        </p:grpSpPr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9BB5ADCF-BE11-A14A-A92E-D1EDB0B2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607" y="529712"/>
              <a:ext cx="183295" cy="649552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7244F151-FC5A-184A-81F0-661F3974B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530" y="529712"/>
              <a:ext cx="183295" cy="649552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BADFF2FC-F5A9-184A-890F-359911BB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176" y="529712"/>
              <a:ext cx="183295" cy="649552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1A27D58D-9FBB-7441-A876-43D519AA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930" y="529712"/>
              <a:ext cx="183295" cy="64955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6A48AA-1D44-A548-B828-0545C17ED073}"/>
              </a:ext>
            </a:extLst>
          </p:cNvPr>
          <p:cNvSpPr txBox="1"/>
          <p:nvPr/>
        </p:nvSpPr>
        <p:spPr>
          <a:xfrm>
            <a:off x="3620235" y="724378"/>
            <a:ext cx="1334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Treatment</a:t>
            </a:r>
          </a:p>
          <a:p>
            <a:pPr algn="ctr"/>
            <a:r>
              <a:rPr lang="en-US" dirty="0"/>
              <a:t>(Baseline)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2941AEB-4983-344B-8DD0-58984327AF12}"/>
              </a:ext>
            </a:extLst>
          </p:cNvPr>
          <p:cNvSpPr txBox="1"/>
          <p:nvPr/>
        </p:nvSpPr>
        <p:spPr>
          <a:xfrm>
            <a:off x="5799393" y="704255"/>
            <a:ext cx="2330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Treatment</a:t>
            </a:r>
          </a:p>
          <a:p>
            <a:pPr algn="ctr"/>
            <a:r>
              <a:rPr lang="en-US" dirty="0"/>
              <a:t>(Max Soil Building Mix)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2FDFDD-23F6-814E-98AA-16B29A2B025B}"/>
              </a:ext>
            </a:extLst>
          </p:cNvPr>
          <p:cNvSpPr txBox="1"/>
          <p:nvPr/>
        </p:nvSpPr>
        <p:spPr>
          <a:xfrm>
            <a:off x="9481453" y="5370474"/>
            <a:ext cx="1516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Repeated for</a:t>
            </a:r>
          </a:p>
          <a:p>
            <a:r>
              <a:rPr lang="en-US" dirty="0"/>
              <a:t>4 Randomized</a:t>
            </a:r>
          </a:p>
          <a:p>
            <a:r>
              <a:rPr lang="en-US" dirty="0"/>
              <a:t>Replications</a:t>
            </a: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C7B5D489-497F-B141-9021-04FA333866D5}"/>
              </a:ext>
            </a:extLst>
          </p:cNvPr>
          <p:cNvCxnSpPr>
            <a:cxnSpLocks/>
          </p:cNvCxnSpPr>
          <p:nvPr/>
        </p:nvCxnSpPr>
        <p:spPr>
          <a:xfrm>
            <a:off x="523954" y="4606615"/>
            <a:ext cx="854026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05A261-FC63-354E-A8B4-0C1B42C29B5C}"/>
              </a:ext>
            </a:extLst>
          </p:cNvPr>
          <p:cNvSpPr txBox="1"/>
          <p:nvPr/>
        </p:nvSpPr>
        <p:spPr>
          <a:xfrm>
            <a:off x="3196990" y="4667039"/>
            <a:ext cx="362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ft width for each of 4 Replications</a:t>
            </a:r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A26725DC-2613-FC4C-A2BC-FE87FBEC683E}"/>
              </a:ext>
            </a:extLst>
          </p:cNvPr>
          <p:cNvCxnSpPr>
            <a:cxnSpLocks/>
          </p:cNvCxnSpPr>
          <p:nvPr/>
        </p:nvCxnSpPr>
        <p:spPr>
          <a:xfrm>
            <a:off x="860018" y="2250195"/>
            <a:ext cx="89270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4">
            <a:extLst>
              <a:ext uri="{FF2B5EF4-FFF2-40B4-BE49-F238E27FC236}">
                <a16:creationId xmlns:a16="http://schemas.microsoft.com/office/drawing/2014/main" id="{82B4C47A-0F99-004C-B56D-42383AC49695}"/>
              </a:ext>
            </a:extLst>
          </p:cNvPr>
          <p:cNvGrpSpPr>
            <a:grpSpLocks/>
          </p:cNvGrpSpPr>
          <p:nvPr/>
        </p:nvGrpSpPr>
        <p:grpSpPr bwMode="auto">
          <a:xfrm>
            <a:off x="1618401" y="1595001"/>
            <a:ext cx="291118" cy="571461"/>
            <a:chOff x="1776" y="2256"/>
            <a:chExt cx="481" cy="952"/>
          </a:xfrm>
        </p:grpSpPr>
        <p:sp>
          <p:nvSpPr>
            <p:cNvPr id="176" name="Freeform 5">
              <a:extLst>
                <a:ext uri="{FF2B5EF4-FFF2-40B4-BE49-F238E27FC236}">
                  <a16:creationId xmlns:a16="http://schemas.microsoft.com/office/drawing/2014/main" id="{99FCE019-0893-1D44-9BDC-4F0145EB5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02" name="Oval 6">
              <a:extLst>
                <a:ext uri="{FF2B5EF4-FFF2-40B4-BE49-F238E27FC236}">
                  <a16:creationId xmlns:a16="http://schemas.microsoft.com/office/drawing/2014/main" id="{FA045E00-8846-2B44-99F7-ACC1C783A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04" name="Group 7">
            <a:extLst>
              <a:ext uri="{FF2B5EF4-FFF2-40B4-BE49-F238E27FC236}">
                <a16:creationId xmlns:a16="http://schemas.microsoft.com/office/drawing/2014/main" id="{FD5A8B13-1232-4047-A006-6E9B43886740}"/>
              </a:ext>
            </a:extLst>
          </p:cNvPr>
          <p:cNvGrpSpPr>
            <a:grpSpLocks/>
          </p:cNvGrpSpPr>
          <p:nvPr/>
        </p:nvGrpSpPr>
        <p:grpSpPr bwMode="auto">
          <a:xfrm>
            <a:off x="1908913" y="1595001"/>
            <a:ext cx="291118" cy="571461"/>
            <a:chOff x="1776" y="2256"/>
            <a:chExt cx="481" cy="952"/>
          </a:xfrm>
        </p:grpSpPr>
        <p:sp>
          <p:nvSpPr>
            <p:cNvPr id="205" name="Freeform 8">
              <a:extLst>
                <a:ext uri="{FF2B5EF4-FFF2-40B4-BE49-F238E27FC236}">
                  <a16:creationId xmlns:a16="http://schemas.microsoft.com/office/drawing/2014/main" id="{4AD86A0A-0AEE-FE4C-B87A-7E4563650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06" name="Oval 9">
              <a:extLst>
                <a:ext uri="{FF2B5EF4-FFF2-40B4-BE49-F238E27FC236}">
                  <a16:creationId xmlns:a16="http://schemas.microsoft.com/office/drawing/2014/main" id="{F3D0E53E-45F8-D747-BDA6-3E92C95DE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07" name="Group 10">
            <a:extLst>
              <a:ext uri="{FF2B5EF4-FFF2-40B4-BE49-F238E27FC236}">
                <a16:creationId xmlns:a16="http://schemas.microsoft.com/office/drawing/2014/main" id="{2147BAE6-B9CC-054A-AA45-1DD06D4630FD}"/>
              </a:ext>
            </a:extLst>
          </p:cNvPr>
          <p:cNvGrpSpPr>
            <a:grpSpLocks/>
          </p:cNvGrpSpPr>
          <p:nvPr/>
        </p:nvGrpSpPr>
        <p:grpSpPr bwMode="auto">
          <a:xfrm>
            <a:off x="746863" y="1595001"/>
            <a:ext cx="291118" cy="571461"/>
            <a:chOff x="1776" y="2256"/>
            <a:chExt cx="481" cy="952"/>
          </a:xfrm>
        </p:grpSpPr>
        <p:sp>
          <p:nvSpPr>
            <p:cNvPr id="208" name="Freeform 11">
              <a:extLst>
                <a:ext uri="{FF2B5EF4-FFF2-40B4-BE49-F238E27FC236}">
                  <a16:creationId xmlns:a16="http://schemas.microsoft.com/office/drawing/2014/main" id="{C170F148-7A6E-B249-9B2B-CEBC5F551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09" name="Oval 12">
              <a:extLst>
                <a:ext uri="{FF2B5EF4-FFF2-40B4-BE49-F238E27FC236}">
                  <a16:creationId xmlns:a16="http://schemas.microsoft.com/office/drawing/2014/main" id="{44C7DB10-345A-B946-89F1-597F9BE87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10" name="Group 13">
            <a:extLst>
              <a:ext uri="{FF2B5EF4-FFF2-40B4-BE49-F238E27FC236}">
                <a16:creationId xmlns:a16="http://schemas.microsoft.com/office/drawing/2014/main" id="{B428F33A-75C9-CD41-BDAE-5882CE20ED56}"/>
              </a:ext>
            </a:extLst>
          </p:cNvPr>
          <p:cNvGrpSpPr>
            <a:grpSpLocks/>
          </p:cNvGrpSpPr>
          <p:nvPr/>
        </p:nvGrpSpPr>
        <p:grpSpPr bwMode="auto">
          <a:xfrm>
            <a:off x="1037376" y="1595001"/>
            <a:ext cx="291118" cy="571461"/>
            <a:chOff x="1776" y="2256"/>
            <a:chExt cx="481" cy="952"/>
          </a:xfrm>
        </p:grpSpPr>
        <p:sp>
          <p:nvSpPr>
            <p:cNvPr id="211" name="Freeform 14">
              <a:extLst>
                <a:ext uri="{FF2B5EF4-FFF2-40B4-BE49-F238E27FC236}">
                  <a16:creationId xmlns:a16="http://schemas.microsoft.com/office/drawing/2014/main" id="{421114CA-2F46-434B-A6C3-7AAF34E6F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12" name="Oval 15">
              <a:extLst>
                <a:ext uri="{FF2B5EF4-FFF2-40B4-BE49-F238E27FC236}">
                  <a16:creationId xmlns:a16="http://schemas.microsoft.com/office/drawing/2014/main" id="{BAED30A7-9B3B-A147-A1F3-C1FF68A5A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13" name="Group 28">
            <a:extLst>
              <a:ext uri="{FF2B5EF4-FFF2-40B4-BE49-F238E27FC236}">
                <a16:creationId xmlns:a16="http://schemas.microsoft.com/office/drawing/2014/main" id="{2292E4A8-ECD9-BB42-A733-96601C0AC5A8}"/>
              </a:ext>
            </a:extLst>
          </p:cNvPr>
          <p:cNvGrpSpPr>
            <a:grpSpLocks/>
          </p:cNvGrpSpPr>
          <p:nvPr/>
        </p:nvGrpSpPr>
        <p:grpSpPr bwMode="auto">
          <a:xfrm>
            <a:off x="2489938" y="1595001"/>
            <a:ext cx="291118" cy="571461"/>
            <a:chOff x="1776" y="2256"/>
            <a:chExt cx="481" cy="952"/>
          </a:xfrm>
        </p:grpSpPr>
        <p:sp>
          <p:nvSpPr>
            <p:cNvPr id="214" name="Freeform 29">
              <a:extLst>
                <a:ext uri="{FF2B5EF4-FFF2-40B4-BE49-F238E27FC236}">
                  <a16:creationId xmlns:a16="http://schemas.microsoft.com/office/drawing/2014/main" id="{5FFC8035-1B52-8B47-BA1D-FBF8D1847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15" name="Oval 30">
              <a:extLst>
                <a:ext uri="{FF2B5EF4-FFF2-40B4-BE49-F238E27FC236}">
                  <a16:creationId xmlns:a16="http://schemas.microsoft.com/office/drawing/2014/main" id="{F9B5DAC8-FEFB-A04D-8663-39588D6AE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16" name="Group 31">
            <a:extLst>
              <a:ext uri="{FF2B5EF4-FFF2-40B4-BE49-F238E27FC236}">
                <a16:creationId xmlns:a16="http://schemas.microsoft.com/office/drawing/2014/main" id="{80E63C68-C679-334B-9402-B82D55C5F5AE}"/>
              </a:ext>
            </a:extLst>
          </p:cNvPr>
          <p:cNvGrpSpPr>
            <a:grpSpLocks/>
          </p:cNvGrpSpPr>
          <p:nvPr/>
        </p:nvGrpSpPr>
        <p:grpSpPr bwMode="auto">
          <a:xfrm>
            <a:off x="2779845" y="1595001"/>
            <a:ext cx="291118" cy="571461"/>
            <a:chOff x="1776" y="2256"/>
            <a:chExt cx="481" cy="952"/>
          </a:xfrm>
        </p:grpSpPr>
        <p:sp>
          <p:nvSpPr>
            <p:cNvPr id="217" name="Freeform 32">
              <a:extLst>
                <a:ext uri="{FF2B5EF4-FFF2-40B4-BE49-F238E27FC236}">
                  <a16:creationId xmlns:a16="http://schemas.microsoft.com/office/drawing/2014/main" id="{E2C0776F-15F5-404B-B399-5277F7FE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18" name="Oval 33">
              <a:extLst>
                <a:ext uri="{FF2B5EF4-FFF2-40B4-BE49-F238E27FC236}">
                  <a16:creationId xmlns:a16="http://schemas.microsoft.com/office/drawing/2014/main" id="{8CEB58E9-C753-A84C-A8A0-7A8E42057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19" name="Group 34">
            <a:extLst>
              <a:ext uri="{FF2B5EF4-FFF2-40B4-BE49-F238E27FC236}">
                <a16:creationId xmlns:a16="http://schemas.microsoft.com/office/drawing/2014/main" id="{DAED982C-8089-B44A-9E21-C76D40172C4F}"/>
              </a:ext>
            </a:extLst>
          </p:cNvPr>
          <p:cNvGrpSpPr>
            <a:grpSpLocks/>
          </p:cNvGrpSpPr>
          <p:nvPr/>
        </p:nvGrpSpPr>
        <p:grpSpPr bwMode="auto">
          <a:xfrm>
            <a:off x="2199426" y="1595001"/>
            <a:ext cx="291118" cy="571461"/>
            <a:chOff x="1776" y="2256"/>
            <a:chExt cx="481" cy="952"/>
          </a:xfrm>
        </p:grpSpPr>
        <p:sp>
          <p:nvSpPr>
            <p:cNvPr id="220" name="Freeform 35">
              <a:extLst>
                <a:ext uri="{FF2B5EF4-FFF2-40B4-BE49-F238E27FC236}">
                  <a16:creationId xmlns:a16="http://schemas.microsoft.com/office/drawing/2014/main" id="{872CBDFD-F6EE-4D40-B3FF-EA170D35F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21" name="Oval 36">
              <a:extLst>
                <a:ext uri="{FF2B5EF4-FFF2-40B4-BE49-F238E27FC236}">
                  <a16:creationId xmlns:a16="http://schemas.microsoft.com/office/drawing/2014/main" id="{6C9B3729-369C-DD45-BA7A-FC319EAC7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22" name="Group 37">
            <a:extLst>
              <a:ext uri="{FF2B5EF4-FFF2-40B4-BE49-F238E27FC236}">
                <a16:creationId xmlns:a16="http://schemas.microsoft.com/office/drawing/2014/main" id="{BED78034-7CBC-8F49-825F-7888F0F67871}"/>
              </a:ext>
            </a:extLst>
          </p:cNvPr>
          <p:cNvGrpSpPr>
            <a:grpSpLocks/>
          </p:cNvGrpSpPr>
          <p:nvPr/>
        </p:nvGrpSpPr>
        <p:grpSpPr bwMode="auto">
          <a:xfrm>
            <a:off x="1327888" y="1595001"/>
            <a:ext cx="291118" cy="571461"/>
            <a:chOff x="1776" y="2256"/>
            <a:chExt cx="481" cy="952"/>
          </a:xfrm>
        </p:grpSpPr>
        <p:sp>
          <p:nvSpPr>
            <p:cNvPr id="223" name="Freeform 38">
              <a:extLst>
                <a:ext uri="{FF2B5EF4-FFF2-40B4-BE49-F238E27FC236}">
                  <a16:creationId xmlns:a16="http://schemas.microsoft.com/office/drawing/2014/main" id="{9E63E0BF-64CF-5641-A3BE-D9A9AEB73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24" name="Oval 39">
              <a:extLst>
                <a:ext uri="{FF2B5EF4-FFF2-40B4-BE49-F238E27FC236}">
                  <a16:creationId xmlns:a16="http://schemas.microsoft.com/office/drawing/2014/main" id="{73387100-2BA7-C84E-80E5-1C06F1748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6BEEAABC-572E-1B43-8C02-B2F7EEC32EC6}"/>
              </a:ext>
            </a:extLst>
          </p:cNvPr>
          <p:cNvSpPr txBox="1"/>
          <p:nvPr/>
        </p:nvSpPr>
        <p:spPr>
          <a:xfrm>
            <a:off x="844016" y="2382174"/>
            <a:ext cx="8351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30” </a:t>
            </a:r>
          </a:p>
          <a:p>
            <a:pPr algn="ctr"/>
            <a:r>
              <a:rPr lang="en-US" sz="1350" dirty="0"/>
              <a:t>No Cover Crop</a:t>
            </a:r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6A1A4B5A-2CEE-1F49-A712-A7035A73BC11}"/>
              </a:ext>
            </a:extLst>
          </p:cNvPr>
          <p:cNvCxnSpPr>
            <a:cxnSpLocks/>
          </p:cNvCxnSpPr>
          <p:nvPr/>
        </p:nvCxnSpPr>
        <p:spPr>
          <a:xfrm>
            <a:off x="2007721" y="2250195"/>
            <a:ext cx="89270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:a16="http://schemas.microsoft.com/office/drawing/2014/main" id="{F251C6DB-DD98-C04C-A6B0-FC8340BA1936}"/>
              </a:ext>
            </a:extLst>
          </p:cNvPr>
          <p:cNvSpPr txBox="1"/>
          <p:nvPr/>
        </p:nvSpPr>
        <p:spPr>
          <a:xfrm>
            <a:off x="2016903" y="2378496"/>
            <a:ext cx="8527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30” Cover Crop 101</a:t>
            </a:r>
          </a:p>
        </p:txBody>
      </p: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792CF61D-EE71-8848-B006-FE9350A39B21}"/>
              </a:ext>
            </a:extLst>
          </p:cNvPr>
          <p:cNvCxnSpPr>
            <a:cxnSpLocks/>
          </p:cNvCxnSpPr>
          <p:nvPr/>
        </p:nvCxnSpPr>
        <p:spPr>
          <a:xfrm>
            <a:off x="3125726" y="2250195"/>
            <a:ext cx="2212113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3867B317-2777-584E-8C28-9B345BA42946}"/>
              </a:ext>
            </a:extLst>
          </p:cNvPr>
          <p:cNvSpPr txBox="1"/>
          <p:nvPr/>
        </p:nvSpPr>
        <p:spPr>
          <a:xfrm>
            <a:off x="3203296" y="2313948"/>
            <a:ext cx="17822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60” Narrow &amp; Wide</a:t>
            </a:r>
          </a:p>
          <a:p>
            <a:pPr algn="ctr"/>
            <a:r>
              <a:rPr lang="en-US" sz="1350" dirty="0"/>
              <a:t>Twin Soil Max Cover Crop</a:t>
            </a:r>
          </a:p>
        </p:txBody>
      </p:sp>
      <p:grpSp>
        <p:nvGrpSpPr>
          <p:cNvPr id="231" name="Group 4">
            <a:extLst>
              <a:ext uri="{FF2B5EF4-FFF2-40B4-BE49-F238E27FC236}">
                <a16:creationId xmlns:a16="http://schemas.microsoft.com/office/drawing/2014/main" id="{A211B5CA-923C-434C-8D77-78C3C9A5799E}"/>
              </a:ext>
            </a:extLst>
          </p:cNvPr>
          <p:cNvGrpSpPr>
            <a:grpSpLocks/>
          </p:cNvGrpSpPr>
          <p:nvPr/>
        </p:nvGrpSpPr>
        <p:grpSpPr bwMode="auto">
          <a:xfrm>
            <a:off x="10207735" y="1545743"/>
            <a:ext cx="291118" cy="571461"/>
            <a:chOff x="1776" y="2256"/>
            <a:chExt cx="481" cy="952"/>
          </a:xfrm>
        </p:grpSpPr>
        <p:sp>
          <p:nvSpPr>
            <p:cNvPr id="232" name="Freeform 5">
              <a:extLst>
                <a:ext uri="{FF2B5EF4-FFF2-40B4-BE49-F238E27FC236}">
                  <a16:creationId xmlns:a16="http://schemas.microsoft.com/office/drawing/2014/main" id="{36A23DF6-4D17-C44B-957F-92619171D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33" name="Oval 6">
              <a:extLst>
                <a:ext uri="{FF2B5EF4-FFF2-40B4-BE49-F238E27FC236}">
                  <a16:creationId xmlns:a16="http://schemas.microsoft.com/office/drawing/2014/main" id="{1C540A16-77DB-704F-8DD1-1B102F0AA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34" name="Group 7">
            <a:extLst>
              <a:ext uri="{FF2B5EF4-FFF2-40B4-BE49-F238E27FC236}">
                <a16:creationId xmlns:a16="http://schemas.microsoft.com/office/drawing/2014/main" id="{BA05C680-0A5F-454F-8BC6-A6B6FEC0568A}"/>
              </a:ext>
            </a:extLst>
          </p:cNvPr>
          <p:cNvGrpSpPr>
            <a:grpSpLocks/>
          </p:cNvGrpSpPr>
          <p:nvPr/>
        </p:nvGrpSpPr>
        <p:grpSpPr bwMode="auto">
          <a:xfrm>
            <a:off x="10498247" y="1545743"/>
            <a:ext cx="291118" cy="571461"/>
            <a:chOff x="1776" y="2256"/>
            <a:chExt cx="481" cy="952"/>
          </a:xfrm>
        </p:grpSpPr>
        <p:sp>
          <p:nvSpPr>
            <p:cNvPr id="235" name="Freeform 8">
              <a:extLst>
                <a:ext uri="{FF2B5EF4-FFF2-40B4-BE49-F238E27FC236}">
                  <a16:creationId xmlns:a16="http://schemas.microsoft.com/office/drawing/2014/main" id="{4B177977-5CD5-7842-818A-A4B30F740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36" name="Oval 9">
              <a:extLst>
                <a:ext uri="{FF2B5EF4-FFF2-40B4-BE49-F238E27FC236}">
                  <a16:creationId xmlns:a16="http://schemas.microsoft.com/office/drawing/2014/main" id="{A8014833-A7B4-4348-907D-4854652F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37" name="Group 10">
            <a:extLst>
              <a:ext uri="{FF2B5EF4-FFF2-40B4-BE49-F238E27FC236}">
                <a16:creationId xmlns:a16="http://schemas.microsoft.com/office/drawing/2014/main" id="{5EC47B50-D0B6-454A-86A2-1081A6F60156}"/>
              </a:ext>
            </a:extLst>
          </p:cNvPr>
          <p:cNvGrpSpPr>
            <a:grpSpLocks/>
          </p:cNvGrpSpPr>
          <p:nvPr/>
        </p:nvGrpSpPr>
        <p:grpSpPr bwMode="auto">
          <a:xfrm>
            <a:off x="9336197" y="1545743"/>
            <a:ext cx="291118" cy="571461"/>
            <a:chOff x="1776" y="2256"/>
            <a:chExt cx="481" cy="952"/>
          </a:xfrm>
        </p:grpSpPr>
        <p:sp>
          <p:nvSpPr>
            <p:cNvPr id="238" name="Freeform 11">
              <a:extLst>
                <a:ext uri="{FF2B5EF4-FFF2-40B4-BE49-F238E27FC236}">
                  <a16:creationId xmlns:a16="http://schemas.microsoft.com/office/drawing/2014/main" id="{89361070-7524-474D-BE82-56BBD3E06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39" name="Oval 12">
              <a:extLst>
                <a:ext uri="{FF2B5EF4-FFF2-40B4-BE49-F238E27FC236}">
                  <a16:creationId xmlns:a16="http://schemas.microsoft.com/office/drawing/2014/main" id="{5316E483-F612-3B4D-893B-130F899FE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40" name="Group 13">
            <a:extLst>
              <a:ext uri="{FF2B5EF4-FFF2-40B4-BE49-F238E27FC236}">
                <a16:creationId xmlns:a16="http://schemas.microsoft.com/office/drawing/2014/main" id="{4683D1E2-C0AC-1445-844A-594C9C2BE92E}"/>
              </a:ext>
            </a:extLst>
          </p:cNvPr>
          <p:cNvGrpSpPr>
            <a:grpSpLocks/>
          </p:cNvGrpSpPr>
          <p:nvPr/>
        </p:nvGrpSpPr>
        <p:grpSpPr bwMode="auto">
          <a:xfrm>
            <a:off x="9626710" y="1545743"/>
            <a:ext cx="291118" cy="571461"/>
            <a:chOff x="1776" y="2256"/>
            <a:chExt cx="481" cy="952"/>
          </a:xfrm>
        </p:grpSpPr>
        <p:sp>
          <p:nvSpPr>
            <p:cNvPr id="241" name="Freeform 14">
              <a:extLst>
                <a:ext uri="{FF2B5EF4-FFF2-40B4-BE49-F238E27FC236}">
                  <a16:creationId xmlns:a16="http://schemas.microsoft.com/office/drawing/2014/main" id="{435B88D2-53AA-B048-950E-E46CFB93D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42" name="Oval 15">
              <a:extLst>
                <a:ext uri="{FF2B5EF4-FFF2-40B4-BE49-F238E27FC236}">
                  <a16:creationId xmlns:a16="http://schemas.microsoft.com/office/drawing/2014/main" id="{DEAD6CB9-3327-5842-8F30-2524A098F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43" name="Group 37">
            <a:extLst>
              <a:ext uri="{FF2B5EF4-FFF2-40B4-BE49-F238E27FC236}">
                <a16:creationId xmlns:a16="http://schemas.microsoft.com/office/drawing/2014/main" id="{259862A9-D624-1449-8BE8-337C484F16CE}"/>
              </a:ext>
            </a:extLst>
          </p:cNvPr>
          <p:cNvGrpSpPr>
            <a:grpSpLocks/>
          </p:cNvGrpSpPr>
          <p:nvPr/>
        </p:nvGrpSpPr>
        <p:grpSpPr bwMode="auto">
          <a:xfrm>
            <a:off x="9917222" y="1545743"/>
            <a:ext cx="291118" cy="571461"/>
            <a:chOff x="1776" y="2256"/>
            <a:chExt cx="481" cy="952"/>
          </a:xfrm>
        </p:grpSpPr>
        <p:sp>
          <p:nvSpPr>
            <p:cNvPr id="244" name="Freeform 38">
              <a:extLst>
                <a:ext uri="{FF2B5EF4-FFF2-40B4-BE49-F238E27FC236}">
                  <a16:creationId xmlns:a16="http://schemas.microsoft.com/office/drawing/2014/main" id="{90A92980-BEA3-954E-A076-8875CDA8E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448"/>
              <a:ext cx="481" cy="760"/>
            </a:xfrm>
            <a:custGeom>
              <a:avLst/>
              <a:gdLst>
                <a:gd name="T0" fmla="*/ 242 w 481"/>
                <a:gd name="T1" fmla="*/ 753 h 760"/>
                <a:gd name="T2" fmla="*/ 234 w 481"/>
                <a:gd name="T3" fmla="*/ 498 h 760"/>
                <a:gd name="T4" fmla="*/ 168 w 481"/>
                <a:gd name="T5" fmla="*/ 465 h 760"/>
                <a:gd name="T6" fmla="*/ 12 w 481"/>
                <a:gd name="T7" fmla="*/ 539 h 760"/>
                <a:gd name="T8" fmla="*/ 61 w 481"/>
                <a:gd name="T9" fmla="*/ 440 h 760"/>
                <a:gd name="T10" fmla="*/ 168 w 481"/>
                <a:gd name="T11" fmla="*/ 424 h 760"/>
                <a:gd name="T12" fmla="*/ 234 w 481"/>
                <a:gd name="T13" fmla="*/ 473 h 760"/>
                <a:gd name="T14" fmla="*/ 250 w 481"/>
                <a:gd name="T15" fmla="*/ 301 h 760"/>
                <a:gd name="T16" fmla="*/ 242 w 481"/>
                <a:gd name="T17" fmla="*/ 235 h 760"/>
                <a:gd name="T18" fmla="*/ 193 w 481"/>
                <a:gd name="T19" fmla="*/ 218 h 760"/>
                <a:gd name="T20" fmla="*/ 104 w 481"/>
                <a:gd name="T21" fmla="*/ 200 h 760"/>
                <a:gd name="T22" fmla="*/ 38 w 481"/>
                <a:gd name="T23" fmla="*/ 270 h 760"/>
                <a:gd name="T24" fmla="*/ 96 w 481"/>
                <a:gd name="T25" fmla="*/ 242 h 760"/>
                <a:gd name="T26" fmla="*/ 135 w 481"/>
                <a:gd name="T27" fmla="*/ 194 h 760"/>
                <a:gd name="T28" fmla="*/ 242 w 481"/>
                <a:gd name="T29" fmla="*/ 251 h 760"/>
                <a:gd name="T30" fmla="*/ 242 w 481"/>
                <a:gd name="T31" fmla="*/ 112 h 760"/>
                <a:gd name="T32" fmla="*/ 250 w 481"/>
                <a:gd name="T33" fmla="*/ 366 h 760"/>
                <a:gd name="T34" fmla="*/ 275 w 481"/>
                <a:gd name="T35" fmla="*/ 350 h 760"/>
                <a:gd name="T36" fmla="*/ 324 w 481"/>
                <a:gd name="T37" fmla="*/ 334 h 760"/>
                <a:gd name="T38" fmla="*/ 439 w 481"/>
                <a:gd name="T39" fmla="*/ 399 h 760"/>
                <a:gd name="T40" fmla="*/ 423 w 481"/>
                <a:gd name="T41" fmla="*/ 416 h 760"/>
                <a:gd name="T42" fmla="*/ 374 w 481"/>
                <a:gd name="T43" fmla="*/ 391 h 760"/>
                <a:gd name="T44" fmla="*/ 291 w 481"/>
                <a:gd name="T45" fmla="*/ 366 h 760"/>
                <a:gd name="T46" fmla="*/ 250 w 481"/>
                <a:gd name="T47" fmla="*/ 391 h 760"/>
                <a:gd name="T48" fmla="*/ 234 w 481"/>
                <a:gd name="T49" fmla="*/ 440 h 760"/>
                <a:gd name="T50" fmla="*/ 226 w 481"/>
                <a:gd name="T51" fmla="*/ 555 h 760"/>
                <a:gd name="T52" fmla="*/ 220 w 481"/>
                <a:gd name="T53" fmla="*/ 752 h 760"/>
                <a:gd name="T54" fmla="*/ 240 w 481"/>
                <a:gd name="T55" fmla="*/ 750 h 760"/>
                <a:gd name="T56" fmla="*/ 250 w 481"/>
                <a:gd name="T57" fmla="*/ 605 h 760"/>
                <a:gd name="T58" fmla="*/ 341 w 481"/>
                <a:gd name="T59" fmla="*/ 547 h 760"/>
                <a:gd name="T60" fmla="*/ 481 w 481"/>
                <a:gd name="T61" fmla="*/ 580 h 760"/>
                <a:gd name="T62" fmla="*/ 464 w 481"/>
                <a:gd name="T63" fmla="*/ 596 h 760"/>
                <a:gd name="T64" fmla="*/ 374 w 481"/>
                <a:gd name="T65" fmla="*/ 588 h 760"/>
                <a:gd name="T66" fmla="*/ 283 w 481"/>
                <a:gd name="T67" fmla="*/ 596 h 760"/>
                <a:gd name="T68" fmla="*/ 242 w 481"/>
                <a:gd name="T69" fmla="*/ 612 h 760"/>
                <a:gd name="T70" fmla="*/ 242 w 481"/>
                <a:gd name="T71" fmla="*/ 753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1" h="760">
                  <a:moveTo>
                    <a:pt x="242" y="753"/>
                  </a:moveTo>
                  <a:cubicBezTo>
                    <a:pt x="239" y="668"/>
                    <a:pt x="241" y="583"/>
                    <a:pt x="234" y="498"/>
                  </a:cubicBezTo>
                  <a:cubicBezTo>
                    <a:pt x="232" y="473"/>
                    <a:pt x="168" y="465"/>
                    <a:pt x="168" y="465"/>
                  </a:cubicBezTo>
                  <a:cubicBezTo>
                    <a:pt x="84" y="472"/>
                    <a:pt x="56" y="471"/>
                    <a:pt x="12" y="539"/>
                  </a:cubicBezTo>
                  <a:cubicBezTo>
                    <a:pt x="0" y="501"/>
                    <a:pt x="24" y="459"/>
                    <a:pt x="61" y="440"/>
                  </a:cubicBezTo>
                  <a:cubicBezTo>
                    <a:pt x="80" y="430"/>
                    <a:pt x="166" y="424"/>
                    <a:pt x="168" y="424"/>
                  </a:cubicBezTo>
                  <a:cubicBezTo>
                    <a:pt x="212" y="432"/>
                    <a:pt x="220" y="432"/>
                    <a:pt x="234" y="473"/>
                  </a:cubicBezTo>
                  <a:cubicBezTo>
                    <a:pt x="239" y="416"/>
                    <a:pt x="245" y="358"/>
                    <a:pt x="250" y="301"/>
                  </a:cubicBezTo>
                  <a:cubicBezTo>
                    <a:pt x="252" y="279"/>
                    <a:pt x="255" y="253"/>
                    <a:pt x="242" y="235"/>
                  </a:cubicBezTo>
                  <a:cubicBezTo>
                    <a:pt x="232" y="221"/>
                    <a:pt x="193" y="218"/>
                    <a:pt x="193" y="218"/>
                  </a:cubicBezTo>
                  <a:cubicBezTo>
                    <a:pt x="160" y="221"/>
                    <a:pt x="136" y="193"/>
                    <a:pt x="104" y="200"/>
                  </a:cubicBezTo>
                  <a:cubicBezTo>
                    <a:pt x="83" y="205"/>
                    <a:pt x="39" y="263"/>
                    <a:pt x="38" y="270"/>
                  </a:cubicBezTo>
                  <a:cubicBezTo>
                    <a:pt x="37" y="277"/>
                    <a:pt x="80" y="255"/>
                    <a:pt x="96" y="242"/>
                  </a:cubicBezTo>
                  <a:cubicBezTo>
                    <a:pt x="113" y="216"/>
                    <a:pt x="109" y="211"/>
                    <a:pt x="135" y="194"/>
                  </a:cubicBezTo>
                  <a:cubicBezTo>
                    <a:pt x="215" y="202"/>
                    <a:pt x="221" y="187"/>
                    <a:pt x="242" y="251"/>
                  </a:cubicBezTo>
                  <a:cubicBezTo>
                    <a:pt x="251" y="45"/>
                    <a:pt x="260" y="0"/>
                    <a:pt x="242" y="112"/>
                  </a:cubicBezTo>
                  <a:cubicBezTo>
                    <a:pt x="245" y="197"/>
                    <a:pt x="238" y="282"/>
                    <a:pt x="250" y="366"/>
                  </a:cubicBezTo>
                  <a:cubicBezTo>
                    <a:pt x="251" y="376"/>
                    <a:pt x="266" y="354"/>
                    <a:pt x="275" y="350"/>
                  </a:cubicBezTo>
                  <a:cubicBezTo>
                    <a:pt x="291" y="343"/>
                    <a:pt x="324" y="334"/>
                    <a:pt x="324" y="334"/>
                  </a:cubicBezTo>
                  <a:cubicBezTo>
                    <a:pt x="386" y="343"/>
                    <a:pt x="406" y="349"/>
                    <a:pt x="439" y="399"/>
                  </a:cubicBezTo>
                  <a:cubicBezTo>
                    <a:pt x="434" y="405"/>
                    <a:pt x="431" y="415"/>
                    <a:pt x="423" y="416"/>
                  </a:cubicBezTo>
                  <a:cubicBezTo>
                    <a:pt x="408" y="419"/>
                    <a:pt x="385" y="395"/>
                    <a:pt x="374" y="391"/>
                  </a:cubicBezTo>
                  <a:cubicBezTo>
                    <a:pt x="349" y="380"/>
                    <a:pt x="317" y="376"/>
                    <a:pt x="291" y="366"/>
                  </a:cubicBezTo>
                  <a:cubicBezTo>
                    <a:pt x="276" y="372"/>
                    <a:pt x="258" y="375"/>
                    <a:pt x="250" y="391"/>
                  </a:cubicBezTo>
                  <a:cubicBezTo>
                    <a:pt x="242" y="406"/>
                    <a:pt x="234" y="440"/>
                    <a:pt x="234" y="440"/>
                  </a:cubicBezTo>
                  <a:cubicBezTo>
                    <a:pt x="231" y="478"/>
                    <a:pt x="230" y="517"/>
                    <a:pt x="226" y="555"/>
                  </a:cubicBezTo>
                  <a:cubicBezTo>
                    <a:pt x="224" y="574"/>
                    <a:pt x="216" y="736"/>
                    <a:pt x="220" y="752"/>
                  </a:cubicBezTo>
                  <a:cubicBezTo>
                    <a:pt x="222" y="760"/>
                    <a:pt x="234" y="755"/>
                    <a:pt x="240" y="750"/>
                  </a:cubicBezTo>
                  <a:cubicBezTo>
                    <a:pt x="247" y="744"/>
                    <a:pt x="243" y="611"/>
                    <a:pt x="250" y="605"/>
                  </a:cubicBezTo>
                  <a:cubicBezTo>
                    <a:pt x="280" y="581"/>
                    <a:pt x="304" y="559"/>
                    <a:pt x="341" y="547"/>
                  </a:cubicBezTo>
                  <a:cubicBezTo>
                    <a:pt x="402" y="552"/>
                    <a:pt x="440" y="541"/>
                    <a:pt x="481" y="580"/>
                  </a:cubicBezTo>
                  <a:cubicBezTo>
                    <a:pt x="475" y="585"/>
                    <a:pt x="472" y="595"/>
                    <a:pt x="464" y="596"/>
                  </a:cubicBezTo>
                  <a:cubicBezTo>
                    <a:pt x="434" y="598"/>
                    <a:pt x="404" y="588"/>
                    <a:pt x="374" y="588"/>
                  </a:cubicBezTo>
                  <a:cubicBezTo>
                    <a:pt x="344" y="588"/>
                    <a:pt x="313" y="593"/>
                    <a:pt x="283" y="596"/>
                  </a:cubicBezTo>
                  <a:cubicBezTo>
                    <a:pt x="257" y="609"/>
                    <a:pt x="249" y="586"/>
                    <a:pt x="242" y="612"/>
                  </a:cubicBezTo>
                  <a:cubicBezTo>
                    <a:pt x="235" y="638"/>
                    <a:pt x="242" y="724"/>
                    <a:pt x="242" y="753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45" name="Oval 39">
              <a:extLst>
                <a:ext uri="{FF2B5EF4-FFF2-40B4-BE49-F238E27FC236}">
                  <a16:creationId xmlns:a16="http://schemas.microsoft.com/office/drawing/2014/main" id="{D9BC1A08-4D39-BC4B-B98B-84B4B1FF1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256"/>
              <a:ext cx="96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F8B8E5BA-8461-CA40-9238-C54E68C005FA}"/>
              </a:ext>
            </a:extLst>
          </p:cNvPr>
          <p:cNvSpPr txBox="1"/>
          <p:nvPr/>
        </p:nvSpPr>
        <p:spPr>
          <a:xfrm>
            <a:off x="2331927" y="3858936"/>
            <a:ext cx="1316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40 Ft Wide Strip</a:t>
            </a:r>
          </a:p>
        </p:txBody>
      </p:sp>
    </p:spTree>
    <p:extLst>
      <p:ext uri="{BB962C8B-B14F-4D97-AF65-F5344CB8AC3E}">
        <p14:creationId xmlns:p14="http://schemas.microsoft.com/office/powerpoint/2010/main" val="60326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C654B-5DAA-6C4A-93BE-519C61C9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08" y="1055202"/>
            <a:ext cx="8697383" cy="55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2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9AE90-ED21-BD46-868C-E6CE38ED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96" y="643466"/>
            <a:ext cx="9733607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96FDF-D068-6A40-A7FE-E0C50B22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29" y="-1"/>
            <a:ext cx="4112871" cy="6850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FF170-F15D-244A-B7A2-FDC86E5BCD78}"/>
              </a:ext>
            </a:extLst>
          </p:cNvPr>
          <p:cNvSpPr txBox="1"/>
          <p:nvPr/>
        </p:nvSpPr>
        <p:spPr>
          <a:xfrm>
            <a:off x="527769" y="294780"/>
            <a:ext cx="3036665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Plot Stations</a:t>
            </a:r>
          </a:p>
          <a:p>
            <a:r>
              <a:rPr lang="en-US" sz="1400" dirty="0"/>
              <a:t>1: Cover Crop in Variable Row Widths</a:t>
            </a:r>
          </a:p>
          <a:p>
            <a:r>
              <a:rPr lang="en-US" sz="1400" dirty="0"/>
              <a:t>1A-30” Corn, No Cover Crop</a:t>
            </a:r>
          </a:p>
          <a:p>
            <a:r>
              <a:rPr lang="en-US" sz="1400" dirty="0"/>
              <a:t>1B-30” with Traditional Cover Crop</a:t>
            </a:r>
          </a:p>
          <a:p>
            <a:r>
              <a:rPr lang="en-US" sz="1400" dirty="0"/>
              <a:t>1C-60” Twin Max Soil Building</a:t>
            </a:r>
          </a:p>
          <a:p>
            <a:r>
              <a:rPr lang="en-US" sz="1400" dirty="0"/>
              <a:t>1D-90” Twin Max Soil Building</a:t>
            </a:r>
          </a:p>
          <a:p>
            <a:endParaRPr lang="en-US" sz="1400" dirty="0"/>
          </a:p>
          <a:p>
            <a:r>
              <a:rPr lang="en-US" sz="1400" dirty="0"/>
              <a:t>2: Bell Curve (Normal Distribution)</a:t>
            </a:r>
          </a:p>
          <a:p>
            <a:r>
              <a:rPr lang="en-US" sz="1400" dirty="0"/>
              <a:t>2A: Poor Corn</a:t>
            </a:r>
          </a:p>
          <a:p>
            <a:r>
              <a:rPr lang="en-US" sz="1400" dirty="0"/>
              <a:t>2B: Better Corn</a:t>
            </a:r>
          </a:p>
          <a:p>
            <a:endParaRPr lang="en-US" sz="1400" dirty="0"/>
          </a:p>
          <a:p>
            <a:r>
              <a:rPr lang="en-US" sz="1400" dirty="0"/>
              <a:t>3: Sheep Jeep/Chicken Tractor</a:t>
            </a:r>
          </a:p>
          <a:p>
            <a:endParaRPr lang="en-US" sz="1400" dirty="0"/>
          </a:p>
          <a:p>
            <a:r>
              <a:rPr lang="en-US" sz="1400" dirty="0"/>
              <a:t>4: Second Cash Crop</a:t>
            </a:r>
          </a:p>
          <a:p>
            <a:r>
              <a:rPr lang="en-US" sz="1400" dirty="0"/>
              <a:t>4A: Peas</a:t>
            </a:r>
          </a:p>
          <a:p>
            <a:r>
              <a:rPr lang="en-US" sz="1400" dirty="0"/>
              <a:t>4B: Beans</a:t>
            </a:r>
          </a:p>
          <a:p>
            <a:endParaRPr lang="en-US" sz="1400" dirty="0"/>
          </a:p>
          <a:p>
            <a:r>
              <a:rPr lang="en-US" sz="1400" dirty="0"/>
              <a:t>5: “</a:t>
            </a:r>
            <a:r>
              <a:rPr lang="en-US" sz="1400" dirty="0" err="1"/>
              <a:t>Luberland</a:t>
            </a:r>
            <a:r>
              <a:rPr lang="en-US" sz="1400" dirty="0"/>
              <a:t>”</a:t>
            </a:r>
          </a:p>
          <a:p>
            <a:r>
              <a:rPr lang="en-US" sz="1400" dirty="0"/>
              <a:t>(Future Biology Intensive Demo Plot)</a:t>
            </a:r>
          </a:p>
          <a:p>
            <a:endParaRPr lang="en-US" sz="1400" dirty="0"/>
          </a:p>
          <a:p>
            <a:r>
              <a:rPr lang="en-US" sz="1400" dirty="0"/>
              <a:t>6: Vegetable farming &amp; Other Plot Sites</a:t>
            </a:r>
          </a:p>
          <a:p>
            <a:r>
              <a:rPr lang="en-US" sz="1400" dirty="0"/>
              <a:t>Mike Cook</a:t>
            </a:r>
          </a:p>
          <a:p>
            <a:r>
              <a:rPr lang="en-US" sz="1400" dirty="0"/>
              <a:t>Loran </a:t>
            </a:r>
            <a:r>
              <a:rPr lang="en-US" sz="1400" dirty="0" err="1"/>
              <a:t>Steinlage</a:t>
            </a:r>
            <a:endParaRPr lang="en-US" sz="1400" dirty="0"/>
          </a:p>
          <a:p>
            <a:r>
              <a:rPr lang="en-US" sz="1400" dirty="0"/>
              <a:t>Shaffer Ridgeway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77907-6F3C-FA47-93E2-A05756F58930}"/>
              </a:ext>
            </a:extLst>
          </p:cNvPr>
          <p:cNvSpPr txBox="1"/>
          <p:nvPr/>
        </p:nvSpPr>
        <p:spPr>
          <a:xfrm>
            <a:off x="11100866" y="27832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E6F5A8-DB0A-164A-9B1B-265A21D3660D}"/>
              </a:ext>
            </a:extLst>
          </p:cNvPr>
          <p:cNvSpPr txBox="1"/>
          <p:nvPr/>
        </p:nvSpPr>
        <p:spPr>
          <a:xfrm>
            <a:off x="8184241" y="274976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6C5F2-2109-5F45-9505-E7FA38CEE917}"/>
              </a:ext>
            </a:extLst>
          </p:cNvPr>
          <p:cNvSpPr txBox="1"/>
          <p:nvPr/>
        </p:nvSpPr>
        <p:spPr>
          <a:xfrm>
            <a:off x="9790073" y="381783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80E16-3ECC-094C-B93A-A99AE9F3F58F}"/>
              </a:ext>
            </a:extLst>
          </p:cNvPr>
          <p:cNvSpPr txBox="1"/>
          <p:nvPr/>
        </p:nvSpPr>
        <p:spPr>
          <a:xfrm>
            <a:off x="10383084" y="418716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A2F2A-9279-9C42-9CEC-42A921E4F99B}"/>
              </a:ext>
            </a:extLst>
          </p:cNvPr>
          <p:cNvSpPr txBox="1"/>
          <p:nvPr/>
        </p:nvSpPr>
        <p:spPr>
          <a:xfrm>
            <a:off x="10921458" y="5762264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B43BC-BB4B-5848-BFA9-B5F50482E88F}"/>
              </a:ext>
            </a:extLst>
          </p:cNvPr>
          <p:cNvSpPr txBox="1"/>
          <p:nvPr/>
        </p:nvSpPr>
        <p:spPr>
          <a:xfrm>
            <a:off x="9952603" y="5577598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912746-A8EE-2C4C-BFCF-6F69050EE584}"/>
              </a:ext>
            </a:extLst>
          </p:cNvPr>
          <p:cNvSpPr txBox="1"/>
          <p:nvPr/>
        </p:nvSpPr>
        <p:spPr>
          <a:xfrm>
            <a:off x="6516385" y="5162099"/>
            <a:ext cx="11877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  <a:p>
            <a:pPr algn="ctr"/>
            <a:r>
              <a:rPr lang="en-US" dirty="0"/>
              <a:t> Wrap-up &amp; Lunch at Shed</a:t>
            </a:r>
          </a:p>
        </p:txBody>
      </p:sp>
    </p:spTree>
    <p:extLst>
      <p:ext uri="{BB962C8B-B14F-4D97-AF65-F5344CB8AC3E}">
        <p14:creationId xmlns:p14="http://schemas.microsoft.com/office/powerpoint/2010/main" val="1032820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00C8-DFE4-D748-8018-0E1913D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91" y="459270"/>
            <a:ext cx="8896109" cy="6778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Cover Crop Mix Configuration</a:t>
            </a:r>
            <a:br>
              <a:rPr lang="en-US" dirty="0"/>
            </a:br>
            <a:r>
              <a:rPr lang="en-US" sz="3600" dirty="0"/>
              <a:t>6 Species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29A4D-251A-0E47-88A9-92BE00F6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78" y="1387940"/>
            <a:ext cx="11325121" cy="5223602"/>
          </a:xfrm>
          <a:prstGeom prst="rect">
            <a:avLst/>
          </a:prstGeom>
        </p:spPr>
      </p:pic>
      <p:pic>
        <p:nvPicPr>
          <p:cNvPr id="5" name="Picture 1" descr="/var/folders/19/jm45jl2m8xj_xw0059bj7y380000gn/T/com.microsoft.Powerpoint/WebArchiveCopyPasteTempFiles/uc?id=1Ubrus_Koi8J_JhO7iUUtZS2Xh77m6NTd&amp;export=download">
            <a:extLst>
              <a:ext uri="{FF2B5EF4-FFF2-40B4-BE49-F238E27FC236}">
                <a16:creationId xmlns:a16="http://schemas.microsoft.com/office/drawing/2014/main" id="{76A2F877-C8D2-3D4C-BD66-955318A2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08462"/>
            <a:ext cx="2593613" cy="11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60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00C8-DFE4-D748-8018-0E1913D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12" y="258043"/>
            <a:ext cx="6963138" cy="6778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Max Soil Builder Cover Crop Mix</a:t>
            </a:r>
            <a:br>
              <a:rPr lang="en-US" dirty="0"/>
            </a:br>
            <a:r>
              <a:rPr lang="en-US" sz="3100" dirty="0"/>
              <a:t>12 Species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DF420-C40E-954E-A92D-6B3E5C81E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1042988"/>
            <a:ext cx="8639175" cy="5556969"/>
          </a:xfrm>
          <a:prstGeom prst="rect">
            <a:avLst/>
          </a:prstGeom>
        </p:spPr>
      </p:pic>
      <p:pic>
        <p:nvPicPr>
          <p:cNvPr id="4" name="Picture 1" descr="/var/folders/19/jm45jl2m8xj_xw0059bj7y380000gn/T/com.microsoft.Powerpoint/WebArchiveCopyPasteTempFiles/uc?id=1Ubrus_Koi8J_JhO7iUUtZS2Xh77m6NTd&amp;export=download">
            <a:extLst>
              <a:ext uri="{FF2B5EF4-FFF2-40B4-BE49-F238E27FC236}">
                <a16:creationId xmlns:a16="http://schemas.microsoft.com/office/drawing/2014/main" id="{E005D621-54B8-E141-9C31-D98FA13C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16" y="137823"/>
            <a:ext cx="2593613" cy="11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93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00C8-DFE4-D748-8018-0E1913D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68"/>
            <a:ext cx="10515600" cy="6778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Milpa</a:t>
            </a:r>
            <a:r>
              <a:rPr lang="en-US" dirty="0"/>
              <a:t> Garden Mix Configuration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618D4-2754-4C46-BEB8-56F4E754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4331"/>
            <a:ext cx="10515600" cy="2569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C00C7-7800-034D-89D7-FD4C43930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9" b="4414"/>
          <a:stretch/>
        </p:blipFill>
        <p:spPr>
          <a:xfrm>
            <a:off x="1795966" y="3528806"/>
            <a:ext cx="7905595" cy="332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77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352</Words>
  <Application>Microsoft Macintosh PowerPoint</Application>
  <PresentationFormat>Widescreen</PresentationFormat>
  <Paragraphs>95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Casual</vt:lpstr>
      <vt:lpstr>Office Theme</vt:lpstr>
      <vt:lpstr>Thank You! Sponsors, Supporters, and Collaborators</vt:lpstr>
      <vt:lpstr>Plot 111011 (Graham Thompson) Plot Layout </vt:lpstr>
      <vt:lpstr>Example of Plot Layout with Replications: EQIP Plots</vt:lpstr>
      <vt:lpstr>PowerPoint Presentation</vt:lpstr>
      <vt:lpstr>PowerPoint Presentation</vt:lpstr>
      <vt:lpstr>PowerPoint Presentation</vt:lpstr>
      <vt:lpstr>Traditional Cover Crop Mix Configuration 6 Species</vt:lpstr>
      <vt:lpstr>Max Soil Builder Cover Crop Mix 12 Species</vt:lpstr>
      <vt:lpstr>Milpa Garden Mix Configuration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Recker</dc:creator>
  <cp:lastModifiedBy>Robert Recker</cp:lastModifiedBy>
  <cp:revision>13</cp:revision>
  <cp:lastPrinted>2021-09-12T06:17:10Z</cp:lastPrinted>
  <dcterms:created xsi:type="dcterms:W3CDTF">2021-09-08T10:35:36Z</dcterms:created>
  <dcterms:modified xsi:type="dcterms:W3CDTF">2021-12-09T17:43:31Z</dcterms:modified>
</cp:coreProperties>
</file>