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</p:sldMasterIdLst>
  <p:sldIdLst>
    <p:sldId id="663" r:id="rId4"/>
    <p:sldId id="257" r:id="rId5"/>
    <p:sldId id="662" r:id="rId6"/>
    <p:sldId id="268" r:id="rId7"/>
    <p:sldId id="272" r:id="rId8"/>
    <p:sldId id="281" r:id="rId9"/>
    <p:sldId id="271" r:id="rId10"/>
    <p:sldId id="269" r:id="rId11"/>
    <p:sldId id="665" r:id="rId12"/>
    <p:sldId id="675" r:id="rId13"/>
    <p:sldId id="666" r:id="rId14"/>
    <p:sldId id="664" r:id="rId15"/>
    <p:sldId id="669" r:id="rId16"/>
    <p:sldId id="262" r:id="rId17"/>
    <p:sldId id="670" r:id="rId18"/>
    <p:sldId id="671" r:id="rId19"/>
    <p:sldId id="674" r:id="rId20"/>
    <p:sldId id="673" r:id="rId21"/>
    <p:sldId id="260" r:id="rId22"/>
    <p:sldId id="6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gger, Patrick T" userId="a021ad9e-5983-46ed-bf8a-9b06ddc0d5a2" providerId="ADAL" clId="{0B97588D-0BC5-4620-A247-26F41CCA2EFD}"/>
    <pc:docChg chg="undo custSel modSld">
      <pc:chgData name="Dugger, Patrick T" userId="a021ad9e-5983-46ed-bf8a-9b06ddc0d5a2" providerId="ADAL" clId="{0B97588D-0BC5-4620-A247-26F41CCA2EFD}" dt="2022-11-03T14:31:25.601" v="3" actId="1076"/>
      <pc:docMkLst>
        <pc:docMk/>
      </pc:docMkLst>
      <pc:sldChg chg="modSp mod">
        <pc:chgData name="Dugger, Patrick T" userId="a021ad9e-5983-46ed-bf8a-9b06ddc0d5a2" providerId="ADAL" clId="{0B97588D-0BC5-4620-A247-26F41CCA2EFD}" dt="2022-11-03T14:31:25.601" v="3" actId="1076"/>
        <pc:sldMkLst>
          <pc:docMk/>
          <pc:sldMk cId="3020893849" sldId="675"/>
        </pc:sldMkLst>
        <pc:picChg chg="mod">
          <ac:chgData name="Dugger, Patrick T" userId="a021ad9e-5983-46ed-bf8a-9b06ddc0d5a2" providerId="ADAL" clId="{0B97588D-0BC5-4620-A247-26F41CCA2EFD}" dt="2022-11-03T14:31:25.601" v="3" actId="1076"/>
          <ac:picMkLst>
            <pc:docMk/>
            <pc:sldMk cId="3020893849" sldId="675"/>
            <ac:picMk id="5" creationId="{2D1B6ECF-DAA3-444D-9D6E-052718FD987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Have you used SARE fencing kits in local Extension programming?</a:t>
            </a:r>
            <a:r>
              <a:rPr lang="en-US" sz="2000" baseline="0" dirty="0">
                <a:solidFill>
                  <a:schemeClr val="tx1"/>
                </a:solidFill>
              </a:rPr>
              <a:t> (n = 28)</a:t>
            </a:r>
            <a:endParaRPr lang="en-US" sz="20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028731350271386E-2"/>
          <c:y val="0.19659171500811937"/>
          <c:w val="0.60011926719707764"/>
          <c:h val="0.7511726278216034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86-4281-871B-4C02431F4E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86-4281-871B-4C02431F4E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586-4281-871B-4C02431F4E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586-4281-871B-4C02431F4E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21%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586-4281-871B-4C02431F4E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586-4281-871B-4C02431F4EB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586-4281-871B-4C02431F4EB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063BA31-4D20-40F4-BA5A-4342BCACCD9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586-4281-871B-4C02431F4E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Yes</c:v>
                </c:pt>
                <c:pt idx="1">
                  <c:v>No, but plan to</c:v>
                </c:pt>
                <c:pt idx="2">
                  <c:v>Do not plan to</c:v>
                </c:pt>
                <c:pt idx="3">
                  <c:v>Do not know about them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19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86-4281-871B-4C02431F4EB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183581886220999"/>
          <c:y val="0.41040388036967024"/>
          <c:w val="0.32367149758454106"/>
          <c:h val="0.288524587149975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7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7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05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47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51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7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20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32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F628-EE9A-4731-8DDD-A60A11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8E0321-6A66-4EA9-86DA-207CBFC19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AC9F9-BF2A-42B9-9FDA-618B8CAE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3F4A3-F52B-4C92-807F-747E6A1A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55FDD-9D41-4018-9E51-4AD5850D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00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77C15-9EDC-46B8-BBA7-730886EF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A31D1-91BF-4F36-87EF-E0C414600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C895-CFCF-4CA6-BF8E-B49D6DF6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974AF-E669-4701-ACB0-C3C9D64D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6D637-2F07-4095-80C3-DB31091E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6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CE275-D899-48E5-805D-95619A73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05606-65F7-4DFD-8D34-A3D5CA454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3F92F-A616-4735-8ECC-25D02679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AFD04-6A88-47CC-B1FE-24C8D5E4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046B1-E654-4C3E-A7CF-5A629511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964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92546-8872-44C8-9871-4D43D987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A7D6-8233-4D5A-B43D-2ABE5DAEB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B5ACB-0A60-4C04-AB2A-1CC366D44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699A8-CCDE-4EB8-9FB3-026EB8151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0AB5C-7419-4428-872F-C3E3E567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38487-1C2F-46EB-941B-F34A586B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29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9638-77DB-4916-81CE-C66F37B5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FE4DF-2414-4B64-B088-8C40804FE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1C3C7-282F-4D44-9021-B9F3C8AA3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D6C5D-6A31-4000-A151-60A96F206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BA1053-C25C-47B2-A376-17918E779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EE16C-4946-4A39-8E65-C8652A7E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9CFAB-5371-450E-852F-8B4A77EF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49AA0-6594-4BA3-A3A0-0F0D60D7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51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B69AB-1B40-4D5D-8816-9512773BF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C9025-E9FA-485F-A7A3-FE4900BF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074A9-389C-42E0-B517-0FDC96C3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4E06D-88C1-4822-8C65-E7960A00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39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6A5D7-BA78-44EF-93B3-2AC83F03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5A85A-52CB-45BA-A299-371C8B10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B70D1-E628-4FD5-832B-61256D6B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08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FF46-037D-49E1-AA94-F3DD93FC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636DB-E544-4CC2-B16F-25A19BB26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8D82C-89F4-46B3-A2D3-F570B2EED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14D79-5F06-4CAC-A375-865BDEC8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81BA4-906A-40A3-968F-37909C29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0227A-3706-4511-84C3-89F78E47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9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FEA5-841B-4202-BCF0-F835F9DB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3BF331-5099-4864-A010-6F1FB2F301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BE796-28D6-4BC6-8B5E-2EBF65882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42A60-F47C-4AAD-9B62-930F9E6A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544F-D1A2-41E5-8535-319ACC3DC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5A051-6187-49F7-A1A9-1E1D0817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52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CCAB-10B5-4B2C-8CBD-124C32BCB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B1019-6680-4A69-BCEC-D2B029C7D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57469-2DD9-4373-B619-09EB3B27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8E76-6A4B-4278-8529-D16D5404B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98D79-7C5E-4EDD-990F-43E2F630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43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4FB57-2397-4A8C-9B5D-F202471DB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414D4-2E34-4F6D-B866-6A8837BAF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3D0E5-9A8A-4CBE-B2D9-5058E6EB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C0F36-2747-4F12-ADB5-68969B4C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125BE-562A-4EE8-94B1-1313E7F3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5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07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2374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027795" cy="6858000"/>
          </a:xfrm>
          <a:custGeom>
            <a:avLst/>
            <a:gdLst/>
            <a:ahLst/>
            <a:cxnLst/>
            <a:rect l="l" t="t" r="r" b="b"/>
            <a:pathLst>
              <a:path w="9027795" h="6858000">
                <a:moveTo>
                  <a:pt x="0" y="6858000"/>
                </a:moveTo>
                <a:lnTo>
                  <a:pt x="9027515" y="6858000"/>
                </a:lnTo>
                <a:lnTo>
                  <a:pt x="902751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31F20">
              <a:alpha val="6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224631" y="0"/>
            <a:ext cx="8967470" cy="6858000"/>
          </a:xfrm>
          <a:custGeom>
            <a:avLst/>
            <a:gdLst/>
            <a:ahLst/>
            <a:cxnLst/>
            <a:rect l="l" t="t" r="r" b="b"/>
            <a:pathLst>
              <a:path w="8967470" h="6858000">
                <a:moveTo>
                  <a:pt x="0" y="0"/>
                </a:moveTo>
                <a:lnTo>
                  <a:pt x="0" y="6858000"/>
                </a:lnTo>
                <a:lnTo>
                  <a:pt x="8967063" y="6858000"/>
                </a:lnTo>
                <a:lnTo>
                  <a:pt x="896706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3052" y="2320690"/>
            <a:ext cx="7483906" cy="15625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20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0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75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795CC19-4F94-8446-A3CA-1622868A6C4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00A8442-B393-D447-9F08-977FEA9F4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7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6203" y="2159000"/>
            <a:ext cx="2075180" cy="368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17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320036" y="39702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-906692" y="1180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pic>
        <p:nvPicPr>
          <p:cNvPr id="6" name="Picture 5" descr="Extension logo bar landscape.ai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1096"/>
            <a:ext cx="12192000" cy="9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0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66A96-2704-425E-A5F3-7DB80340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831B7-D685-4060-8C0B-516799430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7373D-E201-48ED-8181-6F6E7ADFC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189EE-8722-459F-AD37-493D0A382106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9E6F3-2A7D-4C59-A32A-DC4E4DB5E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9862-3346-48F6-962C-33D138FF9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7F4D-FD8D-487E-8CED-23826C47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2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pdugger2@utk.edu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outhern.sare.or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armvetco.org/fvfellowship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10D1D-2DD9-4C38-B7D2-3A433AF2C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Agricultural and Resource Economics In-service Training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F7334-62E3-4557-BCC1-61B045F6D5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Fall 2022</a:t>
            </a:r>
          </a:p>
          <a:p>
            <a:r>
              <a:rPr lang="en-US" dirty="0"/>
              <a:t>Knoxville, Murfreesboro &amp; Jackson, TN</a:t>
            </a:r>
          </a:p>
        </p:txBody>
      </p:sp>
    </p:spTree>
    <p:extLst>
      <p:ext uri="{BB962C8B-B14F-4D97-AF65-F5344CB8AC3E}">
        <p14:creationId xmlns:p14="http://schemas.microsoft.com/office/powerpoint/2010/main" val="164584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F8FE0-6549-40BF-BE09-302A7FC7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D1B6ECF-DAA3-444D-9D6E-052718FD9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35" y="207159"/>
            <a:ext cx="7698650" cy="6524089"/>
          </a:xfrm>
        </p:spPr>
      </p:pic>
    </p:spTree>
    <p:extLst>
      <p:ext uri="{BB962C8B-B14F-4D97-AF65-F5344CB8AC3E}">
        <p14:creationId xmlns:p14="http://schemas.microsoft.com/office/powerpoint/2010/main" val="302089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2130551"/>
              <a:ext cx="12192000" cy="4727575"/>
            </a:xfrm>
            <a:custGeom>
              <a:avLst/>
              <a:gdLst/>
              <a:ahLst/>
              <a:cxnLst/>
              <a:rect l="l" t="t" r="r" b="b"/>
              <a:pathLst>
                <a:path w="12192000" h="4727575">
                  <a:moveTo>
                    <a:pt x="12191695" y="0"/>
                  </a:moveTo>
                  <a:lnTo>
                    <a:pt x="0" y="0"/>
                  </a:lnTo>
                  <a:lnTo>
                    <a:pt x="0" y="4727448"/>
                  </a:lnTo>
                  <a:lnTo>
                    <a:pt x="12191695" y="4727448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EB983C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695" cy="21488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216152"/>
              <a:ext cx="12192000" cy="932815"/>
            </a:xfrm>
            <a:custGeom>
              <a:avLst/>
              <a:gdLst/>
              <a:ahLst/>
              <a:cxnLst/>
              <a:rect l="l" t="t" r="r" b="b"/>
              <a:pathLst>
                <a:path w="12192000" h="932814">
                  <a:moveTo>
                    <a:pt x="0" y="0"/>
                  </a:moveTo>
                  <a:lnTo>
                    <a:pt x="0" y="932688"/>
                  </a:lnTo>
                  <a:lnTo>
                    <a:pt x="12191695" y="932688"/>
                  </a:lnTo>
                  <a:lnTo>
                    <a:pt x="121916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3323" y="1665223"/>
            <a:ext cx="2018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2840" algn="l"/>
              </a:tabLst>
            </a:pPr>
            <a:r>
              <a:rPr b="0" spc="-10" dirty="0">
                <a:latin typeface="Arial"/>
                <a:cs typeface="Arial"/>
              </a:rPr>
              <a:t>Programs</a:t>
            </a:r>
            <a:r>
              <a:rPr b="0" dirty="0">
                <a:latin typeface="Arial"/>
                <a:cs typeface="Arial"/>
              </a:rPr>
              <a:t>	</a:t>
            </a:r>
            <a:r>
              <a:rPr spc="-20" dirty="0"/>
              <a:t>Forages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24779" y="3818635"/>
            <a:ext cx="2334260" cy="1986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6084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Eden</a:t>
            </a:r>
            <a:r>
              <a:rPr kumimoji="0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Shale</a:t>
            </a:r>
            <a:r>
              <a:rPr kumimoji="0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Winter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Feeding</a:t>
            </a:r>
            <a:r>
              <a:rPr kumimoji="0" sz="1700" b="1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Field</a:t>
            </a:r>
            <a:r>
              <a:rPr kumimoji="0" sz="1700" b="1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Day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Mercer</a:t>
            </a:r>
            <a:r>
              <a:rPr kumimoji="0" sz="1350" b="0" i="0" u="none" strike="noStrike" kern="0" cap="none" spc="1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350" b="0" i="0" u="none" strike="noStrike" kern="0" cap="none" spc="1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Owen</a:t>
            </a:r>
            <a:r>
              <a:rPr kumimoji="0" sz="1350" b="0" i="0" u="none" strike="noStrike" kern="0" cap="none" spc="1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County</a:t>
            </a:r>
            <a:r>
              <a:rPr kumimoji="0" sz="1350" b="0" i="0" u="none" strike="noStrike" kern="0" cap="none" spc="1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35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KY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sz="2500" b="1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Agents;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624205" lvl="0" indent="0" defTabSz="91440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Area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Specialist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attended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5995" y="2536088"/>
            <a:ext cx="3094990" cy="367601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Forage/Fencing</a:t>
            </a:r>
            <a:r>
              <a:rPr kumimoji="0" sz="1700" b="1" i="0" u="none" strike="noStrike" kern="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Training</a:t>
            </a:r>
            <a:r>
              <a:rPr kumimoji="0" sz="1700" b="1" i="0" u="none" strike="noStrike" kern="0" cap="none" spc="-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Kits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4</a:t>
            </a:r>
            <a:r>
              <a:rPr kumimoji="0" sz="25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Kits </a:t>
            </a:r>
            <a:r>
              <a:rPr kumimoji="0" sz="25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–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923290" lvl="0" indent="0" defTabSz="91440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Value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each kit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is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approximately</a:t>
            </a:r>
            <a:r>
              <a:rPr kumimoji="0" sz="1800" b="0" i="0" u="none" strike="noStrike" kern="0" cap="none" spc="1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$1100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7</a:t>
            </a:r>
            <a:r>
              <a:rPr kumimoji="0" sz="25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Producer</a:t>
            </a:r>
            <a:r>
              <a:rPr kumimoji="0" sz="2500" b="1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00" b="1" i="0" u="none" strike="noStrike" kern="0" cap="none" spc="-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Trainings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Conducted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2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350" b="0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256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800" b="0" i="0" u="none" strike="noStrike" kern="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attendance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2500" b="1" i="0" u="none" strike="noStrike" kern="0" cap="none" spc="1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Agent</a:t>
            </a:r>
            <a:r>
              <a:rPr kumimoji="0" sz="2500" b="1" i="0" u="none" strike="noStrike" kern="0" cap="none" spc="1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Training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350" b="0" i="0" u="none" strike="noStrike" kern="0" cap="none" spc="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17</a:t>
            </a:r>
            <a:r>
              <a:rPr kumimoji="0" sz="1800" b="0" i="0" u="none" strike="noStrike" kern="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Agents</a:t>
            </a:r>
            <a:r>
              <a:rPr kumimoji="0" sz="1800" b="0" i="0" u="none" strike="noStrike" kern="0" cap="none" spc="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attendance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93643" y="3818635"/>
            <a:ext cx="1756410" cy="809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Southern</a:t>
            </a:r>
            <a:r>
              <a:rPr kumimoji="0" sz="1700" b="1" i="0" u="none" strike="noStrike" kern="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Cover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Crop</a:t>
            </a:r>
            <a:r>
              <a:rPr kumimoji="0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Conference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Auburn</a:t>
            </a:r>
            <a:r>
              <a:rPr kumimoji="0" sz="1350" b="0" i="0" u="none" strike="noStrike" kern="0" cap="none" spc="2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3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University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93643" y="4802680"/>
            <a:ext cx="14351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2500" b="1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Agents</a:t>
            </a:r>
            <a:r>
              <a:rPr kumimoji="0" sz="135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93643" y="5165900"/>
            <a:ext cx="1207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Extension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Specialist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6747" y="3818635"/>
            <a:ext cx="2367915" cy="1971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Southern</a:t>
            </a:r>
            <a:r>
              <a:rPr kumimoji="0" sz="17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SARE</a:t>
            </a:r>
            <a:r>
              <a:rPr kumimoji="0" sz="1700" b="1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Forage </a:t>
            </a:r>
            <a:r>
              <a:rPr kumimoji="0" sz="1700" b="1" i="0" u="none" strike="noStrike" kern="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Training</a:t>
            </a:r>
            <a:r>
              <a:rPr kumimoji="0" sz="1700" b="1" i="0" u="none" strike="noStrike" kern="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7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Agents/ Producers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Columbian,</a:t>
            </a:r>
            <a:r>
              <a:rPr kumimoji="0" sz="1350" b="0" i="0" u="none" strike="noStrike" kern="0" cap="none" spc="204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35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AL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7</a:t>
            </a:r>
            <a:r>
              <a:rPr kumimoji="0" sz="2500" b="1" i="0" u="none" strike="noStrike" kern="0" cap="none" spc="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5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Agents,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Specialist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42024" y="2417227"/>
            <a:ext cx="6465570" cy="1183640"/>
            <a:chOff x="1042024" y="2417227"/>
            <a:chExt cx="6465570" cy="118364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8679" y="2417227"/>
              <a:ext cx="739597" cy="11836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2024" y="2417227"/>
              <a:ext cx="739597" cy="11836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8022" y="2751193"/>
              <a:ext cx="1909396" cy="839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AEC6-6582-495F-8725-4470B3A6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Temporary Fencing Kits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2E82B-F0D6-4C11-86E6-33D9C68FF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by SARE in 2021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Debuted at an In-Service Training in June 2021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 various step in posts, reels,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polywire, fence chargers,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kit for each region, plus Dr. Mason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“checked out” by agents for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at local programs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3BF37-D3CE-4F5A-BF2D-57BA2DCF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718" y="1600201"/>
            <a:ext cx="4704323" cy="352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4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14B8-5C4F-496F-97AC-C09CE67A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Fencing Kits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D9518-0A6D-40A1-8623-1B2A58E6A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45" y="1475969"/>
            <a:ext cx="3329944" cy="4439925"/>
          </a:xfrm>
          <a:prstGeom prst="rect">
            <a:avLst/>
          </a:prstGeom>
        </p:spPr>
      </p:pic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4149EF8E-574A-475E-9CE4-27A3BB7D0A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224645"/>
              </p:ext>
            </p:extLst>
          </p:nvPr>
        </p:nvGraphicFramePr>
        <p:xfrm>
          <a:off x="992675" y="1417638"/>
          <a:ext cx="5446594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029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5E0E-C300-4090-B69B-300480E6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Impact of Temporary Fencing 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E7F32-09F8-49AC-9A7C-CDB0B4CA9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various programs over the past year, </a:t>
            </a:r>
            <a:r>
              <a:rPr lang="en-US" b="1" dirty="0"/>
              <a:t>over 600 people </a:t>
            </a:r>
            <a:r>
              <a:rPr lang="en-US" dirty="0"/>
              <a:t>have learned about the benefits of temporary fencing and rotational grazing </a:t>
            </a:r>
          </a:p>
          <a:p>
            <a:endParaRPr lang="en-US" dirty="0"/>
          </a:p>
          <a:p>
            <a:r>
              <a:rPr lang="en-US" dirty="0"/>
              <a:t>Agent feedback regarding use of the kits:</a:t>
            </a:r>
          </a:p>
          <a:p>
            <a:pPr lvl="1"/>
            <a:r>
              <a:rPr lang="en-US" dirty="0"/>
              <a:t>“Producers really enjoyed having different fencing supplies to look at! The kits were very useful and easy to set up!” </a:t>
            </a:r>
          </a:p>
          <a:p>
            <a:pPr lvl="1"/>
            <a:r>
              <a:rPr lang="en-US" dirty="0"/>
              <a:t>“Having a couple of more kits available would be nice. I plan to also use the kit with my master beef class in the coming years.” </a:t>
            </a:r>
          </a:p>
          <a:p>
            <a:pPr lvl="1"/>
            <a:r>
              <a:rPr lang="en-US" dirty="0"/>
              <a:t>“Participants enjoyed the demonstration. I used for a master small ruminant class.”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89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8D136-8DD4-4FF7-9648-9C8F013D8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Impact of Temporary Fencing Kits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38C282-EB8B-428A-863D-D58FA2290E4E}"/>
              </a:ext>
            </a:extLst>
          </p:cNvPr>
          <p:cNvSpPr txBox="1"/>
          <p:nvPr/>
        </p:nvSpPr>
        <p:spPr>
          <a:xfrm>
            <a:off x="1016000" y="1219200"/>
            <a:ext cx="10566400" cy="4086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various programs over the past year,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600 people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learned about the benefits of temporary fencing and rotational grazing 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Agent feedback regarding use of the kits:</a:t>
            </a:r>
          </a:p>
          <a:p>
            <a:pPr marL="685800" marR="0" lvl="1" indent="-22860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“Producers really enjoyed having different fencing supplies to look at! The kits were very useful and easy to set up!” </a:t>
            </a:r>
          </a:p>
          <a:p>
            <a:pPr marL="685800" marR="0" lvl="1" indent="-22860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“Having a couple of more kits available would be nice. I plan to also use the kit with my master beef class in the coming years.” </a:t>
            </a:r>
          </a:p>
          <a:p>
            <a:pPr marL="685800" marR="0" lvl="1" indent="-228600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“Participants enjoyed the demonstration. I used for a master small ruminant class.” </a:t>
            </a:r>
          </a:p>
        </p:txBody>
      </p:sp>
    </p:spTree>
    <p:extLst>
      <p:ext uri="{BB962C8B-B14F-4D97-AF65-F5344CB8AC3E}">
        <p14:creationId xmlns:p14="http://schemas.microsoft.com/office/powerpoint/2010/main" val="296632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084EA-A51C-4A33-9FFE-DF5F740E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Fencing Kits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4D1B4-1B46-4959-B367-7B3407D4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02049"/>
            <a:ext cx="4157832" cy="4883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5972D-C8E6-4888-B1DB-E5C819AD0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86" y="1926017"/>
            <a:ext cx="3749365" cy="4365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69FD0-2B51-44F6-A550-B85DF52B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73" y="2817091"/>
            <a:ext cx="4143664" cy="31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15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1ECC7-589B-445A-98A8-A63C5461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A34C15-BD5A-42E6-BF56-756D47DB8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90" y="88941"/>
            <a:ext cx="5171146" cy="2657394"/>
          </a:xfr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5BE16ADF-CF13-43F3-9BE6-0C54FE9DC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14" y="1750588"/>
            <a:ext cx="5615928" cy="1837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D36ED7A-9403-402B-B442-06F8B369C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95" y="3316976"/>
            <a:ext cx="4458045" cy="196532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3417F33-5AE4-41D5-9FA1-82863876F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42" y="114123"/>
            <a:ext cx="4796276" cy="3017156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7E4704D8-A58B-4E4F-9FF1-12596B0CA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55" y="3531513"/>
            <a:ext cx="3941965" cy="219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6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C522-0036-4E6F-A590-53F2DB889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B5C33952-14FE-4DC8-B129-DBC64F027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48" y="-1"/>
            <a:ext cx="5044014" cy="6725353"/>
          </a:xfrm>
        </p:spPr>
      </p:pic>
    </p:spTree>
    <p:extLst>
      <p:ext uri="{BB962C8B-B14F-4D97-AF65-F5344CB8AC3E}">
        <p14:creationId xmlns:p14="http://schemas.microsoft.com/office/powerpoint/2010/main" val="3225940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695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703829"/>
              <a:ext cx="12192000" cy="4154170"/>
            </a:xfrm>
            <a:custGeom>
              <a:avLst/>
              <a:gdLst/>
              <a:ahLst/>
              <a:cxnLst/>
              <a:rect l="l" t="t" r="r" b="b"/>
              <a:pathLst>
                <a:path w="12192000" h="4154170">
                  <a:moveTo>
                    <a:pt x="0" y="4154169"/>
                  </a:moveTo>
                  <a:lnTo>
                    <a:pt x="12191695" y="4154169"/>
                  </a:lnTo>
                  <a:lnTo>
                    <a:pt x="12191695" y="0"/>
                  </a:lnTo>
                  <a:lnTo>
                    <a:pt x="0" y="0"/>
                  </a:lnTo>
                  <a:lnTo>
                    <a:pt x="0" y="4154169"/>
                  </a:lnTo>
                  <a:close/>
                </a:path>
              </a:pathLst>
            </a:custGeom>
            <a:solidFill>
              <a:srgbClr val="FFFFFF">
                <a:alpha val="6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764792"/>
              <a:ext cx="12192000" cy="932815"/>
            </a:xfrm>
            <a:custGeom>
              <a:avLst/>
              <a:gdLst/>
              <a:ahLst/>
              <a:cxnLst/>
              <a:rect l="l" t="t" r="r" b="b"/>
              <a:pathLst>
                <a:path w="12192000" h="932814">
                  <a:moveTo>
                    <a:pt x="0" y="0"/>
                  </a:moveTo>
                  <a:lnTo>
                    <a:pt x="0" y="932688"/>
                  </a:lnTo>
                  <a:lnTo>
                    <a:pt x="12191695" y="932688"/>
                  </a:lnTo>
                  <a:lnTo>
                    <a:pt x="121916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992643" y="2917952"/>
            <a:ext cx="3374390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Continue</a:t>
            </a:r>
            <a:r>
              <a:rPr kumimoji="0" sz="1700" b="1" i="0" u="none" strike="noStrike" kern="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700" b="1" i="0" u="none" strike="noStrike" kern="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promote,</a:t>
            </a:r>
            <a:r>
              <a:rPr kumimoji="0" sz="1700" b="1" i="0" u="none" strike="noStrike" kern="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encourage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application</a:t>
            </a:r>
            <a:r>
              <a:rPr kumimoji="0" sz="17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7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700" b="1" i="0" u="none" strike="noStrike" kern="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be</a:t>
            </a:r>
            <a:r>
              <a:rPr kumimoji="0" sz="17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successful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700" b="0" i="0" u="none" strike="noStrike" kern="0" cap="none" spc="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obtaining</a:t>
            </a:r>
            <a:r>
              <a:rPr kumimoji="0" sz="1700" b="0" i="0" u="none" strike="noStrike" kern="0" cap="none" spc="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grant</a:t>
            </a:r>
            <a:r>
              <a:rPr kumimoji="0" sz="1700" b="0" i="0" u="none" strike="noStrike" kern="0" cap="none" spc="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funds</a:t>
            </a:r>
            <a:r>
              <a:rPr kumimoji="0" sz="1700" b="0" i="0" u="none" strike="noStrike" kern="0" cap="none" spc="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with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producers,</a:t>
            </a:r>
            <a:r>
              <a:rPr kumimoji="0" sz="1700" b="0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Extension,</a:t>
            </a:r>
            <a:r>
              <a:rPr kumimoji="0" sz="1700" b="0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Research,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700" b="0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Graduate</a:t>
            </a:r>
            <a:r>
              <a:rPr kumimoji="0" sz="1700" b="0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Students</a:t>
            </a:r>
            <a:r>
              <a:rPr kumimoji="0" sz="1700" b="0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700" b="0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700" b="0" i="0" u="none" strike="noStrike" kern="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5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5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grant</a:t>
            </a:r>
            <a:r>
              <a:rPr kumimoji="0" sz="1700" b="0" i="0" u="none" strike="noStrike" kern="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programs</a:t>
            </a:r>
            <a:r>
              <a:rPr kumimoji="0" sz="1700" b="0" i="0" u="none" strike="noStrike" kern="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700" b="0" i="0" u="none" strike="noStrike" kern="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S-</a:t>
            </a:r>
            <a:r>
              <a:rPr kumimoji="0" sz="17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SARE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92643" y="4960149"/>
            <a:ext cx="3223895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Continue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efforts</a:t>
            </a:r>
            <a:r>
              <a:rPr kumimoji="0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700" b="1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Train-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the- </a:t>
            </a:r>
            <a:r>
              <a:rPr kumimoji="0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Trainer</a:t>
            </a:r>
            <a:r>
              <a:rPr kumimoji="0" sz="17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Programs</a:t>
            </a:r>
            <a:r>
              <a:rPr kumimoji="0" sz="1700" b="1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with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Extension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700" b="0" i="0" u="none" strike="noStrike" kern="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other</a:t>
            </a:r>
            <a:r>
              <a:rPr kumimoji="0" sz="1700" b="0" i="0" u="none" strike="noStrike" kern="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groups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dirty="0"/>
              <a:t>Future</a:t>
            </a:r>
            <a:r>
              <a:rPr spc="25" dirty="0"/>
              <a:t> </a:t>
            </a:r>
            <a:r>
              <a:rPr spc="-40" dirty="0"/>
              <a:t>Thoughts: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16203" y="2936240"/>
            <a:ext cx="3451860" cy="29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47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Specialists</a:t>
            </a:r>
            <a:r>
              <a:rPr kumimoji="0" sz="1700" b="0" i="0" u="none" strike="noStrike" kern="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submitted</a:t>
            </a:r>
            <a:r>
              <a:rPr kumimoji="0" sz="1700" b="0" i="0" u="none" strike="noStrike" kern="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proposals</a:t>
            </a:r>
            <a:r>
              <a:rPr kumimoji="0" sz="1700" b="0" i="0" u="none" strike="noStrike" kern="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for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our</a:t>
            </a:r>
            <a:r>
              <a:rPr kumimoji="0" sz="1700" b="0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State</a:t>
            </a:r>
            <a:r>
              <a:rPr kumimoji="0" sz="1700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Model</a:t>
            </a:r>
            <a:r>
              <a:rPr kumimoji="0" sz="1700" b="0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1700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this</a:t>
            </a:r>
            <a:r>
              <a:rPr kumimoji="0" sz="1700" b="0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year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Dr.</a:t>
            </a:r>
            <a:r>
              <a:rPr kumimoji="0" sz="1700" b="1" i="0" u="none" strike="noStrike" kern="0" cap="none" spc="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Dilip</a:t>
            </a:r>
            <a:r>
              <a:rPr kumimoji="0" sz="1700" b="1" i="0" u="none" strike="noStrike" kern="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Nandwani</a:t>
            </a:r>
            <a:r>
              <a:rPr kumimoji="0" sz="1700" b="1" i="0" u="none" strike="noStrike" kern="0" cap="none" spc="4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700" b="0" i="0" u="none" strike="noStrike" kern="0" cap="none" spc="4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TSU,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Organics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340995" lvl="0" indent="0" defTabSz="914400" eaLnBrk="1" fontAlgn="auto" latinLnBrk="0" hangingPunct="1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Dr.</a:t>
            </a:r>
            <a:r>
              <a:rPr kumimoji="0" sz="1700" b="1" i="0" u="none" strike="noStrike" kern="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Katie</a:t>
            </a:r>
            <a:r>
              <a:rPr kumimoji="0" sz="1700" b="1" i="0" u="none" strike="noStrike" kern="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Mason</a:t>
            </a:r>
            <a:r>
              <a:rPr kumimoji="0" sz="1700" b="1" i="0" u="none" strike="noStrike" kern="0" cap="none" spc="4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700" b="0" i="0" u="none" strike="noStrike" kern="0" cap="none" spc="4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UT,</a:t>
            </a:r>
            <a:r>
              <a:rPr kumimoji="0" sz="170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Training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agents</a:t>
            </a:r>
            <a:r>
              <a:rPr kumimoji="0" sz="1700" b="0" i="0" u="none" strike="noStrike" kern="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forages/pastures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Dr.</a:t>
            </a:r>
            <a:r>
              <a:rPr kumimoji="0" sz="17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Lori</a:t>
            </a:r>
            <a:r>
              <a:rPr kumimoji="0" sz="17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Duncan</a:t>
            </a:r>
            <a:r>
              <a:rPr kumimoji="0" sz="1700" b="1" i="0" u="none" strike="noStrike" kern="0" cap="none" spc="3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700" b="0" i="0" u="none" strike="noStrike" kern="0" cap="none" spc="3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UT,</a:t>
            </a:r>
            <a:r>
              <a:rPr kumimoji="0" sz="1700" b="0" i="0" u="none" strike="noStrike" kern="0" cap="none" spc="-8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Engineering Elements</a:t>
            </a:r>
            <a:r>
              <a:rPr kumimoji="0" sz="1700" b="0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Trainings</a:t>
            </a:r>
            <a:r>
              <a:rPr kumimoji="0" sz="1700" b="0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and</a:t>
            </a:r>
            <a:r>
              <a:rPr kumimoji="0" sz="1700" b="0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1700" b="0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in-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person</a:t>
            </a:r>
            <a:r>
              <a:rPr kumimoji="0" sz="1700" b="0" i="0" u="none" strike="noStrike" kern="0" cap="none" spc="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training</a:t>
            </a:r>
            <a:r>
              <a:rPr kumimoji="0" sz="1700" b="0" i="0" u="none" strike="noStrike" kern="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700" b="0" i="0" u="none" strike="noStrike" kern="0" cap="none" spc="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regenerative agriculture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59070" y="2963443"/>
            <a:ext cx="2304415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Involve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more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agencies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700" b="1" i="0" u="none" strike="noStrike" kern="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programs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r>
              <a:rPr kumimoji="0" sz="1700" b="0" i="0" u="none" strike="noStrike" kern="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such</a:t>
            </a:r>
            <a:r>
              <a:rPr kumimoji="0" sz="1700" b="0" i="0" u="none" strike="noStrike" kern="0" cap="none" spc="-8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as </a:t>
            </a:r>
            <a:r>
              <a:rPr kumimoji="0" sz="1700" b="0" i="0" u="none" strike="noStrike" kern="0" cap="none" spc="-9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NRCS</a:t>
            </a:r>
            <a:r>
              <a:rPr kumimoji="0" sz="17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in </a:t>
            </a:r>
            <a:r>
              <a:rPr kumimoji="0" sz="170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particular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59070" y="4228401"/>
            <a:ext cx="2056130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Involvement</a:t>
            </a:r>
            <a:r>
              <a:rPr kumimoji="0" sz="1700" b="1" i="0" u="none" strike="noStrike" kern="0" cap="none" spc="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with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7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Tennessee</a:t>
            </a:r>
            <a:r>
              <a:rPr kumimoji="0" sz="1700" b="1" i="0" u="none" strike="noStrike" kern="0" cap="none" spc="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Farm </a:t>
            </a:r>
            <a:r>
              <a:rPr kumimoji="0" sz="1700" b="1" i="0" u="none" strike="noStrike" kern="0" cap="none" spc="-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Bureau’s</a:t>
            </a:r>
            <a:r>
              <a:rPr kumimoji="0" sz="1700" b="1" i="0" u="none" strike="noStrike" kern="0" cap="none" spc="-5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Young </a:t>
            </a: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Farmer</a:t>
            </a:r>
            <a:r>
              <a:rPr kumimoji="0" sz="1700" b="1" i="0" u="none" strike="noStrike" kern="0" cap="none" spc="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6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&amp;</a:t>
            </a:r>
            <a:r>
              <a:rPr kumimoji="0" sz="1700" b="1" i="0" u="none" strike="noStrike" kern="0" cap="none" spc="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Ranchers Environmental Stewardship</a:t>
            </a:r>
            <a:r>
              <a:rPr kumimoji="0" sz="1700" b="1" i="0" u="none" strike="noStrike" kern="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700" b="1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Award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24247" y="2971800"/>
            <a:ext cx="0" cy="2981325"/>
          </a:xfrm>
          <a:custGeom>
            <a:avLst/>
            <a:gdLst/>
            <a:ahLst/>
            <a:cxnLst/>
            <a:rect l="l" t="t" r="r" b="b"/>
            <a:pathLst>
              <a:path h="2981325">
                <a:moveTo>
                  <a:pt x="0" y="0"/>
                </a:moveTo>
                <a:lnTo>
                  <a:pt x="0" y="2980944"/>
                </a:lnTo>
              </a:path>
            </a:pathLst>
          </a:custGeom>
          <a:ln w="12700">
            <a:solidFill>
              <a:srgbClr val="225A79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297428"/>
            <a:ext cx="1019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State</a:t>
            </a: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Contacts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3663188"/>
            <a:ext cx="246697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Rob</a:t>
            </a:r>
            <a:r>
              <a:rPr kumimoji="0" sz="1200" b="1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Holland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144145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Director,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SARE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State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 </a:t>
            </a:r>
            <a:r>
              <a:rPr kumimoji="0" sz="12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cs typeface="Lucida Sans"/>
              </a:rPr>
              <a:t>Coordinator,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University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Tennessee,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Director,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Center</a:t>
            </a: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Profitable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Agriculture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Dr.</a:t>
            </a:r>
            <a:r>
              <a:rPr kumimoji="0" sz="12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1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Jason</a:t>
            </a:r>
            <a:r>
              <a:rPr kumimoji="0" sz="1200" b="1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De</a:t>
            </a:r>
            <a:r>
              <a:rPr kumimoji="0" sz="1200" b="1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Koff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41275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SARE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State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Coordinator, 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Tennessee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State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University,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Extension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Program Leader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Troy</a:t>
            </a:r>
            <a:r>
              <a:rPr kumimoji="0" sz="1200" b="1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Dugger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SARE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Program</a:t>
            </a:r>
            <a:r>
              <a:rPr kumimoji="0" sz="12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Assistant,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University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Tennessee,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Coordinator,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Center</a:t>
            </a: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for</a:t>
            </a:r>
            <a:r>
              <a:rPr kumimoji="0" sz="12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Profitable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Agriculture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0" y="855980"/>
            <a:ext cx="2582545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9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5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lang="en-US" sz="2500" b="1" i="0" u="none" strike="noStrike" kern="0" cap="none" spc="5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Research/Education</a:t>
            </a:r>
            <a:r>
              <a:rPr kumimoji="0" sz="1650" b="0" i="0" u="none" strike="noStrike" kern="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Grants</a:t>
            </a:r>
            <a:endParaRPr kumimoji="0" sz="16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6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$1,622,395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24214" y="855978"/>
            <a:ext cx="40195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5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lang="en-US" sz="2500" b="1" i="0" u="none" strike="noStrike" kern="0" cap="none" spc="5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24088" y="1215938"/>
            <a:ext cx="2397125" cy="2800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Graduate</a:t>
            </a:r>
            <a:r>
              <a:rPr kumimoji="0" sz="1650" b="0" i="0" u="none" strike="noStrike" kern="0" cap="none" spc="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Student</a:t>
            </a:r>
            <a:r>
              <a:rPr kumimoji="0" sz="1650" b="0" i="0" u="none" strike="noStrike" kern="0" cap="none" spc="9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Grants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24088" y="1491201"/>
            <a:ext cx="143573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6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$1</a:t>
            </a:r>
            <a:r>
              <a:rPr kumimoji="0" lang="en-US" sz="2500" b="1" i="0" u="none" strike="noStrike" kern="0" cap="none" spc="6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84</a:t>
            </a:r>
            <a:r>
              <a:rPr kumimoji="0" sz="2500" b="1" i="0" u="none" strike="noStrike" kern="0" cap="none" spc="6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,5</a:t>
            </a:r>
            <a:r>
              <a:rPr kumimoji="0" lang="en-US" sz="2500" b="1" i="0" u="none" strike="noStrike" kern="0" cap="none" spc="6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57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06839" y="4330650"/>
            <a:ext cx="2217420" cy="104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9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5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25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Farmer/Rancher</a:t>
            </a:r>
            <a:r>
              <a:rPr kumimoji="0" sz="1650" b="0" i="0" u="none" strike="noStrike" kern="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Grants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6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$253,377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76923" y="4330698"/>
            <a:ext cx="1511300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9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8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Professional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5080" lvl="0" indent="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Development 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Program</a:t>
            </a:r>
            <a:r>
              <a:rPr kumimoji="0" sz="1650" b="0" i="0" u="none" strike="noStrike" kern="0" cap="none" spc="-3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Grants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6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$429,818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26250" y="4330697"/>
            <a:ext cx="21399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8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7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26347" y="4690658"/>
            <a:ext cx="2460625" cy="2800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On-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Farm</a:t>
            </a:r>
            <a:r>
              <a:rPr kumimoji="0" sz="1650" b="0" i="0" u="none" strike="noStrike" kern="0" cap="none" spc="-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0" i="0" u="none" strike="noStrike" kern="0" cap="none" spc="-4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Research</a:t>
            </a:r>
            <a:r>
              <a:rPr kumimoji="0" sz="16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6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Grants</a:t>
            </a:r>
            <a:endParaRPr kumimoji="0" sz="16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26347" y="4965922"/>
            <a:ext cx="1435735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0" cap="none" spc="65" normalizeH="0" baseline="0" noProof="0" dirty="0">
                <a:ln>
                  <a:noFill/>
                </a:ln>
                <a:solidFill>
                  <a:srgbClr val="225A79"/>
                </a:solidFill>
                <a:effectLst/>
                <a:uLnTx/>
                <a:uFillTx/>
                <a:latin typeface="Arial"/>
                <a:cs typeface="Arial"/>
              </a:rPr>
              <a:t>$114,772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19723" y="2428747"/>
            <a:ext cx="2538095" cy="12757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356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1" i="0" u="none" strike="noStrike" kern="0" cap="none" spc="90" normalizeH="0" baseline="0" noProof="0" dirty="0">
                <a:ln>
                  <a:noFill/>
                </a:ln>
                <a:solidFill>
                  <a:srgbClr val="EB983C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lang="en-US" sz="3050" b="1" i="0" u="none" strike="noStrike" kern="0" cap="none" spc="90" normalizeH="0" baseline="0" noProof="0" dirty="0">
                <a:ln>
                  <a:noFill/>
                </a:ln>
                <a:solidFill>
                  <a:srgbClr val="EB983C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endParaRPr kumimoji="0" sz="3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0" i="0" u="none" strike="noStrike" kern="0" cap="none" spc="-2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Total</a:t>
            </a:r>
            <a:r>
              <a:rPr kumimoji="0" sz="2050" b="0" i="0" u="none" strike="noStrike" kern="0" cap="none" spc="-10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5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Grants</a:t>
            </a:r>
            <a:r>
              <a:rPr kumimoji="0" sz="2050" b="0" i="0" u="none" strike="noStrike" kern="0" cap="none" spc="-10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2050" b="0" i="0" u="none" strike="noStrike" kern="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Awarded</a:t>
            </a:r>
            <a:endParaRPr kumimoji="0" sz="2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1" i="0" u="none" strike="noStrike" kern="0" cap="none" spc="95" normalizeH="0" baseline="0" noProof="0" dirty="0">
                <a:ln>
                  <a:noFill/>
                </a:ln>
                <a:solidFill>
                  <a:srgbClr val="EB983C"/>
                </a:solidFill>
                <a:effectLst/>
                <a:uLnTx/>
                <a:uFillTx/>
                <a:latin typeface="Arial"/>
                <a:cs typeface="Arial"/>
              </a:rPr>
              <a:t>$2,</a:t>
            </a:r>
            <a:r>
              <a:rPr kumimoji="0" lang="en-US" sz="3050" b="1" i="0" u="none" strike="noStrike" kern="0" cap="none" spc="95" normalizeH="0" baseline="0" noProof="0" dirty="0">
                <a:ln>
                  <a:noFill/>
                </a:ln>
                <a:solidFill>
                  <a:srgbClr val="EB983C"/>
                </a:solidFill>
                <a:effectLst/>
                <a:uLnTx/>
                <a:uFillTx/>
                <a:latin typeface="Arial"/>
                <a:cs typeface="Arial"/>
              </a:rPr>
              <a:t>604</a:t>
            </a:r>
            <a:r>
              <a:rPr kumimoji="0" sz="3050" b="1" i="0" u="none" strike="noStrike" kern="0" cap="none" spc="95" normalizeH="0" baseline="0" noProof="0" dirty="0">
                <a:ln>
                  <a:noFill/>
                </a:ln>
                <a:solidFill>
                  <a:srgbClr val="EB983C"/>
                </a:solidFill>
                <a:effectLst/>
                <a:uLnTx/>
                <a:uFillTx/>
                <a:latin typeface="Arial"/>
                <a:cs typeface="Arial"/>
              </a:rPr>
              <a:t>,9</a:t>
            </a:r>
            <a:r>
              <a:rPr kumimoji="0" lang="en-US" sz="3050" b="1" i="0" u="none" strike="noStrike" kern="0" cap="none" spc="95" normalizeH="0" baseline="0" noProof="0" dirty="0">
                <a:ln>
                  <a:noFill/>
                </a:ln>
                <a:solidFill>
                  <a:srgbClr val="EB983C"/>
                </a:solidFill>
                <a:effectLst/>
                <a:uLnTx/>
                <a:uFillTx/>
                <a:latin typeface="Arial"/>
                <a:cs typeface="Arial"/>
              </a:rPr>
              <a:t>19</a:t>
            </a:r>
            <a:endParaRPr kumimoji="0" sz="3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200" y="3585971"/>
            <a:ext cx="2502535" cy="0"/>
          </a:xfrm>
          <a:custGeom>
            <a:avLst/>
            <a:gdLst/>
            <a:ahLst/>
            <a:cxnLst/>
            <a:rect l="l" t="t" r="r" b="b"/>
            <a:pathLst>
              <a:path w="2502535">
                <a:moveTo>
                  <a:pt x="0" y="0"/>
                </a:moveTo>
                <a:lnTo>
                  <a:pt x="250225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BAD853-3D91-3F0F-7652-82F19655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4362917"/>
            <a:ext cx="7315200" cy="566738"/>
          </a:xfrm>
        </p:spPr>
        <p:txBody>
          <a:bodyPr/>
          <a:lstStyle/>
          <a:p>
            <a:pPr algn="ctr"/>
            <a:r>
              <a:rPr lang="en-US" dirty="0"/>
              <a:t>Troy Dugger, Program Assistant, TN SARE Program</a:t>
            </a:r>
          </a:p>
        </p:txBody>
      </p:sp>
      <p:pic>
        <p:nvPicPr>
          <p:cNvPr id="4" name="Picture 6" descr="SARE_CMYK">
            <a:extLst>
              <a:ext uri="{FF2B5EF4-FFF2-40B4-BE49-F238E27FC236}">
                <a16:creationId xmlns:a16="http://schemas.microsoft.com/office/drawing/2014/main" id="{809A1581-37DD-465E-8D74-04644A5852E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384164" y="1213503"/>
            <a:ext cx="3497735" cy="27457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116646-BB73-FB39-B601-BF6A7332D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5431" y="4929655"/>
            <a:ext cx="7315200" cy="8048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Center for Profitable Agriculture</a:t>
            </a:r>
          </a:p>
          <a:p>
            <a:pPr algn="ctr"/>
            <a:r>
              <a:rPr lang="en-US" dirty="0"/>
              <a:t>850 Lion Parkway, Columbia, TN  38401</a:t>
            </a:r>
          </a:p>
          <a:p>
            <a:pPr algn="ctr"/>
            <a:r>
              <a:rPr lang="en-US" dirty="0">
                <a:hlinkClick r:id="rId3"/>
              </a:rPr>
              <a:t>pdugger2@utk.edu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50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D301B6-6D71-4864-B7F2-67E216301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Southern SARE Website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8C7A54E-3683-4151-BB69-42D40273D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81" y="1417638"/>
            <a:ext cx="6264309" cy="4525963"/>
          </a:xfrm>
          <a:prstGeom prst="rect">
            <a:avLst/>
          </a:prstGeom>
          <a:noFill/>
        </p:spPr>
      </p:pic>
      <p:pic>
        <p:nvPicPr>
          <p:cNvPr id="6" name="Picture 6" descr="SARE_CMYK">
            <a:extLst>
              <a:ext uri="{FF2B5EF4-FFF2-40B4-BE49-F238E27FC236}">
                <a16:creationId xmlns:a16="http://schemas.microsoft.com/office/drawing/2014/main" id="{5153DD05-17E3-4E40-A300-B7D5D2E6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1" y="1311564"/>
            <a:ext cx="2205643" cy="172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7A30B-DED7-4955-A927-ED4FC7E3227F}"/>
              </a:ext>
            </a:extLst>
          </p:cNvPr>
          <p:cNvSpPr txBox="1"/>
          <p:nvPr/>
        </p:nvSpPr>
        <p:spPr>
          <a:xfrm>
            <a:off x="37033" y="4240397"/>
            <a:ext cx="2505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https://southern.sare.org/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2777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1A7E-FFAA-4358-B889-B67634AF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108" y="1396288"/>
            <a:ext cx="50063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Research and Education Grants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8B04A-DA0B-4702-ACA5-688CF875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044" y="2871982"/>
            <a:ext cx="5006336" cy="318168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1800" dirty="0"/>
              <a:t>First grants offered by SARE</a:t>
            </a:r>
          </a:p>
          <a:p>
            <a:r>
              <a:rPr lang="en-US" sz="1800" dirty="0"/>
              <a:t>“Big Grant” Programs</a:t>
            </a:r>
          </a:p>
          <a:p>
            <a:r>
              <a:rPr lang="en-US" sz="1800" dirty="0"/>
              <a:t>Research Grants, $400,000 for up to a 3-year period; researched-based with an educational outreach component – team of researchers – 3 farmers involved also</a:t>
            </a:r>
          </a:p>
          <a:p>
            <a:r>
              <a:rPr lang="en-US" sz="1800" dirty="0"/>
              <a:t>Education Grants, $50,000 maximum, up to two years of educational activities – urban ag systems, local/regional certification/ branding.  </a:t>
            </a:r>
            <a:r>
              <a:rPr lang="en-US" sz="1800" u="sng" dirty="0"/>
              <a:t>No research involved in these grants</a:t>
            </a:r>
          </a:p>
          <a:p>
            <a:r>
              <a:rPr lang="en-US" sz="1800" dirty="0"/>
              <a:t>Should have educational/outreach efforts in proposal</a:t>
            </a:r>
          </a:p>
          <a:p>
            <a:r>
              <a:rPr lang="en-US" sz="1800" dirty="0"/>
              <a:t>Pre-proposals due in June; Selected pre-proposals are notified in August; Full Proposals due November, awarded in February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7" name="Picture 6" descr="SARE_CMYK">
            <a:extLst>
              <a:ext uri="{FF2B5EF4-FFF2-40B4-BE49-F238E27FC236}">
                <a16:creationId xmlns:a16="http://schemas.microsoft.com/office/drawing/2014/main" id="{5ED597E0-C59A-4478-B4EF-A48D6513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6" y="1266908"/>
            <a:ext cx="37115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678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2D2F7-838F-4F3F-8AF6-A06CA562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731" y="747347"/>
            <a:ext cx="5475259" cy="154242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Professional Development Program Grants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E9DC9-CCD9-4EB3-A4D6-CD8DC9BF4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044" y="2712111"/>
            <a:ext cx="5006336" cy="318168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800" dirty="0"/>
              <a:t>Began in 1994</a:t>
            </a:r>
          </a:p>
          <a:p>
            <a:r>
              <a:rPr lang="en-US" sz="1800" dirty="0"/>
              <a:t>Agricultural professionals can apply; “Train-the Trainer”</a:t>
            </a:r>
          </a:p>
          <a:p>
            <a:r>
              <a:rPr lang="en-US" sz="1800" dirty="0"/>
              <a:t>Priority will be given to those projects under $80,000; can be one or two years</a:t>
            </a:r>
          </a:p>
          <a:p>
            <a:r>
              <a:rPr lang="en-US" sz="1800" dirty="0"/>
              <a:t>Fund seminars, workshops, farm tours, development, marketing and distribution of training materials, on-farm demonstrations</a:t>
            </a:r>
          </a:p>
          <a:p>
            <a:r>
              <a:rPr lang="en-US" sz="1800" dirty="0"/>
              <a:t>Producer involvement in planning, evaluation and delivery; include UT and TSU in proposal</a:t>
            </a:r>
          </a:p>
          <a:p>
            <a:r>
              <a:rPr lang="en-US" sz="1800" dirty="0"/>
              <a:t>Pre-Proposals due August; selected pre-proposals due as full proposals in November, funding announced in February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6" descr="SARE_CMYK">
            <a:extLst>
              <a:ext uri="{FF2B5EF4-FFF2-40B4-BE49-F238E27FC236}">
                <a16:creationId xmlns:a16="http://schemas.microsoft.com/office/drawing/2014/main" id="{5ED597E0-C59A-4478-B4EF-A48D6513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10" y="1266908"/>
            <a:ext cx="37115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27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2D6B-95D2-478F-BFAF-E446736F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On-Farm Research Grants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A67FB-92F9-43EE-80EA-29D106358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044" y="2871982"/>
            <a:ext cx="5006336" cy="318168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1800" dirty="0"/>
              <a:t>“Small Grants” program – 2-year project, maximum grant $30,000</a:t>
            </a:r>
          </a:p>
          <a:p>
            <a:r>
              <a:rPr lang="en-US" sz="1800" dirty="0"/>
              <a:t>Extension Specialists, University Researchers, Government Personnel (NRCS), who work with farmers and conduct on-farm research with at least one cooperator</a:t>
            </a:r>
          </a:p>
          <a:p>
            <a:r>
              <a:rPr lang="en-US" sz="1800" dirty="0"/>
              <a:t>Must include one farmer and the project must be conducted on that cooperator’s farm or on a research farm with the cooperator’s involvement; A farmer/rancher cannot apply for this grant</a:t>
            </a:r>
          </a:p>
          <a:p>
            <a:r>
              <a:rPr lang="en-US" sz="1800" dirty="0"/>
              <a:t>Projects should be innovative and generate results that many farmers can use  (Education Outreach) </a:t>
            </a:r>
          </a:p>
          <a:p>
            <a:r>
              <a:rPr lang="en-US" sz="1800" dirty="0"/>
              <a:t>Proposals due December 2, Noon Eastern Time; funding announced in March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" name="Picture 6" descr="SARE_CMYK">
            <a:extLst>
              <a:ext uri="{FF2B5EF4-FFF2-40B4-BE49-F238E27FC236}">
                <a16:creationId xmlns:a16="http://schemas.microsoft.com/office/drawing/2014/main" id="{5ED597E0-C59A-4478-B4EF-A48D6513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85" y="1266908"/>
            <a:ext cx="37115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1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B41E-D20C-4A39-86BC-50F4BF05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044" y="11676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Producer Grants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A765D-67A5-4281-9B70-E24837EB5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044" y="2508627"/>
            <a:ext cx="5006336" cy="31816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800" dirty="0"/>
              <a:t>Began in 1994 – Farmers to conduct their own research projects</a:t>
            </a:r>
          </a:p>
          <a:p>
            <a:r>
              <a:rPr lang="en-US" sz="1800" dirty="0"/>
              <a:t>Individual Farmer ($15,000) or Farmer Group ($20,000) can apply, 2 years of research</a:t>
            </a:r>
          </a:p>
          <a:p>
            <a:r>
              <a:rPr lang="en-US" sz="1800" dirty="0"/>
              <a:t>Strive to solve a problem they face and relay that to other producers that can benefit from the results of the research.  Must have one other cooperator – another farmer, Extension Agent, or USDA Personnel and an outreach component</a:t>
            </a:r>
          </a:p>
          <a:p>
            <a:r>
              <a:rPr lang="en-US" sz="1800" dirty="0"/>
              <a:t>Proposals due November 11, Noon, Eastern Time</a:t>
            </a:r>
          </a:p>
        </p:txBody>
      </p:sp>
      <p:pic>
        <p:nvPicPr>
          <p:cNvPr id="8" name="Picture 6" descr="SARE_CMYK">
            <a:extLst>
              <a:ext uri="{FF2B5EF4-FFF2-40B4-BE49-F238E27FC236}">
                <a16:creationId xmlns:a16="http://schemas.microsoft.com/office/drawing/2014/main" id="{5ED597E0-C59A-4478-B4EF-A48D6513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17" y="1266908"/>
            <a:ext cx="37115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58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594-46BF-4C6F-91E5-03CC9CD32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Graduate Student Grants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53BA4-ACA4-4362-8DA9-DA41832FA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044" y="2871982"/>
            <a:ext cx="5006336" cy="31816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 dirty="0"/>
              <a:t>Began in 2000 to give Master’s and PhD students the opportunity for research projects. </a:t>
            </a:r>
          </a:p>
          <a:p>
            <a:r>
              <a:rPr lang="en-US" sz="1800" dirty="0"/>
              <a:t>Recently increased to $16,500, two years</a:t>
            </a:r>
          </a:p>
          <a:p>
            <a:r>
              <a:rPr lang="en-US" sz="1800" dirty="0"/>
              <a:t>Can be used for supplies, equipment, labor, farm equipment rental or operating charges, travel expenses related to the project, student travel to one conference to present findings ($1000)</a:t>
            </a:r>
          </a:p>
          <a:p>
            <a:r>
              <a:rPr lang="en-US" sz="1800" dirty="0"/>
              <a:t>Proposals due May; funding announced September</a:t>
            </a:r>
          </a:p>
        </p:txBody>
      </p:sp>
      <p:pic>
        <p:nvPicPr>
          <p:cNvPr id="8" name="Picture 6" descr="SARE_CMYK">
            <a:extLst>
              <a:ext uri="{FF2B5EF4-FFF2-40B4-BE49-F238E27FC236}">
                <a16:creationId xmlns:a16="http://schemas.microsoft.com/office/drawing/2014/main" id="{5ED597E0-C59A-4478-B4EF-A48D6513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5" y="1417038"/>
            <a:ext cx="37115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95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2A4A-8850-4979-8B23-6BEBC89A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Farmer Veteran Coalition of Tennessee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01E58-EB21-4092-97EB-54E5B0664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46" y="1634396"/>
            <a:ext cx="3144041" cy="31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C57838-23C7-425B-9DB3-5174CCD789C9}"/>
              </a:ext>
            </a:extLst>
          </p:cNvPr>
          <p:cNvSpPr txBox="1"/>
          <p:nvPr/>
        </p:nvSpPr>
        <p:spPr>
          <a:xfrm>
            <a:off x="4863060" y="1184610"/>
            <a:ext cx="59715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 Grant Program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assistance to veterans in their beginning years of farming.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Funds provided to a third-party vendor for items the farmer has identified that would be helpful.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Awards range from $1000 - $5000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opens in 2023 (Mid-January; awarded in May)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https://farmvetco.org/fvfellowship/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Answer &amp; Essay Questions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Military Service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Educational Background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 Farming Experience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Business/Financial Planning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Short/Long Term Goals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Plan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Proof of Military Service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Member of Farmer Veteran Coalition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4125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TExtension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1177</Words>
  <Application>Microsoft Office PowerPoint</Application>
  <PresentationFormat>Widescreen</PresentationFormat>
  <Paragraphs>250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Lucida Sans</vt:lpstr>
      <vt:lpstr>1_Office Theme</vt:lpstr>
      <vt:lpstr>UTExtensiontemplate</vt:lpstr>
      <vt:lpstr>Office Theme</vt:lpstr>
      <vt:lpstr>Agricultural and Resource Economics In-service Training </vt:lpstr>
      <vt:lpstr>PowerPoint Presentation</vt:lpstr>
      <vt:lpstr>Southern SARE Website</vt:lpstr>
      <vt:lpstr> Research and Education Grants</vt:lpstr>
      <vt:lpstr> Professional Development Program Grants</vt:lpstr>
      <vt:lpstr> On-Farm Research Grants</vt:lpstr>
      <vt:lpstr>Producer Grants</vt:lpstr>
      <vt:lpstr>Graduate Student Grants</vt:lpstr>
      <vt:lpstr>Farmer Veteran Coalition of Tennessee</vt:lpstr>
      <vt:lpstr>PowerPoint Presentation</vt:lpstr>
      <vt:lpstr>Programs Forages</vt:lpstr>
      <vt:lpstr>Temporary Fencing Kits</vt:lpstr>
      <vt:lpstr>Temporary Fencing Kits</vt:lpstr>
      <vt:lpstr>Impact of Temporary Fencing Kits</vt:lpstr>
      <vt:lpstr>Impact of Temporary Fencing Kits</vt:lpstr>
      <vt:lpstr>Temporary Fencing Kits</vt:lpstr>
      <vt:lpstr>PowerPoint Presentation</vt:lpstr>
      <vt:lpstr>PowerPoint Presentation</vt:lpstr>
      <vt:lpstr>Future Thoughts:</vt:lpstr>
      <vt:lpstr>Troy Dugger, Program Assistant, TN SARE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and Resource Economics In-service Training – Eastern Region</dc:title>
  <dc:creator>Dugger, Patrick T</dc:creator>
  <cp:lastModifiedBy>Dugger, Patrick T</cp:lastModifiedBy>
  <cp:revision>2</cp:revision>
  <dcterms:created xsi:type="dcterms:W3CDTF">2022-10-21T18:26:46Z</dcterms:created>
  <dcterms:modified xsi:type="dcterms:W3CDTF">2022-11-03T14:31:33Z</dcterms:modified>
</cp:coreProperties>
</file>