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0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3" d="100"/>
          <a:sy n="83" d="100"/>
        </p:scale>
        <p:origin x="6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948171"/>
            <a:ext cx="12191998" cy="909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52984"/>
            <a:ext cx="12051792" cy="781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948171"/>
            <a:ext cx="12191998" cy="909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1687" y="1356061"/>
            <a:ext cx="429514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138" y="2483394"/>
            <a:ext cx="11321722" cy="267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Word_Document.docx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48171"/>
            <a:ext cx="12191998" cy="909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85343"/>
            <a:ext cx="4707635" cy="5786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28344"/>
            <a:ext cx="5079491" cy="3499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163" y="105155"/>
            <a:ext cx="4622800" cy="5701665"/>
          </a:xfrm>
          <a:custGeom>
            <a:avLst/>
            <a:gdLst/>
            <a:ahLst/>
            <a:cxnLst/>
            <a:rect l="l" t="t" r="r" b="b"/>
            <a:pathLst>
              <a:path w="4622800" h="5701665">
                <a:moveTo>
                  <a:pt x="0" y="0"/>
                </a:moveTo>
                <a:lnTo>
                  <a:pt x="4622292" y="0"/>
                </a:lnTo>
                <a:lnTo>
                  <a:pt x="4622292" y="5701284"/>
                </a:lnTo>
                <a:lnTo>
                  <a:pt x="0" y="570128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/>
              <a:t>202</a:t>
            </a:r>
            <a:r>
              <a:rPr lang="en-US" spc="-5"/>
              <a:t>3</a:t>
            </a:r>
            <a:r>
              <a:rPr spc="-5"/>
              <a:t> </a:t>
            </a:r>
            <a:r>
              <a:rPr spc="-30" dirty="0"/>
              <a:t>Eastern</a:t>
            </a:r>
            <a:r>
              <a:rPr spc="-35" dirty="0"/>
              <a:t> </a:t>
            </a:r>
            <a:r>
              <a:rPr spc="-15" dirty="0"/>
              <a:t>Region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9730" y="1968708"/>
            <a:ext cx="3301365" cy="253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9420" marR="431800" indent="-635" algn="ctr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Calibri"/>
                <a:cs typeface="Calibri"/>
              </a:rPr>
              <a:t>Nursery,  </a:t>
            </a:r>
            <a:r>
              <a:rPr sz="3600" b="1" spc="-5" dirty="0">
                <a:latin typeface="Calibri"/>
                <a:cs typeface="Calibri"/>
              </a:rPr>
              <a:t>G</a:t>
            </a:r>
            <a:r>
              <a:rPr sz="3600" b="1" spc="-35" dirty="0">
                <a:latin typeface="Calibri"/>
                <a:cs typeface="Calibri"/>
              </a:rPr>
              <a:t>r</a:t>
            </a:r>
            <a:r>
              <a:rPr sz="3600" b="1" spc="-5" dirty="0">
                <a:latin typeface="Calibri"/>
                <a:cs typeface="Calibri"/>
              </a:rPr>
              <a:t>eenh</a:t>
            </a:r>
            <a:r>
              <a:rPr sz="3600" b="1" spc="-10" dirty="0">
                <a:latin typeface="Calibri"/>
                <a:cs typeface="Calibri"/>
              </a:rPr>
              <a:t>o</a:t>
            </a:r>
            <a:r>
              <a:rPr sz="3600" b="1" dirty="0">
                <a:latin typeface="Calibri"/>
                <a:cs typeface="Calibri"/>
              </a:rPr>
              <a:t>u</a:t>
            </a:r>
            <a:r>
              <a:rPr sz="3600" b="1" spc="5" dirty="0">
                <a:latin typeface="Calibri"/>
                <a:cs typeface="Calibri"/>
              </a:rPr>
              <a:t>s</a:t>
            </a:r>
            <a:r>
              <a:rPr sz="3600" b="1" spc="-5" dirty="0">
                <a:latin typeface="Calibri"/>
                <a:cs typeface="Calibri"/>
              </a:rPr>
              <a:t>e,  and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600" b="1" spc="-5" dirty="0">
                <a:latin typeface="Calibri"/>
                <a:cs typeface="Calibri"/>
              </a:rPr>
              <a:t>Landscaping</a:t>
            </a:r>
            <a:r>
              <a:rPr sz="3600" b="1" spc="-40" dirty="0">
                <a:latin typeface="Calibri"/>
                <a:cs typeface="Calibri"/>
              </a:rPr>
              <a:t> </a:t>
            </a:r>
            <a:r>
              <a:rPr sz="3600" b="1" spc="-80" dirty="0">
                <a:latin typeface="Calibri"/>
                <a:cs typeface="Calibri"/>
              </a:rPr>
              <a:t>Tour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(Central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Tennessee</a:t>
            </a:r>
            <a:r>
              <a:rPr sz="2000" spc="-5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831E66-398F-477F-967D-A9CB730E8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53" y="105155"/>
            <a:ext cx="2417855" cy="23332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A5263B-299B-4584-8F83-8C546134F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7923" y="396813"/>
            <a:ext cx="2333244" cy="17499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B30DC1-B720-4B4A-82A1-16A57781F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14" y="109924"/>
            <a:ext cx="2967483" cy="23332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665E32-5846-487B-A7BA-498220E5EA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31" y="2514602"/>
            <a:ext cx="3764173" cy="3292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F54546-F088-4561-A784-A4BB91D9D5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514599"/>
            <a:ext cx="3378708" cy="32922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167507" y="3562585"/>
            <a:ext cx="3985895" cy="204119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Jon Turner third generation </a:t>
            </a:r>
            <a:endParaRPr sz="1800" dirty="0">
              <a:latin typeface="Calibri"/>
              <a:cs typeface="Calibri"/>
            </a:endParaRPr>
          </a:p>
          <a:p>
            <a:pPr marL="299085" marR="833119" indent="-287020">
              <a:lnSpc>
                <a:spcPct val="107200"/>
              </a:lnSpc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Over 150 acres</a:t>
            </a:r>
          </a:p>
          <a:p>
            <a:pPr marL="299085" marR="833119" indent="-287020">
              <a:lnSpc>
                <a:spcPct val="107200"/>
              </a:lnSpc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1995 container stock  </a:t>
            </a:r>
            <a:endParaRPr sz="1800" dirty="0">
              <a:latin typeface="Calibri"/>
              <a:cs typeface="Calibri"/>
            </a:endParaRPr>
          </a:p>
          <a:p>
            <a:pPr marL="299085" marR="5080" indent="-287020">
              <a:lnSpc>
                <a:spcPts val="232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15" dirty="0">
                <a:latin typeface="Calibri"/>
                <a:cs typeface="Calibri"/>
              </a:rPr>
              <a:t>Wholesale mainly 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17 acre container sales yard</a:t>
            </a:r>
          </a:p>
          <a:p>
            <a:pPr marL="299085" indent="-28702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Specialize in fruit trees mainly apples and pears 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3BD27-51DB-465E-BD22-4EB5415D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24" y="-36946"/>
            <a:ext cx="3649376" cy="3125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8BC1D6-F850-43DD-9BDF-BB19BC7AC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0"/>
            <a:ext cx="41656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0EC23-3B7F-4742-AB30-FB69FA4FF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363" y="418234"/>
            <a:ext cx="3345873" cy="250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980D3D-CCA5-46E2-9425-1B07BA026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262026"/>
            <a:ext cx="4165600" cy="264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860950-0873-4CCD-A0A6-699EFBDBD927}"/>
              </a:ext>
            </a:extLst>
          </p:cNvPr>
          <p:cNvPicPr/>
          <p:nvPr/>
        </p:nvPicPr>
        <p:blipFill rotWithShape="1">
          <a:blip r:embed="rId6"/>
          <a:srcRect l="21795" t="20285" r="22436" b="25242"/>
          <a:stretch/>
        </p:blipFill>
        <p:spPr bwMode="auto">
          <a:xfrm>
            <a:off x="0" y="3429000"/>
            <a:ext cx="4038600" cy="2475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826260" y="2667000"/>
            <a:ext cx="4379595" cy="265393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97815" indent="-285750">
              <a:lnSpc>
                <a:spcPct val="100000"/>
              </a:lnSpc>
              <a:spcBef>
                <a:spcPts val="254"/>
              </a:spcBef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Founded in 1923</a:t>
            </a:r>
          </a:p>
          <a:p>
            <a:pPr marL="299085" indent="-28702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Calibri"/>
                <a:cs typeface="Calibri"/>
              </a:rPr>
              <a:t>Perry, OH , Stuart, FL , Lansing, MI</a:t>
            </a:r>
          </a:p>
          <a:p>
            <a:pPr marL="299085" indent="-287020">
              <a:spcBef>
                <a:spcPts val="15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>
                <a:cs typeface="Calibri"/>
              </a:rPr>
              <a:t>500 plant varieties </a:t>
            </a:r>
          </a:p>
          <a:p>
            <a:pPr marL="299085" indent="-287020">
              <a:spcBef>
                <a:spcPts val="15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cs typeface="Calibri"/>
              </a:rPr>
              <a:t>Josh General Manager 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>
                <a:latin typeface="Calibri"/>
                <a:cs typeface="Calibri"/>
              </a:rPr>
              <a:t>300 acres</a:t>
            </a:r>
          </a:p>
          <a:p>
            <a:pPr marL="299085" indent="-287020">
              <a:lnSpc>
                <a:spcPct val="100000"/>
              </a:lnSpc>
              <a:spcBef>
                <a:spcPts val="14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Container grown fruit, flowering, shade trees </a:t>
            </a:r>
          </a:p>
          <a:p>
            <a:pPr marL="299085" indent="-287020">
              <a:lnSpc>
                <a:spcPct val="100000"/>
              </a:lnSpc>
              <a:spcBef>
                <a:spcPts val="14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Small fruits – raspberries, blueberries, and blackberries – and assorted shrubs.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0B800-030E-4F1B-8280-2578EA490D28}"/>
              </a:ext>
            </a:extLst>
          </p:cNvPr>
          <p:cNvPicPr/>
          <p:nvPr/>
        </p:nvPicPr>
        <p:blipFill rotWithShape="1">
          <a:blip r:embed="rId2"/>
          <a:srcRect l="9615" t="26895" r="5129" b="18860"/>
          <a:stretch/>
        </p:blipFill>
        <p:spPr bwMode="auto">
          <a:xfrm>
            <a:off x="7752633" y="509684"/>
            <a:ext cx="4266248" cy="1700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50CE1-2803-4CCF-A66F-D153A1679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6000" cy="2667000"/>
          </a:xfrm>
          <a:prstGeom prst="rect">
            <a:avLst/>
          </a:prstGeom>
        </p:spPr>
      </p:pic>
      <p:pic>
        <p:nvPicPr>
          <p:cNvPr id="2050" name="Picture 2" descr="https://www.cottagegardensinc.com/wp-content/uploads/2018/08/Smithville-office.websize-1.jpg">
            <a:extLst>
              <a:ext uri="{FF2B5EF4-FFF2-40B4-BE49-F238E27FC236}">
                <a16:creationId xmlns:a16="http://schemas.microsoft.com/office/drawing/2014/main" id="{28215004-B8BA-44E2-912C-CCFB7F6A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556000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cottagegardensinc.com/wp-content/uploads/2021/01/SmithAtlas-websize-1024x768.jpg">
            <a:extLst>
              <a:ext uri="{FF2B5EF4-FFF2-40B4-BE49-F238E27FC236}">
                <a16:creationId xmlns:a16="http://schemas.microsoft.com/office/drawing/2014/main" id="{D844712A-93EC-46F7-A57A-08B0D04C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28" y="-36946"/>
            <a:ext cx="3915018" cy="27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cottagegardensinc.com/wp-content/uploads/2021/01/SmithvilleTN2020.jpg">
            <a:extLst>
              <a:ext uri="{FF2B5EF4-FFF2-40B4-BE49-F238E27FC236}">
                <a16:creationId xmlns:a16="http://schemas.microsoft.com/office/drawing/2014/main" id="{D6FF2BF5-631F-46D4-A041-3562146A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27" y="2895600"/>
            <a:ext cx="3915018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114800" y="114500"/>
            <a:ext cx="4434205" cy="244105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Calibri"/>
                <a:cs typeface="Calibri"/>
              </a:rPr>
              <a:t>Family owned and operated since 1912</a:t>
            </a:r>
          </a:p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400 acres</a:t>
            </a:r>
          </a:p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Wholesale only</a:t>
            </a:r>
          </a:p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Fruit, shade, flowering and ornamental trees </a:t>
            </a:r>
          </a:p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Berries, nuts, shrubs and evergreens</a:t>
            </a:r>
          </a:p>
          <a:p>
            <a:pPr marL="299085" indent="-28702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/>
              <a:t>Hundreds of varieties and sizes in 3, 5, 7 and 15 gallon containers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32C3F-76E5-4B97-AED9-6D1CC2BD7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35383"/>
            <a:ext cx="3765970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A2531-38EF-4956-A643-13F88CA2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10" y="1828800"/>
            <a:ext cx="3397460" cy="4038600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09AE1AD6-BA5A-46F1-B065-C4CE38EE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49" y="114500"/>
            <a:ext cx="3318851" cy="23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46EE7-F120-46CC-AD02-0F30AF787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25" t="50000" r="52500" b="20000"/>
          <a:stretch/>
        </p:blipFill>
        <p:spPr>
          <a:xfrm>
            <a:off x="4953000" y="2667000"/>
            <a:ext cx="52578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EAE36-176D-4F12-BE8F-E61D8288D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5" t="10000" r="31875" b="8889"/>
          <a:stretch/>
        </p:blipFill>
        <p:spPr>
          <a:xfrm>
            <a:off x="112920" y="114500"/>
            <a:ext cx="3087479" cy="33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EBAF6-32E2-4E03-8A24-328DB2C0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3276600" y="2438400"/>
            <a:ext cx="6309995" cy="3429343"/>
          </a:xfrm>
          <a:prstGeom prst="rect">
            <a:avLst/>
          </a:prstGeom>
        </p:spPr>
      </p:pic>
      <p:pic>
        <p:nvPicPr>
          <p:cNvPr id="4098" name="Picture 2" descr="IMG_6813.jpg">
            <a:extLst>
              <a:ext uri="{FF2B5EF4-FFF2-40B4-BE49-F238E27FC236}">
                <a16:creationId xmlns:a16="http://schemas.microsoft.com/office/drawing/2014/main" id="{AFE42147-F8B0-4A8B-8AE7-D483325F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3735" b="30808"/>
          <a:stretch/>
        </p:blipFill>
        <p:spPr bwMode="auto">
          <a:xfrm>
            <a:off x="112920" y="3485896"/>
            <a:ext cx="2858879" cy="23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6898.jpg">
            <a:extLst>
              <a:ext uri="{FF2B5EF4-FFF2-40B4-BE49-F238E27FC236}">
                <a16:creationId xmlns:a16="http://schemas.microsoft.com/office/drawing/2014/main" id="{362E786C-3B31-473C-B03B-B8795C180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4" b="15622"/>
          <a:stretch/>
        </p:blipFill>
        <p:spPr bwMode="auto">
          <a:xfrm>
            <a:off x="3276600" y="126217"/>
            <a:ext cx="6096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_6905.jpg">
            <a:extLst>
              <a:ext uri="{FF2B5EF4-FFF2-40B4-BE49-F238E27FC236}">
                <a16:creationId xmlns:a16="http://schemas.microsoft.com/office/drawing/2014/main" id="{B5498AA2-C294-4D05-993D-46817CF5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36" y="102955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G_6830.jpg">
            <a:extLst>
              <a:ext uri="{FF2B5EF4-FFF2-40B4-BE49-F238E27FC236}">
                <a16:creationId xmlns:a16="http://schemas.microsoft.com/office/drawing/2014/main" id="{9FD97690-3C42-42C2-9493-4A7FE67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99983"/>
            <a:ext cx="2371436" cy="35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1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6F83BA-8009-43AE-A277-89877C37CA9A}"/>
              </a:ext>
            </a:extLst>
          </p:cNvPr>
          <p:cNvSpPr/>
          <p:nvPr/>
        </p:nvSpPr>
        <p:spPr>
          <a:xfrm>
            <a:off x="36945" y="32327"/>
            <a:ext cx="37934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ora"/>
              </a:rPr>
              <a:t>Research and extension programs in </a:t>
            </a:r>
            <a:r>
              <a:rPr lang="en-US" dirty="0">
                <a:latin typeface="Lora"/>
              </a:rPr>
              <a:t>entomology, genetics, horticulture, pathology, chemical ecology, sustainability, nursery extension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ora"/>
              </a:rPr>
              <a:t>Produce nursery Extension publications on nursery production, insect control, disease control, and weed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Jason Oliver IPM, Bio Control, </a:t>
            </a:r>
            <a:r>
              <a:rPr lang="en-US" dirty="0" err="1"/>
              <a:t>Semiochemicals</a:t>
            </a:r>
            <a:r>
              <a:rPr lang="en-US" dirty="0"/>
              <a:t>/Trap Development</a:t>
            </a:r>
            <a:br>
              <a:rPr lang="en-US" dirty="0"/>
            </a:br>
            <a:r>
              <a:rPr lang="en-US" dirty="0"/>
              <a:t>Insect focus groups: Japanese Beetle, Imported Fire Ants, and Wood-Boring Beetles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Anthony Witcher Sustainable nursery crop production with an emphasis on weed management, crop nutrition, and alternative soil/substrate amendments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Fulya</a:t>
            </a:r>
            <a:r>
              <a:rPr lang="en-US" dirty="0"/>
              <a:t> </a:t>
            </a:r>
            <a:r>
              <a:rPr lang="en-US" dirty="0" err="1"/>
              <a:t>Baysal-Gurel</a:t>
            </a:r>
            <a:r>
              <a:rPr lang="en-US" dirty="0"/>
              <a:t> pathology vascular streak disease </a:t>
            </a:r>
            <a:endParaRPr lang="en-US" i="0" dirty="0">
              <a:effectLst/>
              <a:latin typeface="Lo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B11D8-C7FD-4230-B4B6-495EEAA7A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5" t="30000" r="9375" b="33333"/>
          <a:stretch/>
        </p:blipFill>
        <p:spPr>
          <a:xfrm>
            <a:off x="4191000" y="45045"/>
            <a:ext cx="7369538" cy="270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2AC07-1833-4CB7-8352-F926A7528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4"/>
          <a:stretch/>
        </p:blipFill>
        <p:spPr>
          <a:xfrm>
            <a:off x="3793457" y="2819401"/>
            <a:ext cx="3559533" cy="2997328"/>
          </a:xfrm>
          <a:prstGeom prst="rect">
            <a:avLst/>
          </a:prstGeom>
        </p:spPr>
      </p:pic>
      <p:pic>
        <p:nvPicPr>
          <p:cNvPr id="5122" name="Picture 2" descr="Aerial Shot">
            <a:extLst>
              <a:ext uri="{FF2B5EF4-FFF2-40B4-BE49-F238E27FC236}">
                <a16:creationId xmlns:a16="http://schemas.microsoft.com/office/drawing/2014/main" id="{BE1EFF22-7976-4502-8FA5-F6554F07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01" y="2803519"/>
            <a:ext cx="4392640" cy="30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12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48171"/>
            <a:ext cx="12191998" cy="909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2984"/>
            <a:ext cx="12051792" cy="781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9723" y="99060"/>
            <a:ext cx="7542276" cy="1258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72795"/>
            <a:ext cx="12009120" cy="696595"/>
          </a:xfrm>
          <a:custGeom>
            <a:avLst/>
            <a:gdLst/>
            <a:ahLst/>
            <a:cxnLst/>
            <a:rect l="l" t="t" r="r" b="b"/>
            <a:pathLst>
              <a:path w="12009120" h="696594">
                <a:moveTo>
                  <a:pt x="0" y="696467"/>
                </a:moveTo>
                <a:lnTo>
                  <a:pt x="12009120" y="696467"/>
                </a:lnTo>
                <a:lnTo>
                  <a:pt x="12009120" y="0"/>
                </a:lnTo>
                <a:lnTo>
                  <a:pt x="0" y="0"/>
                </a:lnTo>
                <a:lnTo>
                  <a:pt x="0" y="696467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39376" y="265336"/>
            <a:ext cx="69132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202</a:t>
            </a:r>
            <a:r>
              <a:rPr lang="en-US" sz="4400" b="0" spc="-5" dirty="0">
                <a:latin typeface="Calibri"/>
                <a:cs typeface="Calibri"/>
              </a:rPr>
              <a:t>3</a:t>
            </a:r>
            <a:r>
              <a:rPr sz="4400" b="0" spc="-5" dirty="0">
                <a:latin typeface="Calibri"/>
                <a:cs typeface="Calibri"/>
              </a:rPr>
              <a:t> </a:t>
            </a:r>
            <a:r>
              <a:rPr sz="4400" b="0" spc="-10" dirty="0">
                <a:latin typeface="Calibri"/>
                <a:cs typeface="Calibri"/>
              </a:rPr>
              <a:t>Nursery </a:t>
            </a:r>
            <a:r>
              <a:rPr sz="4400" b="0" spc="-100" dirty="0">
                <a:latin typeface="Calibri"/>
                <a:cs typeface="Calibri"/>
              </a:rPr>
              <a:t>Tour</a:t>
            </a:r>
            <a:r>
              <a:rPr sz="4400" b="0" spc="-65" dirty="0">
                <a:latin typeface="Calibri"/>
                <a:cs typeface="Calibri"/>
              </a:rPr>
              <a:t> </a:t>
            </a:r>
            <a:r>
              <a:rPr sz="4400" b="0" spc="-20" dirty="0">
                <a:latin typeface="Calibri"/>
                <a:cs typeface="Calibri"/>
              </a:rPr>
              <a:t>Evaluations</a:t>
            </a:r>
            <a:endParaRPr sz="4400" dirty="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00457"/>
              </p:ext>
            </p:extLst>
          </p:nvPr>
        </p:nvGraphicFramePr>
        <p:xfrm>
          <a:off x="3276600" y="1087906"/>
          <a:ext cx="3352800" cy="9127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7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88">
                <a:tc>
                  <a:txBody>
                    <a:bodyPr/>
                    <a:lstStyle/>
                    <a:p>
                      <a:pPr marR="635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Number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nursery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growers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162"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Number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UT Extension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Agents/Specialists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62">
                <a:tc>
                  <a:txBody>
                    <a:bodyPr/>
                    <a:lstStyle/>
                    <a:p>
                      <a:pPr marR="635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Number of TSU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Extension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Agents/Specialists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162">
                <a:tc>
                  <a:txBody>
                    <a:bodyPr/>
                    <a:lstStyle/>
                    <a:p>
                      <a:pPr marR="635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221"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  <a:spcBef>
                          <a:spcPts val="18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Total # of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participants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290"/>
                        </a:lnSpc>
                        <a:spcBef>
                          <a:spcPts val="185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11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086925"/>
              </p:ext>
            </p:extLst>
          </p:nvPr>
        </p:nvGraphicFramePr>
        <p:xfrm>
          <a:off x="3276600" y="2165811"/>
          <a:ext cx="3352800" cy="1824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472">
                <a:tc>
                  <a:txBody>
                    <a:bodyPr/>
                    <a:lstStyle/>
                    <a:p>
                      <a:pPr marL="648970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Total # of evaluation form</a:t>
                      </a:r>
                      <a:r>
                        <a:rPr sz="11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submitted</a:t>
                      </a: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14987"/>
              </p:ext>
            </p:extLst>
          </p:nvPr>
        </p:nvGraphicFramePr>
        <p:xfrm>
          <a:off x="435138" y="2493396"/>
          <a:ext cx="9547062" cy="2656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6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7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Reported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Benefit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Total Possible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Benefit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tour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helped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develop networking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relationships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Extension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635" algn="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Agents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and/or other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nursery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growers.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100%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learned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sustainable agriculture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practices.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Acquired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knowledge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research-based practices that reduce pesticide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270" algn="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se.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Acquired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knowledge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research-based practices that reduce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fertilizer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270" algn="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ag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Acquired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knowledge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research-based practices that reduce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irrigation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270" algn="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water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use.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786">
                <a:tc>
                  <a:txBody>
                    <a:bodyPr/>
                    <a:lstStyle/>
                    <a:p>
                      <a:pPr marR="1270" algn="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learned about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saving-strategies.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1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1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utilize sustainable agriculture practices in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nursery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905" algn="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include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them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educational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programs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lang="en-US" sz="1100" spc="-5" dirty="0">
                          <a:latin typeface="Calibri"/>
                          <a:cs typeface="Calibri"/>
                        </a:rPr>
                        <a:t>10.0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10.0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136947"/>
              </p:ext>
            </p:extLst>
          </p:nvPr>
        </p:nvGraphicFramePr>
        <p:xfrm>
          <a:off x="435138" y="5243222"/>
          <a:ext cx="10969623" cy="55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6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90"/>
                        </a:lnSpc>
                        <a:spcBef>
                          <a:spcPts val="8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$0 -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$2,500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8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$2,500 -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$10,000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8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$10,000 -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$20,000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8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$20,000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8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N/A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22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What 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the economic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benefit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you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based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knowledge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gained</a:t>
                      </a:r>
                      <a:r>
                        <a:rPr sz="11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3810" algn="r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contacts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made on the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Tour?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lang="en-US" sz="1100" dirty="0">
                          <a:latin typeface="Calibri"/>
                          <a:cs typeface="Calibri"/>
                        </a:rPr>
                        <a:t>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0421022" y="2736999"/>
            <a:ext cx="58229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39949" y="4959997"/>
            <a:ext cx="6375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252984"/>
            <a:ext cx="12051792" cy="781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90231" y="99060"/>
            <a:ext cx="5001768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72795"/>
            <a:ext cx="12009120" cy="696595"/>
          </a:xfrm>
          <a:custGeom>
            <a:avLst/>
            <a:gdLst/>
            <a:ahLst/>
            <a:cxnLst/>
            <a:rect l="l" t="t" r="r" b="b"/>
            <a:pathLst>
              <a:path w="12009120" h="696594">
                <a:moveTo>
                  <a:pt x="0" y="696467"/>
                </a:moveTo>
                <a:lnTo>
                  <a:pt x="12009120" y="696467"/>
                </a:lnTo>
                <a:lnTo>
                  <a:pt x="12009120" y="0"/>
                </a:lnTo>
                <a:lnTo>
                  <a:pt x="0" y="0"/>
                </a:lnTo>
                <a:lnTo>
                  <a:pt x="0" y="696467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55483" y="236434"/>
            <a:ext cx="43745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00572" y="5301904"/>
            <a:ext cx="1958975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Awarded </a:t>
            </a:r>
            <a:r>
              <a:rPr sz="2000" dirty="0">
                <a:latin typeface="Calibri"/>
                <a:cs typeface="Calibri"/>
              </a:rPr>
              <a:t>1</a:t>
            </a:r>
            <a:r>
              <a:rPr lang="en-US" sz="2000" dirty="0">
                <a:latin typeface="Calibri"/>
                <a:cs typeface="Calibri"/>
              </a:rPr>
              <a:t>1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Points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400" spc="-5" dirty="0">
                <a:latin typeface="Calibri"/>
                <a:cs typeface="Calibri"/>
              </a:rPr>
              <a:t>Categories 3, 10, and 12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45423" y="3695700"/>
            <a:ext cx="2868167" cy="1589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12357-037E-4E52-B676-8827DC033931}"/>
              </a:ext>
            </a:extLst>
          </p:cNvPr>
          <p:cNvSpPr/>
          <p:nvPr/>
        </p:nvSpPr>
        <p:spPr>
          <a:xfrm flipH="1" flipV="1">
            <a:off x="236222" y="1034793"/>
            <a:ext cx="3192777" cy="4786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2E1770F-B2E4-46C5-A6DC-4666A6C5FE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88190"/>
              </p:ext>
            </p:extLst>
          </p:nvPr>
        </p:nvGraphicFramePr>
        <p:xfrm>
          <a:off x="236223" y="1051345"/>
          <a:ext cx="3192776" cy="4770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866746" imgH="9006550" progId="Word.Document.12">
                  <p:embed/>
                </p:oleObj>
              </mc:Choice>
              <mc:Fallback>
                <p:oleObj name="Document" r:id="rId5" imgW="6866746" imgH="9006550" progId="Word.Document.1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2E1770F-B2E4-46C5-A6DC-4666A6C5FE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3" y="1051345"/>
                        <a:ext cx="3192776" cy="4770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68D6F62-0C31-4DED-B61D-5A7A4F87A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231225"/>
              </p:ext>
            </p:extLst>
          </p:nvPr>
        </p:nvGraphicFramePr>
        <p:xfrm>
          <a:off x="3968457" y="1022503"/>
          <a:ext cx="3697261" cy="239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9326880" imgH="6034898" progId="Acrobat.Document.DC">
                  <p:embed/>
                </p:oleObj>
              </mc:Choice>
              <mc:Fallback>
                <p:oleObj name="Acrobat Document" r:id="rId7" imgW="9326880" imgH="6034898" progId="Acrobat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68D6F62-0C31-4DED-B61D-5A7A4F87A6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8457" y="1022503"/>
                        <a:ext cx="3697261" cy="2392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8B926484-732D-4CD5-8A38-9405DFEAF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457" y="3529916"/>
            <a:ext cx="3697261" cy="2291762"/>
          </a:xfrm>
          <a:prstGeom prst="rect">
            <a:avLst/>
          </a:prstGeom>
        </p:spPr>
      </p:pic>
      <p:pic>
        <p:nvPicPr>
          <p:cNvPr id="1059" name="Picture 35" descr="Hampton Inn McMinnville">
            <a:extLst>
              <a:ext uri="{FF2B5EF4-FFF2-40B4-BE49-F238E27FC236}">
                <a16:creationId xmlns:a16="http://schemas.microsoft.com/office/drawing/2014/main" id="{1D926E73-A859-41EF-A201-4739D560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998" y="1030005"/>
            <a:ext cx="4145122" cy="24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9384" y="99060"/>
            <a:ext cx="6452616" cy="1258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72795"/>
            <a:ext cx="12009120" cy="696595"/>
          </a:xfrm>
          <a:custGeom>
            <a:avLst/>
            <a:gdLst/>
            <a:ahLst/>
            <a:cxnLst/>
            <a:rect l="l" t="t" r="r" b="b"/>
            <a:pathLst>
              <a:path w="12009120" h="696594">
                <a:moveTo>
                  <a:pt x="0" y="696467"/>
                </a:moveTo>
                <a:lnTo>
                  <a:pt x="12009120" y="696467"/>
                </a:lnTo>
                <a:lnTo>
                  <a:pt x="12009120" y="0"/>
                </a:lnTo>
                <a:lnTo>
                  <a:pt x="0" y="0"/>
                </a:lnTo>
                <a:lnTo>
                  <a:pt x="0" y="696467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4635" y="236434"/>
            <a:ext cx="58216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Scheduling </a:t>
            </a:r>
            <a:r>
              <a:rPr sz="4400" b="0" dirty="0">
                <a:latin typeface="Calibri"/>
                <a:cs typeface="Calibri"/>
              </a:rPr>
              <a:t>our </a:t>
            </a:r>
            <a:r>
              <a:rPr sz="4400" b="0" spc="-10" dirty="0">
                <a:latin typeface="Calibri"/>
                <a:cs typeface="Calibri"/>
              </a:rPr>
              <a:t>tour</a:t>
            </a:r>
            <a:r>
              <a:rPr sz="4400" b="0" spc="-40" dirty="0">
                <a:latin typeface="Calibri"/>
                <a:cs typeface="Calibri"/>
              </a:rPr>
              <a:t> </a:t>
            </a:r>
            <a:r>
              <a:rPr sz="4400" b="0" spc="-25" dirty="0">
                <a:latin typeface="Calibri"/>
                <a:cs typeface="Calibri"/>
              </a:rPr>
              <a:t>stops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A1B94-B452-462A-B9AE-9A9A99D10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9" b="4204"/>
          <a:stretch/>
        </p:blipFill>
        <p:spPr>
          <a:xfrm>
            <a:off x="6352638" y="1752600"/>
            <a:ext cx="5656482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B491C-3B28-49A9-B8BF-6051E1887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125"/>
            <a:ext cx="6251215" cy="4357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2984"/>
            <a:ext cx="12051792" cy="781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4776" y="99060"/>
            <a:ext cx="7507223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72795"/>
            <a:ext cx="12009120" cy="696595"/>
          </a:xfrm>
          <a:custGeom>
            <a:avLst/>
            <a:gdLst/>
            <a:ahLst/>
            <a:cxnLst/>
            <a:rect l="l" t="t" r="r" b="b"/>
            <a:pathLst>
              <a:path w="12009120" h="696594">
                <a:moveTo>
                  <a:pt x="0" y="696467"/>
                </a:moveTo>
                <a:lnTo>
                  <a:pt x="12009120" y="696467"/>
                </a:lnTo>
                <a:lnTo>
                  <a:pt x="12009120" y="0"/>
                </a:lnTo>
                <a:lnTo>
                  <a:pt x="0" y="0"/>
                </a:lnTo>
                <a:lnTo>
                  <a:pt x="0" y="696467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50028" y="236434"/>
            <a:ext cx="6879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15" dirty="0">
                <a:latin typeface="Calibri"/>
                <a:cs typeface="Calibri"/>
              </a:rPr>
              <a:t>Others </a:t>
            </a:r>
            <a:r>
              <a:rPr sz="4400" b="0" spc="-10" dirty="0">
                <a:latin typeface="Calibri"/>
                <a:cs typeface="Calibri"/>
              </a:rPr>
              <a:t>that </a:t>
            </a:r>
            <a:r>
              <a:rPr sz="4400" b="0" spc="-25" dirty="0">
                <a:latin typeface="Calibri"/>
                <a:cs typeface="Calibri"/>
              </a:rPr>
              <a:t>were</a:t>
            </a:r>
            <a:r>
              <a:rPr sz="4400" b="0" spc="-15" dirty="0">
                <a:latin typeface="Calibri"/>
                <a:cs typeface="Calibri"/>
              </a:rPr>
              <a:t> </a:t>
            </a:r>
            <a:r>
              <a:rPr sz="4400" b="0" spc="-10" dirty="0">
                <a:latin typeface="Calibri"/>
                <a:cs typeface="Calibri"/>
              </a:rPr>
              <a:t>implemental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2836" y="1455419"/>
            <a:ext cx="4052315" cy="3345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05245" y="2266603"/>
            <a:ext cx="1184275" cy="0"/>
          </a:xfrm>
          <a:custGeom>
            <a:avLst/>
            <a:gdLst/>
            <a:ahLst/>
            <a:cxnLst/>
            <a:rect l="l" t="t" r="r" b="b"/>
            <a:pathLst>
              <a:path w="1184275">
                <a:moveTo>
                  <a:pt x="0" y="0"/>
                </a:moveTo>
                <a:lnTo>
                  <a:pt x="1184148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05245" y="2061626"/>
            <a:ext cx="4373880" cy="2152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b="1" spc="-5" dirty="0">
                <a:latin typeface="Calibri"/>
                <a:cs typeface="Calibri"/>
              </a:rPr>
              <a:t>Focus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Areas: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10" dirty="0">
                <a:latin typeface="Calibri"/>
                <a:cs typeface="Calibri"/>
              </a:rPr>
              <a:t>Reduced pesticide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5" dirty="0">
                <a:latin typeface="Calibri"/>
                <a:cs typeface="Calibri"/>
              </a:rPr>
              <a:t>Disease </a:t>
            </a:r>
            <a:r>
              <a:rPr sz="1800" spc="-15" dirty="0">
                <a:latin typeface="Calibri"/>
                <a:cs typeface="Calibri"/>
              </a:rPr>
              <a:t>resistant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varieties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20" dirty="0">
                <a:latin typeface="Calibri"/>
                <a:cs typeface="Calibri"/>
              </a:rPr>
              <a:t>Effective </a:t>
            </a:r>
            <a:r>
              <a:rPr sz="1800" spc="-5" dirty="0">
                <a:latin typeface="Calibri"/>
                <a:cs typeface="Calibri"/>
              </a:rPr>
              <a:t>management of nutrient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inputs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10" dirty="0">
                <a:latin typeface="Calibri"/>
                <a:cs typeface="Calibri"/>
              </a:rPr>
              <a:t>Embracing </a:t>
            </a:r>
            <a:r>
              <a:rPr sz="1800" spc="-15" dirty="0">
                <a:latin typeface="Calibri"/>
                <a:cs typeface="Calibri"/>
              </a:rPr>
              <a:t>crop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diversity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5" dirty="0">
                <a:latin typeface="Calibri"/>
                <a:cs typeface="Calibri"/>
              </a:rPr>
              <a:t>Adoption of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BMPs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tabLst>
                <a:tab pos="34226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spc="-5" dirty="0">
                <a:latin typeface="Calibri"/>
                <a:cs typeface="Calibri"/>
              </a:rPr>
              <a:t>Implementing </a:t>
            </a:r>
            <a:r>
              <a:rPr sz="1800" spc="-10" dirty="0">
                <a:latin typeface="Calibri"/>
                <a:cs typeface="Calibri"/>
              </a:rPr>
              <a:t>creative </a:t>
            </a:r>
            <a:r>
              <a:rPr sz="1800" spc="-15" dirty="0">
                <a:latin typeface="Calibri"/>
                <a:cs typeface="Calibri"/>
              </a:rPr>
              <a:t>marketing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strategies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2686" y="4844483"/>
            <a:ext cx="262826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7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alibri"/>
                <a:cs typeface="Calibri"/>
              </a:rPr>
              <a:t>Training </a:t>
            </a:r>
            <a:r>
              <a:rPr sz="1400" spc="-10" dirty="0">
                <a:latin typeface="Calibri"/>
                <a:cs typeface="Calibri"/>
              </a:rPr>
              <a:t>for </a:t>
            </a:r>
            <a:r>
              <a:rPr sz="1400" spc="-5" dirty="0">
                <a:latin typeface="Calibri"/>
                <a:cs typeface="Calibri"/>
              </a:rPr>
              <a:t>Extension </a:t>
            </a:r>
            <a:r>
              <a:rPr sz="1400" spc="-15" dirty="0">
                <a:latin typeface="Calibri"/>
                <a:cs typeface="Calibri"/>
              </a:rPr>
              <a:t>Educators  </a:t>
            </a:r>
            <a:r>
              <a:rPr sz="1400" spc="-10" dirty="0">
                <a:latin typeface="Calibri"/>
                <a:cs typeface="Calibri"/>
              </a:rPr>
              <a:t>for </a:t>
            </a:r>
            <a:r>
              <a:rPr sz="1400" spc="-5" dirty="0">
                <a:latin typeface="Calibri"/>
                <a:cs typeface="Calibri"/>
              </a:rPr>
              <a:t>Sustainable Agriculture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Practices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74920" y="1455419"/>
            <a:ext cx="6894575" cy="3368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55208"/>
            <a:ext cx="12191998" cy="1002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2353068"/>
            <a:ext cx="3404615" cy="1648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40" y="3105911"/>
            <a:ext cx="3648710" cy="2682240"/>
          </a:xfrm>
          <a:custGeom>
            <a:avLst/>
            <a:gdLst/>
            <a:ahLst/>
            <a:cxnLst/>
            <a:rect l="l" t="t" r="r" b="b"/>
            <a:pathLst>
              <a:path w="3648710" h="2682240">
                <a:moveTo>
                  <a:pt x="0" y="0"/>
                </a:moveTo>
                <a:lnTo>
                  <a:pt x="3648455" y="0"/>
                </a:lnTo>
                <a:lnTo>
                  <a:pt x="3648455" y="2682240"/>
                </a:lnTo>
                <a:lnTo>
                  <a:pt x="0" y="2682240"/>
                </a:lnTo>
                <a:lnTo>
                  <a:pt x="0" y="0"/>
                </a:lnTo>
                <a:close/>
              </a:path>
            </a:pathLst>
          </a:custGeom>
          <a:solidFill>
            <a:srgbClr val="F8E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7879" y="3369213"/>
            <a:ext cx="3164205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Family </a:t>
            </a:r>
            <a:r>
              <a:rPr sz="1800" spc="-15" dirty="0">
                <a:latin typeface="Arial"/>
                <a:cs typeface="Arial"/>
              </a:rPr>
              <a:t>owned </a:t>
            </a:r>
            <a:r>
              <a:rPr lang="en-US" spc="-10" dirty="0">
                <a:latin typeface="Arial"/>
                <a:cs typeface="Arial"/>
              </a:rPr>
              <a:t>and operated 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25" dirty="0">
                <a:latin typeface="Arial"/>
                <a:cs typeface="Arial"/>
              </a:rPr>
              <a:t>Phillip and Nick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/>
                <a:cs typeface="Arial"/>
              </a:rPr>
              <a:t>Wholesale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production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Rotate soybeans 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Specialize in peaches </a:t>
            </a:r>
            <a:endParaRPr sz="1800" dirty="0">
              <a:latin typeface="Arial"/>
              <a:cs typeface="Arial"/>
            </a:endParaRPr>
          </a:p>
          <a:p>
            <a:pPr marL="299085" marR="76327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Apple, Pear Nectarine, Persimmon 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CCA0D527-22B2-4B16-AB47-025C185D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6"/>
            <a:ext cx="2227700" cy="297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blob:https://liveutk-my.sharepoint.com/4aa76862-ab5e-4f53-b198-580b45c64b52">
            <a:extLst>
              <a:ext uri="{FF2B5EF4-FFF2-40B4-BE49-F238E27FC236}">
                <a16:creationId xmlns:a16="http://schemas.microsoft.com/office/drawing/2014/main" id="{C14C4D69-48F7-47A3-8F2E-A9F6F020D7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540411-3CA3-4B82-B4FC-9A5252E2F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199" y="3009623"/>
            <a:ext cx="3747432" cy="2822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31C82B-E85B-4FFF-BB75-367FD2ABC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353" y="117749"/>
            <a:ext cx="3764278" cy="28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5F75E-C6C8-4449-9A09-CEBB52F99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588" y="117749"/>
            <a:ext cx="3969338" cy="56704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55208"/>
            <a:ext cx="12191998" cy="1002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23504" y="2150364"/>
            <a:ext cx="3688067" cy="1469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38743" y="2897123"/>
            <a:ext cx="3657600" cy="2743200"/>
          </a:xfrm>
          <a:custGeom>
            <a:avLst/>
            <a:gdLst/>
            <a:ahLst/>
            <a:cxnLst/>
            <a:rect l="l" t="t" r="r" b="b"/>
            <a:pathLst>
              <a:path w="3657600" h="2743200">
                <a:moveTo>
                  <a:pt x="0" y="0"/>
                </a:moveTo>
                <a:lnTo>
                  <a:pt x="3657600" y="0"/>
                </a:lnTo>
                <a:lnTo>
                  <a:pt x="36576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solidFill>
            <a:srgbClr val="F8E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17300" y="3245011"/>
            <a:ext cx="2091689" cy="25442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40" dirty="0">
                <a:latin typeface="Arial"/>
                <a:cs typeface="Arial"/>
              </a:rPr>
              <a:t>Luke Patterson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Arial"/>
                <a:cs typeface="Arial"/>
              </a:rPr>
              <a:t>Wholesale and Retail 35 years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Containers and B&amp;B trees and shrubs</a:t>
            </a: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1800" spc="-5" dirty="0">
                <a:latin typeface="Arial"/>
                <a:cs typeface="Arial"/>
              </a:rPr>
              <a:t>Evergreens </a:t>
            </a:r>
            <a:endParaRPr sz="1800" dirty="0">
              <a:latin typeface="Arial"/>
              <a:cs typeface="Arial"/>
            </a:endParaRPr>
          </a:p>
          <a:p>
            <a:pPr marL="299085" marR="103505" indent="-2990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Arial"/>
                <a:cs typeface="Arial"/>
              </a:rPr>
              <a:t>Pumpkin Patch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275"/>
              </a:spcBef>
              <a:buChar char="•"/>
              <a:tabLst>
                <a:tab pos="299085" algn="l"/>
                <a:tab pos="29972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C97B3-9257-4B9C-AA7E-C8EA96918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744" y="381000"/>
            <a:ext cx="3628102" cy="190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3FBBEE-11DC-4F5B-A873-EA22E08381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325" y="546850"/>
            <a:ext cx="3515445" cy="2728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74A94-D486-43F3-AFD0-4FAD21BE1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56" y="3735772"/>
            <a:ext cx="2735558" cy="2051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AC50E2-055A-4447-BBCF-0E3117C70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5" y="381000"/>
            <a:ext cx="2816718" cy="4656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BB4B80-5548-4773-AB72-117D778059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6" y="153219"/>
            <a:ext cx="2355705" cy="27439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E18EC6-A399-4FE5-85C8-206293755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56" y="2975260"/>
            <a:ext cx="2355705" cy="28121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65369" y="-476656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48171"/>
            <a:ext cx="12191998" cy="909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855208"/>
            <a:ext cx="12191998" cy="10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2524" y="2942844"/>
            <a:ext cx="3657599" cy="2758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1118" y="3471616"/>
            <a:ext cx="319341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Jerry and Beth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1800" spc="-5" dirty="0">
                <a:latin typeface="Arial"/>
                <a:cs typeface="Arial"/>
              </a:rPr>
              <a:t>B&amp;B sourced from container liners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Arial"/>
                <a:cs typeface="Arial"/>
              </a:rPr>
              <a:t>Air pruning pots </a:t>
            </a:r>
            <a:endParaRPr sz="1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15" dirty="0">
                <a:latin typeface="Arial"/>
                <a:cs typeface="Arial"/>
              </a:rPr>
              <a:t>Sanitizing pruning and timing</a:t>
            </a: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1800" spc="-15" dirty="0">
                <a:latin typeface="Arial"/>
                <a:cs typeface="Arial"/>
              </a:rPr>
              <a:t>New pot in pot production 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2C2E3F-E0CF-446A-9975-0755C0DC6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95" y="367285"/>
            <a:ext cx="2624326" cy="15788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204E82-814C-4481-AF5D-14595952DC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/>
          <a:stretch/>
        </p:blipFill>
        <p:spPr>
          <a:xfrm rot="5400000">
            <a:off x="4653131" y="-45593"/>
            <a:ext cx="3073673" cy="27076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BAB8F-7159-41F0-B4E6-61543CA618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639" y="3059492"/>
            <a:ext cx="2828651" cy="2707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6489F6-03E0-4799-A4C3-8907B75C2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8063" y="279536"/>
            <a:ext cx="3073671" cy="2057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59B33D-1BB3-4870-8CF7-08370E3E2C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7" y="2998996"/>
            <a:ext cx="4343401" cy="28286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066B04-60C1-4837-9345-618D6888C8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7802" r="26498" b="7349"/>
          <a:stretch/>
        </p:blipFill>
        <p:spPr>
          <a:xfrm rot="5400000">
            <a:off x="9435962" y="241436"/>
            <a:ext cx="3073672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55208"/>
            <a:ext cx="12191998" cy="1002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58815" y="123192"/>
            <a:ext cx="2319527" cy="2724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16866" y="371239"/>
            <a:ext cx="220342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Arial"/>
                <a:cs typeface="Arial"/>
              </a:rPr>
              <a:t>Terry Hines</a:t>
            </a:r>
            <a:endParaRPr sz="180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5" dirty="0">
                <a:latin typeface="Arial"/>
                <a:cs typeface="Arial"/>
              </a:rPr>
              <a:t>200 Acres</a:t>
            </a:r>
            <a:endParaRPr sz="1800" dirty="0">
              <a:latin typeface="Arial"/>
              <a:cs typeface="Arial"/>
            </a:endParaRPr>
          </a:p>
          <a:p>
            <a:pPr marL="299085" marR="2857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1800" spc="-10" dirty="0">
                <a:latin typeface="Arial"/>
                <a:cs typeface="Arial"/>
              </a:rPr>
              <a:t>Specialize in large container produce of shade and flowering trees </a:t>
            </a:r>
          </a:p>
          <a:p>
            <a:pPr marL="299085" marR="2857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pc="-10" dirty="0">
                <a:latin typeface="Arial"/>
                <a:cs typeface="Arial"/>
              </a:rPr>
              <a:t>400 in containers and 60 field grown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6E3B0E-7049-42A8-AD14-86CC07A0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5" y="228600"/>
            <a:ext cx="2626948" cy="1551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58190-DF0C-4E95-B22E-57F42EEC9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66" y="3096150"/>
            <a:ext cx="3733800" cy="2731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A76E1-B5B5-404D-A816-4F815BB79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708" y="2454919"/>
            <a:ext cx="3755102" cy="2952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66DA67-6AD3-47DF-AD29-9B7A8BD5D6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76" y="51446"/>
            <a:ext cx="3623055" cy="2883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43D9A9-BF79-4EA3-8872-5DAFBEE97A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76" y="3102864"/>
            <a:ext cx="3623055" cy="27172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78732" y="2955899"/>
            <a:ext cx="2925445" cy="230319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>
                <a:latin typeface="Calibri"/>
                <a:cs typeface="Calibri"/>
              </a:rPr>
              <a:t>Tommy Boyd owner</a:t>
            </a: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dirty="0">
                <a:latin typeface="Calibri"/>
                <a:cs typeface="Calibri"/>
              </a:rPr>
              <a:t>Family owned since 1887 </a:t>
            </a: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dirty="0">
                <a:latin typeface="Calibri"/>
                <a:cs typeface="Calibri"/>
              </a:rPr>
              <a:t>Specialize in broadleaf evergreens</a:t>
            </a:r>
            <a:endParaRPr lang="en-US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dirty="0">
                <a:latin typeface="Calibri"/>
                <a:cs typeface="Calibri"/>
              </a:rPr>
              <a:t>Wholesale and </a:t>
            </a:r>
            <a:r>
              <a:rPr lang="en-US" dirty="0">
                <a:latin typeface="Calibri"/>
                <a:cs typeface="Calibri"/>
              </a:rPr>
              <a:t>retail </a:t>
            </a: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dirty="0">
                <a:latin typeface="Calibri"/>
                <a:cs typeface="Calibri"/>
              </a:rPr>
              <a:t>Irrigate using </a:t>
            </a:r>
            <a:r>
              <a:rPr lang="en-US" sz="1800">
                <a:latin typeface="Calibri"/>
                <a:cs typeface="Calibri"/>
              </a:rPr>
              <a:t>county water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22A29-4124-4272-B0B9-AFCE488D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75" y="675790"/>
            <a:ext cx="343622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021D7E-CE0C-45FE-B420-E1381C19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92" y="27709"/>
            <a:ext cx="3861816" cy="2896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5AD34-CCAC-415F-83E4-4FDB5D3C5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79" y="27709"/>
            <a:ext cx="3821125" cy="2896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B1BC0-0FBB-46B9-A510-139DB28A3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779" y="3161145"/>
            <a:ext cx="3821125" cy="2691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EDDA79-A51E-4C33-B54B-7DB738C9E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161144"/>
            <a:ext cx="4826508" cy="26912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18745</TotalTime>
  <Words>602</Words>
  <Application>Microsoft Office PowerPoint</Application>
  <PresentationFormat>Widescreen</PresentationFormat>
  <Paragraphs>148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2023 Eastern Region</vt:lpstr>
      <vt:lpstr>PowerPoint Presentation</vt:lpstr>
      <vt:lpstr>Scheduling our tour stops</vt:lpstr>
      <vt:lpstr>Others that were implemental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Nursery Tour Evaluations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Rumble, Lee</dc:creator>
  <cp:lastModifiedBy>Haar, Phillip Joseph</cp:lastModifiedBy>
  <cp:revision>62</cp:revision>
  <dcterms:created xsi:type="dcterms:W3CDTF">2023-06-16T15:57:09Z</dcterms:created>
  <dcterms:modified xsi:type="dcterms:W3CDTF">2024-02-20T20:35:53Z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2023-05-24T00:00:00Z</vt:filetime>
  </property>
  <property fmtid="{D5CDD505-2E9C-101B-9397-08002B2CF9AE}" pid="3" name="Creator">
    <vt:lpwstr>Acrobat PDFMaker 23 for PowerPoint</vt:lpwstr>
  </property>
  <property fmtid="{D5CDD505-2E9C-101B-9397-08002B2CF9AE}" pid="4" name="LastSaved">
    <vt:filetime>2023-06-16T00:00:00Z</vt:filetime>
  </property>
</Properties>
</file>