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68" r:id="rId3"/>
    <p:sldId id="258" r:id="rId4"/>
    <p:sldId id="263" r:id="rId5"/>
    <p:sldId id="259" r:id="rId6"/>
    <p:sldId id="266" r:id="rId7"/>
    <p:sldId id="269" r:id="rId8"/>
    <p:sldId id="265" r:id="rId9"/>
    <p:sldId id="260" r:id="rId10"/>
    <p:sldId id="274" r:id="rId11"/>
    <p:sldId id="270" r:id="rId12"/>
    <p:sldId id="272" r:id="rId13"/>
    <p:sldId id="262" r:id="rId14"/>
    <p:sldId id="273"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j3cW0/DtJOqAXxXDLZD2hTxBG/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1"/>
    <p:restoredTop sz="77226"/>
  </p:normalViewPr>
  <p:slideViewPr>
    <p:cSldViewPr snapToGrid="0">
      <p:cViewPr>
        <p:scale>
          <a:sx n="98" d="100"/>
          <a:sy n="98" d="100"/>
        </p:scale>
        <p:origin x="2360" y="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9"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5" Type="http://customschemas.google.com/relationships/presentationmetadata" Target="metadata"/></Relationships>
</file>

<file path=ppt/diagrams/_rels/data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image" Target="../media/image25.jpg"/><Relationship Id="rId4" Type="http://schemas.openxmlformats.org/officeDocument/2006/relationships/image" Target="../media/image2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image" Target="../media/image25.jpg"/><Relationship Id="rId4" Type="http://schemas.openxmlformats.org/officeDocument/2006/relationships/image" Target="../media/image28.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85C213-6B7A-E946-905B-4FAB269C5F06}" type="doc">
      <dgm:prSet loTypeId="urn:microsoft.com/office/officeart/2005/8/layout/hProcess10" loCatId="" qsTypeId="urn:microsoft.com/office/officeart/2005/8/quickstyle/simple1" qsCatId="simple" csTypeId="urn:microsoft.com/office/officeart/2005/8/colors/colorful4" csCatId="colorful" phldr="1"/>
      <dgm:spPr/>
      <dgm:t>
        <a:bodyPr/>
        <a:lstStyle/>
        <a:p>
          <a:endParaRPr lang="en-US"/>
        </a:p>
      </dgm:t>
    </dgm:pt>
    <dgm:pt modelId="{799BC79C-DB0C-B345-844B-099BBE886560}">
      <dgm:prSet phldrT="[Text]"/>
      <dgm:spPr/>
      <dgm:t>
        <a:bodyPr/>
        <a:lstStyle/>
        <a:p>
          <a:r>
            <a:rPr lang="en-US" dirty="0"/>
            <a:t>Collect sample</a:t>
          </a:r>
        </a:p>
      </dgm:t>
    </dgm:pt>
    <dgm:pt modelId="{F90C87A0-4777-5A4F-BABA-550822424FC6}" type="parTrans" cxnId="{42E3295E-E119-8947-866A-62C2DB209E66}">
      <dgm:prSet/>
      <dgm:spPr/>
      <dgm:t>
        <a:bodyPr/>
        <a:lstStyle/>
        <a:p>
          <a:endParaRPr lang="en-US"/>
        </a:p>
      </dgm:t>
    </dgm:pt>
    <dgm:pt modelId="{F1F6C4B8-521B-464B-B870-1CE9EF085A49}" type="sibTrans" cxnId="{42E3295E-E119-8947-866A-62C2DB209E66}">
      <dgm:prSet/>
      <dgm:spPr/>
      <dgm:t>
        <a:bodyPr/>
        <a:lstStyle/>
        <a:p>
          <a:endParaRPr lang="en-US"/>
        </a:p>
      </dgm:t>
    </dgm:pt>
    <dgm:pt modelId="{E7A57231-03FA-1244-86AF-1045F72AB352}">
      <dgm:prSet phldrT="[Text]"/>
      <dgm:spPr/>
      <dgm:t>
        <a:bodyPr/>
        <a:lstStyle/>
        <a:p>
          <a:r>
            <a:rPr lang="en-US" dirty="0"/>
            <a:t>Filter water</a:t>
          </a:r>
        </a:p>
      </dgm:t>
    </dgm:pt>
    <dgm:pt modelId="{D89E23C4-F9CA-2644-B077-09EC4F2CD95A}" type="parTrans" cxnId="{683E6C9A-3A89-944C-9DC2-D457D1675DCB}">
      <dgm:prSet/>
      <dgm:spPr/>
      <dgm:t>
        <a:bodyPr/>
        <a:lstStyle/>
        <a:p>
          <a:endParaRPr lang="en-US"/>
        </a:p>
      </dgm:t>
    </dgm:pt>
    <dgm:pt modelId="{7BDC40A1-FB41-EC45-9E1E-62EA2C26A65A}" type="sibTrans" cxnId="{683E6C9A-3A89-944C-9DC2-D457D1675DCB}">
      <dgm:prSet/>
      <dgm:spPr/>
      <dgm:t>
        <a:bodyPr/>
        <a:lstStyle/>
        <a:p>
          <a:endParaRPr lang="en-US"/>
        </a:p>
      </dgm:t>
    </dgm:pt>
    <dgm:pt modelId="{3E072A59-9730-1943-8AF3-B932EE5962DC}">
      <dgm:prSet phldrT="[Text]"/>
      <dgm:spPr/>
      <dgm:t>
        <a:bodyPr/>
        <a:lstStyle/>
        <a:p>
          <a:r>
            <a:rPr lang="en-US" dirty="0"/>
            <a:t>Swab tanks</a:t>
          </a:r>
        </a:p>
      </dgm:t>
    </dgm:pt>
    <dgm:pt modelId="{ABA223B5-B760-7B4E-AB9C-E6DA44642779}" type="parTrans" cxnId="{C2E55FF0-478B-354C-B1DD-6B17CBAAF806}">
      <dgm:prSet/>
      <dgm:spPr/>
      <dgm:t>
        <a:bodyPr/>
        <a:lstStyle/>
        <a:p>
          <a:endParaRPr lang="en-US"/>
        </a:p>
      </dgm:t>
    </dgm:pt>
    <dgm:pt modelId="{D417178E-7B1B-0347-9895-69CAD2828BC2}" type="sibTrans" cxnId="{C2E55FF0-478B-354C-B1DD-6B17CBAAF806}">
      <dgm:prSet/>
      <dgm:spPr/>
      <dgm:t>
        <a:bodyPr/>
        <a:lstStyle/>
        <a:p>
          <a:endParaRPr lang="en-US"/>
        </a:p>
      </dgm:t>
    </dgm:pt>
    <dgm:pt modelId="{0ADCB090-0D88-DD45-A053-C2FE5FCFE82D}">
      <dgm:prSet phldrT="[Text]"/>
      <dgm:spPr/>
      <dgm:t>
        <a:bodyPr/>
        <a:lstStyle/>
        <a:p>
          <a:r>
            <a:rPr lang="en-US" dirty="0"/>
            <a:t>Extract DNA</a:t>
          </a:r>
        </a:p>
      </dgm:t>
    </dgm:pt>
    <dgm:pt modelId="{AC5C4DEB-7829-1044-9FCF-90599C460FE1}" type="parTrans" cxnId="{18B034FE-26DE-A349-8445-F750F5407A19}">
      <dgm:prSet/>
      <dgm:spPr/>
      <dgm:t>
        <a:bodyPr/>
        <a:lstStyle/>
        <a:p>
          <a:endParaRPr lang="en-US"/>
        </a:p>
      </dgm:t>
    </dgm:pt>
    <dgm:pt modelId="{B859285E-CF87-6845-807F-9E9599D32476}" type="sibTrans" cxnId="{18B034FE-26DE-A349-8445-F750F5407A19}">
      <dgm:prSet/>
      <dgm:spPr/>
      <dgm:t>
        <a:bodyPr/>
        <a:lstStyle/>
        <a:p>
          <a:endParaRPr lang="en-US"/>
        </a:p>
      </dgm:t>
    </dgm:pt>
    <dgm:pt modelId="{FCCA0676-E17A-5C4D-B853-BC1E210D2905}">
      <dgm:prSet phldrT="[Text]"/>
      <dgm:spPr/>
      <dgm:t>
        <a:bodyPr/>
        <a:lstStyle/>
        <a:p>
          <a:r>
            <a:rPr lang="en-US" dirty="0"/>
            <a:t>Lysis buffer</a:t>
          </a:r>
        </a:p>
      </dgm:t>
    </dgm:pt>
    <dgm:pt modelId="{E8396CF2-0BE6-0F45-905D-394D46D83938}" type="parTrans" cxnId="{B47C871F-96EA-9740-A66B-4E92268A8829}">
      <dgm:prSet/>
      <dgm:spPr/>
      <dgm:t>
        <a:bodyPr/>
        <a:lstStyle/>
        <a:p>
          <a:endParaRPr lang="en-US"/>
        </a:p>
      </dgm:t>
    </dgm:pt>
    <dgm:pt modelId="{C1475CC9-DEF4-8F47-AC1C-8833DE69A6CD}" type="sibTrans" cxnId="{B47C871F-96EA-9740-A66B-4E92268A8829}">
      <dgm:prSet/>
      <dgm:spPr/>
      <dgm:t>
        <a:bodyPr/>
        <a:lstStyle/>
        <a:p>
          <a:endParaRPr lang="en-US"/>
        </a:p>
      </dgm:t>
    </dgm:pt>
    <dgm:pt modelId="{468B6143-A006-E94C-B671-B8D6EEAA760C}">
      <dgm:prSet phldrT="[Text]"/>
      <dgm:spPr/>
      <dgm:t>
        <a:bodyPr/>
        <a:lstStyle/>
        <a:p>
          <a:r>
            <a:rPr lang="en-US" dirty="0"/>
            <a:t>Ball bearing</a:t>
          </a:r>
        </a:p>
      </dgm:t>
    </dgm:pt>
    <dgm:pt modelId="{60BB5A91-4114-3E4E-9C33-E285D7CF7D24}" type="parTrans" cxnId="{C70CED2F-ACD7-E948-81D5-0FE3186F9CE8}">
      <dgm:prSet/>
      <dgm:spPr/>
      <dgm:t>
        <a:bodyPr/>
        <a:lstStyle/>
        <a:p>
          <a:endParaRPr lang="en-US"/>
        </a:p>
      </dgm:t>
    </dgm:pt>
    <dgm:pt modelId="{EAAFA5CE-CF8B-1646-8020-B1EF6F44F973}" type="sibTrans" cxnId="{C70CED2F-ACD7-E948-81D5-0FE3186F9CE8}">
      <dgm:prSet/>
      <dgm:spPr/>
      <dgm:t>
        <a:bodyPr/>
        <a:lstStyle/>
        <a:p>
          <a:endParaRPr lang="en-US"/>
        </a:p>
      </dgm:t>
    </dgm:pt>
    <dgm:pt modelId="{E6EB17D7-FD9D-6C43-A62D-B18DE369F3A1}">
      <dgm:prSet phldrT="[Text]"/>
      <dgm:spPr/>
      <dgm:t>
        <a:bodyPr/>
        <a:lstStyle/>
        <a:p>
          <a:r>
            <a:rPr lang="en-US" dirty="0"/>
            <a:t>General </a:t>
          </a:r>
          <a:r>
            <a:rPr lang="en-US" i="1" dirty="0"/>
            <a:t>Vibrio</a:t>
          </a:r>
          <a:r>
            <a:rPr lang="en-US" dirty="0"/>
            <a:t> LAMP</a:t>
          </a:r>
        </a:p>
      </dgm:t>
    </dgm:pt>
    <dgm:pt modelId="{B546C9D5-1605-6E4C-BCBE-5EEC093A2E0D}" type="parTrans" cxnId="{15785E1E-3C80-034B-BA6A-3FBA7927CEDA}">
      <dgm:prSet/>
      <dgm:spPr/>
      <dgm:t>
        <a:bodyPr/>
        <a:lstStyle/>
        <a:p>
          <a:endParaRPr lang="en-US"/>
        </a:p>
      </dgm:t>
    </dgm:pt>
    <dgm:pt modelId="{FED4E147-1A04-F346-8EA5-41F852C9ECF5}" type="sibTrans" cxnId="{15785E1E-3C80-034B-BA6A-3FBA7927CEDA}">
      <dgm:prSet/>
      <dgm:spPr/>
      <dgm:t>
        <a:bodyPr/>
        <a:lstStyle/>
        <a:p>
          <a:endParaRPr lang="en-US"/>
        </a:p>
      </dgm:t>
    </dgm:pt>
    <dgm:pt modelId="{FA71545C-DA15-D042-BEA3-3E38E04D289A}">
      <dgm:prSet phldrT="[Text]"/>
      <dgm:spPr/>
      <dgm:t>
        <a:bodyPr/>
        <a:lstStyle/>
        <a:p>
          <a:r>
            <a:rPr lang="en-US" dirty="0"/>
            <a:t>Add primer mix and master mix</a:t>
          </a:r>
        </a:p>
      </dgm:t>
    </dgm:pt>
    <dgm:pt modelId="{38F86521-B00F-E64A-98B2-3291F9D6337A}" type="parTrans" cxnId="{2084490B-FE27-2F4A-9B2A-07B2E8BAFE80}">
      <dgm:prSet/>
      <dgm:spPr/>
      <dgm:t>
        <a:bodyPr/>
        <a:lstStyle/>
        <a:p>
          <a:endParaRPr lang="en-US"/>
        </a:p>
      </dgm:t>
    </dgm:pt>
    <dgm:pt modelId="{B82F02A0-39BE-8647-AB03-0E26992C396F}" type="sibTrans" cxnId="{2084490B-FE27-2F4A-9B2A-07B2E8BAFE80}">
      <dgm:prSet/>
      <dgm:spPr/>
      <dgm:t>
        <a:bodyPr/>
        <a:lstStyle/>
        <a:p>
          <a:endParaRPr lang="en-US"/>
        </a:p>
      </dgm:t>
    </dgm:pt>
    <dgm:pt modelId="{25345DE6-ACA6-4745-8AE3-DF1F6F8FB210}">
      <dgm:prSet phldrT="[Text]"/>
      <dgm:spPr/>
      <dgm:t>
        <a:bodyPr/>
        <a:lstStyle/>
        <a:p>
          <a:r>
            <a:rPr lang="en-US" dirty="0"/>
            <a:t>Incubate 30 minutes</a:t>
          </a:r>
        </a:p>
      </dgm:t>
    </dgm:pt>
    <dgm:pt modelId="{C642FAB7-2C2E-E944-9470-EE4EE972E9BD}" type="parTrans" cxnId="{7EB2807A-A69B-E545-A0B8-B3C549CCE7BB}">
      <dgm:prSet/>
      <dgm:spPr/>
      <dgm:t>
        <a:bodyPr/>
        <a:lstStyle/>
        <a:p>
          <a:endParaRPr lang="en-US"/>
        </a:p>
      </dgm:t>
    </dgm:pt>
    <dgm:pt modelId="{7CC58FA3-4B83-6544-A6DF-9F6DE54929B8}" type="sibTrans" cxnId="{7EB2807A-A69B-E545-A0B8-B3C549CCE7BB}">
      <dgm:prSet/>
      <dgm:spPr/>
      <dgm:t>
        <a:bodyPr/>
        <a:lstStyle/>
        <a:p>
          <a:endParaRPr lang="en-US"/>
        </a:p>
      </dgm:t>
    </dgm:pt>
    <dgm:pt modelId="{A40F852D-11CC-B344-83AE-64427DCAB7D8}">
      <dgm:prSet phldrT="[Text]"/>
      <dgm:spPr/>
      <dgm:t>
        <a:bodyPr/>
        <a:lstStyle/>
        <a:p>
          <a:r>
            <a:rPr lang="en-US" i="0" dirty="0"/>
            <a:t>Specific</a:t>
          </a:r>
          <a:r>
            <a:rPr lang="en-US" i="1" dirty="0"/>
            <a:t> Vibrio</a:t>
          </a:r>
          <a:r>
            <a:rPr lang="en-US" dirty="0"/>
            <a:t> or JOD LAMP</a:t>
          </a:r>
        </a:p>
      </dgm:t>
    </dgm:pt>
    <dgm:pt modelId="{7C4206DA-E6D8-B549-83F8-73D389898025}" type="parTrans" cxnId="{F39787C6-89E3-AC49-A3EB-F40A629BA5AF}">
      <dgm:prSet/>
      <dgm:spPr/>
      <dgm:t>
        <a:bodyPr/>
        <a:lstStyle/>
        <a:p>
          <a:endParaRPr lang="en-US"/>
        </a:p>
      </dgm:t>
    </dgm:pt>
    <dgm:pt modelId="{457A80CF-CB8C-3F49-93A9-F988EB290C86}" type="sibTrans" cxnId="{F39787C6-89E3-AC49-A3EB-F40A629BA5AF}">
      <dgm:prSet/>
      <dgm:spPr/>
      <dgm:t>
        <a:bodyPr/>
        <a:lstStyle/>
        <a:p>
          <a:endParaRPr lang="en-US"/>
        </a:p>
      </dgm:t>
    </dgm:pt>
    <dgm:pt modelId="{A207518D-72FA-7941-BCB0-4A45F660535E}">
      <dgm:prSet phldrT="[Text]"/>
      <dgm:spPr/>
      <dgm:t>
        <a:bodyPr/>
        <a:lstStyle/>
        <a:p>
          <a:r>
            <a:rPr lang="en-US" dirty="0"/>
            <a:t>Run all or any species level assay</a:t>
          </a:r>
        </a:p>
      </dgm:t>
    </dgm:pt>
    <dgm:pt modelId="{681D72AC-1AA8-3F4E-ADAA-146FFF01423E}" type="parTrans" cxnId="{C63EF7E8-287C-2B4F-92AF-06CADD989A40}">
      <dgm:prSet/>
      <dgm:spPr/>
      <dgm:t>
        <a:bodyPr/>
        <a:lstStyle/>
        <a:p>
          <a:endParaRPr lang="en-US"/>
        </a:p>
      </dgm:t>
    </dgm:pt>
    <dgm:pt modelId="{D8F42736-02C9-004A-BD70-4917C1C8D453}" type="sibTrans" cxnId="{C63EF7E8-287C-2B4F-92AF-06CADD989A40}">
      <dgm:prSet/>
      <dgm:spPr/>
      <dgm:t>
        <a:bodyPr/>
        <a:lstStyle/>
        <a:p>
          <a:endParaRPr lang="en-US"/>
        </a:p>
      </dgm:t>
    </dgm:pt>
    <dgm:pt modelId="{F6DE2EE8-9F32-EC48-90F6-DC0D2ED0FCDD}">
      <dgm:prSet phldrT="[Text]"/>
      <dgm:spPr/>
      <dgm:t>
        <a:bodyPr/>
        <a:lstStyle/>
        <a:p>
          <a:r>
            <a:rPr lang="en-US" dirty="0"/>
            <a:t>Incubate 30 minutes</a:t>
          </a:r>
        </a:p>
      </dgm:t>
    </dgm:pt>
    <dgm:pt modelId="{5E805241-F37D-504F-9184-A46903A22FAB}" type="parTrans" cxnId="{D63E163C-DC6B-F041-A938-01A79747487D}">
      <dgm:prSet/>
      <dgm:spPr/>
      <dgm:t>
        <a:bodyPr/>
        <a:lstStyle/>
        <a:p>
          <a:endParaRPr lang="en-US"/>
        </a:p>
      </dgm:t>
    </dgm:pt>
    <dgm:pt modelId="{42E92ED5-51CA-C34E-914D-51622B00BD14}" type="sibTrans" cxnId="{D63E163C-DC6B-F041-A938-01A79747487D}">
      <dgm:prSet/>
      <dgm:spPr/>
      <dgm:t>
        <a:bodyPr/>
        <a:lstStyle/>
        <a:p>
          <a:endParaRPr lang="en-US"/>
        </a:p>
      </dgm:t>
    </dgm:pt>
    <dgm:pt modelId="{ECA0B4E4-D307-C64D-853E-B0F65F0B50E2}">
      <dgm:prSet phldrT="[Text]"/>
      <dgm:spPr/>
      <dgm:t>
        <a:bodyPr/>
        <a:lstStyle/>
        <a:p>
          <a:r>
            <a:rPr lang="en-US" dirty="0"/>
            <a:t>Homogenize tissue</a:t>
          </a:r>
        </a:p>
      </dgm:t>
    </dgm:pt>
    <dgm:pt modelId="{AF0209E2-9803-1349-B41C-D6E6521D3EFB}" type="parTrans" cxnId="{D1DC9E62-C1B0-F541-A46F-396CD6030B6E}">
      <dgm:prSet/>
      <dgm:spPr/>
      <dgm:t>
        <a:bodyPr/>
        <a:lstStyle/>
        <a:p>
          <a:endParaRPr lang="en-US"/>
        </a:p>
      </dgm:t>
    </dgm:pt>
    <dgm:pt modelId="{0DC5FCD8-4EDE-464F-95A4-C0B0B596D479}" type="sibTrans" cxnId="{D1DC9E62-C1B0-F541-A46F-396CD6030B6E}">
      <dgm:prSet/>
      <dgm:spPr/>
      <dgm:t>
        <a:bodyPr/>
        <a:lstStyle/>
        <a:p>
          <a:endParaRPr lang="en-US"/>
        </a:p>
      </dgm:t>
    </dgm:pt>
    <dgm:pt modelId="{C8FEF9DB-1DD4-CB47-9AE5-7B6AED8DE882}">
      <dgm:prSet phldrT="[Text]"/>
      <dgm:spPr/>
      <dgm:t>
        <a:bodyPr/>
        <a:lstStyle/>
        <a:p>
          <a:r>
            <a:rPr lang="en-US" dirty="0"/>
            <a:t>5mL tube</a:t>
          </a:r>
        </a:p>
      </dgm:t>
    </dgm:pt>
    <dgm:pt modelId="{103FF7FA-5E90-E944-AE72-63EA75A90C14}" type="parTrans" cxnId="{236E3E4A-66E9-3D4F-9D75-054424B00E2C}">
      <dgm:prSet/>
      <dgm:spPr/>
      <dgm:t>
        <a:bodyPr/>
        <a:lstStyle/>
        <a:p>
          <a:endParaRPr lang="en-US"/>
        </a:p>
      </dgm:t>
    </dgm:pt>
    <dgm:pt modelId="{C99EF2A7-D11E-DE41-83B6-1AB99F94803B}" type="sibTrans" cxnId="{236E3E4A-66E9-3D4F-9D75-054424B00E2C}">
      <dgm:prSet/>
      <dgm:spPr/>
      <dgm:t>
        <a:bodyPr/>
        <a:lstStyle/>
        <a:p>
          <a:endParaRPr lang="en-US"/>
        </a:p>
      </dgm:t>
    </dgm:pt>
    <dgm:pt modelId="{D5DE0AAD-3ED4-7540-A3F6-E171593A4674}" type="pres">
      <dgm:prSet presAssocID="{3B85C213-6B7A-E946-905B-4FAB269C5F06}" presName="Name0" presStyleCnt="0">
        <dgm:presLayoutVars>
          <dgm:dir/>
          <dgm:resizeHandles val="exact"/>
        </dgm:presLayoutVars>
      </dgm:prSet>
      <dgm:spPr/>
    </dgm:pt>
    <dgm:pt modelId="{9FE529A1-4ADC-B447-A039-4CBD1BA2236E}" type="pres">
      <dgm:prSet presAssocID="{799BC79C-DB0C-B345-844B-099BBE886560}" presName="composite" presStyleCnt="0"/>
      <dgm:spPr/>
    </dgm:pt>
    <dgm:pt modelId="{4D9C0D13-F30D-F040-80F6-0417F51999EC}" type="pres">
      <dgm:prSet presAssocID="{799BC79C-DB0C-B345-844B-099BBE886560}" presName="imagSh" presStyleLbl="bgImgPlace1" presStyleIdx="0" presStyleCnt="4"/>
      <dgm:spPr>
        <a:blipFill rotWithShape="1">
          <a:blip xmlns:r="http://schemas.openxmlformats.org/officeDocument/2006/relationships" r:embed="rId1"/>
          <a:srcRect/>
          <a:stretch>
            <a:fillRect l="-17000" r="-17000"/>
          </a:stretch>
        </a:blipFill>
      </dgm:spPr>
    </dgm:pt>
    <dgm:pt modelId="{A83E45A4-2D24-C144-8DBF-B5D4BD7F50CA}" type="pres">
      <dgm:prSet presAssocID="{799BC79C-DB0C-B345-844B-099BBE886560}" presName="txNode" presStyleLbl="node1" presStyleIdx="0" presStyleCnt="4">
        <dgm:presLayoutVars>
          <dgm:bulletEnabled val="1"/>
        </dgm:presLayoutVars>
      </dgm:prSet>
      <dgm:spPr/>
    </dgm:pt>
    <dgm:pt modelId="{16C5AB84-F895-D941-85DA-DF8EF8061494}" type="pres">
      <dgm:prSet presAssocID="{F1F6C4B8-521B-464B-B870-1CE9EF085A49}" presName="sibTrans" presStyleLbl="sibTrans2D1" presStyleIdx="0" presStyleCnt="3"/>
      <dgm:spPr/>
    </dgm:pt>
    <dgm:pt modelId="{FD9A828B-51EA-DB49-8BEB-91EB0CBBFC35}" type="pres">
      <dgm:prSet presAssocID="{F1F6C4B8-521B-464B-B870-1CE9EF085A49}" presName="connTx" presStyleLbl="sibTrans2D1" presStyleIdx="0" presStyleCnt="3"/>
      <dgm:spPr/>
    </dgm:pt>
    <dgm:pt modelId="{6706F9E3-D506-BA4D-8525-FC0230675B1E}" type="pres">
      <dgm:prSet presAssocID="{0ADCB090-0D88-DD45-A053-C2FE5FCFE82D}" presName="composite" presStyleCnt="0"/>
      <dgm:spPr/>
    </dgm:pt>
    <dgm:pt modelId="{11BD9BB4-1FC1-324D-8B94-A4FCE784286D}" type="pres">
      <dgm:prSet presAssocID="{0ADCB090-0D88-DD45-A053-C2FE5FCFE82D}" presName="imagSh" presStyleLbl="bgImgPlace1" presStyleIdx="1" presStyleCnt="4"/>
      <dgm:spPr>
        <a:blipFill rotWithShape="1">
          <a:blip xmlns:r="http://schemas.openxmlformats.org/officeDocument/2006/relationships" r:embed="rId2"/>
          <a:srcRect/>
          <a:stretch>
            <a:fillRect l="-17000" r="-17000"/>
          </a:stretch>
        </a:blipFill>
      </dgm:spPr>
    </dgm:pt>
    <dgm:pt modelId="{2B890AFF-ED93-0447-920B-2F07AF3DAFE8}" type="pres">
      <dgm:prSet presAssocID="{0ADCB090-0D88-DD45-A053-C2FE5FCFE82D}" presName="txNode" presStyleLbl="node1" presStyleIdx="1" presStyleCnt="4">
        <dgm:presLayoutVars>
          <dgm:bulletEnabled val="1"/>
        </dgm:presLayoutVars>
      </dgm:prSet>
      <dgm:spPr/>
    </dgm:pt>
    <dgm:pt modelId="{294DEB2E-1F70-5244-95C6-898656790814}" type="pres">
      <dgm:prSet presAssocID="{B859285E-CF87-6845-807F-9E9599D32476}" presName="sibTrans" presStyleLbl="sibTrans2D1" presStyleIdx="1" presStyleCnt="3"/>
      <dgm:spPr/>
    </dgm:pt>
    <dgm:pt modelId="{DD461FFD-8D0E-4D4C-BA3E-EECC17CA98E3}" type="pres">
      <dgm:prSet presAssocID="{B859285E-CF87-6845-807F-9E9599D32476}" presName="connTx" presStyleLbl="sibTrans2D1" presStyleIdx="1" presStyleCnt="3"/>
      <dgm:spPr/>
    </dgm:pt>
    <dgm:pt modelId="{C72A2803-EFB9-1C42-A1EC-2F8AE4709B32}" type="pres">
      <dgm:prSet presAssocID="{E6EB17D7-FD9D-6C43-A62D-B18DE369F3A1}" presName="composite" presStyleCnt="0"/>
      <dgm:spPr/>
    </dgm:pt>
    <dgm:pt modelId="{3A51E8BD-DC07-5142-A908-74A11E7657A7}" type="pres">
      <dgm:prSet presAssocID="{E6EB17D7-FD9D-6C43-A62D-B18DE369F3A1}" presName="imagSh" presStyleLbl="bgImgPlace1" presStyleIdx="2" presStyleCnt="4"/>
      <dgm:spPr>
        <a:blipFill rotWithShape="1">
          <a:blip xmlns:r="http://schemas.openxmlformats.org/officeDocument/2006/relationships" r:embed="rId3"/>
          <a:srcRect/>
          <a:stretch>
            <a:fillRect l="-17000" r="-17000"/>
          </a:stretch>
        </a:blipFill>
      </dgm:spPr>
    </dgm:pt>
    <dgm:pt modelId="{D8575270-57A5-FA4E-9048-E42629074089}" type="pres">
      <dgm:prSet presAssocID="{E6EB17D7-FD9D-6C43-A62D-B18DE369F3A1}" presName="txNode" presStyleLbl="node1" presStyleIdx="2" presStyleCnt="4">
        <dgm:presLayoutVars>
          <dgm:bulletEnabled val="1"/>
        </dgm:presLayoutVars>
      </dgm:prSet>
      <dgm:spPr/>
    </dgm:pt>
    <dgm:pt modelId="{033EF19D-2ECF-6E46-8061-0098FF6CB967}" type="pres">
      <dgm:prSet presAssocID="{FED4E147-1A04-F346-8EA5-41F852C9ECF5}" presName="sibTrans" presStyleLbl="sibTrans2D1" presStyleIdx="2" presStyleCnt="3"/>
      <dgm:spPr/>
    </dgm:pt>
    <dgm:pt modelId="{DBEE9A07-2A62-BD49-BA50-189CE0ABD3D9}" type="pres">
      <dgm:prSet presAssocID="{FED4E147-1A04-F346-8EA5-41F852C9ECF5}" presName="connTx" presStyleLbl="sibTrans2D1" presStyleIdx="2" presStyleCnt="3"/>
      <dgm:spPr/>
    </dgm:pt>
    <dgm:pt modelId="{063A8658-6E30-4C45-838C-751041459BAE}" type="pres">
      <dgm:prSet presAssocID="{A40F852D-11CC-B344-83AE-64427DCAB7D8}" presName="composite" presStyleCnt="0"/>
      <dgm:spPr/>
    </dgm:pt>
    <dgm:pt modelId="{D88B7FA1-CA82-3844-80CC-73D6B3F13967}" type="pres">
      <dgm:prSet presAssocID="{A40F852D-11CC-B344-83AE-64427DCAB7D8}" presName="imagSh" presStyleLbl="bgImgPlace1" presStyleIdx="3" presStyleCnt="4"/>
      <dgm:spPr>
        <a:blipFill rotWithShape="1">
          <a:blip xmlns:r="http://schemas.openxmlformats.org/officeDocument/2006/relationships" r:embed="rId4"/>
          <a:srcRect/>
          <a:stretch>
            <a:fillRect l="-17000" r="-17000"/>
          </a:stretch>
        </a:blipFill>
      </dgm:spPr>
    </dgm:pt>
    <dgm:pt modelId="{3E65160C-300E-AF4B-AD78-8AB00F78754D}" type="pres">
      <dgm:prSet presAssocID="{A40F852D-11CC-B344-83AE-64427DCAB7D8}" presName="txNode" presStyleLbl="node1" presStyleIdx="3" presStyleCnt="4">
        <dgm:presLayoutVars>
          <dgm:bulletEnabled val="1"/>
        </dgm:presLayoutVars>
      </dgm:prSet>
      <dgm:spPr/>
    </dgm:pt>
  </dgm:ptLst>
  <dgm:cxnLst>
    <dgm:cxn modelId="{2084490B-FE27-2F4A-9B2A-07B2E8BAFE80}" srcId="{E6EB17D7-FD9D-6C43-A62D-B18DE369F3A1}" destId="{FA71545C-DA15-D042-BEA3-3E38E04D289A}" srcOrd="0" destOrd="0" parTransId="{38F86521-B00F-E64A-98B2-3291F9D6337A}" sibTransId="{B82F02A0-39BE-8647-AB03-0E26992C396F}"/>
    <dgm:cxn modelId="{15785E1E-3C80-034B-BA6A-3FBA7927CEDA}" srcId="{3B85C213-6B7A-E946-905B-4FAB269C5F06}" destId="{E6EB17D7-FD9D-6C43-A62D-B18DE369F3A1}" srcOrd="2" destOrd="0" parTransId="{B546C9D5-1605-6E4C-BCBE-5EEC093A2E0D}" sibTransId="{FED4E147-1A04-F346-8EA5-41F852C9ECF5}"/>
    <dgm:cxn modelId="{B47C871F-96EA-9740-A66B-4E92268A8829}" srcId="{0ADCB090-0D88-DD45-A053-C2FE5FCFE82D}" destId="{FCCA0676-E17A-5C4D-B853-BC1E210D2905}" srcOrd="1" destOrd="0" parTransId="{E8396CF2-0BE6-0F45-905D-394D46D83938}" sibTransId="{C1475CC9-DEF4-8F47-AC1C-8833DE69A6CD}"/>
    <dgm:cxn modelId="{62569522-3B1E-8348-BD24-BF37340E50B4}" type="presOf" srcId="{3E072A59-9730-1943-8AF3-B932EE5962DC}" destId="{A83E45A4-2D24-C144-8DBF-B5D4BD7F50CA}" srcOrd="0" destOrd="2" presId="urn:microsoft.com/office/officeart/2005/8/layout/hProcess10"/>
    <dgm:cxn modelId="{CE72B125-18DF-8745-B17D-427EB989A06B}" type="presOf" srcId="{FA71545C-DA15-D042-BEA3-3E38E04D289A}" destId="{D8575270-57A5-FA4E-9048-E42629074089}" srcOrd="0" destOrd="1" presId="urn:microsoft.com/office/officeart/2005/8/layout/hProcess10"/>
    <dgm:cxn modelId="{A95CDF2D-2614-0D47-A942-421BD2BD2166}" type="presOf" srcId="{B859285E-CF87-6845-807F-9E9599D32476}" destId="{DD461FFD-8D0E-4D4C-BA3E-EECC17CA98E3}" srcOrd="1" destOrd="0" presId="urn:microsoft.com/office/officeart/2005/8/layout/hProcess10"/>
    <dgm:cxn modelId="{C70CED2F-ACD7-E948-81D5-0FE3186F9CE8}" srcId="{0ADCB090-0D88-DD45-A053-C2FE5FCFE82D}" destId="{468B6143-A006-E94C-B671-B8D6EEAA760C}" srcOrd="2" destOrd="0" parTransId="{60BB5A91-4114-3E4E-9C33-E285D7CF7D24}" sibTransId="{EAAFA5CE-CF8B-1646-8020-B1EF6F44F973}"/>
    <dgm:cxn modelId="{C95E8C32-0F7E-EB4F-9CEB-2FA566901882}" type="presOf" srcId="{C8FEF9DB-1DD4-CB47-9AE5-7B6AED8DE882}" destId="{2B890AFF-ED93-0447-920B-2F07AF3DAFE8}" srcOrd="0" destOrd="1" presId="urn:microsoft.com/office/officeart/2005/8/layout/hProcess10"/>
    <dgm:cxn modelId="{D63E163C-DC6B-F041-A938-01A79747487D}" srcId="{A40F852D-11CC-B344-83AE-64427DCAB7D8}" destId="{F6DE2EE8-9F32-EC48-90F6-DC0D2ED0FCDD}" srcOrd="1" destOrd="0" parTransId="{5E805241-F37D-504F-9184-A46903A22FAB}" sibTransId="{42E92ED5-51CA-C34E-914D-51622B00BD14}"/>
    <dgm:cxn modelId="{236E3E4A-66E9-3D4F-9D75-054424B00E2C}" srcId="{0ADCB090-0D88-DD45-A053-C2FE5FCFE82D}" destId="{C8FEF9DB-1DD4-CB47-9AE5-7B6AED8DE882}" srcOrd="0" destOrd="0" parTransId="{103FF7FA-5E90-E944-AE72-63EA75A90C14}" sibTransId="{C99EF2A7-D11E-DE41-83B6-1AB99F94803B}"/>
    <dgm:cxn modelId="{C28DB04F-0125-214A-87CC-895D458E891D}" type="presOf" srcId="{F1F6C4B8-521B-464B-B870-1CE9EF085A49}" destId="{FD9A828B-51EA-DB49-8BEB-91EB0CBBFC35}" srcOrd="1" destOrd="0" presId="urn:microsoft.com/office/officeart/2005/8/layout/hProcess10"/>
    <dgm:cxn modelId="{42E3295E-E119-8947-866A-62C2DB209E66}" srcId="{3B85C213-6B7A-E946-905B-4FAB269C5F06}" destId="{799BC79C-DB0C-B345-844B-099BBE886560}" srcOrd="0" destOrd="0" parTransId="{F90C87A0-4777-5A4F-BABA-550822424FC6}" sibTransId="{F1F6C4B8-521B-464B-B870-1CE9EF085A49}"/>
    <dgm:cxn modelId="{A023E161-0D54-E143-87D7-A7280BB7DAD4}" type="presOf" srcId="{0ADCB090-0D88-DD45-A053-C2FE5FCFE82D}" destId="{2B890AFF-ED93-0447-920B-2F07AF3DAFE8}" srcOrd="0" destOrd="0" presId="urn:microsoft.com/office/officeart/2005/8/layout/hProcess10"/>
    <dgm:cxn modelId="{D1DC9E62-C1B0-F541-A46F-396CD6030B6E}" srcId="{799BC79C-DB0C-B345-844B-099BBE886560}" destId="{ECA0B4E4-D307-C64D-853E-B0F65F0B50E2}" srcOrd="2" destOrd="0" parTransId="{AF0209E2-9803-1349-B41C-D6E6521D3EFB}" sibTransId="{0DC5FCD8-4EDE-464F-95A4-C0B0B596D479}"/>
    <dgm:cxn modelId="{93E4A46A-DBA8-BA45-8327-CD7DB191ECCC}" type="presOf" srcId="{799BC79C-DB0C-B345-844B-099BBE886560}" destId="{A83E45A4-2D24-C144-8DBF-B5D4BD7F50CA}" srcOrd="0" destOrd="0" presId="urn:microsoft.com/office/officeart/2005/8/layout/hProcess10"/>
    <dgm:cxn modelId="{121CC870-5435-0D4A-94B7-46F339BCDB05}" type="presOf" srcId="{25345DE6-ACA6-4745-8AE3-DF1F6F8FB210}" destId="{D8575270-57A5-FA4E-9048-E42629074089}" srcOrd="0" destOrd="2" presId="urn:microsoft.com/office/officeart/2005/8/layout/hProcess10"/>
    <dgm:cxn modelId="{7EB2807A-A69B-E545-A0B8-B3C549CCE7BB}" srcId="{E6EB17D7-FD9D-6C43-A62D-B18DE369F3A1}" destId="{25345DE6-ACA6-4745-8AE3-DF1F6F8FB210}" srcOrd="1" destOrd="0" parTransId="{C642FAB7-2C2E-E944-9470-EE4EE972E9BD}" sibTransId="{7CC58FA3-4B83-6544-A6DF-9F6DE54929B8}"/>
    <dgm:cxn modelId="{4A10A782-27F7-BD4A-88C0-E055C56CA0FD}" type="presOf" srcId="{B859285E-CF87-6845-807F-9E9599D32476}" destId="{294DEB2E-1F70-5244-95C6-898656790814}" srcOrd="0" destOrd="0" presId="urn:microsoft.com/office/officeart/2005/8/layout/hProcess10"/>
    <dgm:cxn modelId="{B1121085-FCC6-FF4C-8909-122E589D0E26}" type="presOf" srcId="{A207518D-72FA-7941-BCB0-4A45F660535E}" destId="{3E65160C-300E-AF4B-AD78-8AB00F78754D}" srcOrd="0" destOrd="1" presId="urn:microsoft.com/office/officeart/2005/8/layout/hProcess10"/>
    <dgm:cxn modelId="{683E6C9A-3A89-944C-9DC2-D457D1675DCB}" srcId="{799BC79C-DB0C-B345-844B-099BBE886560}" destId="{E7A57231-03FA-1244-86AF-1045F72AB352}" srcOrd="0" destOrd="0" parTransId="{D89E23C4-F9CA-2644-B077-09EC4F2CD95A}" sibTransId="{7BDC40A1-FB41-EC45-9E1E-62EA2C26A65A}"/>
    <dgm:cxn modelId="{47E3B0A3-2DDE-F74D-BF40-6F3D067E180E}" type="presOf" srcId="{ECA0B4E4-D307-C64D-853E-B0F65F0B50E2}" destId="{A83E45A4-2D24-C144-8DBF-B5D4BD7F50CA}" srcOrd="0" destOrd="3" presId="urn:microsoft.com/office/officeart/2005/8/layout/hProcess10"/>
    <dgm:cxn modelId="{DA26BAAF-BCA0-374C-98F7-401DD768DCA5}" type="presOf" srcId="{FED4E147-1A04-F346-8EA5-41F852C9ECF5}" destId="{DBEE9A07-2A62-BD49-BA50-189CE0ABD3D9}" srcOrd="1" destOrd="0" presId="urn:microsoft.com/office/officeart/2005/8/layout/hProcess10"/>
    <dgm:cxn modelId="{C02331BE-B224-D645-A395-0E57C28FBF60}" type="presOf" srcId="{FED4E147-1A04-F346-8EA5-41F852C9ECF5}" destId="{033EF19D-2ECF-6E46-8061-0098FF6CB967}" srcOrd="0" destOrd="0" presId="urn:microsoft.com/office/officeart/2005/8/layout/hProcess10"/>
    <dgm:cxn modelId="{F4994BC2-FFBB-1445-A5F9-90E94338F10E}" type="presOf" srcId="{E6EB17D7-FD9D-6C43-A62D-B18DE369F3A1}" destId="{D8575270-57A5-FA4E-9048-E42629074089}" srcOrd="0" destOrd="0" presId="urn:microsoft.com/office/officeart/2005/8/layout/hProcess10"/>
    <dgm:cxn modelId="{F39787C6-89E3-AC49-A3EB-F40A629BA5AF}" srcId="{3B85C213-6B7A-E946-905B-4FAB269C5F06}" destId="{A40F852D-11CC-B344-83AE-64427DCAB7D8}" srcOrd="3" destOrd="0" parTransId="{7C4206DA-E6D8-B549-83F8-73D389898025}" sibTransId="{457A80CF-CB8C-3F49-93A9-F988EB290C86}"/>
    <dgm:cxn modelId="{957698D3-1FA1-8B42-9388-B1E95F37AE47}" type="presOf" srcId="{FCCA0676-E17A-5C4D-B853-BC1E210D2905}" destId="{2B890AFF-ED93-0447-920B-2F07AF3DAFE8}" srcOrd="0" destOrd="2" presId="urn:microsoft.com/office/officeart/2005/8/layout/hProcess10"/>
    <dgm:cxn modelId="{A360FFD3-7EB1-3246-9432-6B91C0011B83}" type="presOf" srcId="{3B85C213-6B7A-E946-905B-4FAB269C5F06}" destId="{D5DE0AAD-3ED4-7540-A3F6-E171593A4674}" srcOrd="0" destOrd="0" presId="urn:microsoft.com/office/officeart/2005/8/layout/hProcess10"/>
    <dgm:cxn modelId="{6C99FBD5-3243-444A-83B4-FCD94CB9EE7F}" type="presOf" srcId="{A40F852D-11CC-B344-83AE-64427DCAB7D8}" destId="{3E65160C-300E-AF4B-AD78-8AB00F78754D}" srcOrd="0" destOrd="0" presId="urn:microsoft.com/office/officeart/2005/8/layout/hProcess10"/>
    <dgm:cxn modelId="{072E36E2-E18D-E94F-AD5A-514C794725BC}" type="presOf" srcId="{E7A57231-03FA-1244-86AF-1045F72AB352}" destId="{A83E45A4-2D24-C144-8DBF-B5D4BD7F50CA}" srcOrd="0" destOrd="1" presId="urn:microsoft.com/office/officeart/2005/8/layout/hProcess10"/>
    <dgm:cxn modelId="{A40BCAE3-5EFF-8342-8A81-C85F9121988D}" type="presOf" srcId="{F1F6C4B8-521B-464B-B870-1CE9EF085A49}" destId="{16C5AB84-F895-D941-85DA-DF8EF8061494}" srcOrd="0" destOrd="0" presId="urn:microsoft.com/office/officeart/2005/8/layout/hProcess10"/>
    <dgm:cxn modelId="{C63EF7E8-287C-2B4F-92AF-06CADD989A40}" srcId="{A40F852D-11CC-B344-83AE-64427DCAB7D8}" destId="{A207518D-72FA-7941-BCB0-4A45F660535E}" srcOrd="0" destOrd="0" parTransId="{681D72AC-1AA8-3F4E-ADAA-146FFF01423E}" sibTransId="{D8F42736-02C9-004A-BD70-4917C1C8D453}"/>
    <dgm:cxn modelId="{C2E55FF0-478B-354C-B1DD-6B17CBAAF806}" srcId="{799BC79C-DB0C-B345-844B-099BBE886560}" destId="{3E072A59-9730-1943-8AF3-B932EE5962DC}" srcOrd="1" destOrd="0" parTransId="{ABA223B5-B760-7B4E-AB9C-E6DA44642779}" sibTransId="{D417178E-7B1B-0347-9895-69CAD2828BC2}"/>
    <dgm:cxn modelId="{CB4434F3-073E-B448-8B60-8CBB792B6DBE}" type="presOf" srcId="{468B6143-A006-E94C-B671-B8D6EEAA760C}" destId="{2B890AFF-ED93-0447-920B-2F07AF3DAFE8}" srcOrd="0" destOrd="3" presId="urn:microsoft.com/office/officeart/2005/8/layout/hProcess10"/>
    <dgm:cxn modelId="{0676ADF7-5705-5842-89A0-30B99F90FED1}" type="presOf" srcId="{F6DE2EE8-9F32-EC48-90F6-DC0D2ED0FCDD}" destId="{3E65160C-300E-AF4B-AD78-8AB00F78754D}" srcOrd="0" destOrd="2" presId="urn:microsoft.com/office/officeart/2005/8/layout/hProcess10"/>
    <dgm:cxn modelId="{18B034FE-26DE-A349-8445-F750F5407A19}" srcId="{3B85C213-6B7A-E946-905B-4FAB269C5F06}" destId="{0ADCB090-0D88-DD45-A053-C2FE5FCFE82D}" srcOrd="1" destOrd="0" parTransId="{AC5C4DEB-7829-1044-9FCF-90599C460FE1}" sibTransId="{B859285E-CF87-6845-807F-9E9599D32476}"/>
    <dgm:cxn modelId="{409B0999-DC47-DA49-BAAC-D0E909713260}" type="presParOf" srcId="{D5DE0AAD-3ED4-7540-A3F6-E171593A4674}" destId="{9FE529A1-4ADC-B447-A039-4CBD1BA2236E}" srcOrd="0" destOrd="0" presId="urn:microsoft.com/office/officeart/2005/8/layout/hProcess10"/>
    <dgm:cxn modelId="{298C8117-E63C-DC4F-BCAE-D565D6633739}" type="presParOf" srcId="{9FE529A1-4ADC-B447-A039-4CBD1BA2236E}" destId="{4D9C0D13-F30D-F040-80F6-0417F51999EC}" srcOrd="0" destOrd="0" presId="urn:microsoft.com/office/officeart/2005/8/layout/hProcess10"/>
    <dgm:cxn modelId="{FE805A41-6E31-7D4F-9EFB-3E52B3D4991C}" type="presParOf" srcId="{9FE529A1-4ADC-B447-A039-4CBD1BA2236E}" destId="{A83E45A4-2D24-C144-8DBF-B5D4BD7F50CA}" srcOrd="1" destOrd="0" presId="urn:microsoft.com/office/officeart/2005/8/layout/hProcess10"/>
    <dgm:cxn modelId="{906BDF77-DA5A-1F4D-8A57-20063D7E5608}" type="presParOf" srcId="{D5DE0AAD-3ED4-7540-A3F6-E171593A4674}" destId="{16C5AB84-F895-D941-85DA-DF8EF8061494}" srcOrd="1" destOrd="0" presId="urn:microsoft.com/office/officeart/2005/8/layout/hProcess10"/>
    <dgm:cxn modelId="{67740961-335C-0E41-9289-E14255497139}" type="presParOf" srcId="{16C5AB84-F895-D941-85DA-DF8EF8061494}" destId="{FD9A828B-51EA-DB49-8BEB-91EB0CBBFC35}" srcOrd="0" destOrd="0" presId="urn:microsoft.com/office/officeart/2005/8/layout/hProcess10"/>
    <dgm:cxn modelId="{E8596A8A-7AB8-E842-B8FB-50B200D3F923}" type="presParOf" srcId="{D5DE0AAD-3ED4-7540-A3F6-E171593A4674}" destId="{6706F9E3-D506-BA4D-8525-FC0230675B1E}" srcOrd="2" destOrd="0" presId="urn:microsoft.com/office/officeart/2005/8/layout/hProcess10"/>
    <dgm:cxn modelId="{7EEEFB23-7B16-2940-B5CF-6ED09A9470E7}" type="presParOf" srcId="{6706F9E3-D506-BA4D-8525-FC0230675B1E}" destId="{11BD9BB4-1FC1-324D-8B94-A4FCE784286D}" srcOrd="0" destOrd="0" presId="urn:microsoft.com/office/officeart/2005/8/layout/hProcess10"/>
    <dgm:cxn modelId="{82BB3808-5A43-7E4D-8D53-AAC403B50A1E}" type="presParOf" srcId="{6706F9E3-D506-BA4D-8525-FC0230675B1E}" destId="{2B890AFF-ED93-0447-920B-2F07AF3DAFE8}" srcOrd="1" destOrd="0" presId="urn:microsoft.com/office/officeart/2005/8/layout/hProcess10"/>
    <dgm:cxn modelId="{A1CA5841-C6FD-5D42-9A9D-C7AFE299A55F}" type="presParOf" srcId="{D5DE0AAD-3ED4-7540-A3F6-E171593A4674}" destId="{294DEB2E-1F70-5244-95C6-898656790814}" srcOrd="3" destOrd="0" presId="urn:microsoft.com/office/officeart/2005/8/layout/hProcess10"/>
    <dgm:cxn modelId="{7969B098-EBF3-2F40-B8BE-EFBAD7C33849}" type="presParOf" srcId="{294DEB2E-1F70-5244-95C6-898656790814}" destId="{DD461FFD-8D0E-4D4C-BA3E-EECC17CA98E3}" srcOrd="0" destOrd="0" presId="urn:microsoft.com/office/officeart/2005/8/layout/hProcess10"/>
    <dgm:cxn modelId="{3401F843-10FB-2347-A0CB-C0F518B31F17}" type="presParOf" srcId="{D5DE0AAD-3ED4-7540-A3F6-E171593A4674}" destId="{C72A2803-EFB9-1C42-A1EC-2F8AE4709B32}" srcOrd="4" destOrd="0" presId="urn:microsoft.com/office/officeart/2005/8/layout/hProcess10"/>
    <dgm:cxn modelId="{650BB650-1797-0540-8F14-D810337990CC}" type="presParOf" srcId="{C72A2803-EFB9-1C42-A1EC-2F8AE4709B32}" destId="{3A51E8BD-DC07-5142-A908-74A11E7657A7}" srcOrd="0" destOrd="0" presId="urn:microsoft.com/office/officeart/2005/8/layout/hProcess10"/>
    <dgm:cxn modelId="{3A05A671-6385-5E47-82DA-13E08F125A0C}" type="presParOf" srcId="{C72A2803-EFB9-1C42-A1EC-2F8AE4709B32}" destId="{D8575270-57A5-FA4E-9048-E42629074089}" srcOrd="1" destOrd="0" presId="urn:microsoft.com/office/officeart/2005/8/layout/hProcess10"/>
    <dgm:cxn modelId="{FD85170E-B51F-3B4C-BFB8-9DC5D37A99F8}" type="presParOf" srcId="{D5DE0AAD-3ED4-7540-A3F6-E171593A4674}" destId="{033EF19D-2ECF-6E46-8061-0098FF6CB967}" srcOrd="5" destOrd="0" presId="urn:microsoft.com/office/officeart/2005/8/layout/hProcess10"/>
    <dgm:cxn modelId="{48FD32CD-C25F-AE43-84BF-7AC5977E3C60}" type="presParOf" srcId="{033EF19D-2ECF-6E46-8061-0098FF6CB967}" destId="{DBEE9A07-2A62-BD49-BA50-189CE0ABD3D9}" srcOrd="0" destOrd="0" presId="urn:microsoft.com/office/officeart/2005/8/layout/hProcess10"/>
    <dgm:cxn modelId="{664A1DAE-563D-9F44-A640-CD0F914F089E}" type="presParOf" srcId="{D5DE0AAD-3ED4-7540-A3F6-E171593A4674}" destId="{063A8658-6E30-4C45-838C-751041459BAE}" srcOrd="6" destOrd="0" presId="urn:microsoft.com/office/officeart/2005/8/layout/hProcess10"/>
    <dgm:cxn modelId="{897C822D-B7D7-0E43-A92E-E972DA9B75DE}" type="presParOf" srcId="{063A8658-6E30-4C45-838C-751041459BAE}" destId="{D88B7FA1-CA82-3844-80CC-73D6B3F13967}" srcOrd="0" destOrd="0" presId="urn:microsoft.com/office/officeart/2005/8/layout/hProcess10"/>
    <dgm:cxn modelId="{522150E5-EEC4-EE4A-9B86-C4E1B4CC6F9E}" type="presParOf" srcId="{063A8658-6E30-4C45-838C-751041459BAE}" destId="{3E65160C-300E-AF4B-AD78-8AB00F78754D}"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C0D13-F30D-F040-80F6-0417F51999EC}">
      <dsp:nvSpPr>
        <dsp:cNvPr id="0" name=""/>
        <dsp:cNvSpPr/>
      </dsp:nvSpPr>
      <dsp:spPr>
        <a:xfrm>
          <a:off x="1149" y="767134"/>
          <a:ext cx="1496546" cy="1496546"/>
        </a:xfrm>
        <a:prstGeom prst="roundRect">
          <a:avLst>
            <a:gd name="adj" fmla="val 10000"/>
          </a:avLst>
        </a:prstGeom>
        <a:blipFill rotWithShape="1">
          <a:blip xmlns:r="http://schemas.openxmlformats.org/officeDocument/2006/relationships" r:embed="rId1"/>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3E45A4-2D24-C144-8DBF-B5D4BD7F50CA}">
      <dsp:nvSpPr>
        <dsp:cNvPr id="0" name=""/>
        <dsp:cNvSpPr/>
      </dsp:nvSpPr>
      <dsp:spPr>
        <a:xfrm>
          <a:off x="244773" y="1665061"/>
          <a:ext cx="1496546" cy="14965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Collect sample</a:t>
          </a:r>
        </a:p>
        <a:p>
          <a:pPr marL="114300" lvl="1" indent="-114300" algn="l" defTabSz="533400">
            <a:lnSpc>
              <a:spcPct val="90000"/>
            </a:lnSpc>
            <a:spcBef>
              <a:spcPct val="0"/>
            </a:spcBef>
            <a:spcAft>
              <a:spcPct val="15000"/>
            </a:spcAft>
            <a:buChar char="•"/>
          </a:pPr>
          <a:r>
            <a:rPr lang="en-US" sz="1200" kern="1200" dirty="0"/>
            <a:t>Filter water</a:t>
          </a:r>
        </a:p>
        <a:p>
          <a:pPr marL="114300" lvl="1" indent="-114300" algn="l" defTabSz="533400">
            <a:lnSpc>
              <a:spcPct val="90000"/>
            </a:lnSpc>
            <a:spcBef>
              <a:spcPct val="0"/>
            </a:spcBef>
            <a:spcAft>
              <a:spcPct val="15000"/>
            </a:spcAft>
            <a:buChar char="•"/>
          </a:pPr>
          <a:r>
            <a:rPr lang="en-US" sz="1200" kern="1200" dirty="0"/>
            <a:t>Swab tanks</a:t>
          </a:r>
        </a:p>
        <a:p>
          <a:pPr marL="114300" lvl="1" indent="-114300" algn="l" defTabSz="533400">
            <a:lnSpc>
              <a:spcPct val="90000"/>
            </a:lnSpc>
            <a:spcBef>
              <a:spcPct val="0"/>
            </a:spcBef>
            <a:spcAft>
              <a:spcPct val="15000"/>
            </a:spcAft>
            <a:buChar char="•"/>
          </a:pPr>
          <a:r>
            <a:rPr lang="en-US" sz="1200" kern="1200" dirty="0"/>
            <a:t>Homogenize tissue</a:t>
          </a:r>
        </a:p>
      </dsp:txBody>
      <dsp:txXfrm>
        <a:off x="288605" y="1708893"/>
        <a:ext cx="1408882" cy="1408882"/>
      </dsp:txXfrm>
    </dsp:sp>
    <dsp:sp modelId="{16C5AB84-F895-D941-85DA-DF8EF8061494}">
      <dsp:nvSpPr>
        <dsp:cNvPr id="0" name=""/>
        <dsp:cNvSpPr/>
      </dsp:nvSpPr>
      <dsp:spPr>
        <a:xfrm>
          <a:off x="1785963" y="1335607"/>
          <a:ext cx="288267" cy="35959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85963" y="1407527"/>
        <a:ext cx="201787" cy="215759"/>
      </dsp:txXfrm>
    </dsp:sp>
    <dsp:sp modelId="{11BD9BB4-1FC1-324D-8B94-A4FCE784286D}">
      <dsp:nvSpPr>
        <dsp:cNvPr id="0" name=""/>
        <dsp:cNvSpPr/>
      </dsp:nvSpPr>
      <dsp:spPr>
        <a:xfrm>
          <a:off x="2321317" y="767134"/>
          <a:ext cx="1496546" cy="1496546"/>
        </a:xfrm>
        <a:prstGeom prst="roundRect">
          <a:avLst>
            <a:gd name="adj" fmla="val 10000"/>
          </a:avLst>
        </a:prstGeom>
        <a:blipFill rotWithShape="1">
          <a:blip xmlns:r="http://schemas.openxmlformats.org/officeDocument/2006/relationships" r:embed="rId2"/>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90AFF-ED93-0447-920B-2F07AF3DAFE8}">
      <dsp:nvSpPr>
        <dsp:cNvPr id="0" name=""/>
        <dsp:cNvSpPr/>
      </dsp:nvSpPr>
      <dsp:spPr>
        <a:xfrm>
          <a:off x="2564941" y="1665061"/>
          <a:ext cx="1496546" cy="1496546"/>
        </a:xfrm>
        <a:prstGeom prst="roundRect">
          <a:avLst>
            <a:gd name="adj" fmla="val 10000"/>
          </a:avLst>
        </a:prstGeom>
        <a:solidFill>
          <a:schemeClr val="accent4">
            <a:hueOff val="24217"/>
            <a:satOff val="0"/>
            <a:lumOff val="4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Extract DNA</a:t>
          </a:r>
        </a:p>
        <a:p>
          <a:pPr marL="114300" lvl="1" indent="-114300" algn="l" defTabSz="533400">
            <a:lnSpc>
              <a:spcPct val="90000"/>
            </a:lnSpc>
            <a:spcBef>
              <a:spcPct val="0"/>
            </a:spcBef>
            <a:spcAft>
              <a:spcPct val="15000"/>
            </a:spcAft>
            <a:buChar char="•"/>
          </a:pPr>
          <a:r>
            <a:rPr lang="en-US" sz="1200" kern="1200" dirty="0"/>
            <a:t>5mL tube</a:t>
          </a:r>
        </a:p>
        <a:p>
          <a:pPr marL="114300" lvl="1" indent="-114300" algn="l" defTabSz="533400">
            <a:lnSpc>
              <a:spcPct val="90000"/>
            </a:lnSpc>
            <a:spcBef>
              <a:spcPct val="0"/>
            </a:spcBef>
            <a:spcAft>
              <a:spcPct val="15000"/>
            </a:spcAft>
            <a:buChar char="•"/>
          </a:pPr>
          <a:r>
            <a:rPr lang="en-US" sz="1200" kern="1200" dirty="0"/>
            <a:t>Lysis buffer</a:t>
          </a:r>
        </a:p>
        <a:p>
          <a:pPr marL="114300" lvl="1" indent="-114300" algn="l" defTabSz="533400">
            <a:lnSpc>
              <a:spcPct val="90000"/>
            </a:lnSpc>
            <a:spcBef>
              <a:spcPct val="0"/>
            </a:spcBef>
            <a:spcAft>
              <a:spcPct val="15000"/>
            </a:spcAft>
            <a:buChar char="•"/>
          </a:pPr>
          <a:r>
            <a:rPr lang="en-US" sz="1200" kern="1200" dirty="0"/>
            <a:t>Ball bearing</a:t>
          </a:r>
        </a:p>
      </dsp:txBody>
      <dsp:txXfrm>
        <a:off x="2608773" y="1708893"/>
        <a:ext cx="1408882" cy="1408882"/>
      </dsp:txXfrm>
    </dsp:sp>
    <dsp:sp modelId="{294DEB2E-1F70-5244-95C6-898656790814}">
      <dsp:nvSpPr>
        <dsp:cNvPr id="0" name=""/>
        <dsp:cNvSpPr/>
      </dsp:nvSpPr>
      <dsp:spPr>
        <a:xfrm>
          <a:off x="4106131" y="1335607"/>
          <a:ext cx="288267" cy="359599"/>
        </a:xfrm>
        <a:prstGeom prst="rightArrow">
          <a:avLst>
            <a:gd name="adj1" fmla="val 60000"/>
            <a:gd name="adj2" fmla="val 50000"/>
          </a:avLst>
        </a:prstGeom>
        <a:solidFill>
          <a:schemeClr val="accent4">
            <a:hueOff val="36325"/>
            <a:satOff val="0"/>
            <a:lumOff val="676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106131" y="1407527"/>
        <a:ext cx="201787" cy="215759"/>
      </dsp:txXfrm>
    </dsp:sp>
    <dsp:sp modelId="{3A51E8BD-DC07-5142-A908-74A11E7657A7}">
      <dsp:nvSpPr>
        <dsp:cNvPr id="0" name=""/>
        <dsp:cNvSpPr/>
      </dsp:nvSpPr>
      <dsp:spPr>
        <a:xfrm>
          <a:off x="4641486" y="767134"/>
          <a:ext cx="1496546" cy="1496546"/>
        </a:xfrm>
        <a:prstGeom prst="roundRect">
          <a:avLst>
            <a:gd name="adj" fmla="val 10000"/>
          </a:avLst>
        </a:prstGeom>
        <a:blipFill rotWithShape="1">
          <a:blip xmlns:r="http://schemas.openxmlformats.org/officeDocument/2006/relationships" r:embed="rId3"/>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575270-57A5-FA4E-9048-E42629074089}">
      <dsp:nvSpPr>
        <dsp:cNvPr id="0" name=""/>
        <dsp:cNvSpPr/>
      </dsp:nvSpPr>
      <dsp:spPr>
        <a:xfrm>
          <a:off x="4885110" y="1665061"/>
          <a:ext cx="1496546" cy="1496546"/>
        </a:xfrm>
        <a:prstGeom prst="roundRect">
          <a:avLst>
            <a:gd name="adj" fmla="val 10000"/>
          </a:avLst>
        </a:prstGeom>
        <a:solidFill>
          <a:schemeClr val="accent4">
            <a:hueOff val="48433"/>
            <a:satOff val="0"/>
            <a:lumOff val="90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General </a:t>
          </a:r>
          <a:r>
            <a:rPr lang="en-US" sz="1500" i="1" kern="1200" dirty="0"/>
            <a:t>Vibrio</a:t>
          </a:r>
          <a:r>
            <a:rPr lang="en-US" sz="1500" kern="1200" dirty="0"/>
            <a:t> LAMP</a:t>
          </a:r>
        </a:p>
        <a:p>
          <a:pPr marL="114300" lvl="1" indent="-114300" algn="l" defTabSz="533400">
            <a:lnSpc>
              <a:spcPct val="90000"/>
            </a:lnSpc>
            <a:spcBef>
              <a:spcPct val="0"/>
            </a:spcBef>
            <a:spcAft>
              <a:spcPct val="15000"/>
            </a:spcAft>
            <a:buChar char="•"/>
          </a:pPr>
          <a:r>
            <a:rPr lang="en-US" sz="1200" kern="1200" dirty="0"/>
            <a:t>Add primer mix and master mix</a:t>
          </a:r>
        </a:p>
        <a:p>
          <a:pPr marL="114300" lvl="1" indent="-114300" algn="l" defTabSz="533400">
            <a:lnSpc>
              <a:spcPct val="90000"/>
            </a:lnSpc>
            <a:spcBef>
              <a:spcPct val="0"/>
            </a:spcBef>
            <a:spcAft>
              <a:spcPct val="15000"/>
            </a:spcAft>
            <a:buChar char="•"/>
          </a:pPr>
          <a:r>
            <a:rPr lang="en-US" sz="1200" kern="1200" dirty="0"/>
            <a:t>Incubate 30 minutes</a:t>
          </a:r>
        </a:p>
      </dsp:txBody>
      <dsp:txXfrm>
        <a:off x="4928942" y="1708893"/>
        <a:ext cx="1408882" cy="1408882"/>
      </dsp:txXfrm>
    </dsp:sp>
    <dsp:sp modelId="{033EF19D-2ECF-6E46-8061-0098FF6CB967}">
      <dsp:nvSpPr>
        <dsp:cNvPr id="0" name=""/>
        <dsp:cNvSpPr/>
      </dsp:nvSpPr>
      <dsp:spPr>
        <a:xfrm>
          <a:off x="6426300" y="1335607"/>
          <a:ext cx="288267" cy="359599"/>
        </a:xfrm>
        <a:prstGeom prst="rightArrow">
          <a:avLst>
            <a:gd name="adj1" fmla="val 60000"/>
            <a:gd name="adj2" fmla="val 50000"/>
          </a:avLst>
        </a:prstGeom>
        <a:solidFill>
          <a:schemeClr val="accent4">
            <a:hueOff val="72650"/>
            <a:satOff val="0"/>
            <a:lumOff val="135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426300" y="1407527"/>
        <a:ext cx="201787" cy="215759"/>
      </dsp:txXfrm>
    </dsp:sp>
    <dsp:sp modelId="{D88B7FA1-CA82-3844-80CC-73D6B3F13967}">
      <dsp:nvSpPr>
        <dsp:cNvPr id="0" name=""/>
        <dsp:cNvSpPr/>
      </dsp:nvSpPr>
      <dsp:spPr>
        <a:xfrm>
          <a:off x="6961654" y="767134"/>
          <a:ext cx="1496546" cy="1496546"/>
        </a:xfrm>
        <a:prstGeom prst="roundRect">
          <a:avLst>
            <a:gd name="adj" fmla="val 10000"/>
          </a:avLst>
        </a:prstGeom>
        <a:blipFill rotWithShape="1">
          <a:blip xmlns:r="http://schemas.openxmlformats.org/officeDocument/2006/relationships" r:embed="rId4"/>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65160C-300E-AF4B-AD78-8AB00F78754D}">
      <dsp:nvSpPr>
        <dsp:cNvPr id="0" name=""/>
        <dsp:cNvSpPr/>
      </dsp:nvSpPr>
      <dsp:spPr>
        <a:xfrm>
          <a:off x="7205278" y="1665061"/>
          <a:ext cx="1496546" cy="1496546"/>
        </a:xfrm>
        <a:prstGeom prst="roundRect">
          <a:avLst>
            <a:gd name="adj" fmla="val 10000"/>
          </a:avLst>
        </a:prstGeom>
        <a:solidFill>
          <a:schemeClr val="accent4">
            <a:hueOff val="72650"/>
            <a:satOff val="0"/>
            <a:lumOff val="135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i="0" kern="1200" dirty="0"/>
            <a:t>Specific</a:t>
          </a:r>
          <a:r>
            <a:rPr lang="en-US" sz="1500" i="1" kern="1200" dirty="0"/>
            <a:t> Vibrio</a:t>
          </a:r>
          <a:r>
            <a:rPr lang="en-US" sz="1500" kern="1200" dirty="0"/>
            <a:t> or JOD LAMP</a:t>
          </a:r>
        </a:p>
        <a:p>
          <a:pPr marL="114300" lvl="1" indent="-114300" algn="l" defTabSz="533400">
            <a:lnSpc>
              <a:spcPct val="90000"/>
            </a:lnSpc>
            <a:spcBef>
              <a:spcPct val="0"/>
            </a:spcBef>
            <a:spcAft>
              <a:spcPct val="15000"/>
            </a:spcAft>
            <a:buChar char="•"/>
          </a:pPr>
          <a:r>
            <a:rPr lang="en-US" sz="1200" kern="1200" dirty="0"/>
            <a:t>Run all or any species level assay</a:t>
          </a:r>
        </a:p>
        <a:p>
          <a:pPr marL="114300" lvl="1" indent="-114300" algn="l" defTabSz="533400">
            <a:lnSpc>
              <a:spcPct val="90000"/>
            </a:lnSpc>
            <a:spcBef>
              <a:spcPct val="0"/>
            </a:spcBef>
            <a:spcAft>
              <a:spcPct val="15000"/>
            </a:spcAft>
            <a:buChar char="•"/>
          </a:pPr>
          <a:r>
            <a:rPr lang="en-US" sz="1200" kern="1200" dirty="0"/>
            <a:t>Incubate 30 minutes</a:t>
          </a:r>
        </a:p>
      </dsp:txBody>
      <dsp:txXfrm>
        <a:off x="7249110" y="1708893"/>
        <a:ext cx="1408882" cy="14088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Collaborative SARE project looking at molecular detection of pathogens.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6913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 for pathogenicity – rely on literature here. Happy to chat more about details!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629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Ryan worked out a user-friendly guide to have cheap and easy kit.</a:t>
            </a: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484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But its going to take end users to really develop the methods! Semi quantitative!</a:t>
            </a: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3761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7f5f6b9bf4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7f5f6b9bf4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When we start to talk about oysters and pathogens things quickly escalate. Share about my background and how we are approaching this. First of all we are focused on the organisms that impact hatcheries and aquaculture operations, NOT public health. Second, I am a molecular biologist who represents a group of folks including growers, share the science we have been doing to understand oyster pathogens with an eye not toward public health but aquaculture/hatcheries. I am not a pathologist, I am not a public health expert. The tools I am going to talk about represent a first step that we think will save hatcheries time and money.</a:t>
            </a:r>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9245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7f5f6b9bf4_0_1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Thanks to Marta yesterday for doing a great job setting up the issue of failures in hatchery settings.</a:t>
            </a:r>
            <a:endParaRPr dirty="0"/>
          </a:p>
        </p:txBody>
      </p:sp>
      <p:sp>
        <p:nvSpPr>
          <p:cNvPr id="112" name="Google Shape;112;g17f5f6b9bf4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what keeps the aquaculture folks up at night. For this we are focused on bacterial threat, but they are part of a large, complex system.</a:t>
            </a: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9795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foray into molecular detection of oyster pathogens was with JOD, which was isolated from the Damariscotta River, just upstream from Bigelow. qPCR molecular “gold standard” but requires expensive technology and molecular expertise.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085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LAMP! The hope is that this can be an early warning system, allowing growers to be proactive and make real-time decisions about farm operations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4401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is a strand displacing polymerase! LAMP has been around for 20 plus years. Used for covid detection, an established method!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148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effort to convert existing qPCR assay into LAMP- an undergrad did it! Use dilution series to talk about sensitivity of the assay!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7168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For Vibrio targets we had a great intern from Northeastern. Example of what an alignment looks like with the LAMP primers (V. </a:t>
            </a:r>
            <a:r>
              <a:rPr lang="en-US" dirty="0" err="1"/>
              <a:t>alginolyticus</a:t>
            </a:r>
            <a:r>
              <a:rPr lang="en-US" dirty="0"/>
              <a:t>). Smart </a:t>
            </a:r>
            <a:r>
              <a:rPr lang="en-US" dirty="0" err="1"/>
              <a:t>coffecup</a:t>
            </a:r>
            <a:r>
              <a:rPr lang="en-US" dirty="0"/>
              <a:t> for incubations!</a:t>
            </a: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2435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Mix 1">
  <p:cSld name="Background: Mix 1">
    <p:spTree>
      <p:nvGrpSpPr>
        <p:cNvPr id="1" name="Shape 12"/>
        <p:cNvGrpSpPr/>
        <p:nvPr/>
      </p:nvGrpSpPr>
      <p:grpSpPr>
        <a:xfrm>
          <a:off x="0" y="0"/>
          <a:ext cx="0" cy="0"/>
          <a:chOff x="0" y="0"/>
          <a:chExt cx="0" cy="0"/>
        </a:xfrm>
      </p:grpSpPr>
      <p:pic>
        <p:nvPicPr>
          <p:cNvPr id="13" name="Google Shape;13;p3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 name="Google Shape;14;p32"/>
          <p:cNvSpPr txBox="1">
            <a:spLocks noGrp="1"/>
          </p:cNvSpPr>
          <p:nvPr>
            <p:ph type="title"/>
          </p:nvPr>
        </p:nvSpPr>
        <p:spPr>
          <a:xfrm>
            <a:off x="628650" y="273844"/>
            <a:ext cx="7886700" cy="7548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6417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32"/>
          <p:cNvSpPr txBox="1">
            <a:spLocks noGrp="1"/>
          </p:cNvSpPr>
          <p:nvPr>
            <p:ph type="body" idx="1"/>
          </p:nvPr>
        </p:nvSpPr>
        <p:spPr>
          <a:xfrm>
            <a:off x="628650" y="1134836"/>
            <a:ext cx="7886700" cy="37348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17F2F-831D-4635-8E41-1F192F9F15A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2E0DA7C-5F7D-4A39-BBF5-528434E130D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A1853D2-F61F-44C0-8BAC-30AD61C0A391}"/>
              </a:ext>
            </a:extLst>
          </p:cNvPr>
          <p:cNvSpPr>
            <a:spLocks noGrp="1"/>
          </p:cNvSpPr>
          <p:nvPr>
            <p:ph type="dt" sz="half" idx="10"/>
          </p:nvPr>
        </p:nvSpPr>
        <p:spPr/>
        <p:txBody>
          <a:bodyPr/>
          <a:lstStyle/>
          <a:p>
            <a:fld id="{FED74803-0471-4901-8FD1-BFC783910E49}" type="datetimeFigureOut">
              <a:rPr lang="en-US" smtClean="0"/>
              <a:t>1/12/24</a:t>
            </a:fld>
            <a:endParaRPr lang="en-US"/>
          </a:p>
        </p:txBody>
      </p:sp>
      <p:sp>
        <p:nvSpPr>
          <p:cNvPr id="5" name="Footer Placeholder 4">
            <a:extLst>
              <a:ext uri="{FF2B5EF4-FFF2-40B4-BE49-F238E27FC236}">
                <a16:creationId xmlns:a16="http://schemas.microsoft.com/office/drawing/2014/main" id="{06D14805-41F4-40AC-AE5A-DFDD6E29B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287149-D670-4D7C-83B2-2281837DA5FE}"/>
              </a:ext>
            </a:extLst>
          </p:cNvPr>
          <p:cNvSpPr>
            <a:spLocks noGrp="1"/>
          </p:cNvSpPr>
          <p:nvPr>
            <p:ph type="sldNum" sz="quarter" idx="12"/>
          </p:nvPr>
        </p:nvSpPr>
        <p:spPr/>
        <p:txBody>
          <a:bodyPr/>
          <a:lstStyle/>
          <a:p>
            <a:fld id="{C3D728C8-62F0-4793-8BB0-BA0D96A4BEB1}" type="slidenum">
              <a:rPr lang="en-US" smtClean="0"/>
              <a:t>‹#›</a:t>
            </a:fld>
            <a:endParaRPr lang="en-US"/>
          </a:p>
        </p:txBody>
      </p:sp>
    </p:spTree>
    <p:extLst>
      <p:ext uri="{BB962C8B-B14F-4D97-AF65-F5344CB8AC3E}">
        <p14:creationId xmlns:p14="http://schemas.microsoft.com/office/powerpoint/2010/main" val="127326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3"/>
        <p:cNvGrpSpPr/>
        <p:nvPr/>
      </p:nvGrpSpPr>
      <p:grpSpPr>
        <a:xfrm>
          <a:off x="0" y="0"/>
          <a:ext cx="0" cy="0"/>
          <a:chOff x="0" y="0"/>
          <a:chExt cx="0" cy="0"/>
        </a:xfrm>
      </p:grpSpPr>
      <p:sp>
        <p:nvSpPr>
          <p:cNvPr id="94" name="Google Shape;94;p26"/>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Autofit/>
          </a:bodyPr>
          <a:lstStyle>
            <a:lvl1pPr lvl="0" rtl="0">
              <a:spcBef>
                <a:spcPts val="0"/>
              </a:spcBef>
              <a:spcAft>
                <a:spcPts val="0"/>
              </a:spcAft>
              <a:buSzPts val="4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 name="Google Shape;95;p26"/>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lvl1pPr marL="457200" lvl="0" indent="-431800" rtl="0">
              <a:spcBef>
                <a:spcPts val="750"/>
              </a:spcBef>
              <a:spcAft>
                <a:spcPts val="0"/>
              </a:spcAft>
              <a:buSzPts val="3200"/>
              <a:buChar char="•"/>
              <a:defRPr/>
            </a:lvl1pPr>
            <a:lvl2pPr marL="914400" lvl="1" indent="-406400" rtl="0">
              <a:spcBef>
                <a:spcPts val="375"/>
              </a:spcBef>
              <a:spcAft>
                <a:spcPts val="0"/>
              </a:spcAft>
              <a:buSzPts val="2800"/>
              <a:buChar char="•"/>
              <a:defRPr/>
            </a:lvl2pPr>
            <a:lvl3pPr marL="1371600" lvl="2" indent="-381000" rtl="0">
              <a:spcBef>
                <a:spcPts val="375"/>
              </a:spcBef>
              <a:spcAft>
                <a:spcPts val="0"/>
              </a:spcAft>
              <a:buSzPts val="2400"/>
              <a:buChar char="•"/>
              <a:defRPr/>
            </a:lvl3pPr>
            <a:lvl4pPr marL="1828800" lvl="3" indent="-355600" rtl="0">
              <a:spcBef>
                <a:spcPts val="375"/>
              </a:spcBef>
              <a:spcAft>
                <a:spcPts val="0"/>
              </a:spcAft>
              <a:buSzPts val="2000"/>
              <a:buChar char="•"/>
              <a:defRPr/>
            </a:lvl4pPr>
            <a:lvl5pPr marL="2286000" lvl="4" indent="-342900" rtl="0">
              <a:spcBef>
                <a:spcPts val="375"/>
              </a:spcBef>
              <a:spcAft>
                <a:spcPts val="0"/>
              </a:spcAft>
              <a:buSzPts val="1800"/>
              <a:buChar char="•"/>
              <a:defRPr/>
            </a:lvl5pPr>
            <a:lvl6pPr marL="2743200" lvl="5" indent="-314325" rtl="0">
              <a:spcBef>
                <a:spcPts val="375"/>
              </a:spcBef>
              <a:spcAft>
                <a:spcPts val="0"/>
              </a:spcAft>
              <a:buSzPts val="1350"/>
              <a:buChar char="•"/>
              <a:defRPr/>
            </a:lvl6pPr>
            <a:lvl7pPr marL="3200400" lvl="6" indent="-314325" rtl="0">
              <a:spcBef>
                <a:spcPts val="375"/>
              </a:spcBef>
              <a:spcAft>
                <a:spcPts val="0"/>
              </a:spcAft>
              <a:buSzPts val="1350"/>
              <a:buChar char="•"/>
              <a:defRPr/>
            </a:lvl7pPr>
            <a:lvl8pPr marL="3657600" lvl="7" indent="-314325" rtl="0">
              <a:spcBef>
                <a:spcPts val="375"/>
              </a:spcBef>
              <a:spcAft>
                <a:spcPts val="0"/>
              </a:spcAft>
              <a:buSzPts val="1350"/>
              <a:buChar char="•"/>
              <a:defRPr/>
            </a:lvl8pPr>
            <a:lvl9pPr marL="4114800" lvl="8" indent="-314325" rtl="0">
              <a:spcBef>
                <a:spcPts val="375"/>
              </a:spcBef>
              <a:spcAft>
                <a:spcPts val="0"/>
              </a:spcAft>
              <a:buSzPts val="1350"/>
              <a:buChar char="•"/>
              <a:defRPr/>
            </a:lvl9pPr>
          </a:lstStyle>
          <a:p>
            <a:endParaRPr/>
          </a:p>
        </p:txBody>
      </p:sp>
      <p:sp>
        <p:nvSpPr>
          <p:cNvPr id="96" name="Google Shape;9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348616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628650" y="273844"/>
            <a:ext cx="7886700" cy="75485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64170"/>
              </a:buClr>
              <a:buSzPts val="4000"/>
              <a:buFont typeface="Calibri"/>
              <a:buNone/>
              <a:defRPr sz="4000" b="1" i="0" u="none" strike="noStrike" cap="none">
                <a:solidFill>
                  <a:srgbClr val="06417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628650" y="1134836"/>
            <a:ext cx="7886700" cy="373482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90000"/>
              </a:lnSpc>
              <a:spcBef>
                <a:spcPts val="75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375"/>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375"/>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375"/>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19.jpeg"/><Relationship Id="rId4" Type="http://schemas.openxmlformats.org/officeDocument/2006/relationships/image" Target="../media/image38.jp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7A7172-9485-4505-858E-F09776D026C0}"/>
              </a:ext>
            </a:extLst>
          </p:cNvPr>
          <p:cNvPicPr>
            <a:picLocks noChangeAspect="1"/>
          </p:cNvPicPr>
          <p:nvPr/>
        </p:nvPicPr>
        <p:blipFill>
          <a:blip r:embed="rId3"/>
          <a:stretch>
            <a:fillRect/>
          </a:stretch>
        </p:blipFill>
        <p:spPr>
          <a:xfrm>
            <a:off x="4410876" y="4536370"/>
            <a:ext cx="2215093" cy="458765"/>
          </a:xfrm>
          <a:prstGeom prst="rect">
            <a:avLst/>
          </a:prstGeom>
        </p:spPr>
      </p:pic>
      <p:pic>
        <p:nvPicPr>
          <p:cNvPr id="2" name="Picture 1">
            <a:extLst>
              <a:ext uri="{FF2B5EF4-FFF2-40B4-BE49-F238E27FC236}">
                <a16:creationId xmlns:a16="http://schemas.microsoft.com/office/drawing/2014/main" id="{CDE2E0AE-50EB-40AE-B5FE-B0D03ED4F9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231834" cy="5143500"/>
          </a:xfrm>
          <a:prstGeom prst="rect">
            <a:avLst/>
          </a:prstGeom>
        </p:spPr>
      </p:pic>
      <p:sp>
        <p:nvSpPr>
          <p:cNvPr id="4" name="TextBox 3">
            <a:extLst>
              <a:ext uri="{FF2B5EF4-FFF2-40B4-BE49-F238E27FC236}">
                <a16:creationId xmlns:a16="http://schemas.microsoft.com/office/drawing/2014/main" id="{F1E1E18D-997A-44A2-AA77-3E798EE1FF0C}"/>
              </a:ext>
            </a:extLst>
          </p:cNvPr>
          <p:cNvSpPr txBox="1"/>
          <p:nvPr/>
        </p:nvSpPr>
        <p:spPr>
          <a:xfrm>
            <a:off x="4410876" y="87640"/>
            <a:ext cx="4733124" cy="2554545"/>
          </a:xfrm>
          <a:prstGeom prst="rect">
            <a:avLst/>
          </a:prstGeom>
          <a:noFill/>
        </p:spPr>
        <p:txBody>
          <a:bodyPr wrap="square">
            <a:spAutoFit/>
          </a:bodyPr>
          <a:lstStyle/>
          <a:p>
            <a:r>
              <a:rPr lang="en-US" sz="3200" b="1" dirty="0">
                <a:latin typeface="+mn-lt"/>
                <a:ea typeface="Calibri" panose="020F0502020204030204" pitchFamily="34" charset="0"/>
                <a:cs typeface="Calibri" panose="020F0502020204030204" pitchFamily="34" charset="0"/>
              </a:rPr>
              <a:t>A User-Friendly, Rapid eDNA tool to identify pathogens responsible for diseases in oyster aquaculture</a:t>
            </a:r>
          </a:p>
        </p:txBody>
      </p:sp>
      <p:sp>
        <p:nvSpPr>
          <p:cNvPr id="5" name="TextBox 4">
            <a:extLst>
              <a:ext uri="{FF2B5EF4-FFF2-40B4-BE49-F238E27FC236}">
                <a16:creationId xmlns:a16="http://schemas.microsoft.com/office/drawing/2014/main" id="{7A008306-1667-45AD-9CF7-93B95DE4E189}"/>
              </a:ext>
            </a:extLst>
          </p:cNvPr>
          <p:cNvSpPr txBox="1"/>
          <p:nvPr/>
        </p:nvSpPr>
        <p:spPr>
          <a:xfrm>
            <a:off x="4410876" y="2826212"/>
            <a:ext cx="3688830" cy="800219"/>
          </a:xfrm>
          <a:prstGeom prst="rect">
            <a:avLst/>
          </a:prstGeom>
          <a:noFill/>
        </p:spPr>
        <p:txBody>
          <a:bodyPr wrap="none" rtlCol="0">
            <a:spAutoFit/>
          </a:bodyPr>
          <a:lstStyle/>
          <a:p>
            <a:r>
              <a:rPr lang="en-US" sz="1600" b="1" i="0" u="none" strike="noStrike" cap="none" dirty="0">
                <a:solidFill>
                  <a:schemeClr val="tx1"/>
                </a:solidFill>
                <a:latin typeface="+mn-lt"/>
                <a:ea typeface="Calibri"/>
                <a:cs typeface="Calibri"/>
                <a:sym typeface="Calibri"/>
              </a:rPr>
              <a:t>Robin Sleith</a:t>
            </a:r>
            <a:r>
              <a:rPr lang="en-US" sz="1600" b="1" i="0" u="none" strike="noStrike" cap="none" baseline="30000" dirty="0">
                <a:solidFill>
                  <a:schemeClr val="tx1"/>
                </a:solidFill>
                <a:latin typeface="+mn-lt"/>
                <a:ea typeface="Calibri"/>
                <a:cs typeface="Calibri"/>
                <a:sym typeface="Calibri"/>
              </a:rPr>
              <a:t>1</a:t>
            </a:r>
            <a:r>
              <a:rPr lang="en-US" sz="1600" b="1" i="0" u="none" strike="noStrike" cap="none" dirty="0">
                <a:solidFill>
                  <a:schemeClr val="tx1"/>
                </a:solidFill>
                <a:latin typeface="+mn-lt"/>
                <a:ea typeface="Calibri"/>
                <a:cs typeface="Calibri"/>
                <a:sym typeface="Calibri"/>
              </a:rPr>
              <a:t>, Ryan McCann</a:t>
            </a:r>
            <a:r>
              <a:rPr lang="en-US" sz="1600" b="1" i="0" u="none" strike="noStrike" cap="none" baseline="30000" dirty="0">
                <a:solidFill>
                  <a:schemeClr val="tx1"/>
                </a:solidFill>
                <a:latin typeface="+mn-lt"/>
                <a:ea typeface="Calibri"/>
                <a:cs typeface="Calibri"/>
                <a:sym typeface="Calibri"/>
              </a:rPr>
              <a:t>1,2</a:t>
            </a:r>
            <a:r>
              <a:rPr lang="en-US" sz="1600" b="1" i="0" u="none" strike="noStrike" cap="none" dirty="0">
                <a:solidFill>
                  <a:schemeClr val="tx1"/>
                </a:solidFill>
                <a:latin typeface="+mn-lt"/>
                <a:ea typeface="Calibri"/>
                <a:cs typeface="Calibri"/>
                <a:sym typeface="Calibri"/>
              </a:rPr>
              <a:t>, </a:t>
            </a:r>
          </a:p>
          <a:p>
            <a:r>
              <a:rPr lang="en-US" sz="1600" b="1" i="0" u="none" strike="noStrike" cap="none" dirty="0">
                <a:solidFill>
                  <a:schemeClr val="tx1"/>
                </a:solidFill>
                <a:latin typeface="+mn-lt"/>
                <a:ea typeface="Calibri"/>
                <a:cs typeface="Calibri"/>
                <a:sym typeface="Calibri"/>
              </a:rPr>
              <a:t>Steve Zimmerman</a:t>
            </a:r>
            <a:r>
              <a:rPr lang="en-US" sz="1600" b="1" i="0" u="none" strike="noStrike" cap="none" baseline="30000" dirty="0">
                <a:solidFill>
                  <a:schemeClr val="tx1"/>
                </a:solidFill>
                <a:latin typeface="+mn-lt"/>
                <a:ea typeface="Calibri"/>
                <a:cs typeface="Calibri"/>
                <a:sym typeface="Calibri"/>
              </a:rPr>
              <a:t>3</a:t>
            </a:r>
            <a:r>
              <a:rPr lang="en-US" sz="1600" b="1" i="0" u="none" strike="noStrike" cap="none" dirty="0">
                <a:solidFill>
                  <a:schemeClr val="tx1"/>
                </a:solidFill>
                <a:latin typeface="+mn-lt"/>
                <a:ea typeface="Calibri"/>
                <a:cs typeface="Calibri"/>
                <a:sym typeface="Calibri"/>
              </a:rPr>
              <a:t>, Pete Countway</a:t>
            </a:r>
            <a:r>
              <a:rPr lang="en-US" sz="1600" b="1" i="0" u="none" strike="noStrike" cap="none" baseline="30000" dirty="0">
                <a:solidFill>
                  <a:schemeClr val="tx1"/>
                </a:solidFill>
                <a:latin typeface="+mn-lt"/>
                <a:ea typeface="Calibri"/>
                <a:cs typeface="Calibri"/>
                <a:sym typeface="Calibri"/>
              </a:rPr>
              <a:t>1</a:t>
            </a:r>
            <a:endParaRPr lang="en-US" sz="1600" baseline="30000" dirty="0">
              <a:solidFill>
                <a:schemeClr val="tx1"/>
              </a:solidFill>
              <a:latin typeface="+mn-lt"/>
            </a:endParaRPr>
          </a:p>
          <a:p>
            <a:endParaRPr lang="en-US" dirty="0"/>
          </a:p>
        </p:txBody>
      </p:sp>
      <p:pic>
        <p:nvPicPr>
          <p:cNvPr id="6" name="Picture 5">
            <a:extLst>
              <a:ext uri="{FF2B5EF4-FFF2-40B4-BE49-F238E27FC236}">
                <a16:creationId xmlns:a16="http://schemas.microsoft.com/office/drawing/2014/main" id="{E907683F-0076-48B8-A76B-398E7097B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666" y="4553324"/>
            <a:ext cx="2482084" cy="441811"/>
          </a:xfrm>
          <a:prstGeom prst="rect">
            <a:avLst/>
          </a:prstGeom>
        </p:spPr>
      </p:pic>
      <p:pic>
        <p:nvPicPr>
          <p:cNvPr id="8" name="Picture 7">
            <a:extLst>
              <a:ext uri="{FF2B5EF4-FFF2-40B4-BE49-F238E27FC236}">
                <a16:creationId xmlns:a16="http://schemas.microsoft.com/office/drawing/2014/main" id="{B91849E1-D5C0-4553-A2E7-5038BBA8E6A0}"/>
              </a:ext>
            </a:extLst>
          </p:cNvPr>
          <p:cNvPicPr>
            <a:picLocks noChangeAspect="1"/>
          </p:cNvPicPr>
          <p:nvPr/>
        </p:nvPicPr>
        <p:blipFill>
          <a:blip r:embed="rId6"/>
          <a:stretch>
            <a:fillRect/>
          </a:stretch>
        </p:blipFill>
        <p:spPr>
          <a:xfrm>
            <a:off x="4889500" y="3884320"/>
            <a:ext cx="3775876" cy="537012"/>
          </a:xfrm>
          <a:prstGeom prst="rect">
            <a:avLst/>
          </a:prstGeom>
        </p:spPr>
      </p:pic>
      <p:sp>
        <p:nvSpPr>
          <p:cNvPr id="9" name="TextBox 8">
            <a:extLst>
              <a:ext uri="{FF2B5EF4-FFF2-40B4-BE49-F238E27FC236}">
                <a16:creationId xmlns:a16="http://schemas.microsoft.com/office/drawing/2014/main" id="{11741DFB-853B-450C-8A1A-E0AD9549BE5C}"/>
              </a:ext>
            </a:extLst>
          </p:cNvPr>
          <p:cNvSpPr txBox="1"/>
          <p:nvPr/>
        </p:nvSpPr>
        <p:spPr>
          <a:xfrm>
            <a:off x="4663634" y="3743278"/>
            <a:ext cx="327334" cy="400110"/>
          </a:xfrm>
          <a:prstGeom prst="rect">
            <a:avLst/>
          </a:prstGeom>
          <a:noFill/>
        </p:spPr>
        <p:txBody>
          <a:bodyPr wrap="none" rtlCol="0">
            <a:spAutoFit/>
          </a:bodyPr>
          <a:lstStyle/>
          <a:p>
            <a:r>
              <a:rPr lang="en-US" sz="2000" b="1" dirty="0"/>
              <a:t>1</a:t>
            </a:r>
          </a:p>
        </p:txBody>
      </p:sp>
      <p:sp>
        <p:nvSpPr>
          <p:cNvPr id="10" name="TextBox 9">
            <a:extLst>
              <a:ext uri="{FF2B5EF4-FFF2-40B4-BE49-F238E27FC236}">
                <a16:creationId xmlns:a16="http://schemas.microsoft.com/office/drawing/2014/main" id="{478F5A8B-E94B-4D36-8F25-08A9AB0F53DE}"/>
              </a:ext>
            </a:extLst>
          </p:cNvPr>
          <p:cNvSpPr txBox="1"/>
          <p:nvPr/>
        </p:nvSpPr>
        <p:spPr>
          <a:xfrm>
            <a:off x="6378541" y="4421332"/>
            <a:ext cx="327334" cy="400110"/>
          </a:xfrm>
          <a:prstGeom prst="rect">
            <a:avLst/>
          </a:prstGeom>
          <a:noFill/>
        </p:spPr>
        <p:txBody>
          <a:bodyPr wrap="none" rtlCol="0">
            <a:spAutoFit/>
          </a:bodyPr>
          <a:lstStyle/>
          <a:p>
            <a:r>
              <a:rPr lang="en-US" sz="2000" b="1" dirty="0"/>
              <a:t>3</a:t>
            </a:r>
          </a:p>
        </p:txBody>
      </p:sp>
      <p:sp>
        <p:nvSpPr>
          <p:cNvPr id="13" name="TextBox 12">
            <a:extLst>
              <a:ext uri="{FF2B5EF4-FFF2-40B4-BE49-F238E27FC236}">
                <a16:creationId xmlns:a16="http://schemas.microsoft.com/office/drawing/2014/main" id="{000F6F6A-A304-497F-A637-D3C19F930002}"/>
              </a:ext>
            </a:extLst>
          </p:cNvPr>
          <p:cNvSpPr txBox="1"/>
          <p:nvPr/>
        </p:nvSpPr>
        <p:spPr>
          <a:xfrm>
            <a:off x="4222751" y="4421332"/>
            <a:ext cx="327334" cy="400110"/>
          </a:xfrm>
          <a:prstGeom prst="rect">
            <a:avLst/>
          </a:prstGeom>
          <a:noFill/>
        </p:spPr>
        <p:txBody>
          <a:bodyPr wrap="none" rtlCol="0">
            <a:spAutoFit/>
          </a:bodyPr>
          <a:lstStyle/>
          <a:p>
            <a:r>
              <a:rPr lang="en-US" sz="2000" b="1" dirty="0"/>
              <a:t>2</a:t>
            </a:r>
          </a:p>
        </p:txBody>
      </p:sp>
    </p:spTree>
    <p:extLst>
      <p:ext uri="{BB962C8B-B14F-4D97-AF65-F5344CB8AC3E}">
        <p14:creationId xmlns:p14="http://schemas.microsoft.com/office/powerpoint/2010/main" val="856586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8;p3">
            <a:extLst>
              <a:ext uri="{FF2B5EF4-FFF2-40B4-BE49-F238E27FC236}">
                <a16:creationId xmlns:a16="http://schemas.microsoft.com/office/drawing/2014/main" id="{E15277B4-5A80-4EDD-B577-94819E8F49C9}"/>
              </a:ext>
            </a:extLst>
          </p:cNvPr>
          <p:cNvSpPr txBox="1">
            <a:spLocks/>
          </p:cNvSpPr>
          <p:nvPr/>
        </p:nvSpPr>
        <p:spPr>
          <a:xfrm>
            <a:off x="177799" y="206614"/>
            <a:ext cx="8825523" cy="7548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64170"/>
              </a:buClr>
              <a:buSzPts val="1800"/>
              <a:buFont typeface="Calibri"/>
              <a:buNone/>
              <a:defRPr sz="4000" b="1" i="0" u="none" strike="noStrike" cap="none">
                <a:solidFill>
                  <a:srgbClr val="06417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US" sz="3200" dirty="0"/>
              <a:t>LAMP Assays </a:t>
            </a:r>
          </a:p>
        </p:txBody>
      </p:sp>
      <p:sp>
        <p:nvSpPr>
          <p:cNvPr id="5" name="TextBox 4">
            <a:extLst>
              <a:ext uri="{FF2B5EF4-FFF2-40B4-BE49-F238E27FC236}">
                <a16:creationId xmlns:a16="http://schemas.microsoft.com/office/drawing/2014/main" id="{FBCA29EE-9A35-4AAA-BD9C-3B403E7E15E1}"/>
              </a:ext>
            </a:extLst>
          </p:cNvPr>
          <p:cNvSpPr txBox="1"/>
          <p:nvPr/>
        </p:nvSpPr>
        <p:spPr>
          <a:xfrm>
            <a:off x="248209" y="891131"/>
            <a:ext cx="8948283" cy="4154984"/>
          </a:xfrm>
          <a:prstGeom prst="rect">
            <a:avLst/>
          </a:prstGeom>
          <a:noFill/>
        </p:spPr>
        <p:txBody>
          <a:bodyPr wrap="none" rtlCol="0">
            <a:spAutoFit/>
          </a:bodyPr>
          <a:lstStyle/>
          <a:p>
            <a:r>
              <a:rPr lang="en-US" sz="1200" b="1" i="1" dirty="0"/>
              <a:t>Vibrio </a:t>
            </a:r>
            <a:r>
              <a:rPr lang="en-US" sz="1200" b="1" i="1" dirty="0" err="1"/>
              <a:t>alginolyticus</a:t>
            </a:r>
            <a:r>
              <a:rPr lang="en-US" sz="1200" b="1" dirty="0"/>
              <a:t>: </a:t>
            </a:r>
            <a:r>
              <a:rPr lang="en-US" sz="1200" dirty="0"/>
              <a:t>Strain B51, NCMA (USA) </a:t>
            </a:r>
            <a:endParaRPr lang="en-US" sz="1200" b="1" dirty="0"/>
          </a:p>
          <a:p>
            <a:r>
              <a:rPr lang="en-US" sz="1200" b="1" dirty="0"/>
              <a:t>          Isolation: </a:t>
            </a:r>
            <a:r>
              <a:rPr lang="en-US" sz="1200" dirty="0"/>
              <a:t>Seawater, Stonington, Maine, USA, 2011 (I.C. </a:t>
            </a:r>
            <a:r>
              <a:rPr lang="en-US" sz="1200" dirty="0" err="1"/>
              <a:t>Gilg</a:t>
            </a:r>
            <a:r>
              <a:rPr lang="en-US" sz="1200" dirty="0"/>
              <a:t>)</a:t>
            </a:r>
          </a:p>
          <a:p>
            <a:r>
              <a:rPr lang="en-US" sz="1200" b="1" dirty="0"/>
              <a:t>          DNA target: </a:t>
            </a:r>
            <a:r>
              <a:rPr lang="en-US" sz="1200" b="1" i="1" dirty="0" err="1">
                <a:solidFill>
                  <a:srgbClr val="FF0000"/>
                </a:solidFill>
              </a:rPr>
              <a:t>clg</a:t>
            </a:r>
            <a:r>
              <a:rPr lang="en-US" sz="1200" b="1" dirty="0">
                <a:solidFill>
                  <a:srgbClr val="FF0000"/>
                </a:solidFill>
              </a:rPr>
              <a:t> (collagenase gene)</a:t>
            </a:r>
          </a:p>
          <a:p>
            <a:r>
              <a:rPr lang="en-US" sz="1200" b="1" dirty="0"/>
              <a:t>          Etiology: </a:t>
            </a:r>
            <a:r>
              <a:rPr lang="en-US" sz="1200" dirty="0"/>
              <a:t>In </a:t>
            </a:r>
            <a:r>
              <a:rPr lang="en-US" sz="1200" i="1" dirty="0"/>
              <a:t>C. gigas</a:t>
            </a:r>
            <a:r>
              <a:rPr lang="en-US" sz="1200" dirty="0"/>
              <a:t> - connective tissue necrosis, absorptive cells atrophied, open shells (Yang et al. 2021) </a:t>
            </a:r>
            <a:endParaRPr lang="en-US" sz="1200" b="1" dirty="0"/>
          </a:p>
          <a:p>
            <a:endParaRPr lang="en-US" sz="600" b="1" dirty="0"/>
          </a:p>
          <a:p>
            <a:r>
              <a:rPr lang="en-US" sz="1200" b="1" i="1" dirty="0"/>
              <a:t>Vibrio </a:t>
            </a:r>
            <a:r>
              <a:rPr lang="en-US" sz="1200" b="1" i="1" dirty="0" err="1"/>
              <a:t>coralliilyticus</a:t>
            </a:r>
            <a:r>
              <a:rPr lang="en-US" sz="1200" b="1" dirty="0"/>
              <a:t>: </a:t>
            </a:r>
            <a:r>
              <a:rPr lang="en-US" sz="1200" dirty="0"/>
              <a:t>DSM 19607, DSMZ (Germany)</a:t>
            </a:r>
          </a:p>
          <a:p>
            <a:r>
              <a:rPr lang="en-US" sz="1200" b="1" dirty="0"/>
              <a:t>          Isolation: </a:t>
            </a:r>
            <a:r>
              <a:rPr lang="en-US" sz="1200" dirty="0"/>
              <a:t>Diseased coral, Indian Ocean near Zanzibar, Tanzania, before 2002</a:t>
            </a:r>
          </a:p>
          <a:p>
            <a:r>
              <a:rPr lang="en-US" sz="1200" b="1" dirty="0"/>
              <a:t>          DNA target: </a:t>
            </a:r>
            <a:r>
              <a:rPr lang="en-US" sz="1200" b="1" i="1" dirty="0" err="1">
                <a:solidFill>
                  <a:srgbClr val="FF0000"/>
                </a:solidFill>
              </a:rPr>
              <a:t>vcpA</a:t>
            </a:r>
            <a:r>
              <a:rPr lang="en-US" sz="1200" b="1" i="1" dirty="0">
                <a:solidFill>
                  <a:srgbClr val="FF0000"/>
                </a:solidFill>
              </a:rPr>
              <a:t> </a:t>
            </a:r>
            <a:r>
              <a:rPr lang="en-US" sz="1200" b="1" dirty="0">
                <a:solidFill>
                  <a:srgbClr val="FF0000"/>
                </a:solidFill>
              </a:rPr>
              <a:t>(protease gene)</a:t>
            </a:r>
            <a:endParaRPr lang="en-US" sz="1200" b="1" i="1" dirty="0">
              <a:solidFill>
                <a:srgbClr val="FF0000"/>
              </a:solidFill>
            </a:endParaRPr>
          </a:p>
          <a:p>
            <a:r>
              <a:rPr lang="en-US" sz="1200" b="1" dirty="0"/>
              <a:t>          Etiology: </a:t>
            </a:r>
            <a:r>
              <a:rPr lang="en-US" sz="1200" dirty="0"/>
              <a:t>In </a:t>
            </a:r>
            <a:r>
              <a:rPr lang="en-US" sz="1200" i="1" dirty="0"/>
              <a:t>C. gigas</a:t>
            </a:r>
            <a:r>
              <a:rPr lang="en-US" sz="1200" dirty="0"/>
              <a:t> and </a:t>
            </a:r>
            <a:r>
              <a:rPr lang="en-US" sz="1200" i="1" dirty="0"/>
              <a:t>C. crassostrea </a:t>
            </a:r>
            <a:r>
              <a:rPr lang="en-US" sz="1200" dirty="0"/>
              <a:t>larval mortality (Richards et al. </a:t>
            </a:r>
            <a:r>
              <a:rPr lang="en-US" sz="1200"/>
              <a:t>2015)</a:t>
            </a:r>
            <a:endParaRPr lang="en-US" sz="1200" i="1" dirty="0"/>
          </a:p>
          <a:p>
            <a:endParaRPr lang="en-US" sz="600" dirty="0"/>
          </a:p>
          <a:p>
            <a:r>
              <a:rPr lang="en-US" sz="1200" b="1" i="1" dirty="0"/>
              <a:t>Vibrio </a:t>
            </a:r>
            <a:r>
              <a:rPr lang="en-US" sz="1200" b="1" i="1" dirty="0" err="1"/>
              <a:t>harveyii</a:t>
            </a:r>
            <a:r>
              <a:rPr lang="en-US" sz="1200" b="1" dirty="0"/>
              <a:t>: </a:t>
            </a:r>
            <a:r>
              <a:rPr lang="en-US" sz="1200" dirty="0"/>
              <a:t>DSM 19623, DSMZ (Germany)</a:t>
            </a:r>
          </a:p>
          <a:p>
            <a:r>
              <a:rPr lang="en-US" sz="1200" b="1" dirty="0"/>
              <a:t>          Isolation: </a:t>
            </a:r>
            <a:r>
              <a:rPr lang="en-US" sz="1200" dirty="0"/>
              <a:t>Dead luminescing amphipod, Massachusetts, USA, before 8/20/2007</a:t>
            </a:r>
            <a:endParaRPr lang="en-US" sz="1200" b="1" dirty="0"/>
          </a:p>
          <a:p>
            <a:r>
              <a:rPr lang="en-US" sz="1200" b="1" dirty="0"/>
              <a:t>          DNA target: </a:t>
            </a:r>
            <a:r>
              <a:rPr lang="en-US" sz="1200" b="1" i="1" dirty="0" err="1">
                <a:solidFill>
                  <a:srgbClr val="FF0000"/>
                </a:solidFill>
              </a:rPr>
              <a:t>vhh</a:t>
            </a:r>
            <a:r>
              <a:rPr lang="en-US" sz="1200" b="1" i="1" dirty="0">
                <a:solidFill>
                  <a:srgbClr val="FF0000"/>
                </a:solidFill>
              </a:rPr>
              <a:t> </a:t>
            </a:r>
            <a:r>
              <a:rPr lang="en-US" sz="1200" b="1" dirty="0">
                <a:solidFill>
                  <a:srgbClr val="FF0000"/>
                </a:solidFill>
              </a:rPr>
              <a:t>(hemolysin gene)</a:t>
            </a:r>
            <a:endParaRPr lang="en-US" sz="1200" b="1" i="1" dirty="0">
              <a:solidFill>
                <a:srgbClr val="FF0000"/>
              </a:solidFill>
            </a:endParaRPr>
          </a:p>
          <a:p>
            <a:r>
              <a:rPr lang="en-US" sz="1200" b="1" dirty="0"/>
              <a:t>          Etiology: </a:t>
            </a:r>
            <a:r>
              <a:rPr lang="en-US" sz="1200" dirty="0"/>
              <a:t>In </a:t>
            </a:r>
            <a:r>
              <a:rPr lang="en-US" sz="1200" i="1" dirty="0"/>
              <a:t>C. gigas </a:t>
            </a:r>
            <a:r>
              <a:rPr lang="en-US" sz="1200" dirty="0"/>
              <a:t>– death of adult individuals after bacterial challenge tests (Wang et al. 2021)</a:t>
            </a:r>
            <a:endParaRPr lang="en-US" sz="1200" b="1" i="1" dirty="0"/>
          </a:p>
          <a:p>
            <a:endParaRPr lang="en-US" sz="600" b="1" dirty="0"/>
          </a:p>
          <a:p>
            <a:r>
              <a:rPr lang="en-US" sz="1200" b="1" i="1" dirty="0"/>
              <a:t>Vibrio </a:t>
            </a:r>
            <a:r>
              <a:rPr lang="en-US" sz="1200" b="1" i="1" dirty="0" err="1"/>
              <a:t>splendidus</a:t>
            </a:r>
            <a:r>
              <a:rPr lang="en-US" sz="1200" b="1" dirty="0"/>
              <a:t>: </a:t>
            </a:r>
            <a:r>
              <a:rPr lang="en-US" sz="1200" dirty="0"/>
              <a:t>DSM 19640, DSMZ (Germany)</a:t>
            </a:r>
          </a:p>
          <a:p>
            <a:r>
              <a:rPr lang="en-US" sz="1200" b="1" dirty="0"/>
              <a:t>          Isolation: </a:t>
            </a:r>
            <a:r>
              <a:rPr lang="en-US" sz="1200" dirty="0"/>
              <a:t>Dead marine fish, before 1958, location unknown</a:t>
            </a:r>
            <a:endParaRPr lang="en-US" sz="1200" b="1" dirty="0"/>
          </a:p>
          <a:p>
            <a:r>
              <a:rPr lang="en-US" sz="1200" b="1" dirty="0"/>
              <a:t>          DNA target: </a:t>
            </a:r>
            <a:r>
              <a:rPr lang="en-US" sz="1200" b="1" i="1" dirty="0" err="1">
                <a:solidFill>
                  <a:srgbClr val="FF0000"/>
                </a:solidFill>
              </a:rPr>
              <a:t>toxR</a:t>
            </a:r>
            <a:r>
              <a:rPr lang="en-US" sz="1200" b="1" i="1" dirty="0">
                <a:solidFill>
                  <a:srgbClr val="FF0000"/>
                </a:solidFill>
              </a:rPr>
              <a:t> </a:t>
            </a:r>
            <a:r>
              <a:rPr lang="en-US" sz="1200" b="1" dirty="0">
                <a:solidFill>
                  <a:srgbClr val="FF0000"/>
                </a:solidFill>
              </a:rPr>
              <a:t>(gene for transcriptional regulation of toxin-producing genes in </a:t>
            </a:r>
            <a:r>
              <a:rPr lang="en-US" sz="1200" b="1" i="1" dirty="0">
                <a:solidFill>
                  <a:srgbClr val="FF0000"/>
                </a:solidFill>
              </a:rPr>
              <a:t>Vibrio</a:t>
            </a:r>
            <a:r>
              <a:rPr lang="en-US" sz="1200" b="1" dirty="0">
                <a:solidFill>
                  <a:srgbClr val="FF0000"/>
                </a:solidFill>
              </a:rPr>
              <a:t>) </a:t>
            </a:r>
            <a:endParaRPr lang="en-US" sz="1200" b="1" i="1" dirty="0">
              <a:solidFill>
                <a:srgbClr val="FF0000"/>
              </a:solidFill>
            </a:endParaRPr>
          </a:p>
          <a:p>
            <a:r>
              <a:rPr lang="en-US" sz="1200" b="1" dirty="0"/>
              <a:t>          Etiology: </a:t>
            </a:r>
            <a:r>
              <a:rPr lang="en-US" sz="1200" dirty="0"/>
              <a:t>In </a:t>
            </a:r>
            <a:r>
              <a:rPr lang="en-US" sz="1200" i="1" dirty="0"/>
              <a:t>C. gigas </a:t>
            </a:r>
            <a:r>
              <a:rPr lang="en-US" sz="1200" dirty="0"/>
              <a:t>– hemocyte infection, metalloprotease production, mortality (reviewed in </a:t>
            </a:r>
            <a:r>
              <a:rPr lang="en-US" sz="1200" dirty="0" err="1"/>
              <a:t>Vezzulli</a:t>
            </a:r>
            <a:r>
              <a:rPr lang="en-US" sz="1200" dirty="0"/>
              <a:t> et al., 2015)</a:t>
            </a:r>
            <a:endParaRPr lang="en-US" sz="1200" b="1" dirty="0"/>
          </a:p>
          <a:p>
            <a:endParaRPr lang="en-US" sz="600" b="1" dirty="0"/>
          </a:p>
          <a:p>
            <a:r>
              <a:rPr lang="en-US" sz="1200" b="1" i="1" dirty="0"/>
              <a:t>Vibrio </a:t>
            </a:r>
            <a:r>
              <a:rPr lang="en-US" sz="1200" b="1" i="1" dirty="0" err="1"/>
              <a:t>tubiashii</a:t>
            </a:r>
            <a:r>
              <a:rPr lang="en-US" sz="1200" b="1" i="1" dirty="0"/>
              <a:t> </a:t>
            </a:r>
            <a:r>
              <a:rPr lang="en-US" sz="1200" b="1" dirty="0" err="1"/>
              <a:t>Hada</a:t>
            </a:r>
            <a:r>
              <a:rPr lang="en-US" sz="1200" b="1" dirty="0"/>
              <a:t> et al. : </a:t>
            </a:r>
            <a:r>
              <a:rPr lang="en-US" sz="1200" i="0" dirty="0">
                <a:solidFill>
                  <a:srgbClr val="222222"/>
                </a:solidFill>
                <a:effectLst/>
                <a:latin typeface="+mn-lt"/>
              </a:rPr>
              <a:t>Strain Milford 27 (Type J), </a:t>
            </a:r>
            <a:r>
              <a:rPr lang="en-US" sz="1200" dirty="0">
                <a:latin typeface="+mn-lt"/>
              </a:rPr>
              <a:t>ATCC 19109 (USA)</a:t>
            </a:r>
          </a:p>
          <a:p>
            <a:r>
              <a:rPr lang="en-US" sz="1200" b="1" i="1" dirty="0"/>
              <a:t>          </a:t>
            </a:r>
            <a:r>
              <a:rPr lang="en-US" sz="1200" b="1" dirty="0"/>
              <a:t>Isolation: </a:t>
            </a:r>
            <a:r>
              <a:rPr lang="en-US" sz="1200" i="1" dirty="0"/>
              <a:t>Mercenaria mercenaria </a:t>
            </a:r>
            <a:r>
              <a:rPr lang="en-US" sz="1200" dirty="0"/>
              <a:t>(hard clam larvae), France </a:t>
            </a:r>
            <a:endParaRPr lang="en-US" sz="1200" b="1" dirty="0"/>
          </a:p>
          <a:p>
            <a:r>
              <a:rPr lang="en-US" sz="1200" b="1" dirty="0"/>
              <a:t>          DNA target: </a:t>
            </a:r>
            <a:r>
              <a:rPr lang="en-US" sz="1200" b="1" i="1" dirty="0" err="1">
                <a:solidFill>
                  <a:srgbClr val="FF0000"/>
                </a:solidFill>
              </a:rPr>
              <a:t>vtpA</a:t>
            </a:r>
            <a:r>
              <a:rPr lang="en-US" sz="1200" b="1" i="1" dirty="0">
                <a:solidFill>
                  <a:srgbClr val="FF0000"/>
                </a:solidFill>
              </a:rPr>
              <a:t> </a:t>
            </a:r>
            <a:r>
              <a:rPr lang="en-US" sz="1200" b="1" dirty="0">
                <a:solidFill>
                  <a:srgbClr val="FF0000"/>
                </a:solidFill>
              </a:rPr>
              <a:t>(metalloprotease gene)</a:t>
            </a:r>
            <a:endParaRPr lang="en-US" sz="1200" b="1" i="1" dirty="0">
              <a:solidFill>
                <a:srgbClr val="FF0000"/>
              </a:solidFill>
            </a:endParaRPr>
          </a:p>
          <a:p>
            <a:r>
              <a:rPr lang="en-US" sz="1200" b="1" dirty="0"/>
              <a:t>          Etiology: </a:t>
            </a:r>
            <a:r>
              <a:rPr lang="en-US" sz="1200" dirty="0"/>
              <a:t>In </a:t>
            </a:r>
            <a:r>
              <a:rPr lang="en-US" sz="1200" i="1" dirty="0"/>
              <a:t>C. gigas </a:t>
            </a:r>
            <a:r>
              <a:rPr lang="en-US" sz="1200" dirty="0"/>
              <a:t>&amp; </a:t>
            </a:r>
            <a:r>
              <a:rPr lang="en-US" sz="1200" i="1" dirty="0"/>
              <a:t>C. virginica </a:t>
            </a:r>
            <a:r>
              <a:rPr lang="en-US" sz="1200" dirty="0"/>
              <a:t>– tissue necrosis, larval &amp; juvenile mortality (</a:t>
            </a:r>
            <a:r>
              <a:rPr lang="en-US" sz="1200" dirty="0" err="1"/>
              <a:t>Tubiash</a:t>
            </a:r>
            <a:r>
              <a:rPr lang="en-US" sz="1200" dirty="0"/>
              <a:t> et al., 1965, Hasegawa et al. 2008)</a:t>
            </a:r>
            <a:endParaRPr lang="en-US" sz="1200" b="1" dirty="0"/>
          </a:p>
        </p:txBody>
      </p:sp>
    </p:spTree>
    <p:extLst>
      <p:ext uri="{BB962C8B-B14F-4D97-AF65-F5344CB8AC3E}">
        <p14:creationId xmlns:p14="http://schemas.microsoft.com/office/powerpoint/2010/main" val="192649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9" name="Google Shape;62;p2">
            <a:extLst>
              <a:ext uri="{FF2B5EF4-FFF2-40B4-BE49-F238E27FC236}">
                <a16:creationId xmlns:a16="http://schemas.microsoft.com/office/drawing/2014/main" id="{269C233D-5220-4BA7-9D96-66C09DF301C7}"/>
              </a:ext>
            </a:extLst>
          </p:cNvPr>
          <p:cNvSpPr txBox="1"/>
          <p:nvPr/>
        </p:nvSpPr>
        <p:spPr>
          <a:xfrm>
            <a:off x="177800" y="2645777"/>
            <a:ext cx="7639050" cy="102629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000" baseline="30000" dirty="0">
              <a:solidFill>
                <a:schemeClr val="tx1"/>
              </a:solidFill>
            </a:endParaRPr>
          </a:p>
        </p:txBody>
      </p:sp>
      <p:sp>
        <p:nvSpPr>
          <p:cNvPr id="4" name="Google Shape;68;p3">
            <a:extLst>
              <a:ext uri="{FF2B5EF4-FFF2-40B4-BE49-F238E27FC236}">
                <a16:creationId xmlns:a16="http://schemas.microsoft.com/office/drawing/2014/main" id="{E2171A1F-BCBA-4FF6-A205-CA49923CF964}"/>
              </a:ext>
            </a:extLst>
          </p:cNvPr>
          <p:cNvSpPr txBox="1">
            <a:spLocks/>
          </p:cNvSpPr>
          <p:nvPr/>
        </p:nvSpPr>
        <p:spPr>
          <a:xfrm>
            <a:off x="177800" y="206614"/>
            <a:ext cx="8572500" cy="7548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64170"/>
              </a:buClr>
              <a:buSzPts val="1800"/>
              <a:buFont typeface="Calibri"/>
              <a:buNone/>
              <a:defRPr sz="4000" b="1" i="0" u="none" strike="noStrike" cap="none">
                <a:solidFill>
                  <a:srgbClr val="06417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US" sz="3200" dirty="0"/>
              <a:t>A hatchery-based LAMP workflow</a:t>
            </a:r>
          </a:p>
        </p:txBody>
      </p:sp>
      <p:graphicFrame>
        <p:nvGraphicFramePr>
          <p:cNvPr id="3" name="Diagram 2">
            <a:extLst>
              <a:ext uri="{FF2B5EF4-FFF2-40B4-BE49-F238E27FC236}">
                <a16:creationId xmlns:a16="http://schemas.microsoft.com/office/drawing/2014/main" id="{87536014-D283-2783-1D8C-42CC315C5CFE}"/>
              </a:ext>
            </a:extLst>
          </p:cNvPr>
          <p:cNvGraphicFramePr/>
          <p:nvPr>
            <p:extLst>
              <p:ext uri="{D42A27DB-BD31-4B8C-83A1-F6EECF244321}">
                <p14:modId xmlns:p14="http://schemas.microsoft.com/office/powerpoint/2010/main" val="2296925733"/>
              </p:ext>
            </p:extLst>
          </p:nvPr>
        </p:nvGraphicFramePr>
        <p:xfrm>
          <a:off x="245749" y="443484"/>
          <a:ext cx="8702974" cy="3928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4794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9" name="Google Shape;62;p2">
            <a:extLst>
              <a:ext uri="{FF2B5EF4-FFF2-40B4-BE49-F238E27FC236}">
                <a16:creationId xmlns:a16="http://schemas.microsoft.com/office/drawing/2014/main" id="{269C233D-5220-4BA7-9D96-66C09DF301C7}"/>
              </a:ext>
            </a:extLst>
          </p:cNvPr>
          <p:cNvSpPr txBox="1"/>
          <p:nvPr/>
        </p:nvSpPr>
        <p:spPr>
          <a:xfrm>
            <a:off x="177800" y="2645777"/>
            <a:ext cx="7639050" cy="102629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000" baseline="30000" dirty="0">
              <a:solidFill>
                <a:schemeClr val="tx1"/>
              </a:solidFill>
            </a:endParaRPr>
          </a:p>
        </p:txBody>
      </p:sp>
      <p:sp>
        <p:nvSpPr>
          <p:cNvPr id="4" name="Google Shape;68;p3">
            <a:extLst>
              <a:ext uri="{FF2B5EF4-FFF2-40B4-BE49-F238E27FC236}">
                <a16:creationId xmlns:a16="http://schemas.microsoft.com/office/drawing/2014/main" id="{E2171A1F-BCBA-4FF6-A205-CA49923CF964}"/>
              </a:ext>
            </a:extLst>
          </p:cNvPr>
          <p:cNvSpPr txBox="1">
            <a:spLocks/>
          </p:cNvSpPr>
          <p:nvPr/>
        </p:nvSpPr>
        <p:spPr>
          <a:xfrm>
            <a:off x="177800" y="206614"/>
            <a:ext cx="8572500" cy="7548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64170"/>
              </a:buClr>
              <a:buSzPts val="1800"/>
              <a:buFont typeface="Calibri"/>
              <a:buNone/>
              <a:defRPr sz="4000" b="1" i="0" u="none" strike="noStrike" cap="none">
                <a:solidFill>
                  <a:srgbClr val="06417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US" sz="3200" dirty="0"/>
              <a:t>General </a:t>
            </a:r>
            <a:r>
              <a:rPr lang="en-US" sz="3200" i="1" dirty="0"/>
              <a:t>Vibrio</a:t>
            </a:r>
            <a:r>
              <a:rPr lang="en-US" sz="3200" dirty="0"/>
              <a:t> screening</a:t>
            </a:r>
          </a:p>
        </p:txBody>
      </p:sp>
      <p:pic>
        <p:nvPicPr>
          <p:cNvPr id="5" name="Picture 4" descr="A person in a hoodie standing in a room with boxes&#10;&#10;Description automatically generated">
            <a:extLst>
              <a:ext uri="{FF2B5EF4-FFF2-40B4-BE49-F238E27FC236}">
                <a16:creationId xmlns:a16="http://schemas.microsoft.com/office/drawing/2014/main" id="{C0CC7D50-F0F0-2DD5-DA5D-AA659348DF02}"/>
              </a:ext>
            </a:extLst>
          </p:cNvPr>
          <p:cNvPicPr>
            <a:picLocks noChangeAspect="1"/>
          </p:cNvPicPr>
          <p:nvPr/>
        </p:nvPicPr>
        <p:blipFill>
          <a:blip r:embed="rId3"/>
          <a:stretch>
            <a:fillRect/>
          </a:stretch>
        </p:blipFill>
        <p:spPr>
          <a:xfrm rot="5400000">
            <a:off x="242067" y="1377214"/>
            <a:ext cx="3893093" cy="2919820"/>
          </a:xfrm>
          <a:prstGeom prst="rect">
            <a:avLst/>
          </a:prstGeom>
        </p:spPr>
      </p:pic>
      <p:pic>
        <p:nvPicPr>
          <p:cNvPr id="16" name="Picture 15" descr="A group of plastic tubes with red liquid&#10;&#10;Description automatically generated">
            <a:extLst>
              <a:ext uri="{FF2B5EF4-FFF2-40B4-BE49-F238E27FC236}">
                <a16:creationId xmlns:a16="http://schemas.microsoft.com/office/drawing/2014/main" id="{E6865E5A-AE9A-B86B-99EE-BFDEBB5B3170}"/>
              </a:ext>
            </a:extLst>
          </p:cNvPr>
          <p:cNvPicPr>
            <a:picLocks noChangeAspect="1"/>
          </p:cNvPicPr>
          <p:nvPr/>
        </p:nvPicPr>
        <p:blipFill rotWithShape="1">
          <a:blip r:embed="rId4"/>
          <a:srcRect l="6060" t="14983" r="8283" b="37340"/>
          <a:stretch/>
        </p:blipFill>
        <p:spPr>
          <a:xfrm>
            <a:off x="4915752" y="153027"/>
            <a:ext cx="1585771" cy="661984"/>
          </a:xfrm>
          <a:prstGeom prst="rect">
            <a:avLst/>
          </a:prstGeom>
        </p:spPr>
      </p:pic>
      <p:pic>
        <p:nvPicPr>
          <p:cNvPr id="17" name="Picture 16" descr="A group of plastic tubes with red liquid&#10;&#10;Description automatically generated">
            <a:extLst>
              <a:ext uri="{FF2B5EF4-FFF2-40B4-BE49-F238E27FC236}">
                <a16:creationId xmlns:a16="http://schemas.microsoft.com/office/drawing/2014/main" id="{2E756977-F1E4-742A-730D-1B4453686959}"/>
              </a:ext>
            </a:extLst>
          </p:cNvPr>
          <p:cNvPicPr>
            <a:picLocks noChangeAspect="1"/>
          </p:cNvPicPr>
          <p:nvPr/>
        </p:nvPicPr>
        <p:blipFill rotWithShape="1">
          <a:blip r:embed="rId5"/>
          <a:srcRect l="12122" t="20371" r="5253" b="30606"/>
          <a:stretch/>
        </p:blipFill>
        <p:spPr>
          <a:xfrm>
            <a:off x="4915752" y="856963"/>
            <a:ext cx="1598159" cy="711161"/>
          </a:xfrm>
          <a:prstGeom prst="rect">
            <a:avLst/>
          </a:prstGeom>
        </p:spPr>
      </p:pic>
      <p:sp>
        <p:nvSpPr>
          <p:cNvPr id="18" name="TextBox 17">
            <a:extLst>
              <a:ext uri="{FF2B5EF4-FFF2-40B4-BE49-F238E27FC236}">
                <a16:creationId xmlns:a16="http://schemas.microsoft.com/office/drawing/2014/main" id="{AE203E22-CAF5-0E92-1E4D-66AF63784446}"/>
              </a:ext>
            </a:extLst>
          </p:cNvPr>
          <p:cNvSpPr txBox="1"/>
          <p:nvPr/>
        </p:nvSpPr>
        <p:spPr>
          <a:xfrm>
            <a:off x="6621871" y="413369"/>
            <a:ext cx="438919" cy="188719"/>
          </a:xfrm>
          <a:prstGeom prst="rect">
            <a:avLst/>
          </a:prstGeom>
          <a:noFill/>
        </p:spPr>
        <p:txBody>
          <a:bodyPr wrap="square" rtlCol="0">
            <a:spAutoFit/>
          </a:bodyPr>
          <a:lstStyle/>
          <a:p>
            <a:r>
              <a:rPr lang="en-US" dirty="0"/>
              <a:t>10</a:t>
            </a:r>
          </a:p>
        </p:txBody>
      </p:sp>
      <p:sp>
        <p:nvSpPr>
          <p:cNvPr id="19" name="TextBox 18">
            <a:extLst>
              <a:ext uri="{FF2B5EF4-FFF2-40B4-BE49-F238E27FC236}">
                <a16:creationId xmlns:a16="http://schemas.microsoft.com/office/drawing/2014/main" id="{ED3FA446-5F46-01FB-C98B-3A73B413891D}"/>
              </a:ext>
            </a:extLst>
          </p:cNvPr>
          <p:cNvSpPr txBox="1"/>
          <p:nvPr/>
        </p:nvSpPr>
        <p:spPr>
          <a:xfrm>
            <a:off x="6621871" y="1149976"/>
            <a:ext cx="438919" cy="188719"/>
          </a:xfrm>
          <a:prstGeom prst="rect">
            <a:avLst/>
          </a:prstGeom>
          <a:noFill/>
        </p:spPr>
        <p:txBody>
          <a:bodyPr wrap="square" rtlCol="0">
            <a:spAutoFit/>
          </a:bodyPr>
          <a:lstStyle/>
          <a:p>
            <a:r>
              <a:rPr lang="en-US" dirty="0"/>
              <a:t>15</a:t>
            </a:r>
          </a:p>
        </p:txBody>
      </p:sp>
      <p:pic>
        <p:nvPicPr>
          <p:cNvPr id="20" name="Picture 19" descr="A row of plastic tubes with red and pink liquid&#10;&#10;Description automatically generated">
            <a:extLst>
              <a:ext uri="{FF2B5EF4-FFF2-40B4-BE49-F238E27FC236}">
                <a16:creationId xmlns:a16="http://schemas.microsoft.com/office/drawing/2014/main" id="{DAD60357-F4FF-4CCB-69F2-ECDE5CD49264}"/>
              </a:ext>
            </a:extLst>
          </p:cNvPr>
          <p:cNvPicPr>
            <a:picLocks noChangeAspect="1"/>
          </p:cNvPicPr>
          <p:nvPr/>
        </p:nvPicPr>
        <p:blipFill rotWithShape="1">
          <a:blip r:embed="rId6"/>
          <a:srcRect l="6665" t="20370" r="7273" b="26942"/>
          <a:stretch/>
        </p:blipFill>
        <p:spPr>
          <a:xfrm>
            <a:off x="4915752" y="1610076"/>
            <a:ext cx="1610548" cy="739491"/>
          </a:xfrm>
          <a:prstGeom prst="rect">
            <a:avLst/>
          </a:prstGeom>
        </p:spPr>
      </p:pic>
      <p:sp>
        <p:nvSpPr>
          <p:cNvPr id="21" name="TextBox 20">
            <a:extLst>
              <a:ext uri="{FF2B5EF4-FFF2-40B4-BE49-F238E27FC236}">
                <a16:creationId xmlns:a16="http://schemas.microsoft.com/office/drawing/2014/main" id="{46E56AA3-F607-A92A-EF38-77585AB7262E}"/>
              </a:ext>
            </a:extLst>
          </p:cNvPr>
          <p:cNvSpPr txBox="1"/>
          <p:nvPr/>
        </p:nvSpPr>
        <p:spPr>
          <a:xfrm>
            <a:off x="6621871" y="1914646"/>
            <a:ext cx="438919" cy="188719"/>
          </a:xfrm>
          <a:prstGeom prst="rect">
            <a:avLst/>
          </a:prstGeom>
          <a:noFill/>
        </p:spPr>
        <p:txBody>
          <a:bodyPr wrap="square" rtlCol="0">
            <a:spAutoFit/>
          </a:bodyPr>
          <a:lstStyle/>
          <a:p>
            <a:r>
              <a:rPr lang="en-US" dirty="0"/>
              <a:t>20</a:t>
            </a:r>
          </a:p>
        </p:txBody>
      </p:sp>
      <p:pic>
        <p:nvPicPr>
          <p:cNvPr id="22" name="Picture 21" descr="A row of plastic vials&#10;&#10;Description automatically generated">
            <a:extLst>
              <a:ext uri="{FF2B5EF4-FFF2-40B4-BE49-F238E27FC236}">
                <a16:creationId xmlns:a16="http://schemas.microsoft.com/office/drawing/2014/main" id="{C4C2D728-C455-082E-3CA9-D561BBA94D4D}"/>
              </a:ext>
            </a:extLst>
          </p:cNvPr>
          <p:cNvPicPr>
            <a:picLocks noChangeAspect="1"/>
          </p:cNvPicPr>
          <p:nvPr/>
        </p:nvPicPr>
        <p:blipFill rotWithShape="1">
          <a:blip r:embed="rId7"/>
          <a:srcRect l="7070" t="21179" r="5455" b="22794"/>
          <a:stretch/>
        </p:blipFill>
        <p:spPr>
          <a:xfrm>
            <a:off x="4915752" y="2401247"/>
            <a:ext cx="1650008" cy="792613"/>
          </a:xfrm>
          <a:prstGeom prst="rect">
            <a:avLst/>
          </a:prstGeom>
        </p:spPr>
      </p:pic>
      <p:sp>
        <p:nvSpPr>
          <p:cNvPr id="23" name="TextBox 22">
            <a:extLst>
              <a:ext uri="{FF2B5EF4-FFF2-40B4-BE49-F238E27FC236}">
                <a16:creationId xmlns:a16="http://schemas.microsoft.com/office/drawing/2014/main" id="{F1AB5D21-9548-B42E-1463-FB7E3A441A8B}"/>
              </a:ext>
            </a:extLst>
          </p:cNvPr>
          <p:cNvSpPr txBox="1"/>
          <p:nvPr/>
        </p:nvSpPr>
        <p:spPr>
          <a:xfrm>
            <a:off x="6643109" y="2703194"/>
            <a:ext cx="438919" cy="188719"/>
          </a:xfrm>
          <a:prstGeom prst="rect">
            <a:avLst/>
          </a:prstGeom>
          <a:noFill/>
        </p:spPr>
        <p:txBody>
          <a:bodyPr wrap="square" rtlCol="0">
            <a:spAutoFit/>
          </a:bodyPr>
          <a:lstStyle/>
          <a:p>
            <a:r>
              <a:rPr lang="en-US" dirty="0"/>
              <a:t>25</a:t>
            </a:r>
          </a:p>
        </p:txBody>
      </p:sp>
      <p:sp>
        <p:nvSpPr>
          <p:cNvPr id="3" name="TextBox 2">
            <a:extLst>
              <a:ext uri="{FF2B5EF4-FFF2-40B4-BE49-F238E27FC236}">
                <a16:creationId xmlns:a16="http://schemas.microsoft.com/office/drawing/2014/main" id="{494D5FAF-204E-8F0C-8F40-D2885262A5F2}"/>
              </a:ext>
            </a:extLst>
          </p:cNvPr>
          <p:cNvSpPr txBox="1"/>
          <p:nvPr/>
        </p:nvSpPr>
        <p:spPr>
          <a:xfrm>
            <a:off x="6653934" y="3554888"/>
            <a:ext cx="445319" cy="191472"/>
          </a:xfrm>
          <a:prstGeom prst="rect">
            <a:avLst/>
          </a:prstGeom>
          <a:noFill/>
        </p:spPr>
        <p:txBody>
          <a:bodyPr wrap="square" rtlCol="0">
            <a:spAutoFit/>
          </a:bodyPr>
          <a:lstStyle/>
          <a:p>
            <a:r>
              <a:rPr lang="en-US" dirty="0"/>
              <a:t>30</a:t>
            </a:r>
          </a:p>
        </p:txBody>
      </p:sp>
      <p:sp>
        <p:nvSpPr>
          <p:cNvPr id="6" name="TextBox 5">
            <a:extLst>
              <a:ext uri="{FF2B5EF4-FFF2-40B4-BE49-F238E27FC236}">
                <a16:creationId xmlns:a16="http://schemas.microsoft.com/office/drawing/2014/main" id="{EAC0B25A-6040-B19D-556B-059241C86365}"/>
              </a:ext>
            </a:extLst>
          </p:cNvPr>
          <p:cNvSpPr txBox="1"/>
          <p:nvPr/>
        </p:nvSpPr>
        <p:spPr>
          <a:xfrm>
            <a:off x="6653934" y="4420434"/>
            <a:ext cx="445319" cy="191472"/>
          </a:xfrm>
          <a:prstGeom prst="rect">
            <a:avLst/>
          </a:prstGeom>
          <a:noFill/>
        </p:spPr>
        <p:txBody>
          <a:bodyPr wrap="square" rtlCol="0">
            <a:spAutoFit/>
          </a:bodyPr>
          <a:lstStyle/>
          <a:p>
            <a:r>
              <a:rPr lang="en-US" dirty="0"/>
              <a:t>35</a:t>
            </a:r>
          </a:p>
        </p:txBody>
      </p:sp>
      <p:pic>
        <p:nvPicPr>
          <p:cNvPr id="7" name="Picture 6" descr="A row of plastic tubes with red and yellow liquid&#10;&#10;Description automatically generated">
            <a:extLst>
              <a:ext uri="{FF2B5EF4-FFF2-40B4-BE49-F238E27FC236}">
                <a16:creationId xmlns:a16="http://schemas.microsoft.com/office/drawing/2014/main" id="{708C2A5E-439A-6E0E-7CDE-628C57EB3742}"/>
              </a:ext>
            </a:extLst>
          </p:cNvPr>
          <p:cNvPicPr>
            <a:picLocks noChangeAspect="1"/>
          </p:cNvPicPr>
          <p:nvPr/>
        </p:nvPicPr>
        <p:blipFill rotWithShape="1">
          <a:blip r:embed="rId8"/>
          <a:srcRect l="10203" t="26274" r="7575" b="24545"/>
          <a:stretch/>
        </p:blipFill>
        <p:spPr>
          <a:xfrm>
            <a:off x="4915752" y="3248959"/>
            <a:ext cx="1636963" cy="734349"/>
          </a:xfrm>
          <a:prstGeom prst="rect">
            <a:avLst/>
          </a:prstGeom>
        </p:spPr>
      </p:pic>
      <p:pic>
        <p:nvPicPr>
          <p:cNvPr id="8" name="Picture 7" descr="A row of plastic vials&#10;&#10;Description automatically generated">
            <a:extLst>
              <a:ext uri="{FF2B5EF4-FFF2-40B4-BE49-F238E27FC236}">
                <a16:creationId xmlns:a16="http://schemas.microsoft.com/office/drawing/2014/main" id="{7EF426C8-CDAF-4670-5A7B-0897483B43E3}"/>
              </a:ext>
            </a:extLst>
          </p:cNvPr>
          <p:cNvPicPr>
            <a:picLocks noChangeAspect="1"/>
          </p:cNvPicPr>
          <p:nvPr/>
        </p:nvPicPr>
        <p:blipFill rotWithShape="1">
          <a:blip r:embed="rId9"/>
          <a:srcRect l="14071" t="36532" r="28687" b="22525"/>
          <a:stretch/>
        </p:blipFill>
        <p:spPr>
          <a:xfrm>
            <a:off x="4915752" y="4038091"/>
            <a:ext cx="1636963" cy="878155"/>
          </a:xfrm>
          <a:prstGeom prst="rect">
            <a:avLst/>
          </a:prstGeom>
        </p:spPr>
      </p:pic>
      <p:sp>
        <p:nvSpPr>
          <p:cNvPr id="10" name="TextBox 9">
            <a:extLst>
              <a:ext uri="{FF2B5EF4-FFF2-40B4-BE49-F238E27FC236}">
                <a16:creationId xmlns:a16="http://schemas.microsoft.com/office/drawing/2014/main" id="{DACC8F24-D8C8-4E3D-D48A-905F772B327B}"/>
              </a:ext>
            </a:extLst>
          </p:cNvPr>
          <p:cNvSpPr txBox="1"/>
          <p:nvPr/>
        </p:nvSpPr>
        <p:spPr>
          <a:xfrm>
            <a:off x="6889545" y="424217"/>
            <a:ext cx="1016000" cy="313267"/>
          </a:xfrm>
          <a:prstGeom prst="rect">
            <a:avLst/>
          </a:prstGeom>
          <a:noFill/>
        </p:spPr>
        <p:txBody>
          <a:bodyPr wrap="square" rtlCol="0">
            <a:spAutoFit/>
          </a:bodyPr>
          <a:lstStyle/>
          <a:p>
            <a:r>
              <a:rPr lang="en-US" dirty="0"/>
              <a:t>(Minutes)</a:t>
            </a:r>
          </a:p>
        </p:txBody>
      </p:sp>
      <p:sp>
        <p:nvSpPr>
          <p:cNvPr id="11" name="TextBox 10">
            <a:extLst>
              <a:ext uri="{FF2B5EF4-FFF2-40B4-BE49-F238E27FC236}">
                <a16:creationId xmlns:a16="http://schemas.microsoft.com/office/drawing/2014/main" id="{3E3E2A7D-056B-A441-54C2-8FAF70695BCC}"/>
              </a:ext>
            </a:extLst>
          </p:cNvPr>
          <p:cNvSpPr txBox="1"/>
          <p:nvPr/>
        </p:nvSpPr>
        <p:spPr>
          <a:xfrm>
            <a:off x="4944136" y="4949095"/>
            <a:ext cx="1624542" cy="246221"/>
          </a:xfrm>
          <a:prstGeom prst="rect">
            <a:avLst/>
          </a:prstGeom>
          <a:noFill/>
        </p:spPr>
        <p:txBody>
          <a:bodyPr wrap="square" rtlCol="0">
            <a:spAutoFit/>
          </a:bodyPr>
          <a:lstStyle/>
          <a:p>
            <a:r>
              <a:rPr lang="en-US" sz="1000" dirty="0"/>
              <a:t>U        U       +       +     -</a:t>
            </a:r>
          </a:p>
        </p:txBody>
      </p:sp>
      <p:sp>
        <p:nvSpPr>
          <p:cNvPr id="12" name="TextBox 11">
            <a:extLst>
              <a:ext uri="{FF2B5EF4-FFF2-40B4-BE49-F238E27FC236}">
                <a16:creationId xmlns:a16="http://schemas.microsoft.com/office/drawing/2014/main" id="{B86A3425-5D35-2EDA-8113-A1EACD483F46}"/>
              </a:ext>
            </a:extLst>
          </p:cNvPr>
          <p:cNvSpPr txBox="1"/>
          <p:nvPr/>
        </p:nvSpPr>
        <p:spPr>
          <a:xfrm>
            <a:off x="4944136" y="-41218"/>
            <a:ext cx="1624542" cy="246221"/>
          </a:xfrm>
          <a:prstGeom prst="rect">
            <a:avLst/>
          </a:prstGeom>
          <a:noFill/>
        </p:spPr>
        <p:txBody>
          <a:bodyPr wrap="square" rtlCol="0">
            <a:spAutoFit/>
          </a:bodyPr>
          <a:lstStyle/>
          <a:p>
            <a:r>
              <a:rPr lang="en-US" sz="1000" dirty="0"/>
              <a:t>U       U      +       +      -</a:t>
            </a:r>
          </a:p>
        </p:txBody>
      </p:sp>
    </p:spTree>
    <p:extLst>
      <p:ext uri="{BB962C8B-B14F-4D97-AF65-F5344CB8AC3E}">
        <p14:creationId xmlns:p14="http://schemas.microsoft.com/office/powerpoint/2010/main" val="238038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iagram of a dna sequence&#10;&#10;Description automatically generated">
            <a:extLst>
              <a:ext uri="{FF2B5EF4-FFF2-40B4-BE49-F238E27FC236}">
                <a16:creationId xmlns:a16="http://schemas.microsoft.com/office/drawing/2014/main" id="{3CFCA023-7E9B-351A-0BC0-5B2418CB61A8}"/>
              </a:ext>
            </a:extLst>
          </p:cNvPr>
          <p:cNvPicPr>
            <a:picLocks noChangeAspect="1"/>
          </p:cNvPicPr>
          <p:nvPr/>
        </p:nvPicPr>
        <p:blipFill rotWithShape="1">
          <a:blip r:embed="rId2"/>
          <a:srcRect t="27195" r="7887" b="2532"/>
          <a:stretch/>
        </p:blipFill>
        <p:spPr>
          <a:xfrm>
            <a:off x="5271796" y="1230429"/>
            <a:ext cx="3872204" cy="3463602"/>
          </a:xfrm>
          <a:prstGeom prst="rect">
            <a:avLst/>
          </a:prstGeom>
        </p:spPr>
      </p:pic>
      <p:sp>
        <p:nvSpPr>
          <p:cNvPr id="4" name="Google Shape;68;p3">
            <a:extLst>
              <a:ext uri="{FF2B5EF4-FFF2-40B4-BE49-F238E27FC236}">
                <a16:creationId xmlns:a16="http://schemas.microsoft.com/office/drawing/2014/main" id="{C7BC1EE5-C15C-4D54-8355-04C7FCFE901D}"/>
              </a:ext>
            </a:extLst>
          </p:cNvPr>
          <p:cNvSpPr txBox="1">
            <a:spLocks/>
          </p:cNvSpPr>
          <p:nvPr/>
        </p:nvSpPr>
        <p:spPr>
          <a:xfrm>
            <a:off x="177800" y="206614"/>
            <a:ext cx="8572500" cy="7548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64170"/>
              </a:buClr>
              <a:buSzPts val="1800"/>
              <a:buFont typeface="Calibri"/>
              <a:buNone/>
              <a:defRPr sz="4000" b="1" i="0" u="none" strike="noStrike" cap="none">
                <a:solidFill>
                  <a:srgbClr val="06417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US" sz="3200" dirty="0"/>
              <a:t>Conclusions and Future Directions</a:t>
            </a:r>
          </a:p>
        </p:txBody>
      </p:sp>
      <p:sp>
        <p:nvSpPr>
          <p:cNvPr id="5" name="TextBox 4">
            <a:extLst>
              <a:ext uri="{FF2B5EF4-FFF2-40B4-BE49-F238E27FC236}">
                <a16:creationId xmlns:a16="http://schemas.microsoft.com/office/drawing/2014/main" id="{5E10AC1C-9514-4D23-AE1B-24CCBCE6649C}"/>
              </a:ext>
            </a:extLst>
          </p:cNvPr>
          <p:cNvSpPr txBox="1"/>
          <p:nvPr/>
        </p:nvSpPr>
        <p:spPr>
          <a:xfrm>
            <a:off x="6748502" y="4780714"/>
            <a:ext cx="2374368" cy="400110"/>
          </a:xfrm>
          <a:prstGeom prst="rect">
            <a:avLst/>
          </a:prstGeom>
          <a:noFill/>
        </p:spPr>
        <p:txBody>
          <a:bodyPr wrap="none" rtlCol="0">
            <a:spAutoFit/>
          </a:bodyPr>
          <a:lstStyle/>
          <a:p>
            <a:r>
              <a:rPr lang="en-US" sz="1000" b="1" dirty="0"/>
              <a:t>SHERLOCK</a:t>
            </a:r>
            <a:r>
              <a:rPr lang="en-US" sz="1000" dirty="0"/>
              <a:t>: Specific High-Sensitivity </a:t>
            </a:r>
          </a:p>
          <a:p>
            <a:r>
              <a:rPr lang="en-US" sz="1000" dirty="0"/>
              <a:t>Enzymatic Reporter </a:t>
            </a:r>
            <a:r>
              <a:rPr lang="en-US" sz="1000" dirty="0" err="1"/>
              <a:t>UnLOCKing</a:t>
            </a:r>
            <a:endParaRPr lang="en-US" sz="1000" dirty="0"/>
          </a:p>
        </p:txBody>
      </p:sp>
      <p:sp>
        <p:nvSpPr>
          <p:cNvPr id="12" name="Google Shape;115;p29">
            <a:extLst>
              <a:ext uri="{FF2B5EF4-FFF2-40B4-BE49-F238E27FC236}">
                <a16:creationId xmlns:a16="http://schemas.microsoft.com/office/drawing/2014/main" id="{52341957-B403-00F9-3D6B-B3B856A71A78}"/>
              </a:ext>
            </a:extLst>
          </p:cNvPr>
          <p:cNvSpPr txBox="1">
            <a:spLocks/>
          </p:cNvSpPr>
          <p:nvPr/>
        </p:nvSpPr>
        <p:spPr>
          <a:xfrm>
            <a:off x="628650" y="1134836"/>
            <a:ext cx="4913734" cy="3734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90000"/>
              </a:lnSpc>
              <a:spcBef>
                <a:spcPts val="750"/>
              </a:spcBef>
              <a:spcAft>
                <a:spcPts val="0"/>
              </a:spcAft>
              <a:buClr>
                <a:schemeClr val="dk1"/>
              </a:buClr>
              <a:buSzPts val="32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spcAft>
                <a:spcPts val="0"/>
              </a:spcAft>
              <a:buClr>
                <a:schemeClr val="dk1"/>
              </a:buClr>
              <a:buSzPts val="28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spcAft>
                <a:spcPts val="0"/>
              </a:spcAft>
              <a:buClr>
                <a:schemeClr val="dk1"/>
              </a:buClr>
              <a:buSzPts val="2400"/>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spcAft>
                <a:spcPts val="0"/>
              </a:spcAft>
              <a:buClr>
                <a:schemeClr val="dk1"/>
              </a:buClr>
              <a:buSzPts val="18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9pPr>
          </a:lstStyle>
          <a:p>
            <a:pPr marL="457200" indent="-381000" algn="l">
              <a:spcBef>
                <a:spcPts val="0"/>
              </a:spcBef>
              <a:buSzPts val="2400"/>
              <a:buFont typeface="Arial"/>
              <a:buChar char="•"/>
            </a:pPr>
            <a:r>
              <a:rPr lang="en-US" sz="2400" dirty="0"/>
              <a:t>Rapid detection of pathogens can aid hatchery operations</a:t>
            </a:r>
          </a:p>
          <a:p>
            <a:pPr marL="457200" indent="-381000" algn="l">
              <a:spcBef>
                <a:spcPts val="0"/>
              </a:spcBef>
              <a:buSzPts val="2400"/>
              <a:buFont typeface="Arial"/>
              <a:buChar char="•"/>
            </a:pPr>
            <a:r>
              <a:rPr lang="en-US" sz="2400" dirty="0"/>
              <a:t>Iterative process, easy to design new assays as we learn more</a:t>
            </a:r>
          </a:p>
          <a:p>
            <a:pPr marL="457200" indent="-381000" algn="l">
              <a:spcBef>
                <a:spcPts val="0"/>
              </a:spcBef>
              <a:buSzPts val="2400"/>
              <a:buFont typeface="Arial"/>
              <a:buChar char="•"/>
            </a:pPr>
            <a:r>
              <a:rPr lang="en-US" sz="2400" dirty="0"/>
              <a:t>Working with advisory group to beta test in other hatcheries</a:t>
            </a:r>
          </a:p>
          <a:p>
            <a:pPr marL="457200" indent="-381000" algn="l">
              <a:spcBef>
                <a:spcPts val="0"/>
              </a:spcBef>
              <a:buSzPts val="2400"/>
              <a:buFont typeface="Arial"/>
              <a:buChar char="•"/>
            </a:pPr>
            <a:r>
              <a:rPr lang="en-US" sz="2400" dirty="0"/>
              <a:t>Potential for lateral flow detection by incorporating CRISPR technology</a:t>
            </a:r>
          </a:p>
          <a:p>
            <a:pPr marL="457200" algn="l">
              <a:spcBef>
                <a:spcPts val="0"/>
              </a:spcBef>
            </a:pPr>
            <a:endParaRPr lang="en-US" dirty="0"/>
          </a:p>
        </p:txBody>
      </p:sp>
      <p:sp>
        <p:nvSpPr>
          <p:cNvPr id="13" name="TextBox 12">
            <a:extLst>
              <a:ext uri="{FF2B5EF4-FFF2-40B4-BE49-F238E27FC236}">
                <a16:creationId xmlns:a16="http://schemas.microsoft.com/office/drawing/2014/main" id="{42122782-7DC4-673F-1F96-CD91D1A8F288}"/>
              </a:ext>
            </a:extLst>
          </p:cNvPr>
          <p:cNvSpPr txBox="1"/>
          <p:nvPr/>
        </p:nvSpPr>
        <p:spPr>
          <a:xfrm>
            <a:off x="5271796" y="4841429"/>
            <a:ext cx="2244596" cy="276999"/>
          </a:xfrm>
          <a:prstGeom prst="rect">
            <a:avLst/>
          </a:prstGeom>
          <a:noFill/>
        </p:spPr>
        <p:txBody>
          <a:bodyPr wrap="square" rtlCol="0">
            <a:spAutoFit/>
          </a:bodyPr>
          <a:lstStyle/>
          <a:p>
            <a:r>
              <a:rPr lang="en-US" sz="1200" dirty="0"/>
              <a:t>Kellner et al. 2019</a:t>
            </a:r>
          </a:p>
        </p:txBody>
      </p:sp>
    </p:spTree>
    <p:extLst>
      <p:ext uri="{BB962C8B-B14F-4D97-AF65-F5344CB8AC3E}">
        <p14:creationId xmlns:p14="http://schemas.microsoft.com/office/powerpoint/2010/main" val="1638848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9"/>
          <p:cNvSpPr txBox="1">
            <a:spLocks noGrp="1"/>
          </p:cNvSpPr>
          <p:nvPr>
            <p:ph type="title"/>
          </p:nvPr>
        </p:nvSpPr>
        <p:spPr>
          <a:xfrm>
            <a:off x="311700" y="253500"/>
            <a:ext cx="8520600" cy="572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 sz="3320"/>
              <a:t>Acknowledgements</a:t>
            </a:r>
            <a:endParaRPr sz="3320"/>
          </a:p>
        </p:txBody>
      </p:sp>
      <p:pic>
        <p:nvPicPr>
          <p:cNvPr id="189" name="Google Shape;189;p39" descr="Image result for nsf logo"/>
          <p:cNvPicPr preferRelativeResize="0"/>
          <p:nvPr/>
        </p:nvPicPr>
        <p:blipFill rotWithShape="1">
          <a:blip r:embed="rId3">
            <a:alphaModFix/>
          </a:blip>
          <a:srcRect/>
          <a:stretch/>
        </p:blipFill>
        <p:spPr>
          <a:xfrm>
            <a:off x="4214668" y="3876781"/>
            <a:ext cx="1104700" cy="1109625"/>
          </a:xfrm>
          <a:prstGeom prst="rect">
            <a:avLst/>
          </a:prstGeom>
          <a:noFill/>
          <a:ln>
            <a:noFill/>
          </a:ln>
        </p:spPr>
      </p:pic>
      <p:sp>
        <p:nvSpPr>
          <p:cNvPr id="190" name="Google Shape;190;p39"/>
          <p:cNvSpPr/>
          <p:nvPr/>
        </p:nvSpPr>
        <p:spPr>
          <a:xfrm>
            <a:off x="311700" y="4223971"/>
            <a:ext cx="3752300" cy="4129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dirty="0">
                <a:solidFill>
                  <a:srgbClr val="000000"/>
                </a:solidFill>
                <a:latin typeface="Calibri"/>
                <a:ea typeface="Calibri"/>
                <a:cs typeface="Calibri"/>
                <a:sym typeface="Calibri"/>
              </a:rPr>
              <a:t>Supported by the National Science Foundation under Grant No. 11A-1849227</a:t>
            </a:r>
            <a:endParaRPr dirty="0"/>
          </a:p>
        </p:txBody>
      </p:sp>
      <p:pic>
        <p:nvPicPr>
          <p:cNvPr id="191" name="Google Shape;191;p39"/>
          <p:cNvPicPr preferRelativeResize="0"/>
          <p:nvPr/>
        </p:nvPicPr>
        <p:blipFill rotWithShape="1">
          <a:blip r:embed="rId4">
            <a:alphaModFix/>
          </a:blip>
          <a:srcRect/>
          <a:stretch/>
        </p:blipFill>
        <p:spPr>
          <a:xfrm>
            <a:off x="5904825" y="4109675"/>
            <a:ext cx="1964050" cy="811800"/>
          </a:xfrm>
          <a:prstGeom prst="rect">
            <a:avLst/>
          </a:prstGeom>
          <a:noFill/>
          <a:ln>
            <a:noFill/>
          </a:ln>
        </p:spPr>
      </p:pic>
      <p:pic>
        <p:nvPicPr>
          <p:cNvPr id="192" name="Google Shape;192;p39" descr="Text&#10;&#10;Description automatically generated"/>
          <p:cNvPicPr preferRelativeResize="0"/>
          <p:nvPr/>
        </p:nvPicPr>
        <p:blipFill rotWithShape="1">
          <a:blip r:embed="rId5">
            <a:alphaModFix/>
          </a:blip>
          <a:srcRect/>
          <a:stretch/>
        </p:blipFill>
        <p:spPr>
          <a:xfrm>
            <a:off x="215955" y="2952118"/>
            <a:ext cx="2360887" cy="1109625"/>
          </a:xfrm>
          <a:prstGeom prst="rect">
            <a:avLst/>
          </a:prstGeom>
          <a:noFill/>
          <a:ln>
            <a:noFill/>
          </a:ln>
        </p:spPr>
      </p:pic>
      <p:pic>
        <p:nvPicPr>
          <p:cNvPr id="195" name="Google Shape;195;p39"/>
          <p:cNvPicPr preferRelativeResize="0"/>
          <p:nvPr/>
        </p:nvPicPr>
        <p:blipFill>
          <a:blip r:embed="rId6">
            <a:alphaModFix/>
          </a:blip>
          <a:stretch>
            <a:fillRect/>
          </a:stretch>
        </p:blipFill>
        <p:spPr>
          <a:xfrm>
            <a:off x="3491608" y="2952118"/>
            <a:ext cx="1704200" cy="904500"/>
          </a:xfrm>
          <a:prstGeom prst="rect">
            <a:avLst/>
          </a:prstGeom>
          <a:noFill/>
          <a:ln>
            <a:noFill/>
          </a:ln>
        </p:spPr>
      </p:pic>
      <p:pic>
        <p:nvPicPr>
          <p:cNvPr id="196" name="Google Shape;196;p39"/>
          <p:cNvPicPr preferRelativeResize="0"/>
          <p:nvPr/>
        </p:nvPicPr>
        <p:blipFill>
          <a:blip r:embed="rId7">
            <a:alphaModFix/>
          </a:blip>
          <a:stretch>
            <a:fillRect/>
          </a:stretch>
        </p:blipFill>
        <p:spPr>
          <a:xfrm>
            <a:off x="5774150" y="24200"/>
            <a:ext cx="1389975" cy="1389975"/>
          </a:xfrm>
          <a:prstGeom prst="rect">
            <a:avLst/>
          </a:prstGeom>
          <a:noFill/>
          <a:ln>
            <a:noFill/>
          </a:ln>
        </p:spPr>
      </p:pic>
      <p:pic>
        <p:nvPicPr>
          <p:cNvPr id="197" name="Google Shape;197;p39"/>
          <p:cNvPicPr preferRelativeResize="0"/>
          <p:nvPr/>
        </p:nvPicPr>
        <p:blipFill>
          <a:blip r:embed="rId8">
            <a:alphaModFix/>
          </a:blip>
          <a:stretch>
            <a:fillRect/>
          </a:stretch>
        </p:blipFill>
        <p:spPr>
          <a:xfrm>
            <a:off x="7358925" y="24200"/>
            <a:ext cx="1389974" cy="1389974"/>
          </a:xfrm>
          <a:prstGeom prst="rect">
            <a:avLst/>
          </a:prstGeom>
          <a:noFill/>
          <a:ln>
            <a:noFill/>
          </a:ln>
        </p:spPr>
      </p:pic>
      <p:sp>
        <p:nvSpPr>
          <p:cNvPr id="198" name="Google Shape;198;p39"/>
          <p:cNvSpPr txBox="1"/>
          <p:nvPr/>
        </p:nvSpPr>
        <p:spPr>
          <a:xfrm>
            <a:off x="5783825" y="1348649"/>
            <a:ext cx="143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Calibri"/>
                <a:ea typeface="Calibri"/>
                <a:cs typeface="Calibri"/>
                <a:sym typeface="Calibri"/>
              </a:rPr>
              <a:t>Pete </a:t>
            </a:r>
            <a:r>
              <a:rPr lang="en" dirty="0" err="1">
                <a:latin typeface="Calibri"/>
                <a:ea typeface="Calibri"/>
                <a:cs typeface="Calibri"/>
                <a:sym typeface="Calibri"/>
              </a:rPr>
              <a:t>Countway</a:t>
            </a:r>
            <a:endParaRPr dirty="0">
              <a:latin typeface="Calibri"/>
              <a:ea typeface="Calibri"/>
              <a:cs typeface="Calibri"/>
              <a:sym typeface="Calibri"/>
            </a:endParaRPr>
          </a:p>
        </p:txBody>
      </p:sp>
      <p:sp>
        <p:nvSpPr>
          <p:cNvPr id="199" name="Google Shape;199;p39"/>
          <p:cNvSpPr txBox="1"/>
          <p:nvPr/>
        </p:nvSpPr>
        <p:spPr>
          <a:xfrm>
            <a:off x="7441050" y="1337081"/>
            <a:ext cx="143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Calibri"/>
                <a:ea typeface="Calibri"/>
                <a:cs typeface="Calibri"/>
                <a:sym typeface="Calibri"/>
              </a:rPr>
              <a:t>Kristin Cohrs </a:t>
            </a:r>
            <a:endParaRPr dirty="0">
              <a:latin typeface="Calibri"/>
              <a:ea typeface="Calibri"/>
              <a:cs typeface="Calibri"/>
              <a:sym typeface="Calibri"/>
            </a:endParaRPr>
          </a:p>
        </p:txBody>
      </p:sp>
      <p:pic>
        <p:nvPicPr>
          <p:cNvPr id="200" name="Google Shape;200;p39"/>
          <p:cNvPicPr preferRelativeResize="0"/>
          <p:nvPr/>
        </p:nvPicPr>
        <p:blipFill>
          <a:blip r:embed="rId9">
            <a:alphaModFix/>
          </a:blip>
          <a:stretch>
            <a:fillRect/>
          </a:stretch>
        </p:blipFill>
        <p:spPr>
          <a:xfrm>
            <a:off x="311700" y="1770563"/>
            <a:ext cx="1225792" cy="833725"/>
          </a:xfrm>
          <a:prstGeom prst="rect">
            <a:avLst/>
          </a:prstGeom>
          <a:noFill/>
          <a:ln>
            <a:noFill/>
          </a:ln>
        </p:spPr>
      </p:pic>
      <p:sp>
        <p:nvSpPr>
          <p:cNvPr id="201" name="Google Shape;201;p39"/>
          <p:cNvSpPr/>
          <p:nvPr/>
        </p:nvSpPr>
        <p:spPr>
          <a:xfrm>
            <a:off x="1579735" y="1601680"/>
            <a:ext cx="41550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dirty="0">
                <a:solidFill>
                  <a:srgbClr val="000000"/>
                </a:solidFill>
                <a:latin typeface="Calibri"/>
                <a:ea typeface="Calibri"/>
                <a:cs typeface="Calibri"/>
                <a:sym typeface="Calibri"/>
              </a:rPr>
              <a:t>Supported by the </a:t>
            </a:r>
            <a:r>
              <a:rPr lang="en" sz="1800" dirty="0">
                <a:latin typeface="Calibri"/>
                <a:ea typeface="Calibri"/>
                <a:cs typeface="Calibri"/>
                <a:sym typeface="Calibri"/>
              </a:rPr>
              <a:t>United States Department of Agriculture - Northeast SARE Research for Novel Approaches Grant LNE22-457R</a:t>
            </a:r>
            <a:endParaRPr dirty="0"/>
          </a:p>
        </p:txBody>
      </p:sp>
      <p:pic>
        <p:nvPicPr>
          <p:cNvPr id="2" name="Picture 1">
            <a:extLst>
              <a:ext uri="{FF2B5EF4-FFF2-40B4-BE49-F238E27FC236}">
                <a16:creationId xmlns:a16="http://schemas.microsoft.com/office/drawing/2014/main" id="{59463B47-B3D4-B5C3-EB30-EDC935D4E60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7948" t="34098" r="8120" b="27867"/>
          <a:stretch/>
        </p:blipFill>
        <p:spPr>
          <a:xfrm>
            <a:off x="6698591" y="1655629"/>
            <a:ext cx="1136112" cy="1311521"/>
          </a:xfrm>
          <a:prstGeom prst="rect">
            <a:avLst/>
          </a:prstGeom>
        </p:spPr>
      </p:pic>
      <p:sp>
        <p:nvSpPr>
          <p:cNvPr id="4" name="Google Shape;199;p39">
            <a:extLst>
              <a:ext uri="{FF2B5EF4-FFF2-40B4-BE49-F238E27FC236}">
                <a16:creationId xmlns:a16="http://schemas.microsoft.com/office/drawing/2014/main" id="{7D07699A-D175-EDF6-D621-00AEBA3E1527}"/>
              </a:ext>
            </a:extLst>
          </p:cNvPr>
          <p:cNvSpPr txBox="1"/>
          <p:nvPr/>
        </p:nvSpPr>
        <p:spPr>
          <a:xfrm>
            <a:off x="6698591" y="2868937"/>
            <a:ext cx="143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Calibri"/>
                <a:ea typeface="Calibri"/>
                <a:cs typeface="Calibri"/>
                <a:sym typeface="Calibri"/>
              </a:rPr>
              <a:t>Ryan McCann </a:t>
            </a:r>
            <a:endParaRPr dirty="0">
              <a:latin typeface="Calibri"/>
              <a:ea typeface="Calibri"/>
              <a:cs typeface="Calibri"/>
              <a:sym typeface="Calibri"/>
            </a:endParaRPr>
          </a:p>
        </p:txBody>
      </p:sp>
      <p:sp>
        <p:nvSpPr>
          <p:cNvPr id="3" name="Google Shape;190;p39">
            <a:extLst>
              <a:ext uri="{FF2B5EF4-FFF2-40B4-BE49-F238E27FC236}">
                <a16:creationId xmlns:a16="http://schemas.microsoft.com/office/drawing/2014/main" id="{1D77BB25-F69B-CF78-C443-A8C3E01EFD11}"/>
              </a:ext>
            </a:extLst>
          </p:cNvPr>
          <p:cNvSpPr/>
          <p:nvPr/>
        </p:nvSpPr>
        <p:spPr>
          <a:xfrm>
            <a:off x="248526" y="919529"/>
            <a:ext cx="5525624" cy="4129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dirty="0">
                <a:solidFill>
                  <a:srgbClr val="000000"/>
                </a:solidFill>
                <a:latin typeface="Calibri"/>
                <a:ea typeface="Calibri"/>
                <a:cs typeface="Calibri"/>
                <a:sym typeface="Calibri"/>
              </a:rPr>
              <a:t>Advisory </a:t>
            </a:r>
            <a:r>
              <a:rPr lang="en" sz="1800" dirty="0" err="1">
                <a:solidFill>
                  <a:srgbClr val="000000"/>
                </a:solidFill>
                <a:latin typeface="Calibri"/>
                <a:ea typeface="Calibri"/>
                <a:cs typeface="Calibri"/>
                <a:sym typeface="Calibri"/>
              </a:rPr>
              <a:t>Committe</a:t>
            </a:r>
            <a:r>
              <a:rPr lang="en-US" sz="1800" dirty="0">
                <a:solidFill>
                  <a:srgbClr val="000000"/>
                </a:solidFill>
                <a:latin typeface="Calibri"/>
                <a:ea typeface="Calibri"/>
                <a:cs typeface="Calibri"/>
                <a:sym typeface="Calibri"/>
              </a:rPr>
              <a:t>e</a:t>
            </a:r>
            <a:r>
              <a:rPr lang="en" sz="1800" dirty="0">
                <a:solidFill>
                  <a:srgbClr val="000000"/>
                </a:solidFill>
                <a:latin typeface="Calibri"/>
                <a:ea typeface="Calibri"/>
                <a:cs typeface="Calibri"/>
                <a:sym typeface="Calibri"/>
              </a:rPr>
              <a:t>: </a:t>
            </a:r>
            <a:r>
              <a:rPr lang="en-US" sz="1800" dirty="0">
                <a:solidFill>
                  <a:srgbClr val="000000"/>
                </a:solidFill>
                <a:latin typeface="Calibri"/>
                <a:ea typeface="Calibri"/>
                <a:cs typeface="Calibri"/>
                <a:sym typeface="Calibri"/>
              </a:rPr>
              <a:t>Hannah Pearson, Steve Malinowski, Dana Morse,</a:t>
            </a:r>
            <a:r>
              <a:rPr lang="en" sz="1800" dirty="0">
                <a:solidFill>
                  <a:srgbClr val="000000"/>
                </a:solidFill>
                <a:latin typeface="Calibri"/>
                <a:ea typeface="Calibri"/>
                <a:cs typeface="Calibri"/>
                <a:sym typeface="Calibri"/>
              </a:rPr>
              <a:t> </a:t>
            </a:r>
            <a:r>
              <a:rPr lang="en-US" sz="1800" dirty="0">
                <a:solidFill>
                  <a:srgbClr val="000000"/>
                </a:solidFill>
                <a:latin typeface="Calibri"/>
                <a:ea typeface="Calibri"/>
                <a:cs typeface="Calibri"/>
                <a:sym typeface="Calibri"/>
              </a:rPr>
              <a:t>Bob </a:t>
            </a:r>
            <a:r>
              <a:rPr lang="en-US" sz="1800" dirty="0" err="1">
                <a:solidFill>
                  <a:srgbClr val="000000"/>
                </a:solidFill>
                <a:latin typeface="Calibri"/>
                <a:ea typeface="Calibri"/>
                <a:cs typeface="Calibri"/>
                <a:sym typeface="Calibri"/>
              </a:rPr>
              <a:t>Rheault</a:t>
            </a:r>
            <a:r>
              <a:rPr lang="en-US" sz="1800" dirty="0">
                <a:solidFill>
                  <a:srgbClr val="000000"/>
                </a:solidFill>
                <a:latin typeface="Calibri"/>
                <a:ea typeface="Calibri"/>
                <a:cs typeface="Calibri"/>
                <a:sym typeface="Calibri"/>
              </a:rPr>
              <a:t>, Harold Schreier</a:t>
            </a:r>
            <a:endParaRPr dirty="0"/>
          </a:p>
        </p:txBody>
      </p:sp>
      <p:sp>
        <p:nvSpPr>
          <p:cNvPr id="5" name="TextBox 4">
            <a:extLst>
              <a:ext uri="{FF2B5EF4-FFF2-40B4-BE49-F238E27FC236}">
                <a16:creationId xmlns:a16="http://schemas.microsoft.com/office/drawing/2014/main" id="{447E9BAE-BFF0-6BCC-C6AE-36567A5B32C9}"/>
              </a:ext>
            </a:extLst>
          </p:cNvPr>
          <p:cNvSpPr txBox="1"/>
          <p:nvPr/>
        </p:nvSpPr>
        <p:spPr>
          <a:xfrm>
            <a:off x="5263093" y="3407578"/>
            <a:ext cx="3802063" cy="400110"/>
          </a:xfrm>
          <a:prstGeom prst="rect">
            <a:avLst/>
          </a:prstGeom>
          <a:noFill/>
        </p:spPr>
        <p:txBody>
          <a:bodyPr wrap="square" rtlCol="0">
            <a:spAutoFit/>
          </a:bodyPr>
          <a:lstStyle/>
          <a:p>
            <a:r>
              <a:rPr lang="en-US" sz="2000" dirty="0"/>
              <a:t>Questions? </a:t>
            </a:r>
            <a:r>
              <a:rPr lang="en-US" sz="2000" dirty="0" err="1"/>
              <a:t>rsleith@bigelow.org</a:t>
            </a: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4" name="Google Shape;68;p3">
            <a:extLst>
              <a:ext uri="{FF2B5EF4-FFF2-40B4-BE49-F238E27FC236}">
                <a16:creationId xmlns:a16="http://schemas.microsoft.com/office/drawing/2014/main" id="{E2171A1F-BCBA-4FF6-A205-CA49923CF964}"/>
              </a:ext>
            </a:extLst>
          </p:cNvPr>
          <p:cNvSpPr txBox="1">
            <a:spLocks/>
          </p:cNvSpPr>
          <p:nvPr/>
        </p:nvSpPr>
        <p:spPr>
          <a:xfrm>
            <a:off x="177800" y="206614"/>
            <a:ext cx="8572500" cy="7548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64170"/>
              </a:buClr>
              <a:buSzPts val="1800"/>
              <a:buFont typeface="Calibri"/>
              <a:buNone/>
              <a:defRPr sz="4000" b="1" i="0" u="none" strike="noStrike" cap="none">
                <a:solidFill>
                  <a:srgbClr val="06417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US" sz="3200" dirty="0"/>
              <a:t>Background – The Elephant in the Room</a:t>
            </a:r>
          </a:p>
        </p:txBody>
      </p:sp>
      <p:pic>
        <p:nvPicPr>
          <p:cNvPr id="3" name="Picture 2" descr="A plate of oysters on a table&#10;&#10;Description automatically generated">
            <a:extLst>
              <a:ext uri="{FF2B5EF4-FFF2-40B4-BE49-F238E27FC236}">
                <a16:creationId xmlns:a16="http://schemas.microsoft.com/office/drawing/2014/main" id="{F5D1C7A5-ED1F-76D7-E740-404E7CB46CE8}"/>
              </a:ext>
            </a:extLst>
          </p:cNvPr>
          <p:cNvPicPr>
            <a:picLocks noChangeAspect="1"/>
          </p:cNvPicPr>
          <p:nvPr/>
        </p:nvPicPr>
        <p:blipFill>
          <a:blip r:embed="rId3"/>
          <a:stretch>
            <a:fillRect/>
          </a:stretch>
        </p:blipFill>
        <p:spPr>
          <a:xfrm>
            <a:off x="237744" y="1103818"/>
            <a:ext cx="7772400" cy="3754613"/>
          </a:xfrm>
          <a:prstGeom prst="rect">
            <a:avLst/>
          </a:prstGeom>
        </p:spPr>
      </p:pic>
    </p:spTree>
    <p:extLst>
      <p:ext uri="{BB962C8B-B14F-4D97-AF65-F5344CB8AC3E}">
        <p14:creationId xmlns:p14="http://schemas.microsoft.com/office/powerpoint/2010/main" val="2816624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Google Shape;68;p3">
            <a:extLst>
              <a:ext uri="{FF2B5EF4-FFF2-40B4-BE49-F238E27FC236}">
                <a16:creationId xmlns:a16="http://schemas.microsoft.com/office/drawing/2014/main" id="{7165B70B-5074-FE6A-3726-9D19A46FF200}"/>
              </a:ext>
            </a:extLst>
          </p:cNvPr>
          <p:cNvSpPr txBox="1">
            <a:spLocks/>
          </p:cNvSpPr>
          <p:nvPr/>
        </p:nvSpPr>
        <p:spPr>
          <a:xfrm>
            <a:off x="185541" y="205505"/>
            <a:ext cx="8572500" cy="7548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64170"/>
              </a:buClr>
              <a:buSzPts val="1800"/>
              <a:buFont typeface="Calibri"/>
              <a:buNone/>
              <a:defRPr sz="4000" b="1" i="0" u="none" strike="noStrike" cap="none">
                <a:solidFill>
                  <a:srgbClr val="06417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US" sz="3200" dirty="0"/>
              <a:t>Background – Oyster hatcheries</a:t>
            </a:r>
          </a:p>
        </p:txBody>
      </p:sp>
      <p:sp>
        <p:nvSpPr>
          <p:cNvPr id="115" name="Google Shape;115;p29"/>
          <p:cNvSpPr txBox="1">
            <a:spLocks noGrp="1"/>
          </p:cNvSpPr>
          <p:nvPr>
            <p:ph type="body" idx="1"/>
          </p:nvPr>
        </p:nvSpPr>
        <p:spPr>
          <a:xfrm>
            <a:off x="628650" y="1134836"/>
            <a:ext cx="7886700" cy="37347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SzPts val="2400"/>
              <a:buChar char="•"/>
            </a:pPr>
            <a:r>
              <a:rPr lang="en" sz="2400" dirty="0"/>
              <a:t>Oyster aquaculture relies on hatcheries to provide seed for growers</a:t>
            </a:r>
            <a:endParaRPr sz="2400" dirty="0"/>
          </a:p>
          <a:p>
            <a:pPr marL="457200" lvl="0" indent="-381000" algn="l" rtl="0">
              <a:lnSpc>
                <a:spcPct val="90000"/>
              </a:lnSpc>
              <a:spcBef>
                <a:spcPts val="0"/>
              </a:spcBef>
              <a:spcAft>
                <a:spcPts val="0"/>
              </a:spcAft>
              <a:buSzPts val="2400"/>
              <a:buChar char="•"/>
            </a:pPr>
            <a:r>
              <a:rPr lang="en" sz="2400" dirty="0"/>
              <a:t>~40 hatcheries provide most of the seed for East Coast oyster growers</a:t>
            </a:r>
            <a:endParaRPr sz="2400" dirty="0"/>
          </a:p>
          <a:p>
            <a:pPr marL="457200" lvl="0" indent="-381000" algn="l" rtl="0">
              <a:lnSpc>
                <a:spcPct val="90000"/>
              </a:lnSpc>
              <a:spcBef>
                <a:spcPts val="0"/>
              </a:spcBef>
              <a:spcAft>
                <a:spcPts val="0"/>
              </a:spcAft>
              <a:buSzPts val="2400"/>
              <a:buChar char="•"/>
            </a:pPr>
            <a:r>
              <a:rPr lang="en" sz="2400" dirty="0"/>
              <a:t>Impact of hatchery failures potentially catastrophic</a:t>
            </a:r>
            <a:endParaRPr sz="2400" dirty="0"/>
          </a:p>
          <a:p>
            <a:pPr marL="457200" lvl="0" indent="0" algn="l" rtl="0">
              <a:lnSpc>
                <a:spcPct val="90000"/>
              </a:lnSpc>
              <a:spcBef>
                <a:spcPts val="0"/>
              </a:spcBef>
              <a:spcAft>
                <a:spcPts val="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4" name="Google Shape;68;p3">
            <a:extLst>
              <a:ext uri="{FF2B5EF4-FFF2-40B4-BE49-F238E27FC236}">
                <a16:creationId xmlns:a16="http://schemas.microsoft.com/office/drawing/2014/main" id="{E2171A1F-BCBA-4FF6-A205-CA49923CF964}"/>
              </a:ext>
            </a:extLst>
          </p:cNvPr>
          <p:cNvSpPr txBox="1">
            <a:spLocks/>
          </p:cNvSpPr>
          <p:nvPr/>
        </p:nvSpPr>
        <p:spPr>
          <a:xfrm>
            <a:off x="177800" y="206614"/>
            <a:ext cx="8572500" cy="7548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64170"/>
              </a:buClr>
              <a:buSzPts val="1800"/>
              <a:buFont typeface="Calibri"/>
              <a:buNone/>
              <a:defRPr sz="4000" b="1" i="0" u="none" strike="noStrike" cap="none">
                <a:solidFill>
                  <a:srgbClr val="06417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US" sz="3200" dirty="0"/>
              <a:t>Background – Microbial threats to oysters</a:t>
            </a:r>
          </a:p>
        </p:txBody>
      </p:sp>
      <p:sp>
        <p:nvSpPr>
          <p:cNvPr id="3" name="Google Shape;115;p29">
            <a:extLst>
              <a:ext uri="{FF2B5EF4-FFF2-40B4-BE49-F238E27FC236}">
                <a16:creationId xmlns:a16="http://schemas.microsoft.com/office/drawing/2014/main" id="{BE889CD4-2B97-D354-188E-97B5989EF5E3}"/>
              </a:ext>
            </a:extLst>
          </p:cNvPr>
          <p:cNvSpPr txBox="1">
            <a:spLocks noGrp="1"/>
          </p:cNvSpPr>
          <p:nvPr>
            <p:ph type="body" idx="1"/>
          </p:nvPr>
        </p:nvSpPr>
        <p:spPr>
          <a:xfrm>
            <a:off x="177800" y="1134836"/>
            <a:ext cx="3722991" cy="37347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SzPts val="2400"/>
              <a:buChar char="•"/>
            </a:pPr>
            <a:r>
              <a:rPr lang="en-US" sz="2400" dirty="0"/>
              <a:t>Bacterial pathogens can impact many aspects of hatchery operations</a:t>
            </a:r>
          </a:p>
          <a:p>
            <a:pPr lvl="1" indent="-381000">
              <a:spcBef>
                <a:spcPts val="0"/>
              </a:spcBef>
              <a:buSzPts val="2400"/>
            </a:pPr>
            <a:r>
              <a:rPr lang="en-US" sz="2000" dirty="0"/>
              <a:t>Algae</a:t>
            </a:r>
          </a:p>
          <a:p>
            <a:pPr lvl="1" indent="-381000">
              <a:spcBef>
                <a:spcPts val="0"/>
              </a:spcBef>
              <a:buSzPts val="2400"/>
            </a:pPr>
            <a:r>
              <a:rPr lang="en-US" sz="2000" dirty="0"/>
              <a:t>Larval oysters</a:t>
            </a:r>
          </a:p>
          <a:p>
            <a:pPr lvl="1" indent="-381000">
              <a:spcBef>
                <a:spcPts val="0"/>
              </a:spcBef>
              <a:buSzPts val="2400"/>
            </a:pPr>
            <a:r>
              <a:rPr lang="en-US" sz="2000" dirty="0"/>
              <a:t>Market oysters</a:t>
            </a:r>
          </a:p>
          <a:p>
            <a:pPr indent="-381000">
              <a:spcBef>
                <a:spcPts val="0"/>
              </a:spcBef>
              <a:buSzPts val="2400"/>
            </a:pPr>
            <a:r>
              <a:rPr lang="en-US" sz="2400" i="1" dirty="0"/>
              <a:t>Vibrio</a:t>
            </a:r>
            <a:r>
              <a:rPr lang="en-US" sz="2400" dirty="0"/>
              <a:t> and JOD some of the most common culprits (or at least suspects)</a:t>
            </a:r>
            <a:endParaRPr sz="2400" dirty="0"/>
          </a:p>
          <a:p>
            <a:pPr marL="457200" lvl="0" indent="0" algn="l" rtl="0">
              <a:lnSpc>
                <a:spcPct val="90000"/>
              </a:lnSpc>
              <a:spcBef>
                <a:spcPts val="0"/>
              </a:spcBef>
              <a:spcAft>
                <a:spcPts val="0"/>
              </a:spcAft>
              <a:buNone/>
            </a:pPr>
            <a:endParaRPr dirty="0"/>
          </a:p>
        </p:txBody>
      </p:sp>
      <p:pic>
        <p:nvPicPr>
          <p:cNvPr id="1026" name="Picture 2" descr="Sustainability 15 12775 g003">
            <a:extLst>
              <a:ext uri="{FF2B5EF4-FFF2-40B4-BE49-F238E27FC236}">
                <a16:creationId xmlns:a16="http://schemas.microsoft.com/office/drawing/2014/main" id="{6B4DA574-3E45-2DA6-FD1F-0F9DFE0F6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791" y="802505"/>
            <a:ext cx="5243209" cy="42416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9C303CF-D12F-1431-7A55-4BD838A9B658}"/>
              </a:ext>
            </a:extLst>
          </p:cNvPr>
          <p:cNvSpPr txBox="1"/>
          <p:nvPr/>
        </p:nvSpPr>
        <p:spPr>
          <a:xfrm>
            <a:off x="4319081" y="4869536"/>
            <a:ext cx="2013625" cy="307777"/>
          </a:xfrm>
          <a:prstGeom prst="rect">
            <a:avLst/>
          </a:prstGeom>
          <a:noFill/>
        </p:spPr>
        <p:txBody>
          <a:bodyPr wrap="square" rtlCol="0">
            <a:spAutoFit/>
          </a:bodyPr>
          <a:lstStyle/>
          <a:p>
            <a:r>
              <a:rPr lang="en-US" dirty="0" err="1"/>
              <a:t>Okon</a:t>
            </a:r>
            <a:r>
              <a:rPr lang="en-US" dirty="0"/>
              <a:t> et al. 2023</a:t>
            </a:r>
          </a:p>
        </p:txBody>
      </p:sp>
    </p:spTree>
    <p:extLst>
      <p:ext uri="{BB962C8B-B14F-4D97-AF65-F5344CB8AC3E}">
        <p14:creationId xmlns:p14="http://schemas.microsoft.com/office/powerpoint/2010/main" val="2581561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8;p3">
            <a:extLst>
              <a:ext uri="{FF2B5EF4-FFF2-40B4-BE49-F238E27FC236}">
                <a16:creationId xmlns:a16="http://schemas.microsoft.com/office/drawing/2014/main" id="{C7BC1EE5-C15C-4D54-8355-04C7FCFE901D}"/>
              </a:ext>
            </a:extLst>
          </p:cNvPr>
          <p:cNvSpPr txBox="1">
            <a:spLocks/>
          </p:cNvSpPr>
          <p:nvPr/>
        </p:nvSpPr>
        <p:spPr>
          <a:xfrm>
            <a:off x="177800" y="206614"/>
            <a:ext cx="8572500" cy="7548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64170"/>
              </a:buClr>
              <a:buSzPts val="1800"/>
              <a:buFont typeface="Calibri"/>
              <a:buNone/>
              <a:defRPr sz="4000" b="1" i="0" u="none" strike="noStrike" cap="none">
                <a:solidFill>
                  <a:srgbClr val="06417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US" sz="3200" dirty="0"/>
              <a:t>Initial Approach – quantitative PCR for JOD</a:t>
            </a:r>
          </a:p>
        </p:txBody>
      </p:sp>
      <p:grpSp>
        <p:nvGrpSpPr>
          <p:cNvPr id="5" name="Group 4">
            <a:extLst>
              <a:ext uri="{FF2B5EF4-FFF2-40B4-BE49-F238E27FC236}">
                <a16:creationId xmlns:a16="http://schemas.microsoft.com/office/drawing/2014/main" id="{6D1C5BFE-8891-48BE-8C8D-35DF95C940CD}"/>
              </a:ext>
            </a:extLst>
          </p:cNvPr>
          <p:cNvGrpSpPr/>
          <p:nvPr/>
        </p:nvGrpSpPr>
        <p:grpSpPr>
          <a:xfrm>
            <a:off x="-276716" y="911477"/>
            <a:ext cx="9027016" cy="4558937"/>
            <a:chOff x="0" y="1033717"/>
            <a:chExt cx="11532490" cy="5824283"/>
          </a:xfrm>
        </p:grpSpPr>
        <p:sp>
          <p:nvSpPr>
            <p:cNvPr id="6" name="Google Shape;62;p2">
              <a:extLst>
                <a:ext uri="{FF2B5EF4-FFF2-40B4-BE49-F238E27FC236}">
                  <a16:creationId xmlns:a16="http://schemas.microsoft.com/office/drawing/2014/main" id="{697492C9-BAAE-4D01-89A5-D63BF6BCD113}"/>
                </a:ext>
              </a:extLst>
            </p:cNvPr>
            <p:cNvSpPr txBox="1"/>
            <p:nvPr/>
          </p:nvSpPr>
          <p:spPr>
            <a:xfrm>
              <a:off x="177800" y="2645777"/>
              <a:ext cx="7639050" cy="102629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000" baseline="30000" dirty="0">
                <a:solidFill>
                  <a:schemeClr val="tx1"/>
                </a:solidFill>
              </a:endParaRPr>
            </a:p>
          </p:txBody>
        </p:sp>
        <p:sp>
          <p:nvSpPr>
            <p:cNvPr id="7" name="Google Shape;217;p26">
              <a:extLst>
                <a:ext uri="{FF2B5EF4-FFF2-40B4-BE49-F238E27FC236}">
                  <a16:creationId xmlns:a16="http://schemas.microsoft.com/office/drawing/2014/main" id="{AEDC0841-4419-4A33-A82A-86A30A777380}"/>
                </a:ext>
              </a:extLst>
            </p:cNvPr>
            <p:cNvSpPr txBox="1">
              <a:spLocks/>
            </p:cNvSpPr>
            <p:nvPr/>
          </p:nvSpPr>
          <p:spPr>
            <a:xfrm>
              <a:off x="0" y="6492875"/>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200"/>
                <a:defRPr/>
              </a:pPr>
              <a:fld id="{00000000-1234-1234-1234-123412341234}" type="slidenum">
                <a:rPr lang="en-US" sz="1200" smtClean="0">
                  <a:solidFill>
                    <a:srgbClr val="FFFFFF"/>
                  </a:solidFill>
                  <a:latin typeface="Calibri"/>
                  <a:cs typeface="Calibri"/>
                  <a:sym typeface="Calibri"/>
                </a:rPr>
                <a:pPr>
                  <a:buSzPts val="1200"/>
                  <a:defRPr/>
                </a:pPr>
                <a:t>5</a:t>
              </a:fld>
              <a:endParaRPr lang="en-US" sz="1200">
                <a:solidFill>
                  <a:srgbClr val="FFFFFF"/>
                </a:solidFill>
                <a:latin typeface="Calibri"/>
                <a:cs typeface="Calibri"/>
                <a:sym typeface="Calibri"/>
              </a:endParaRPr>
            </a:p>
          </p:txBody>
        </p:sp>
        <p:sp>
          <p:nvSpPr>
            <p:cNvPr id="8" name="Rectangle 7">
              <a:extLst>
                <a:ext uri="{FF2B5EF4-FFF2-40B4-BE49-F238E27FC236}">
                  <a16:creationId xmlns:a16="http://schemas.microsoft.com/office/drawing/2014/main" id="{85B88438-66B1-465C-AA24-7A6E6BAC8D9C}"/>
                </a:ext>
              </a:extLst>
            </p:cNvPr>
            <p:cNvSpPr/>
            <p:nvPr/>
          </p:nvSpPr>
          <p:spPr>
            <a:xfrm>
              <a:off x="835914" y="1133227"/>
              <a:ext cx="10696576" cy="3748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097884D-483F-47C6-B241-014024789C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6342" y="1167066"/>
              <a:ext cx="7824219" cy="3668893"/>
            </a:xfrm>
            <a:prstGeom prst="rect">
              <a:avLst/>
            </a:prstGeom>
          </p:spPr>
        </p:pic>
        <p:sp>
          <p:nvSpPr>
            <p:cNvPr id="10" name="Rectangle 9">
              <a:extLst>
                <a:ext uri="{FF2B5EF4-FFF2-40B4-BE49-F238E27FC236}">
                  <a16:creationId xmlns:a16="http://schemas.microsoft.com/office/drawing/2014/main" id="{613B2DE7-EE95-48A6-9BED-4A1EB313C584}"/>
                </a:ext>
              </a:extLst>
            </p:cNvPr>
            <p:cNvSpPr/>
            <p:nvPr/>
          </p:nvSpPr>
          <p:spPr>
            <a:xfrm>
              <a:off x="7587427" y="1167066"/>
              <a:ext cx="45719" cy="3714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B320611-A8B5-456C-B167-97E6E4535505}"/>
                </a:ext>
              </a:extLst>
            </p:cNvPr>
            <p:cNvSpPr txBox="1"/>
            <p:nvPr/>
          </p:nvSpPr>
          <p:spPr>
            <a:xfrm>
              <a:off x="3572302" y="1033717"/>
              <a:ext cx="498054" cy="589801"/>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B</a:t>
              </a:r>
            </a:p>
          </p:txBody>
        </p:sp>
        <p:sp>
          <p:nvSpPr>
            <p:cNvPr id="12" name="TextBox 11">
              <a:extLst>
                <a:ext uri="{FF2B5EF4-FFF2-40B4-BE49-F238E27FC236}">
                  <a16:creationId xmlns:a16="http://schemas.microsoft.com/office/drawing/2014/main" id="{810D0339-A4D0-4996-B666-F02629B9518E}"/>
                </a:ext>
              </a:extLst>
            </p:cNvPr>
            <p:cNvSpPr txBox="1"/>
            <p:nvPr/>
          </p:nvSpPr>
          <p:spPr>
            <a:xfrm>
              <a:off x="7535441" y="1033717"/>
              <a:ext cx="520582" cy="589801"/>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C</a:t>
              </a:r>
            </a:p>
          </p:txBody>
        </p:sp>
        <p:sp>
          <p:nvSpPr>
            <p:cNvPr id="13" name="TextBox 12">
              <a:extLst>
                <a:ext uri="{FF2B5EF4-FFF2-40B4-BE49-F238E27FC236}">
                  <a16:creationId xmlns:a16="http://schemas.microsoft.com/office/drawing/2014/main" id="{67620C78-CB9B-4175-90FB-4F0F9C275B3E}"/>
                </a:ext>
              </a:extLst>
            </p:cNvPr>
            <p:cNvSpPr txBox="1"/>
            <p:nvPr/>
          </p:nvSpPr>
          <p:spPr>
            <a:xfrm>
              <a:off x="835914" y="4915653"/>
              <a:ext cx="1066266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A novel qPCR assay was designed for the shellfish pathogen responsible for Juvenile Oyster Disease (JOD), </a:t>
              </a:r>
              <a:r>
                <a:rPr lang="en-US" b="1" i="1" dirty="0"/>
                <a:t>Aliiroseovarius crassostrea</a:t>
              </a:r>
              <a:r>
                <a:rPr lang="en-US" dirty="0"/>
                <a:t>. </a:t>
              </a:r>
            </a:p>
            <a:p>
              <a:pPr marL="285750" indent="-285750">
                <a:buFont typeface="Arial" panose="020B0604020202020204" pitchFamily="34" charset="0"/>
                <a:buChar char="•"/>
              </a:pPr>
              <a:r>
                <a:rPr lang="en-US" dirty="0"/>
                <a:t>DNA was extracted from pooled juvenile oysters obtained from different sources (</a:t>
              </a:r>
              <a:r>
                <a:rPr lang="en-US" b="1" dirty="0"/>
                <a:t>A</a:t>
              </a:r>
              <a:r>
                <a:rPr lang="en-US" dirty="0"/>
                <a:t>)</a:t>
              </a:r>
            </a:p>
            <a:p>
              <a:pPr marL="285750" indent="-285750">
                <a:buFont typeface="Arial" panose="020B0604020202020204" pitchFamily="34" charset="0"/>
                <a:buChar char="•"/>
              </a:pPr>
              <a:r>
                <a:rPr lang="en-US" dirty="0"/>
                <a:t>Three of four local samples (x two dilutions each) were positive for JOD (blue curves, panel </a:t>
              </a:r>
              <a:r>
                <a:rPr lang="en-US" b="1" dirty="0"/>
                <a:t>B</a:t>
              </a:r>
              <a:r>
                <a:rPr lang="en-US" dirty="0"/>
                <a:t>). </a:t>
              </a:r>
            </a:p>
            <a:p>
              <a:pPr marL="285750" indent="-285750">
                <a:buFont typeface="Arial" panose="020B0604020202020204" pitchFamily="34" charset="0"/>
                <a:buChar char="•"/>
              </a:pPr>
              <a:r>
                <a:rPr lang="en-US" dirty="0"/>
                <a:t>DNA standards for JOD (</a:t>
              </a:r>
              <a:r>
                <a:rPr lang="en-US" b="1" dirty="0"/>
                <a:t>C</a:t>
              </a:r>
              <a:r>
                <a:rPr lang="en-US" dirty="0"/>
                <a:t>)</a:t>
              </a:r>
            </a:p>
          </p:txBody>
        </p:sp>
        <p:pic>
          <p:nvPicPr>
            <p:cNvPr id="14" name="Picture 13">
              <a:extLst>
                <a:ext uri="{FF2B5EF4-FFF2-40B4-BE49-F238E27FC236}">
                  <a16:creationId xmlns:a16="http://schemas.microsoft.com/office/drawing/2014/main" id="{FD235485-2BA8-4BB5-8DEF-DD1F060F75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089" y="1169215"/>
              <a:ext cx="2750058" cy="3666744"/>
            </a:xfrm>
            <a:prstGeom prst="rect">
              <a:avLst/>
            </a:prstGeom>
          </p:spPr>
        </p:pic>
        <p:sp>
          <p:nvSpPr>
            <p:cNvPr id="15" name="TextBox 14">
              <a:extLst>
                <a:ext uri="{FF2B5EF4-FFF2-40B4-BE49-F238E27FC236}">
                  <a16:creationId xmlns:a16="http://schemas.microsoft.com/office/drawing/2014/main" id="{42057EE6-61E1-4A29-B5C1-9EA93B63B5BB}"/>
                </a:ext>
              </a:extLst>
            </p:cNvPr>
            <p:cNvSpPr txBox="1"/>
            <p:nvPr/>
          </p:nvSpPr>
          <p:spPr>
            <a:xfrm>
              <a:off x="795071" y="1041886"/>
              <a:ext cx="498054" cy="589801"/>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a:t>
              </a:r>
            </a:p>
          </p:txBody>
        </p:sp>
      </p:grpSp>
      <p:sp>
        <p:nvSpPr>
          <p:cNvPr id="16" name="Oval 15">
            <a:extLst>
              <a:ext uri="{FF2B5EF4-FFF2-40B4-BE49-F238E27FC236}">
                <a16:creationId xmlns:a16="http://schemas.microsoft.com/office/drawing/2014/main" id="{488F801D-A637-429A-B5A5-29D2C50E86DB}"/>
              </a:ext>
            </a:extLst>
          </p:cNvPr>
          <p:cNvSpPr/>
          <p:nvPr/>
        </p:nvSpPr>
        <p:spPr>
          <a:xfrm>
            <a:off x="6044339" y="365364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E12400-6960-4317-A83F-37E1ECF9DE57}"/>
              </a:ext>
            </a:extLst>
          </p:cNvPr>
          <p:cNvSpPr/>
          <p:nvPr/>
        </p:nvSpPr>
        <p:spPr>
          <a:xfrm>
            <a:off x="7843230" y="269981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7B1361B-C8FA-41DF-9773-C552AC52EFFC}"/>
              </a:ext>
            </a:extLst>
          </p:cNvPr>
          <p:cNvSpPr/>
          <p:nvPr/>
        </p:nvSpPr>
        <p:spPr>
          <a:xfrm>
            <a:off x="8507182" y="324866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8968EE3-B2A4-488A-85F9-BF16793230F4}"/>
              </a:ext>
            </a:extLst>
          </p:cNvPr>
          <p:cNvSpPr/>
          <p:nvPr/>
        </p:nvSpPr>
        <p:spPr>
          <a:xfrm>
            <a:off x="6484264" y="1534459"/>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900C830-62BB-480F-9302-C9C5174786ED}"/>
              </a:ext>
            </a:extLst>
          </p:cNvPr>
          <p:cNvSpPr/>
          <p:nvPr/>
        </p:nvSpPr>
        <p:spPr>
          <a:xfrm>
            <a:off x="7162016" y="210249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5B530FF-FD1A-430F-9ABF-F2C564723DFF}"/>
              </a:ext>
            </a:extLst>
          </p:cNvPr>
          <p:cNvSpPr/>
          <p:nvPr/>
        </p:nvSpPr>
        <p:spPr>
          <a:xfrm>
            <a:off x="3669660" y="331356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F783B6E-40CE-4C0D-BD8D-FE63A004969A}"/>
              </a:ext>
            </a:extLst>
          </p:cNvPr>
          <p:cNvSpPr/>
          <p:nvPr/>
        </p:nvSpPr>
        <p:spPr>
          <a:xfrm>
            <a:off x="4065524" y="331356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9CB4D3B-F52C-4862-A2A1-D1723F85401D}"/>
              </a:ext>
            </a:extLst>
          </p:cNvPr>
          <p:cNvSpPr/>
          <p:nvPr/>
        </p:nvSpPr>
        <p:spPr>
          <a:xfrm>
            <a:off x="4499050" y="331356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CA8BA82-E4CF-40FF-BF7E-744E8F8C3294}"/>
              </a:ext>
            </a:extLst>
          </p:cNvPr>
          <p:cNvSpPr/>
          <p:nvPr/>
        </p:nvSpPr>
        <p:spPr>
          <a:xfrm>
            <a:off x="4909716" y="3313562"/>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ication Sign 24">
            <a:extLst>
              <a:ext uri="{FF2B5EF4-FFF2-40B4-BE49-F238E27FC236}">
                <a16:creationId xmlns:a16="http://schemas.microsoft.com/office/drawing/2014/main" id="{E8A4FCFC-8FE5-48DF-9D66-423F20500692}"/>
              </a:ext>
            </a:extLst>
          </p:cNvPr>
          <p:cNvSpPr/>
          <p:nvPr/>
        </p:nvSpPr>
        <p:spPr>
          <a:xfrm>
            <a:off x="6013194" y="3702621"/>
            <a:ext cx="108008" cy="108008"/>
          </a:xfrm>
          <a:prstGeom prst="mathMultiply">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ication Sign 25">
            <a:extLst>
              <a:ext uri="{FF2B5EF4-FFF2-40B4-BE49-F238E27FC236}">
                <a16:creationId xmlns:a16="http://schemas.microsoft.com/office/drawing/2014/main" id="{FDE35FB8-84ED-4A77-B09A-E031ABA5FEF3}"/>
              </a:ext>
            </a:extLst>
          </p:cNvPr>
          <p:cNvSpPr/>
          <p:nvPr/>
        </p:nvSpPr>
        <p:spPr>
          <a:xfrm>
            <a:off x="6748857" y="1738472"/>
            <a:ext cx="108008" cy="108008"/>
          </a:xfrm>
          <a:prstGeom prst="mathMultiply">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ication Sign 26">
            <a:extLst>
              <a:ext uri="{FF2B5EF4-FFF2-40B4-BE49-F238E27FC236}">
                <a16:creationId xmlns:a16="http://schemas.microsoft.com/office/drawing/2014/main" id="{7B940C4E-7F9B-4646-8429-9F30F0C70638}"/>
              </a:ext>
            </a:extLst>
          </p:cNvPr>
          <p:cNvSpPr/>
          <p:nvPr/>
        </p:nvSpPr>
        <p:spPr>
          <a:xfrm>
            <a:off x="6608029" y="1618542"/>
            <a:ext cx="108008" cy="108008"/>
          </a:xfrm>
          <a:prstGeom prst="mathMultiply">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ultiplication Sign 27">
            <a:extLst>
              <a:ext uri="{FF2B5EF4-FFF2-40B4-BE49-F238E27FC236}">
                <a16:creationId xmlns:a16="http://schemas.microsoft.com/office/drawing/2014/main" id="{67E59D76-C5D0-4742-ACDC-0523B7EC46F4}"/>
              </a:ext>
            </a:extLst>
          </p:cNvPr>
          <p:cNvSpPr/>
          <p:nvPr/>
        </p:nvSpPr>
        <p:spPr>
          <a:xfrm>
            <a:off x="7090716" y="2026510"/>
            <a:ext cx="108008" cy="108008"/>
          </a:xfrm>
          <a:prstGeom prst="mathMultiply">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ultiplication Sign 28">
            <a:extLst>
              <a:ext uri="{FF2B5EF4-FFF2-40B4-BE49-F238E27FC236}">
                <a16:creationId xmlns:a16="http://schemas.microsoft.com/office/drawing/2014/main" id="{B8CCE7CC-36AA-4B7A-A9B9-1FF729EF7DAF}"/>
              </a:ext>
            </a:extLst>
          </p:cNvPr>
          <p:cNvSpPr/>
          <p:nvPr/>
        </p:nvSpPr>
        <p:spPr>
          <a:xfrm>
            <a:off x="6945057" y="1897632"/>
            <a:ext cx="108008" cy="108008"/>
          </a:xfrm>
          <a:prstGeom prst="mathMultiply">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ultiplication Sign 29">
            <a:extLst>
              <a:ext uri="{FF2B5EF4-FFF2-40B4-BE49-F238E27FC236}">
                <a16:creationId xmlns:a16="http://schemas.microsoft.com/office/drawing/2014/main" id="{05AFA2A7-DA1F-431D-B986-FF07271E7F0D}"/>
              </a:ext>
            </a:extLst>
          </p:cNvPr>
          <p:cNvSpPr/>
          <p:nvPr/>
        </p:nvSpPr>
        <p:spPr>
          <a:xfrm>
            <a:off x="6430260" y="1466506"/>
            <a:ext cx="108008" cy="108008"/>
          </a:xfrm>
          <a:prstGeom prst="mathMultiply">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ication Sign 30">
            <a:extLst>
              <a:ext uri="{FF2B5EF4-FFF2-40B4-BE49-F238E27FC236}">
                <a16:creationId xmlns:a16="http://schemas.microsoft.com/office/drawing/2014/main" id="{5EF155EA-4140-402E-9D00-243E5A4A7D15}"/>
              </a:ext>
            </a:extLst>
          </p:cNvPr>
          <p:cNvSpPr/>
          <p:nvPr/>
        </p:nvSpPr>
        <p:spPr>
          <a:xfrm>
            <a:off x="6138880" y="1214616"/>
            <a:ext cx="108008" cy="108008"/>
          </a:xfrm>
          <a:prstGeom prst="mathMultiply">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ication Sign 31">
            <a:extLst>
              <a:ext uri="{FF2B5EF4-FFF2-40B4-BE49-F238E27FC236}">
                <a16:creationId xmlns:a16="http://schemas.microsoft.com/office/drawing/2014/main" id="{FC8C93E5-CDB9-4ABC-9C2E-005A8EFF1996}"/>
              </a:ext>
            </a:extLst>
          </p:cNvPr>
          <p:cNvSpPr/>
          <p:nvPr/>
        </p:nvSpPr>
        <p:spPr>
          <a:xfrm>
            <a:off x="5093776" y="3282417"/>
            <a:ext cx="108008" cy="108008"/>
          </a:xfrm>
          <a:prstGeom prst="mathMultiply">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ultiplication Sign 32">
            <a:extLst>
              <a:ext uri="{FF2B5EF4-FFF2-40B4-BE49-F238E27FC236}">
                <a16:creationId xmlns:a16="http://schemas.microsoft.com/office/drawing/2014/main" id="{12D04A92-8346-4E41-885D-EC425C8B0CE0}"/>
              </a:ext>
            </a:extLst>
          </p:cNvPr>
          <p:cNvSpPr/>
          <p:nvPr/>
        </p:nvSpPr>
        <p:spPr>
          <a:xfrm>
            <a:off x="4891724" y="3282417"/>
            <a:ext cx="108008" cy="108008"/>
          </a:xfrm>
          <a:prstGeom prst="mathMultiply">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ultiplication Sign 33">
            <a:extLst>
              <a:ext uri="{FF2B5EF4-FFF2-40B4-BE49-F238E27FC236}">
                <a16:creationId xmlns:a16="http://schemas.microsoft.com/office/drawing/2014/main" id="{DD00DF86-E013-4F72-A34F-F02471BAB9EA}"/>
              </a:ext>
            </a:extLst>
          </p:cNvPr>
          <p:cNvSpPr/>
          <p:nvPr/>
        </p:nvSpPr>
        <p:spPr>
          <a:xfrm>
            <a:off x="4792712" y="3282417"/>
            <a:ext cx="108008" cy="108008"/>
          </a:xfrm>
          <a:prstGeom prst="mathMultiply">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ultiplication Sign 34">
            <a:extLst>
              <a:ext uri="{FF2B5EF4-FFF2-40B4-BE49-F238E27FC236}">
                <a16:creationId xmlns:a16="http://schemas.microsoft.com/office/drawing/2014/main" id="{7C5D54A5-CAEF-46FA-90FC-5D119D8AD937}"/>
              </a:ext>
            </a:extLst>
          </p:cNvPr>
          <p:cNvSpPr/>
          <p:nvPr/>
        </p:nvSpPr>
        <p:spPr>
          <a:xfrm>
            <a:off x="4708298" y="3282417"/>
            <a:ext cx="108008" cy="108008"/>
          </a:xfrm>
          <a:prstGeom prst="mathMultiply">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ultiplication Sign 35">
            <a:extLst>
              <a:ext uri="{FF2B5EF4-FFF2-40B4-BE49-F238E27FC236}">
                <a16:creationId xmlns:a16="http://schemas.microsoft.com/office/drawing/2014/main" id="{2C6D8C80-CFB0-4B0E-8FCD-67A72B483D27}"/>
              </a:ext>
            </a:extLst>
          </p:cNvPr>
          <p:cNvSpPr/>
          <p:nvPr/>
        </p:nvSpPr>
        <p:spPr>
          <a:xfrm>
            <a:off x="4581142" y="3282417"/>
            <a:ext cx="108008" cy="108008"/>
          </a:xfrm>
          <a:prstGeom prst="mathMultiply">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ultiplication Sign 36">
            <a:extLst>
              <a:ext uri="{FF2B5EF4-FFF2-40B4-BE49-F238E27FC236}">
                <a16:creationId xmlns:a16="http://schemas.microsoft.com/office/drawing/2014/main" id="{EA912BB7-3083-4DF0-A068-7CAC3ECCBBEA}"/>
              </a:ext>
            </a:extLst>
          </p:cNvPr>
          <p:cNvSpPr/>
          <p:nvPr/>
        </p:nvSpPr>
        <p:spPr>
          <a:xfrm>
            <a:off x="4504079" y="3282417"/>
            <a:ext cx="108008" cy="108008"/>
          </a:xfrm>
          <a:prstGeom prst="mathMultiply">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53FFEC0-AFC8-48E4-BE22-CEB19565C770}"/>
              </a:ext>
            </a:extLst>
          </p:cNvPr>
          <p:cNvSpPr txBox="1"/>
          <p:nvPr/>
        </p:nvSpPr>
        <p:spPr>
          <a:xfrm>
            <a:off x="7576434" y="3133023"/>
            <a:ext cx="950901" cy="276999"/>
          </a:xfrm>
          <a:prstGeom prst="rect">
            <a:avLst/>
          </a:prstGeom>
          <a:noFill/>
        </p:spPr>
        <p:txBody>
          <a:bodyPr wrap="none" rtlCol="0">
            <a:spAutoFit/>
          </a:bodyPr>
          <a:lstStyle/>
          <a:p>
            <a:r>
              <a:rPr lang="en-US" sz="1200" b="1" dirty="0"/>
              <a:t>35,000,000</a:t>
            </a:r>
            <a:endParaRPr lang="en-US" sz="1200" b="1" baseline="30000" dirty="0"/>
          </a:p>
        </p:txBody>
      </p:sp>
      <p:sp>
        <p:nvSpPr>
          <p:cNvPr id="40" name="TextBox 39">
            <a:extLst>
              <a:ext uri="{FF2B5EF4-FFF2-40B4-BE49-F238E27FC236}">
                <a16:creationId xmlns:a16="http://schemas.microsoft.com/office/drawing/2014/main" id="{CB1A117F-9EBC-4DE2-B3BA-2ACC80EEC786}"/>
              </a:ext>
            </a:extLst>
          </p:cNvPr>
          <p:cNvSpPr txBox="1"/>
          <p:nvPr/>
        </p:nvSpPr>
        <p:spPr>
          <a:xfrm>
            <a:off x="7105528" y="2584170"/>
            <a:ext cx="737702" cy="276999"/>
          </a:xfrm>
          <a:prstGeom prst="rect">
            <a:avLst/>
          </a:prstGeom>
          <a:noFill/>
        </p:spPr>
        <p:txBody>
          <a:bodyPr wrap="none" rtlCol="0">
            <a:spAutoFit/>
          </a:bodyPr>
          <a:lstStyle/>
          <a:p>
            <a:r>
              <a:rPr lang="en-US" sz="1200" b="1" dirty="0"/>
              <a:t>350,000</a:t>
            </a:r>
            <a:endParaRPr lang="en-US" sz="1200" b="1" baseline="30000" dirty="0"/>
          </a:p>
        </p:txBody>
      </p:sp>
      <p:sp>
        <p:nvSpPr>
          <p:cNvPr id="41" name="TextBox 40">
            <a:extLst>
              <a:ext uri="{FF2B5EF4-FFF2-40B4-BE49-F238E27FC236}">
                <a16:creationId xmlns:a16="http://schemas.microsoft.com/office/drawing/2014/main" id="{22ACCFFD-E4FD-451B-ABF3-C9493F004BE8}"/>
              </a:ext>
            </a:extLst>
          </p:cNvPr>
          <p:cNvSpPr txBox="1"/>
          <p:nvPr/>
        </p:nvSpPr>
        <p:spPr>
          <a:xfrm>
            <a:off x="6492933" y="1986852"/>
            <a:ext cx="567784" cy="276999"/>
          </a:xfrm>
          <a:prstGeom prst="rect">
            <a:avLst/>
          </a:prstGeom>
          <a:noFill/>
        </p:spPr>
        <p:txBody>
          <a:bodyPr wrap="none" rtlCol="0">
            <a:spAutoFit/>
          </a:bodyPr>
          <a:lstStyle/>
          <a:p>
            <a:r>
              <a:rPr lang="en-US" sz="1200" b="1" dirty="0"/>
              <a:t>3,500</a:t>
            </a:r>
            <a:endParaRPr lang="en-US" sz="1200" b="1" baseline="30000" dirty="0"/>
          </a:p>
        </p:txBody>
      </p:sp>
      <p:sp>
        <p:nvSpPr>
          <p:cNvPr id="42" name="TextBox 41">
            <a:extLst>
              <a:ext uri="{FF2B5EF4-FFF2-40B4-BE49-F238E27FC236}">
                <a16:creationId xmlns:a16="http://schemas.microsoft.com/office/drawing/2014/main" id="{889BB00B-72C3-4A4D-98D6-8131731091AD}"/>
              </a:ext>
            </a:extLst>
          </p:cNvPr>
          <p:cNvSpPr txBox="1"/>
          <p:nvPr/>
        </p:nvSpPr>
        <p:spPr>
          <a:xfrm>
            <a:off x="6112384" y="1418818"/>
            <a:ext cx="354584" cy="276999"/>
          </a:xfrm>
          <a:prstGeom prst="rect">
            <a:avLst/>
          </a:prstGeom>
          <a:noFill/>
        </p:spPr>
        <p:txBody>
          <a:bodyPr wrap="none" rtlCol="0">
            <a:spAutoFit/>
          </a:bodyPr>
          <a:lstStyle/>
          <a:p>
            <a:r>
              <a:rPr lang="en-US" sz="1200" b="1" dirty="0"/>
              <a:t>35</a:t>
            </a:r>
            <a:endParaRPr lang="en-US" sz="1200" b="1" baseline="30000" dirty="0"/>
          </a:p>
        </p:txBody>
      </p:sp>
      <p:pic>
        <p:nvPicPr>
          <p:cNvPr id="45" name="Picture 44">
            <a:extLst>
              <a:ext uri="{FF2B5EF4-FFF2-40B4-BE49-F238E27FC236}">
                <a16:creationId xmlns:a16="http://schemas.microsoft.com/office/drawing/2014/main" id="{06B8A0F5-5D6A-AD9F-706E-06BC16CBAFF8}"/>
              </a:ext>
            </a:extLst>
          </p:cNvPr>
          <p:cNvPicPr>
            <a:picLocks noChangeAspect="1"/>
          </p:cNvPicPr>
          <p:nvPr/>
        </p:nvPicPr>
        <p:blipFill>
          <a:blip r:embed="rId5"/>
          <a:stretch>
            <a:fillRect/>
          </a:stretch>
        </p:blipFill>
        <p:spPr>
          <a:xfrm>
            <a:off x="7350063" y="773853"/>
            <a:ext cx="1650792" cy="1256234"/>
          </a:xfrm>
          <a:prstGeom prst="rect">
            <a:avLst/>
          </a:prstGeom>
        </p:spPr>
      </p:pic>
      <p:sp>
        <p:nvSpPr>
          <p:cNvPr id="46" name="TextBox 45">
            <a:extLst>
              <a:ext uri="{FF2B5EF4-FFF2-40B4-BE49-F238E27FC236}">
                <a16:creationId xmlns:a16="http://schemas.microsoft.com/office/drawing/2014/main" id="{DAF6C1E5-2607-391C-7932-4280C688E6C1}"/>
              </a:ext>
            </a:extLst>
          </p:cNvPr>
          <p:cNvSpPr txBox="1"/>
          <p:nvPr/>
        </p:nvSpPr>
        <p:spPr>
          <a:xfrm>
            <a:off x="7376279" y="1995045"/>
            <a:ext cx="1835759" cy="307777"/>
          </a:xfrm>
          <a:prstGeom prst="rect">
            <a:avLst/>
          </a:prstGeom>
          <a:solidFill>
            <a:schemeClr val="bg1"/>
          </a:solidFill>
        </p:spPr>
        <p:txBody>
          <a:bodyPr wrap="none" rtlCol="0">
            <a:spAutoFit/>
          </a:bodyPr>
          <a:lstStyle/>
          <a:p>
            <a:r>
              <a:rPr lang="en-US" dirty="0"/>
              <a:t>Boettcher et al. 2005</a:t>
            </a:r>
          </a:p>
        </p:txBody>
      </p:sp>
    </p:spTree>
    <p:extLst>
      <p:ext uri="{BB962C8B-B14F-4D97-AF65-F5344CB8AC3E}">
        <p14:creationId xmlns:p14="http://schemas.microsoft.com/office/powerpoint/2010/main" val="249973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8;p3">
            <a:extLst>
              <a:ext uri="{FF2B5EF4-FFF2-40B4-BE49-F238E27FC236}">
                <a16:creationId xmlns:a16="http://schemas.microsoft.com/office/drawing/2014/main" id="{169B2F58-E13A-4FCE-8B8E-93BCC43C4351}"/>
              </a:ext>
            </a:extLst>
          </p:cNvPr>
          <p:cNvSpPr txBox="1">
            <a:spLocks/>
          </p:cNvSpPr>
          <p:nvPr/>
        </p:nvSpPr>
        <p:spPr>
          <a:xfrm>
            <a:off x="177800" y="206614"/>
            <a:ext cx="8572500" cy="7548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64170"/>
              </a:buClr>
              <a:buSzPts val="4000"/>
              <a:buFont typeface="Calibri"/>
              <a:buNone/>
              <a:defRPr sz="4500" b="1" i="0" u="none" strike="noStrike" cap="none">
                <a:solidFill>
                  <a:srgbClr val="06417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200" dirty="0"/>
              <a:t>Loop-mediated Isothermal Amplification (LAMP)</a:t>
            </a:r>
          </a:p>
        </p:txBody>
      </p:sp>
      <p:grpSp>
        <p:nvGrpSpPr>
          <p:cNvPr id="10" name="Group 9">
            <a:extLst>
              <a:ext uri="{FF2B5EF4-FFF2-40B4-BE49-F238E27FC236}">
                <a16:creationId xmlns:a16="http://schemas.microsoft.com/office/drawing/2014/main" id="{82473E9C-BB1A-4FFE-A578-B50E38B5D77A}"/>
              </a:ext>
            </a:extLst>
          </p:cNvPr>
          <p:cNvGrpSpPr/>
          <p:nvPr/>
        </p:nvGrpSpPr>
        <p:grpSpPr>
          <a:xfrm>
            <a:off x="612842" y="2597326"/>
            <a:ext cx="6850289" cy="2571750"/>
            <a:chOff x="1125165" y="2503902"/>
            <a:chExt cx="6850289" cy="2571750"/>
          </a:xfrm>
        </p:grpSpPr>
        <p:pic>
          <p:nvPicPr>
            <p:cNvPr id="4" name="Picture 3">
              <a:extLst>
                <a:ext uri="{FF2B5EF4-FFF2-40B4-BE49-F238E27FC236}">
                  <a16:creationId xmlns:a16="http://schemas.microsoft.com/office/drawing/2014/main" id="{A66EC798-9809-4BA7-9D41-FB6184FAAD9E}"/>
                </a:ext>
              </a:extLst>
            </p:cNvPr>
            <p:cNvPicPr>
              <a:picLocks noChangeAspect="1"/>
            </p:cNvPicPr>
            <p:nvPr/>
          </p:nvPicPr>
          <p:blipFill rotWithShape="1">
            <a:blip r:embed="rId3">
              <a:extLst>
                <a:ext uri="{28A0092B-C50C-407E-A947-70E740481C1C}">
                  <a14:useLocalDpi xmlns:a14="http://schemas.microsoft.com/office/drawing/2010/main" val="0"/>
                </a:ext>
              </a:extLst>
            </a:blip>
            <a:srcRect t="4258" b="3127"/>
            <a:stretch/>
          </p:blipFill>
          <p:spPr>
            <a:xfrm>
              <a:off x="1202530" y="2681837"/>
              <a:ext cx="6772924" cy="2393815"/>
            </a:xfrm>
            <a:prstGeom prst="rect">
              <a:avLst/>
            </a:prstGeom>
          </p:spPr>
        </p:pic>
        <p:sp>
          <p:nvSpPr>
            <p:cNvPr id="7" name="TextBox 6">
              <a:extLst>
                <a:ext uri="{FF2B5EF4-FFF2-40B4-BE49-F238E27FC236}">
                  <a16:creationId xmlns:a16="http://schemas.microsoft.com/office/drawing/2014/main" id="{F868F7EE-E481-476B-9023-52FF019BE077}"/>
                </a:ext>
              </a:extLst>
            </p:cNvPr>
            <p:cNvSpPr txBox="1"/>
            <p:nvPr/>
          </p:nvSpPr>
          <p:spPr>
            <a:xfrm>
              <a:off x="5188085" y="2503902"/>
              <a:ext cx="2282758" cy="538264"/>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2F4C93EC-9F00-413E-BD6B-C3C5DF2E5D19}"/>
                </a:ext>
              </a:extLst>
            </p:cNvPr>
            <p:cNvSpPr txBox="1"/>
            <p:nvPr/>
          </p:nvSpPr>
          <p:spPr>
            <a:xfrm>
              <a:off x="1125165" y="2601584"/>
              <a:ext cx="2992878" cy="538264"/>
            </a:xfrm>
            <a:prstGeom prst="rect">
              <a:avLst/>
            </a:prstGeom>
            <a:solidFill>
              <a:schemeClr val="bg1"/>
            </a:solidFill>
          </p:spPr>
          <p:txBody>
            <a:bodyPr wrap="square" rtlCol="0">
              <a:spAutoFit/>
            </a:bodyPr>
            <a:lstStyle/>
            <a:p>
              <a:endParaRPr lang="en-US" dirty="0"/>
            </a:p>
          </p:txBody>
        </p:sp>
      </p:grpSp>
      <p:sp>
        <p:nvSpPr>
          <p:cNvPr id="9" name="TextBox 8">
            <a:extLst>
              <a:ext uri="{FF2B5EF4-FFF2-40B4-BE49-F238E27FC236}">
                <a16:creationId xmlns:a16="http://schemas.microsoft.com/office/drawing/2014/main" id="{FD280AB8-565F-448A-9EFD-F83664879DAE}"/>
              </a:ext>
            </a:extLst>
          </p:cNvPr>
          <p:cNvSpPr txBox="1"/>
          <p:nvPr/>
        </p:nvSpPr>
        <p:spPr>
          <a:xfrm>
            <a:off x="5520656" y="3110014"/>
            <a:ext cx="3286477" cy="584775"/>
          </a:xfrm>
          <a:prstGeom prst="rect">
            <a:avLst/>
          </a:prstGeom>
          <a:noFill/>
        </p:spPr>
        <p:txBody>
          <a:bodyPr wrap="none" rtlCol="0">
            <a:spAutoFit/>
          </a:bodyPr>
          <a:lstStyle/>
          <a:p>
            <a:r>
              <a:rPr lang="en-US" sz="1600" dirty="0"/>
              <a:t>A ‘dumbbell’ LAMP ‘seed’ product</a:t>
            </a:r>
          </a:p>
          <a:p>
            <a:r>
              <a:rPr lang="en-US" sz="1600" dirty="0"/>
              <a:t>after initial rounds of amplification </a:t>
            </a:r>
          </a:p>
        </p:txBody>
      </p:sp>
      <p:sp>
        <p:nvSpPr>
          <p:cNvPr id="6" name="TextBox 5">
            <a:extLst>
              <a:ext uri="{FF2B5EF4-FFF2-40B4-BE49-F238E27FC236}">
                <a16:creationId xmlns:a16="http://schemas.microsoft.com/office/drawing/2014/main" id="{4144A426-D991-41ED-94C2-796A6730F90C}"/>
              </a:ext>
            </a:extLst>
          </p:cNvPr>
          <p:cNvSpPr txBox="1"/>
          <p:nvPr/>
        </p:nvSpPr>
        <p:spPr>
          <a:xfrm>
            <a:off x="177800" y="870357"/>
            <a:ext cx="8572499" cy="2086725"/>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2400" dirty="0"/>
              <a:t>6 DNA binding sites on the target – increasing specificity</a:t>
            </a:r>
          </a:p>
          <a:p>
            <a:pPr marL="285750" indent="-285750">
              <a:lnSpc>
                <a:spcPct val="90000"/>
              </a:lnSpc>
              <a:buFont typeface="Arial" panose="020B0604020202020204" pitchFamily="34" charset="0"/>
              <a:buChar char="•"/>
            </a:pPr>
            <a:r>
              <a:rPr lang="en-US" sz="2400" dirty="0"/>
              <a:t>Isothermal amplification at ~65 ºC</a:t>
            </a:r>
          </a:p>
          <a:p>
            <a:pPr marL="285750" indent="-285750">
              <a:lnSpc>
                <a:spcPct val="90000"/>
              </a:lnSpc>
              <a:buFont typeface="Arial" panose="020B0604020202020204" pitchFamily="34" charset="0"/>
              <a:buChar char="•"/>
            </a:pPr>
            <a:r>
              <a:rPr lang="en-US" sz="2400" dirty="0"/>
              <a:t>Detection by pH change (colorimetric)                  or by fluorescence (like qPCR) </a:t>
            </a:r>
          </a:p>
          <a:p>
            <a:pPr marL="285750" indent="-285750">
              <a:lnSpc>
                <a:spcPct val="90000"/>
              </a:lnSpc>
              <a:buFont typeface="Arial" panose="020B0604020202020204" pitchFamily="34" charset="0"/>
              <a:buChar char="•"/>
            </a:pPr>
            <a:r>
              <a:rPr lang="en-US" sz="2400" dirty="0"/>
              <a:t>Very fast time to results ~30 min reaction</a:t>
            </a:r>
          </a:p>
          <a:p>
            <a:pPr marL="285750" indent="-285750">
              <a:lnSpc>
                <a:spcPct val="90000"/>
              </a:lnSpc>
              <a:buFont typeface="Arial" panose="020B0604020202020204" pitchFamily="34" charset="0"/>
              <a:buChar char="•"/>
            </a:pPr>
            <a:r>
              <a:rPr lang="en-US" sz="2400" dirty="0"/>
              <a:t>Cheap ($5-10 per sample) and low-tech!</a:t>
            </a:r>
          </a:p>
        </p:txBody>
      </p:sp>
      <p:pic>
        <p:nvPicPr>
          <p:cNvPr id="3" name="Picture 2">
            <a:extLst>
              <a:ext uri="{FF2B5EF4-FFF2-40B4-BE49-F238E27FC236}">
                <a16:creationId xmlns:a16="http://schemas.microsoft.com/office/drawing/2014/main" id="{887F4F47-032D-4CA0-899D-EF9063378AFE}"/>
              </a:ext>
            </a:extLst>
          </p:cNvPr>
          <p:cNvPicPr>
            <a:picLocks noChangeAspect="1"/>
          </p:cNvPicPr>
          <p:nvPr/>
        </p:nvPicPr>
        <p:blipFill>
          <a:blip r:embed="rId4"/>
          <a:stretch>
            <a:fillRect/>
          </a:stretch>
        </p:blipFill>
        <p:spPr>
          <a:xfrm>
            <a:off x="5713445" y="1446801"/>
            <a:ext cx="1305977" cy="433420"/>
          </a:xfrm>
          <a:prstGeom prst="rect">
            <a:avLst/>
          </a:prstGeom>
        </p:spPr>
      </p:pic>
      <p:pic>
        <p:nvPicPr>
          <p:cNvPr id="12" name="Picture 11">
            <a:extLst>
              <a:ext uri="{FF2B5EF4-FFF2-40B4-BE49-F238E27FC236}">
                <a16:creationId xmlns:a16="http://schemas.microsoft.com/office/drawing/2014/main" id="{EF5C3FCA-C606-4DBA-83F5-B373F88612BA}"/>
              </a:ext>
            </a:extLst>
          </p:cNvPr>
          <p:cNvPicPr>
            <a:picLocks noChangeAspect="1"/>
          </p:cNvPicPr>
          <p:nvPr/>
        </p:nvPicPr>
        <p:blipFill>
          <a:blip r:embed="rId5"/>
          <a:stretch>
            <a:fillRect/>
          </a:stretch>
        </p:blipFill>
        <p:spPr>
          <a:xfrm>
            <a:off x="7954489" y="1189720"/>
            <a:ext cx="933410" cy="1017786"/>
          </a:xfrm>
          <a:prstGeom prst="rect">
            <a:avLst/>
          </a:prstGeom>
        </p:spPr>
      </p:pic>
    </p:spTree>
    <p:extLst>
      <p:ext uri="{BB962C8B-B14F-4D97-AF65-F5344CB8AC3E}">
        <p14:creationId xmlns:p14="http://schemas.microsoft.com/office/powerpoint/2010/main" val="450019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8;p3">
            <a:extLst>
              <a:ext uri="{FF2B5EF4-FFF2-40B4-BE49-F238E27FC236}">
                <a16:creationId xmlns:a16="http://schemas.microsoft.com/office/drawing/2014/main" id="{169B2F58-E13A-4FCE-8B8E-93BCC43C4351}"/>
              </a:ext>
            </a:extLst>
          </p:cNvPr>
          <p:cNvSpPr txBox="1">
            <a:spLocks/>
          </p:cNvSpPr>
          <p:nvPr/>
        </p:nvSpPr>
        <p:spPr>
          <a:xfrm>
            <a:off x="177800" y="206614"/>
            <a:ext cx="8572500" cy="7548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64170"/>
              </a:buClr>
              <a:buSzPts val="4000"/>
              <a:buFont typeface="Calibri"/>
              <a:buNone/>
              <a:defRPr sz="4500" b="1" i="0" u="none" strike="noStrike" cap="none">
                <a:solidFill>
                  <a:srgbClr val="06417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200" dirty="0"/>
              <a:t>Loop-mediated Isothermal Amplification (LAMP)</a:t>
            </a:r>
          </a:p>
        </p:txBody>
      </p:sp>
      <p:pic>
        <p:nvPicPr>
          <p:cNvPr id="1028" name="Picture 4" descr="Lamp GIF">
            <a:extLst>
              <a:ext uri="{FF2B5EF4-FFF2-40B4-BE49-F238E27FC236}">
                <a16:creationId xmlns:a16="http://schemas.microsoft.com/office/drawing/2014/main" id="{6AE39002-0242-4AD8-2583-474DCAC2D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648" y="857249"/>
            <a:ext cx="7386828" cy="415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154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8;p3">
            <a:extLst>
              <a:ext uri="{FF2B5EF4-FFF2-40B4-BE49-F238E27FC236}">
                <a16:creationId xmlns:a16="http://schemas.microsoft.com/office/drawing/2014/main" id="{E27DB6EF-0E93-441C-BF64-39E0FA78FEF1}"/>
              </a:ext>
            </a:extLst>
          </p:cNvPr>
          <p:cNvSpPr txBox="1">
            <a:spLocks/>
          </p:cNvSpPr>
          <p:nvPr/>
        </p:nvSpPr>
        <p:spPr>
          <a:xfrm>
            <a:off x="177800" y="206614"/>
            <a:ext cx="8572500" cy="7548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64170"/>
              </a:buClr>
              <a:buSzPts val="4000"/>
              <a:buFont typeface="Calibri"/>
              <a:buNone/>
              <a:defRPr sz="4500" b="1" i="0" u="none" strike="noStrike" cap="none">
                <a:solidFill>
                  <a:srgbClr val="06417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200" dirty="0"/>
              <a:t>LAMP for Juvenile Oyster Disease (JOD)</a:t>
            </a:r>
          </a:p>
        </p:txBody>
      </p:sp>
      <p:pic>
        <p:nvPicPr>
          <p:cNvPr id="7" name="Google Shape;221;p36">
            <a:extLst>
              <a:ext uri="{FF2B5EF4-FFF2-40B4-BE49-F238E27FC236}">
                <a16:creationId xmlns:a16="http://schemas.microsoft.com/office/drawing/2014/main" id="{884F5044-4B7F-4B0A-8443-41FFF0B1DA10}"/>
              </a:ext>
            </a:extLst>
          </p:cNvPr>
          <p:cNvPicPr preferRelativeResize="0"/>
          <p:nvPr/>
        </p:nvPicPr>
        <p:blipFill rotWithShape="1">
          <a:blip r:embed="rId3">
            <a:alphaModFix/>
          </a:blip>
          <a:srcRect t="17798" b="42849"/>
          <a:stretch/>
        </p:blipFill>
        <p:spPr>
          <a:xfrm>
            <a:off x="4010662" y="2916310"/>
            <a:ext cx="3533868" cy="1854088"/>
          </a:xfrm>
          <a:prstGeom prst="rect">
            <a:avLst/>
          </a:prstGeom>
          <a:noFill/>
          <a:ln>
            <a:noFill/>
          </a:ln>
        </p:spPr>
      </p:pic>
      <p:pic>
        <p:nvPicPr>
          <p:cNvPr id="8" name="Picture 7">
            <a:extLst>
              <a:ext uri="{FF2B5EF4-FFF2-40B4-BE49-F238E27FC236}">
                <a16:creationId xmlns:a16="http://schemas.microsoft.com/office/drawing/2014/main" id="{FA548FFE-E3F0-4A39-B484-5D807EB2B1D5}"/>
              </a:ext>
            </a:extLst>
          </p:cNvPr>
          <p:cNvPicPr>
            <a:picLocks noChangeAspect="1"/>
          </p:cNvPicPr>
          <p:nvPr/>
        </p:nvPicPr>
        <p:blipFill rotWithShape="1">
          <a:blip r:embed="rId4"/>
          <a:srcRect l="1033" t="1650"/>
          <a:stretch/>
        </p:blipFill>
        <p:spPr>
          <a:xfrm>
            <a:off x="317111" y="2846336"/>
            <a:ext cx="3526740" cy="2090550"/>
          </a:xfrm>
          <a:prstGeom prst="rect">
            <a:avLst/>
          </a:prstGeom>
        </p:spPr>
      </p:pic>
      <p:pic>
        <p:nvPicPr>
          <p:cNvPr id="9" name="Google Shape;195;p33">
            <a:extLst>
              <a:ext uri="{FF2B5EF4-FFF2-40B4-BE49-F238E27FC236}">
                <a16:creationId xmlns:a16="http://schemas.microsoft.com/office/drawing/2014/main" id="{13AF7B90-5A7C-4B53-9123-93E9CFB538D6}"/>
              </a:ext>
            </a:extLst>
          </p:cNvPr>
          <p:cNvPicPr preferRelativeResize="0"/>
          <p:nvPr/>
        </p:nvPicPr>
        <p:blipFill rotWithShape="1">
          <a:blip r:embed="rId5">
            <a:alphaModFix/>
          </a:blip>
          <a:srcRect l="1129" t="17072" b="35831"/>
          <a:stretch/>
        </p:blipFill>
        <p:spPr>
          <a:xfrm>
            <a:off x="1746147" y="941404"/>
            <a:ext cx="5405660" cy="1846521"/>
          </a:xfrm>
          <a:prstGeom prst="rect">
            <a:avLst/>
          </a:prstGeom>
          <a:noFill/>
          <a:ln>
            <a:noFill/>
          </a:ln>
        </p:spPr>
      </p:pic>
      <p:sp>
        <p:nvSpPr>
          <p:cNvPr id="10" name="TextBox 9">
            <a:extLst>
              <a:ext uri="{FF2B5EF4-FFF2-40B4-BE49-F238E27FC236}">
                <a16:creationId xmlns:a16="http://schemas.microsoft.com/office/drawing/2014/main" id="{9C9BB4E6-B337-444E-98E2-4A2D7DE4D364}"/>
              </a:ext>
            </a:extLst>
          </p:cNvPr>
          <p:cNvSpPr txBox="1"/>
          <p:nvPr/>
        </p:nvSpPr>
        <p:spPr>
          <a:xfrm>
            <a:off x="1589003" y="984139"/>
            <a:ext cx="313706" cy="461665"/>
          </a:xfrm>
          <a:prstGeom prst="rect">
            <a:avLst/>
          </a:prstGeom>
          <a:noFill/>
        </p:spPr>
        <p:txBody>
          <a:bodyPr wrap="square" rtlCol="0">
            <a:spAutoFit/>
          </a:bodyPr>
          <a:lstStyle/>
          <a:p>
            <a:r>
              <a:rPr lang="en-US" sz="2400" dirty="0">
                <a:latin typeface="+mj-lt"/>
              </a:rPr>
              <a:t>A</a:t>
            </a:r>
          </a:p>
        </p:txBody>
      </p:sp>
      <p:sp>
        <p:nvSpPr>
          <p:cNvPr id="11" name="TextBox 10">
            <a:extLst>
              <a:ext uri="{FF2B5EF4-FFF2-40B4-BE49-F238E27FC236}">
                <a16:creationId xmlns:a16="http://schemas.microsoft.com/office/drawing/2014/main" id="{7A92BC32-25CC-4B1B-83DE-CB0D0B7F0D77}"/>
              </a:ext>
            </a:extLst>
          </p:cNvPr>
          <p:cNvSpPr txBox="1"/>
          <p:nvPr/>
        </p:nvSpPr>
        <p:spPr>
          <a:xfrm>
            <a:off x="617619" y="2868029"/>
            <a:ext cx="313706" cy="461665"/>
          </a:xfrm>
          <a:prstGeom prst="rect">
            <a:avLst/>
          </a:prstGeom>
          <a:noFill/>
        </p:spPr>
        <p:txBody>
          <a:bodyPr wrap="square" rtlCol="0">
            <a:spAutoFit/>
          </a:bodyPr>
          <a:lstStyle/>
          <a:p>
            <a:r>
              <a:rPr lang="en-US" sz="2400" dirty="0">
                <a:latin typeface="+mj-lt"/>
              </a:rPr>
              <a:t>B</a:t>
            </a:r>
          </a:p>
        </p:txBody>
      </p:sp>
      <p:sp>
        <p:nvSpPr>
          <p:cNvPr id="12" name="TextBox 11">
            <a:extLst>
              <a:ext uri="{FF2B5EF4-FFF2-40B4-BE49-F238E27FC236}">
                <a16:creationId xmlns:a16="http://schemas.microsoft.com/office/drawing/2014/main" id="{632B60CF-1691-4E44-AE32-9217DA48AEBE}"/>
              </a:ext>
            </a:extLst>
          </p:cNvPr>
          <p:cNvSpPr txBox="1"/>
          <p:nvPr/>
        </p:nvSpPr>
        <p:spPr>
          <a:xfrm>
            <a:off x="4135273" y="2868029"/>
            <a:ext cx="313706" cy="461665"/>
          </a:xfrm>
          <a:prstGeom prst="rect">
            <a:avLst/>
          </a:prstGeom>
          <a:noFill/>
        </p:spPr>
        <p:txBody>
          <a:bodyPr wrap="square" rtlCol="0">
            <a:spAutoFit/>
          </a:bodyPr>
          <a:lstStyle/>
          <a:p>
            <a:r>
              <a:rPr lang="en-US" sz="2400" dirty="0">
                <a:latin typeface="+mn-lt"/>
              </a:rPr>
              <a:t>C</a:t>
            </a:r>
          </a:p>
        </p:txBody>
      </p:sp>
      <p:sp>
        <p:nvSpPr>
          <p:cNvPr id="13" name="Rectangle 12">
            <a:extLst>
              <a:ext uri="{FF2B5EF4-FFF2-40B4-BE49-F238E27FC236}">
                <a16:creationId xmlns:a16="http://schemas.microsoft.com/office/drawing/2014/main" id="{137A681C-E164-4C2F-AFA1-61D58A963C1D}"/>
              </a:ext>
            </a:extLst>
          </p:cNvPr>
          <p:cNvSpPr/>
          <p:nvPr/>
        </p:nvSpPr>
        <p:spPr>
          <a:xfrm>
            <a:off x="595318" y="2759368"/>
            <a:ext cx="7393615" cy="47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60014BE-CA90-40A9-9DA8-74E6388990B3}"/>
              </a:ext>
            </a:extLst>
          </p:cNvPr>
          <p:cNvSpPr/>
          <p:nvPr/>
        </p:nvSpPr>
        <p:spPr>
          <a:xfrm>
            <a:off x="6437364" y="922468"/>
            <a:ext cx="247795" cy="95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97EE531-4573-4FA5-A268-E12169B2EDF6}"/>
              </a:ext>
            </a:extLst>
          </p:cNvPr>
          <p:cNvSpPr/>
          <p:nvPr/>
        </p:nvSpPr>
        <p:spPr>
          <a:xfrm>
            <a:off x="3665295" y="925485"/>
            <a:ext cx="247795" cy="95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3A7CC14-13BF-44DC-9A6D-2B75C1B27248}"/>
              </a:ext>
            </a:extLst>
          </p:cNvPr>
          <p:cNvSpPr txBox="1"/>
          <p:nvPr/>
        </p:nvSpPr>
        <p:spPr>
          <a:xfrm>
            <a:off x="4234454" y="4162968"/>
            <a:ext cx="429046" cy="655711"/>
          </a:xfrm>
          <a:prstGeom prst="rect">
            <a:avLst/>
          </a:prstGeom>
          <a:noFill/>
        </p:spPr>
        <p:txBody>
          <a:bodyPr wrap="none" rtlCol="0">
            <a:spAutoFit/>
          </a:bodyPr>
          <a:lstStyle/>
          <a:p>
            <a:r>
              <a:rPr lang="en-US" sz="4800" dirty="0"/>
              <a:t>+</a:t>
            </a:r>
          </a:p>
        </p:txBody>
      </p:sp>
      <p:sp>
        <p:nvSpPr>
          <p:cNvPr id="17" name="TextBox 16">
            <a:extLst>
              <a:ext uri="{FF2B5EF4-FFF2-40B4-BE49-F238E27FC236}">
                <a16:creationId xmlns:a16="http://schemas.microsoft.com/office/drawing/2014/main" id="{73592D6C-59BE-4E7A-99A6-BEA40EA58DA5}"/>
              </a:ext>
            </a:extLst>
          </p:cNvPr>
          <p:cNvSpPr txBox="1"/>
          <p:nvPr/>
        </p:nvSpPr>
        <p:spPr>
          <a:xfrm>
            <a:off x="6685159" y="4039377"/>
            <a:ext cx="307617" cy="655711"/>
          </a:xfrm>
          <a:prstGeom prst="rect">
            <a:avLst/>
          </a:prstGeom>
          <a:noFill/>
        </p:spPr>
        <p:txBody>
          <a:bodyPr wrap="none" rtlCol="0">
            <a:spAutoFit/>
          </a:bodyPr>
          <a:lstStyle/>
          <a:p>
            <a:r>
              <a:rPr lang="en-US" sz="4800" dirty="0"/>
              <a:t>-</a:t>
            </a:r>
          </a:p>
        </p:txBody>
      </p:sp>
      <p:pic>
        <p:nvPicPr>
          <p:cNvPr id="18" name="Picture 17">
            <a:extLst>
              <a:ext uri="{FF2B5EF4-FFF2-40B4-BE49-F238E27FC236}">
                <a16:creationId xmlns:a16="http://schemas.microsoft.com/office/drawing/2014/main" id="{3CB62844-64CC-4E1D-8058-4D4B6640AA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8536" y="206614"/>
            <a:ext cx="1158908" cy="1158908"/>
          </a:xfrm>
          <a:prstGeom prst="rect">
            <a:avLst/>
          </a:prstGeom>
        </p:spPr>
      </p:pic>
      <p:sp>
        <p:nvSpPr>
          <p:cNvPr id="19" name="TextBox 18">
            <a:extLst>
              <a:ext uri="{FF2B5EF4-FFF2-40B4-BE49-F238E27FC236}">
                <a16:creationId xmlns:a16="http://schemas.microsoft.com/office/drawing/2014/main" id="{165C3C15-BDCC-4D91-BC34-57FCF5F21A5A}"/>
              </a:ext>
            </a:extLst>
          </p:cNvPr>
          <p:cNvSpPr txBox="1"/>
          <p:nvPr/>
        </p:nvSpPr>
        <p:spPr>
          <a:xfrm>
            <a:off x="7771333" y="1394176"/>
            <a:ext cx="1136111" cy="412855"/>
          </a:xfrm>
          <a:prstGeom prst="rect">
            <a:avLst/>
          </a:prstGeom>
          <a:noFill/>
        </p:spPr>
        <p:txBody>
          <a:bodyPr wrap="none" rtlCol="0">
            <a:spAutoFit/>
          </a:bodyPr>
          <a:lstStyle/>
          <a:p>
            <a:pPr algn="ctr"/>
            <a:r>
              <a:rPr lang="en-US" dirty="0">
                <a:latin typeface="+mn-lt"/>
              </a:rPr>
              <a:t>Kristin </a:t>
            </a:r>
            <a:r>
              <a:rPr lang="en-US" dirty="0" err="1">
                <a:latin typeface="+mn-lt"/>
              </a:rPr>
              <a:t>Cohrs</a:t>
            </a:r>
            <a:endParaRPr lang="en-US" dirty="0">
              <a:latin typeface="+mn-lt"/>
            </a:endParaRPr>
          </a:p>
          <a:p>
            <a:pPr algn="ctr"/>
            <a:r>
              <a:rPr lang="en-US" dirty="0">
                <a:latin typeface="+mn-lt"/>
              </a:rPr>
              <a:t>Colby College ’25</a:t>
            </a:r>
          </a:p>
        </p:txBody>
      </p:sp>
      <p:sp>
        <p:nvSpPr>
          <p:cNvPr id="21" name="TextBox 20">
            <a:extLst>
              <a:ext uri="{FF2B5EF4-FFF2-40B4-BE49-F238E27FC236}">
                <a16:creationId xmlns:a16="http://schemas.microsoft.com/office/drawing/2014/main" id="{E6222F85-DFC9-43C7-8EC7-2583800BBCA2}"/>
              </a:ext>
            </a:extLst>
          </p:cNvPr>
          <p:cNvSpPr txBox="1"/>
          <p:nvPr/>
        </p:nvSpPr>
        <p:spPr>
          <a:xfrm>
            <a:off x="7717338" y="3689032"/>
            <a:ext cx="1064012" cy="242856"/>
          </a:xfrm>
          <a:prstGeom prst="rect">
            <a:avLst/>
          </a:prstGeom>
          <a:noFill/>
        </p:spPr>
        <p:txBody>
          <a:bodyPr wrap="none" rtlCol="0">
            <a:spAutoFit/>
          </a:bodyPr>
          <a:lstStyle/>
          <a:p>
            <a:r>
              <a:rPr lang="en-US" dirty="0">
                <a:solidFill>
                  <a:schemeClr val="bg1"/>
                </a:solidFill>
                <a:latin typeface="+mn-lt"/>
              </a:rPr>
              <a:t>Dr. Robin Sleith</a:t>
            </a:r>
          </a:p>
        </p:txBody>
      </p:sp>
      <p:sp>
        <p:nvSpPr>
          <p:cNvPr id="22" name="Rectangle 21">
            <a:extLst>
              <a:ext uri="{FF2B5EF4-FFF2-40B4-BE49-F238E27FC236}">
                <a16:creationId xmlns:a16="http://schemas.microsoft.com/office/drawing/2014/main" id="{B439A13D-5A6B-4270-B486-080275914DB2}"/>
              </a:ext>
            </a:extLst>
          </p:cNvPr>
          <p:cNvSpPr/>
          <p:nvPr/>
        </p:nvSpPr>
        <p:spPr>
          <a:xfrm>
            <a:off x="4448978" y="901611"/>
            <a:ext cx="124610" cy="1929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99F9998-AF1B-4EB1-8874-2871257832A8}"/>
              </a:ext>
            </a:extLst>
          </p:cNvPr>
          <p:cNvSpPr/>
          <p:nvPr/>
        </p:nvSpPr>
        <p:spPr>
          <a:xfrm>
            <a:off x="2753031" y="941602"/>
            <a:ext cx="4591501" cy="92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923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9" name="Google Shape;62;p2">
            <a:extLst>
              <a:ext uri="{FF2B5EF4-FFF2-40B4-BE49-F238E27FC236}">
                <a16:creationId xmlns:a16="http://schemas.microsoft.com/office/drawing/2014/main" id="{269C233D-5220-4BA7-9D96-66C09DF301C7}"/>
              </a:ext>
            </a:extLst>
          </p:cNvPr>
          <p:cNvSpPr txBox="1"/>
          <p:nvPr/>
        </p:nvSpPr>
        <p:spPr>
          <a:xfrm>
            <a:off x="177800" y="2645777"/>
            <a:ext cx="7639050" cy="102629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000" baseline="30000" dirty="0">
              <a:solidFill>
                <a:schemeClr val="tx1"/>
              </a:solidFill>
            </a:endParaRPr>
          </a:p>
        </p:txBody>
      </p:sp>
      <p:sp>
        <p:nvSpPr>
          <p:cNvPr id="4" name="Google Shape;68;p3">
            <a:extLst>
              <a:ext uri="{FF2B5EF4-FFF2-40B4-BE49-F238E27FC236}">
                <a16:creationId xmlns:a16="http://schemas.microsoft.com/office/drawing/2014/main" id="{E2171A1F-BCBA-4FF6-A205-CA49923CF964}"/>
              </a:ext>
            </a:extLst>
          </p:cNvPr>
          <p:cNvSpPr txBox="1">
            <a:spLocks/>
          </p:cNvSpPr>
          <p:nvPr/>
        </p:nvSpPr>
        <p:spPr>
          <a:xfrm>
            <a:off x="177800" y="206614"/>
            <a:ext cx="8572500" cy="7548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64170"/>
              </a:buClr>
              <a:buSzPts val="1800"/>
              <a:buFont typeface="Calibri"/>
              <a:buNone/>
              <a:defRPr sz="4000" b="1" i="0" u="none" strike="noStrike" cap="none">
                <a:solidFill>
                  <a:srgbClr val="06417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US" sz="3200" dirty="0"/>
              <a:t>LAMP for </a:t>
            </a:r>
            <a:r>
              <a:rPr lang="en-US" sz="3200" i="1" dirty="0"/>
              <a:t>Vibrio </a:t>
            </a:r>
            <a:r>
              <a:rPr lang="en-US" sz="3200" dirty="0"/>
              <a:t>spp.</a:t>
            </a:r>
          </a:p>
        </p:txBody>
      </p:sp>
      <p:pic>
        <p:nvPicPr>
          <p:cNvPr id="6" name="Picture 5">
            <a:extLst>
              <a:ext uri="{FF2B5EF4-FFF2-40B4-BE49-F238E27FC236}">
                <a16:creationId xmlns:a16="http://schemas.microsoft.com/office/drawing/2014/main" id="{35876CFC-8A16-40A8-90DE-0E88DF0A87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948" t="34098" r="8120" b="27867"/>
          <a:stretch/>
        </p:blipFill>
        <p:spPr>
          <a:xfrm>
            <a:off x="7767058" y="206614"/>
            <a:ext cx="1136112" cy="1311521"/>
          </a:xfrm>
          <a:prstGeom prst="rect">
            <a:avLst/>
          </a:prstGeom>
        </p:spPr>
      </p:pic>
      <p:sp>
        <p:nvSpPr>
          <p:cNvPr id="8" name="TextBox 7">
            <a:extLst>
              <a:ext uri="{FF2B5EF4-FFF2-40B4-BE49-F238E27FC236}">
                <a16:creationId xmlns:a16="http://schemas.microsoft.com/office/drawing/2014/main" id="{A75504E0-5416-49F8-92FE-EBD7D55DB6FF}"/>
              </a:ext>
            </a:extLst>
          </p:cNvPr>
          <p:cNvSpPr txBox="1"/>
          <p:nvPr/>
        </p:nvSpPr>
        <p:spPr>
          <a:xfrm>
            <a:off x="7698819" y="1533585"/>
            <a:ext cx="1381237" cy="738664"/>
          </a:xfrm>
          <a:prstGeom prst="rect">
            <a:avLst/>
          </a:prstGeom>
          <a:noFill/>
        </p:spPr>
        <p:txBody>
          <a:bodyPr wrap="square">
            <a:spAutoFit/>
          </a:bodyPr>
          <a:lstStyle/>
          <a:p>
            <a:r>
              <a:rPr lang="en-US" b="1" dirty="0"/>
              <a:t>Ryan McCann</a:t>
            </a:r>
            <a:endParaRPr lang="en-US" dirty="0"/>
          </a:p>
          <a:p>
            <a:r>
              <a:rPr lang="en-US" dirty="0"/>
              <a:t>Northeastern: </a:t>
            </a:r>
          </a:p>
          <a:p>
            <a:r>
              <a:rPr lang="en-US" dirty="0"/>
              <a:t>Roux Institute</a:t>
            </a:r>
          </a:p>
        </p:txBody>
      </p:sp>
      <p:pic>
        <p:nvPicPr>
          <p:cNvPr id="2" name="image12.jpg">
            <a:extLst>
              <a:ext uri="{FF2B5EF4-FFF2-40B4-BE49-F238E27FC236}">
                <a16:creationId xmlns:a16="http://schemas.microsoft.com/office/drawing/2014/main" id="{46F4A8DF-D917-E1DA-3F93-805517AD84BA}"/>
              </a:ext>
            </a:extLst>
          </p:cNvPr>
          <p:cNvPicPr/>
          <p:nvPr/>
        </p:nvPicPr>
        <p:blipFill>
          <a:blip r:embed="rId4"/>
          <a:srcRect/>
          <a:stretch>
            <a:fillRect/>
          </a:stretch>
        </p:blipFill>
        <p:spPr>
          <a:xfrm>
            <a:off x="415946" y="3642893"/>
            <a:ext cx="1822407" cy="1366805"/>
          </a:xfrm>
          <a:prstGeom prst="rect">
            <a:avLst/>
          </a:prstGeom>
          <a:ln/>
        </p:spPr>
      </p:pic>
      <p:pic>
        <p:nvPicPr>
          <p:cNvPr id="3" name="image13.jpg" descr="A black coffee mug with a black handle&#10;&#10;Description automatically generated">
            <a:extLst>
              <a:ext uri="{FF2B5EF4-FFF2-40B4-BE49-F238E27FC236}">
                <a16:creationId xmlns:a16="http://schemas.microsoft.com/office/drawing/2014/main" id="{12F96AE9-1045-8744-C0AA-5756BA17B296}"/>
              </a:ext>
            </a:extLst>
          </p:cNvPr>
          <p:cNvPicPr/>
          <p:nvPr/>
        </p:nvPicPr>
        <p:blipFill>
          <a:blip r:embed="rId5"/>
          <a:srcRect/>
          <a:stretch>
            <a:fillRect/>
          </a:stretch>
        </p:blipFill>
        <p:spPr>
          <a:xfrm>
            <a:off x="4661168" y="3603595"/>
            <a:ext cx="1874668" cy="1406103"/>
          </a:xfrm>
          <a:prstGeom prst="rect">
            <a:avLst/>
          </a:prstGeom>
          <a:ln/>
        </p:spPr>
      </p:pic>
      <p:pic>
        <p:nvPicPr>
          <p:cNvPr id="5" name="image16.jpg">
            <a:extLst>
              <a:ext uri="{FF2B5EF4-FFF2-40B4-BE49-F238E27FC236}">
                <a16:creationId xmlns:a16="http://schemas.microsoft.com/office/drawing/2014/main" id="{8A9683EF-1445-A360-D2AD-B6ED12CDD6B7}"/>
              </a:ext>
            </a:extLst>
          </p:cNvPr>
          <p:cNvPicPr/>
          <p:nvPr/>
        </p:nvPicPr>
        <p:blipFill>
          <a:blip r:embed="rId6"/>
          <a:srcRect/>
          <a:stretch>
            <a:fillRect/>
          </a:stretch>
        </p:blipFill>
        <p:spPr>
          <a:xfrm>
            <a:off x="6822939" y="3593520"/>
            <a:ext cx="1888237" cy="1416178"/>
          </a:xfrm>
          <a:prstGeom prst="rect">
            <a:avLst/>
          </a:prstGeom>
          <a:ln/>
        </p:spPr>
      </p:pic>
      <p:pic>
        <p:nvPicPr>
          <p:cNvPr id="7" name="image7.jpg" descr="A cup of liquid with a white tube in it&#10;&#10;Description automatically generated">
            <a:extLst>
              <a:ext uri="{FF2B5EF4-FFF2-40B4-BE49-F238E27FC236}">
                <a16:creationId xmlns:a16="http://schemas.microsoft.com/office/drawing/2014/main" id="{6968D585-80C0-A29E-67ED-8B360EBAF5B9}"/>
              </a:ext>
            </a:extLst>
          </p:cNvPr>
          <p:cNvPicPr/>
          <p:nvPr/>
        </p:nvPicPr>
        <p:blipFill>
          <a:blip r:embed="rId7"/>
          <a:srcRect/>
          <a:stretch>
            <a:fillRect/>
          </a:stretch>
        </p:blipFill>
        <p:spPr>
          <a:xfrm>
            <a:off x="2525457" y="3623243"/>
            <a:ext cx="1848607" cy="1386455"/>
          </a:xfrm>
          <a:prstGeom prst="rect">
            <a:avLst/>
          </a:prstGeom>
          <a:ln/>
        </p:spPr>
      </p:pic>
      <p:sp>
        <p:nvSpPr>
          <p:cNvPr id="10" name="Google Shape;115;p29">
            <a:extLst>
              <a:ext uri="{FF2B5EF4-FFF2-40B4-BE49-F238E27FC236}">
                <a16:creationId xmlns:a16="http://schemas.microsoft.com/office/drawing/2014/main" id="{16D00132-034A-6736-2764-4B5E20C69C6D}"/>
              </a:ext>
            </a:extLst>
          </p:cNvPr>
          <p:cNvSpPr txBox="1">
            <a:spLocks noGrp="1"/>
          </p:cNvSpPr>
          <p:nvPr>
            <p:ph type="body" idx="1"/>
          </p:nvPr>
        </p:nvSpPr>
        <p:spPr>
          <a:xfrm>
            <a:off x="628650" y="1134836"/>
            <a:ext cx="7138408" cy="37347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SzPts val="2400"/>
              <a:buChar char="•"/>
            </a:pPr>
            <a:r>
              <a:rPr lang="en-US" sz="2400" dirty="0"/>
              <a:t>Designed and optimized assays for genes linked to pathogenicity</a:t>
            </a:r>
          </a:p>
          <a:p>
            <a:pPr marL="457200" lvl="0" indent="-381000" algn="l" rtl="0">
              <a:lnSpc>
                <a:spcPct val="90000"/>
              </a:lnSpc>
              <a:spcBef>
                <a:spcPts val="0"/>
              </a:spcBef>
              <a:spcAft>
                <a:spcPts val="0"/>
              </a:spcAft>
              <a:buSzPts val="2400"/>
              <a:buChar char="•"/>
            </a:pPr>
            <a:r>
              <a:rPr lang="en-US" sz="2400" dirty="0"/>
              <a:t>Create user-friendly extraction and LAMP protocol </a:t>
            </a:r>
          </a:p>
          <a:p>
            <a:pPr marL="457200" lvl="0" indent="-381000" algn="l" rtl="0">
              <a:lnSpc>
                <a:spcPct val="90000"/>
              </a:lnSpc>
              <a:spcBef>
                <a:spcPts val="0"/>
              </a:spcBef>
              <a:spcAft>
                <a:spcPts val="0"/>
              </a:spcAft>
              <a:buSzPts val="2400"/>
              <a:buChar char="•"/>
            </a:pPr>
            <a:endParaRPr sz="2400" dirty="0"/>
          </a:p>
          <a:p>
            <a:pPr marL="457200" lvl="0" indent="0" algn="l" rtl="0">
              <a:lnSpc>
                <a:spcPct val="90000"/>
              </a:lnSpc>
              <a:spcBef>
                <a:spcPts val="0"/>
              </a:spcBef>
              <a:spcAft>
                <a:spcPts val="0"/>
              </a:spcAft>
              <a:buNone/>
            </a:pPr>
            <a:endParaRPr dirty="0"/>
          </a:p>
        </p:txBody>
      </p:sp>
      <p:pic>
        <p:nvPicPr>
          <p:cNvPr id="11" name="Google Shape;161;p35">
            <a:extLst>
              <a:ext uri="{FF2B5EF4-FFF2-40B4-BE49-F238E27FC236}">
                <a16:creationId xmlns:a16="http://schemas.microsoft.com/office/drawing/2014/main" id="{452C3F02-7860-ABF2-3798-9249064E772D}"/>
              </a:ext>
            </a:extLst>
          </p:cNvPr>
          <p:cNvPicPr preferRelativeResize="0"/>
          <p:nvPr/>
        </p:nvPicPr>
        <p:blipFill>
          <a:blip r:embed="rId8">
            <a:alphaModFix/>
          </a:blip>
          <a:stretch>
            <a:fillRect/>
          </a:stretch>
        </p:blipFill>
        <p:spPr>
          <a:xfrm>
            <a:off x="-3" y="2396060"/>
            <a:ext cx="9144003" cy="1013520"/>
          </a:xfrm>
          <a:prstGeom prst="rect">
            <a:avLst/>
          </a:prstGeom>
          <a:noFill/>
          <a:ln>
            <a:noFill/>
          </a:ln>
        </p:spPr>
      </p:pic>
    </p:spTree>
    <p:extLst>
      <p:ext uri="{BB962C8B-B14F-4D97-AF65-F5344CB8AC3E}">
        <p14:creationId xmlns:p14="http://schemas.microsoft.com/office/powerpoint/2010/main" val="2411607464"/>
      </p:ext>
    </p:extLst>
  </p:cSld>
  <p:clrMapOvr>
    <a:masterClrMapping/>
  </p:clrMapOvr>
</p:sld>
</file>

<file path=ppt/theme/theme1.xml><?xml version="1.0" encoding="utf-8"?>
<a:theme xmlns:a="http://schemas.openxmlformats.org/drawingml/2006/main" name="Bigelow Theme 2020">
  <a:themeElements>
    <a:clrScheme name="Bigelow template colors 2020">
      <a:dk1>
        <a:srgbClr val="000000"/>
      </a:dk1>
      <a:lt1>
        <a:srgbClr val="FFFFFF"/>
      </a:lt1>
      <a:dk2>
        <a:srgbClr val="343332"/>
      </a:dk2>
      <a:lt2>
        <a:srgbClr val="B1AAA8"/>
      </a:lt2>
      <a:accent1>
        <a:srgbClr val="183C68"/>
      </a:accent1>
      <a:accent2>
        <a:srgbClr val="1D95D3"/>
      </a:accent2>
      <a:accent3>
        <a:srgbClr val="A6CE38"/>
      </a:accent3>
      <a:accent4>
        <a:srgbClr val="005964"/>
      </a:accent4>
      <a:accent5>
        <a:srgbClr val="0093A9"/>
      </a:accent5>
      <a:accent6>
        <a:srgbClr val="DA511E"/>
      </a:accent6>
      <a:hlink>
        <a:srgbClr val="1D95D3"/>
      </a:hlink>
      <a:folHlink>
        <a:srgbClr val="1D95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1257</TotalTime>
  <Words>1187</Words>
  <Application>Microsoft Macintosh PowerPoint</Application>
  <PresentationFormat>On-screen Show (16:9)</PresentationFormat>
  <Paragraphs>140</Paragraphs>
  <Slides>14</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Bigelow Theme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 Thanks for using our template!</dc:title>
  <dc:creator>Steven Profaizer</dc:creator>
  <cp:lastModifiedBy>Robin S Sleith</cp:lastModifiedBy>
  <cp:revision>113</cp:revision>
  <dcterms:created xsi:type="dcterms:W3CDTF">2020-10-05T13:32:08Z</dcterms:created>
  <dcterms:modified xsi:type="dcterms:W3CDTF">2024-01-12T12:21:45Z</dcterms:modified>
</cp:coreProperties>
</file>