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5" r:id="rId3"/>
    <p:sldId id="356" r:id="rId4"/>
    <p:sldId id="360" r:id="rId5"/>
    <p:sldId id="310" r:id="rId6"/>
    <p:sldId id="363" r:id="rId7"/>
    <p:sldId id="365" r:id="rId8"/>
    <p:sldId id="270" r:id="rId9"/>
    <p:sldId id="371" r:id="rId10"/>
    <p:sldId id="372" r:id="rId11"/>
    <p:sldId id="314" r:id="rId12"/>
    <p:sldId id="355" r:id="rId13"/>
    <p:sldId id="378" r:id="rId14"/>
    <p:sldId id="376" r:id="rId15"/>
    <p:sldId id="433" r:id="rId16"/>
    <p:sldId id="426" r:id="rId17"/>
    <p:sldId id="380" r:id="rId18"/>
    <p:sldId id="383" r:id="rId19"/>
    <p:sldId id="434" r:id="rId20"/>
    <p:sldId id="331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GM" lastIdx="1" clrIdx="0"/>
  <p:cmAuthor id="1" name=" " initials="MSOffice" lastIdx="1" clrIdx="1"/>
  <p:cmAuthor id="2" name="GM" initials="GM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7C80"/>
    <a:srgbClr val="5A8B25"/>
    <a:srgbClr val="85CA3A"/>
    <a:srgbClr val="D6A300"/>
    <a:srgbClr val="FFD4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20" autoAdjust="0"/>
    <p:restoredTop sz="93110" autoAdjust="0"/>
  </p:normalViewPr>
  <p:slideViewPr>
    <p:cSldViewPr>
      <p:cViewPr>
        <p:scale>
          <a:sx n="72" d="100"/>
          <a:sy n="72" d="100"/>
        </p:scale>
        <p:origin x="-7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250"/>
    </p:cViewPr>
  </p:sorterViewPr>
  <p:notesViewPr>
    <p:cSldViewPr>
      <p:cViewPr varScale="1">
        <p:scale>
          <a:sx n="52" d="100"/>
          <a:sy n="52" d="100"/>
        </p:scale>
        <p:origin x="-1878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ail\My%20Documents\Lisa%20C's%20Folder\Presentations\2010\SARE%20survey%20CHARTS%205-26-10-ver2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ail\My%20Documents\Lisa%20C's%20Folder\Agritourism%20SARE%20Grant\Final%20Report\SARE%20survey%20CHARTS-working-12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ail\My%20Documents\Lisa%20C's%20Folder\Agritourism%20SARE%20Grant\Final%20Report\SARE%20survey%20CHARTS-working-12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ail\My%20Documents\Lisa%20C's%20Folder\Agritourism%20SARE%20Grant\Final%20Report\SARE%20survey%20CHARTS-working-12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ail\My%20Documents\Lisa%20C's%20Folder\Agritourism%20SARE%20Grant\Final%20Report\SARE%20survey%20CHARTS-working-12.xls" TargetMode="External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ail\My%20Documents\Lisa%20C's%20Folder\Presentations\2010\SARE%20survey%20CHARTS%205-26-10-ver2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ail\My%20Documents\Lisa%20C's%20Folder\Presentations\2010\SARE%20survey%20CHARTS%205-26-10-ver2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ail\My%20Documents\Lisa%20C's%20Folder\Presentations\2010\SARE%20survey%20CHARTS%205-26-10-ver2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ail\My%20Documents\Lisa%20C's%20Folder\Presentations\SARE%20data%20%20eval%20ALLlocations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Gail\My%20Documents\Lisa%20C's%20Folder\Agritourism%20SARE%20Grant\Final%20Report\SARE%20survey%20CHARTS-working-12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ail\My%20Documents\Lisa%20C's%20Folder\Agritourism%20SARE%20Grant\Final%20Report\SARE%20survey%20CHARTS-working-12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ail\My%20Documents\Lisa%20C's%20Folder\Agritourism%20SARE%20Grant\Final%20Report\SARE%20survey%20CHARTS-working-12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ail\My%20Documents\Lisa%20C's%20Folder\Agritourism%20SARE%20Grant\Final%20Report\SARE%20survey%20CHARTS-working-12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Increased knowledge of income-generating opportunities for agritourism businesses in </a:t>
            </a:r>
            <a:r>
              <a:rPr lang="en-US" sz="1800" dirty="0" smtClean="0"/>
              <a:t>general (97%).</a:t>
            </a:r>
            <a:endParaRPr lang="en-US" sz="1800" dirty="0"/>
          </a:p>
        </c:rich>
      </c:tx>
      <c:layout>
        <c:manualLayout>
          <c:xMode val="edge"/>
          <c:yMode val="edge"/>
          <c:x val="0.10972242295696434"/>
          <c:y val="2.7911366848374967E-2"/>
        </c:manualLayout>
      </c:layout>
    </c:title>
    <c:view3D>
      <c:rotX val="50"/>
      <c:rotY val="315"/>
      <c:perspective val="0"/>
    </c:view3D>
    <c:plotArea>
      <c:layout>
        <c:manualLayout>
          <c:layoutTarget val="inner"/>
          <c:xMode val="edge"/>
          <c:yMode val="edge"/>
          <c:x val="0.12747682342459485"/>
          <c:y val="0.36264619422572181"/>
          <c:w val="0.68261987713406125"/>
          <c:h val="0.55496689060656412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3860656167979002"/>
                  <c:y val="9.4203937007874022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11365288713910761"/>
                  <c:y val="-3.6779002624672208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5.7038188976377954E-2"/>
                  <c:y val="-5.0881889763779456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5.1631889763779248E-2"/>
                  <c:y val="-9.2571916010498717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3.0110728346456669E-2"/>
                  <c:y val="4.5960629921260196E-2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'S1 Q2 Knowledge'!$B$8:$B$12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No opinion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'S1 Q2 Knowledge'!$C$8:$C$12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65</c:v>
                </c:pt>
                <c:pt idx="4">
                  <c:v>57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Increased my enjoyment in sharing farm life and/or heritage with </a:t>
            </a:r>
            <a:r>
              <a:rPr lang="en-US" dirty="0" smtClean="0"/>
              <a:t>visitors.</a:t>
            </a:r>
            <a:r>
              <a:rPr lang="en-US" baseline="0" dirty="0"/>
              <a:t> </a:t>
            </a:r>
            <a:r>
              <a:rPr lang="en-US" baseline="0" dirty="0" smtClean="0"/>
              <a:t>   </a:t>
            </a:r>
            <a:r>
              <a:rPr lang="en-US" dirty="0" smtClean="0"/>
              <a:t>n=64</a:t>
            </a:r>
            <a:endParaRPr lang="en-US" dirty="0"/>
          </a:p>
        </c:rich>
      </c:tx>
      <c:layout>
        <c:manualLayout>
          <c:xMode val="edge"/>
          <c:yMode val="edge"/>
          <c:x val="0.13515232470941133"/>
          <c:y val="2.1375122227368645E-2"/>
        </c:manualLayout>
      </c:layout>
    </c:title>
    <c:view3D>
      <c:rotX val="50"/>
      <c:rotY val="315"/>
      <c:perspective val="0"/>
    </c:view3D>
    <c:plotArea>
      <c:layout>
        <c:manualLayout>
          <c:layoutTarget val="inner"/>
          <c:xMode val="edge"/>
          <c:yMode val="edge"/>
          <c:x val="0.3621669947506565"/>
          <c:y val="0.33908808172621591"/>
          <c:w val="0.33727795744281974"/>
          <c:h val="0.58362487777263139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3027508450903791"/>
                  <c:y val="5.4297147282819154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3.3090417278173426E-2"/>
                  <c:y val="-6.7865677864092557E-3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6.9694552962370704E-2"/>
                  <c:y val="-3.8847603066010232E-5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0.21129378107942182"/>
                  <c:y val="-3.4627474844332845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0.10231758196308569"/>
                  <c:y val="0.12001714550781824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'S2 Q13 QOL changes'!$B$8:$B$12</c:f>
              <c:strCache>
                <c:ptCount val="5"/>
                <c:pt idx="0">
                  <c:v>Greatly decreased</c:v>
                </c:pt>
                <c:pt idx="1">
                  <c:v>Decreased</c:v>
                </c:pt>
                <c:pt idx="2">
                  <c:v>No change</c:v>
                </c:pt>
                <c:pt idx="3">
                  <c:v>Increased</c:v>
                </c:pt>
                <c:pt idx="4">
                  <c:v>Greatly increased</c:v>
                </c:pt>
              </c:strCache>
            </c:strRef>
          </c:cat>
          <c:val>
            <c:numRef>
              <c:f>'S2 Q13 QOL changes'!$F$8:$F$12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21</c:v>
                </c:pt>
                <c:pt idx="3">
                  <c:v>31</c:v>
                </c:pt>
                <c:pt idx="4">
                  <c:v>10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/>
              <a:t>Increased my enjoyment with meeting new people through my </a:t>
            </a:r>
            <a:r>
              <a:rPr lang="en-US" dirty="0" smtClean="0"/>
              <a:t>business.</a:t>
            </a:r>
            <a:r>
              <a:rPr lang="en-US" baseline="0" dirty="0"/>
              <a:t> </a:t>
            </a:r>
            <a:r>
              <a:rPr lang="en-US" baseline="0" dirty="0" smtClean="0"/>
              <a:t>   </a:t>
            </a:r>
            <a:r>
              <a:rPr lang="en-US" dirty="0" smtClean="0"/>
              <a:t>n=63</a:t>
            </a:r>
            <a:endParaRPr lang="en-US" dirty="0"/>
          </a:p>
        </c:rich>
      </c:tx>
      <c:layout>
        <c:manualLayout>
          <c:xMode val="edge"/>
          <c:yMode val="edge"/>
          <c:x val="0.13664055523987337"/>
          <c:y val="2.7911019319306406E-2"/>
        </c:manualLayout>
      </c:layout>
    </c:title>
    <c:view3D>
      <c:rotX val="50"/>
      <c:rotY val="315"/>
      <c:perspective val="0"/>
    </c:view3D>
    <c:plotArea>
      <c:layout>
        <c:manualLayout>
          <c:layoutTarget val="inner"/>
          <c:xMode val="edge"/>
          <c:yMode val="edge"/>
          <c:x val="0.32949324693788301"/>
          <c:y val="0.2922496964891233"/>
          <c:w val="0.37395013123359583"/>
          <c:h val="0.64395669291338609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4055786085865227"/>
                  <c:y val="6.0542268282038507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3.309041727817344E-2"/>
                  <c:y val="-6.7865677864092592E-3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14681537558447882"/>
                  <c:y val="3.4309317892640481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0.12389013655016069"/>
                  <c:y val="-6.2730519340820134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8.8607169605084773E-2"/>
                  <c:y val="0.11689465046377406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'S2 Q13 QOL changes'!$B$8:$B$12</c:f>
              <c:strCache>
                <c:ptCount val="5"/>
                <c:pt idx="0">
                  <c:v>Greatly decreased</c:v>
                </c:pt>
                <c:pt idx="1">
                  <c:v>Decreased</c:v>
                </c:pt>
                <c:pt idx="2">
                  <c:v>No change</c:v>
                </c:pt>
                <c:pt idx="3">
                  <c:v>Increased</c:v>
                </c:pt>
                <c:pt idx="4">
                  <c:v>Greatly increased</c:v>
                </c:pt>
              </c:strCache>
            </c:strRef>
          </c:cat>
          <c:val>
            <c:numRef>
              <c:f>'S2 Q13 QOL changes'!$H$8:$H$12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20</c:v>
                </c:pt>
                <c:pt idx="3">
                  <c:v>28</c:v>
                </c:pt>
                <c:pt idx="4">
                  <c:v>14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Increased the amount of free time I have.</a:t>
            </a:r>
          </a:p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n=64</a:t>
            </a:r>
          </a:p>
        </c:rich>
      </c:tx>
      <c:layout>
        <c:manualLayout>
          <c:xMode val="edge"/>
          <c:yMode val="edge"/>
          <c:x val="0.26317301187866982"/>
          <c:y val="3.9140374274561386E-2"/>
        </c:manualLayout>
      </c:layout>
    </c:title>
    <c:view3D>
      <c:rotX val="50"/>
      <c:rotY val="315"/>
      <c:perspective val="0"/>
    </c:view3D>
    <c:plotArea>
      <c:layout>
        <c:manualLayout>
          <c:layoutTarget val="inner"/>
          <c:xMode val="edge"/>
          <c:yMode val="edge"/>
          <c:x val="0.14646194225721787"/>
          <c:y val="0.38088987546769437"/>
          <c:w val="0.72331353697444245"/>
          <c:h val="0.58773039276130756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5.974187746823946E-2"/>
                  <c:y val="1.1225782823658671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9.5536913444381796E-2"/>
                  <c:y val="1.0159311481413658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16564128274147982"/>
                  <c:y val="-2.3342786849630367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0.13027627509847153"/>
                  <c:y val="0.1278752365256669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0.12689508538931266"/>
                  <c:y val="5.490081181712754E-2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'S2 Q13 QOL changes'!$B$8:$B$12</c:f>
              <c:strCache>
                <c:ptCount val="5"/>
                <c:pt idx="0">
                  <c:v>Greatly decreased</c:v>
                </c:pt>
                <c:pt idx="1">
                  <c:v>Decreased</c:v>
                </c:pt>
                <c:pt idx="2">
                  <c:v>No change</c:v>
                </c:pt>
                <c:pt idx="3">
                  <c:v>Increased</c:v>
                </c:pt>
                <c:pt idx="4">
                  <c:v>Greatly increased</c:v>
                </c:pt>
              </c:strCache>
            </c:strRef>
          </c:cat>
          <c:val>
            <c:numRef>
              <c:f>'S2 Q13 QOL changes'!$E$8:$E$12</c:f>
              <c:numCache>
                <c:formatCode>General</c:formatCode>
                <c:ptCount val="5"/>
                <c:pt idx="0">
                  <c:v>4</c:v>
                </c:pt>
                <c:pt idx="1">
                  <c:v>15</c:v>
                </c:pt>
                <c:pt idx="2">
                  <c:v>39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Positive</a:t>
            </a:r>
            <a:r>
              <a:rPr lang="en-US" sz="1800" baseline="0"/>
              <a:t> Impacts</a:t>
            </a:r>
          </a:p>
          <a:p>
            <a:pPr>
              <a:defRPr sz="1800"/>
            </a:pPr>
            <a:r>
              <a:rPr lang="en-US" sz="1800" baseline="0"/>
              <a:t>n=72</a:t>
            </a:r>
          </a:p>
        </c:rich>
      </c:tx>
      <c:layout>
        <c:manualLayout>
          <c:xMode val="edge"/>
          <c:yMode val="edge"/>
          <c:x val="0.39085924946404638"/>
          <c:y val="2.6207990667833209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4.8295872106895725E-2"/>
          <c:y val="0.19675621429674231"/>
          <c:w val="0.94234049152946775"/>
          <c:h val="0.64704081107508638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</c:spPr>
          </c:dPt>
          <c:dPt>
            <c:idx val="2"/>
            <c:spPr>
              <a:solidFill>
                <a:schemeClr val="accent1"/>
              </a:solidFill>
            </c:spPr>
          </c:dPt>
          <c:cat>
            <c:strRef>
              <c:f>'PositiveImpacts chart'!$B$1:$D$1</c:f>
              <c:strCache>
                <c:ptCount val="3"/>
                <c:pt idx="0">
                  <c:v>Both Profitability and QOL</c:v>
                </c:pt>
                <c:pt idx="1">
                  <c:v>QOL only</c:v>
                </c:pt>
                <c:pt idx="2">
                  <c:v>Profitability only</c:v>
                </c:pt>
              </c:strCache>
            </c:strRef>
          </c:cat>
          <c:val>
            <c:numRef>
              <c:f>'PositiveImpacts chart'!$B$2:$D$2</c:f>
              <c:numCache>
                <c:formatCode>General</c:formatCode>
                <c:ptCount val="3"/>
                <c:pt idx="0">
                  <c:v>38</c:v>
                </c:pt>
                <c:pt idx="1">
                  <c:v>13</c:v>
                </c:pt>
                <c:pt idx="2">
                  <c:v>21</c:v>
                </c:pt>
              </c:numCache>
            </c:numRef>
          </c:val>
        </c:ser>
        <c:shape val="box"/>
        <c:axId val="67793664"/>
        <c:axId val="67795200"/>
        <c:axId val="0"/>
      </c:bar3DChart>
      <c:catAx>
        <c:axId val="67793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7795200"/>
        <c:crosses val="autoZero"/>
        <c:auto val="1"/>
        <c:lblAlgn val="ctr"/>
        <c:lblOffset val="100"/>
      </c:catAx>
      <c:valAx>
        <c:axId val="67795200"/>
        <c:scaling>
          <c:orientation val="minMax"/>
        </c:scaling>
        <c:axPos val="l"/>
        <c:majorGridlines/>
        <c:numFmt formatCode="General" sourceLinked="1"/>
        <c:tickLblPos val="nextTo"/>
        <c:crossAx val="67793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Gained skills to better market and promote my </a:t>
            </a:r>
            <a:r>
              <a:rPr lang="en-US" sz="1800" dirty="0" smtClean="0"/>
              <a:t>business (96%).</a:t>
            </a:r>
            <a:endParaRPr lang="en-US" sz="1800" dirty="0"/>
          </a:p>
        </c:rich>
      </c:tx>
      <c:layout>
        <c:manualLayout>
          <c:xMode val="edge"/>
          <c:yMode val="edge"/>
          <c:x val="0.21879084495172149"/>
          <c:y val="7.9863677754566945E-2"/>
        </c:manualLayout>
      </c:layout>
    </c:title>
    <c:view3D>
      <c:rotX val="50"/>
      <c:rotY val="315"/>
      <c:perspective val="0"/>
    </c:view3D>
    <c:plotArea>
      <c:layout>
        <c:manualLayout>
          <c:layoutTarget val="inner"/>
          <c:xMode val="edge"/>
          <c:yMode val="edge"/>
          <c:x val="0.15599483547739806"/>
          <c:y val="0.37041225551504253"/>
          <c:w val="0.72331353697444245"/>
          <c:h val="0.58773039276130756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8231151725300387"/>
                  <c:y val="0.11454550324066629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15513328035830459"/>
                  <c:y val="-5.1529273126573467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9.9892003178501776E-2"/>
                  <c:y val="-6.0757673147999625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0.15434621172196197"/>
                  <c:y val="-0.1043997017151382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0.10231758196308569"/>
                  <c:y val="0.12001714550781824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'S1 Q6 Skills'!$B$8:$B$12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No opinion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'S1 Q6 Skills'!$E$8:$E$12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76</c:v>
                </c:pt>
                <c:pt idx="4">
                  <c:v>38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Gained skills to increase the </a:t>
            </a:r>
            <a:r>
              <a:rPr lang="en-US" sz="1800" dirty="0" smtClean="0"/>
              <a:t>profitability </a:t>
            </a:r>
            <a:r>
              <a:rPr lang="en-US" sz="1800" dirty="0"/>
              <a:t>of my </a:t>
            </a:r>
            <a:r>
              <a:rPr lang="en-US" sz="1800" dirty="0" smtClean="0"/>
              <a:t>business (83%).</a:t>
            </a:r>
            <a:endParaRPr lang="en-US" sz="1800" dirty="0"/>
          </a:p>
        </c:rich>
      </c:tx>
      <c:layout>
        <c:manualLayout>
          <c:xMode val="edge"/>
          <c:yMode val="edge"/>
          <c:x val="0.25615917917128811"/>
          <c:y val="4.5808208400179476E-2"/>
        </c:manualLayout>
      </c:layout>
    </c:title>
    <c:view3D>
      <c:rotX val="50"/>
      <c:rotY val="315"/>
      <c:perspective val="0"/>
    </c:view3D>
    <c:plotArea>
      <c:layout>
        <c:manualLayout>
          <c:layoutTarget val="inner"/>
          <c:xMode val="edge"/>
          <c:yMode val="edge"/>
          <c:x val="0.2238084916805414"/>
          <c:y val="0.33826296445221854"/>
          <c:w val="0.74970080577112463"/>
          <c:h val="0.6056274844839063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5627630782588536"/>
                  <c:y val="1.5799702889487809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21314459978860853"/>
                  <c:y val="-0.1290833612241423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2.4391662845258878E-2"/>
                  <c:y val="-3.5274181331360399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0.13220089796682041"/>
                  <c:y val="-0.11534151842488465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9.3004550490004542E-2"/>
                  <c:y val="8.0536912751678569E-2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'S1 Q6 Skills'!$B$8:$B$12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No opinion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'S1 Q6 Skills'!$H$8:$H$12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18</c:v>
                </c:pt>
                <c:pt idx="3">
                  <c:v>68</c:v>
                </c:pt>
                <c:pt idx="4">
                  <c:v>28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Thoroughly assess  business to determine where improvements or new ventures are </a:t>
            </a:r>
            <a:r>
              <a:rPr lang="en-US" sz="1800" dirty="0" smtClean="0"/>
              <a:t>needed (92%).</a:t>
            </a:r>
            <a:endParaRPr lang="en-US" sz="1800" dirty="0"/>
          </a:p>
        </c:rich>
      </c:tx>
      <c:layout>
        <c:manualLayout>
          <c:xMode val="edge"/>
          <c:yMode val="edge"/>
          <c:x val="0.10972242295696434"/>
          <c:y val="2.7911366848374912E-2"/>
        </c:manualLayout>
      </c:layout>
    </c:title>
    <c:view3D>
      <c:rotX val="50"/>
      <c:rotY val="315"/>
      <c:perspective val="0"/>
    </c:view3D>
    <c:plotArea>
      <c:layout>
        <c:manualLayout>
          <c:layoutTarget val="inner"/>
          <c:xMode val="edge"/>
          <c:yMode val="edge"/>
          <c:x val="0.18936982088661061"/>
          <c:y val="0.36969740561276032"/>
          <c:w val="0.77521252551764097"/>
          <c:h val="0.62904082822980989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4469733618604153"/>
                  <c:y val="9.26653038562487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Strongly </a:t>
                    </a:r>
                    <a:r>
                      <a:rPr lang="en-US" dirty="0"/>
                      <a:t>disagree
0%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10896087505258729"/>
                  <c:y val="-5.9086664647688802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3.3704888451443572E-2"/>
                  <c:y val="1.2451443569553799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0.14070232850660591"/>
                  <c:y val="-0.18885372501514233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3.0110728346456627E-2"/>
                  <c:y val="4.5960629921259932E-2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'S1 Q5 Future'!$B$8:$B$12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No opinion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'S1 Q5 Future'!$C$8:$C$12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9</c:v>
                </c:pt>
                <c:pt idx="3">
                  <c:v>47</c:v>
                </c:pt>
                <c:pt idx="4">
                  <c:v>67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Implement improvements or new ventures based on information provided in today’s </a:t>
            </a:r>
            <a:r>
              <a:rPr lang="en-US" sz="1800" dirty="0" smtClean="0"/>
              <a:t>workshop (84%).</a:t>
            </a:r>
            <a:endParaRPr lang="en-US" sz="1800" dirty="0"/>
          </a:p>
        </c:rich>
      </c:tx>
      <c:layout>
        <c:manualLayout>
          <c:xMode val="edge"/>
          <c:yMode val="edge"/>
          <c:x val="0.13664035883756812"/>
          <c:y val="2.7911019319306406E-2"/>
        </c:manualLayout>
      </c:layout>
    </c:title>
    <c:view3D>
      <c:rotX val="50"/>
      <c:rotY val="315"/>
      <c:perspective val="0"/>
    </c:view3D>
    <c:plotArea>
      <c:layout>
        <c:manualLayout>
          <c:layoutTarget val="inner"/>
          <c:xMode val="edge"/>
          <c:yMode val="edge"/>
          <c:x val="0.36786961583236755"/>
          <c:y val="0.36065573770491832"/>
          <c:w val="0.33061699650757126"/>
          <c:h val="0.571428571428578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3943943852187574"/>
                  <c:y val="9.6748726081370973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13553500224579029"/>
                  <c:y val="-5.940216489332354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5.6987829955481434E-2"/>
                  <c:y val="-4.3754694597602034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0.13571979870385828"/>
                  <c:y val="-0.13739266198282593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8.679566974966467E-2"/>
                  <c:y val="6.0397450318710896E-2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'Q5 Future'!$B$8:$B$12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No opinion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'Q5 Future'!$D$8:$D$12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18</c:v>
                </c:pt>
                <c:pt idx="3">
                  <c:v>62</c:v>
                </c:pt>
                <c:pt idx="4">
                  <c:v>44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Thoroughly assess  business to determine where improvements or new ventures are needed</a:t>
            </a:r>
            <a:r>
              <a:rPr lang="en-US" baseline="0"/>
              <a:t> </a:t>
            </a:r>
          </a:p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baseline="0"/>
              <a:t>(92% vs. 80%)  n=80</a:t>
            </a:r>
            <a:endParaRPr lang="en-US"/>
          </a:p>
        </c:rich>
      </c:tx>
      <c:layout>
        <c:manualLayout>
          <c:xMode val="edge"/>
          <c:yMode val="edge"/>
          <c:x val="0.1544260538861216"/>
          <c:y val="3.4220421966484948E-2"/>
        </c:manualLayout>
      </c:layout>
    </c:title>
    <c:view3D>
      <c:rotX val="50"/>
      <c:rotY val="315"/>
      <c:perspective val="0"/>
    </c:view3D>
    <c:plotArea>
      <c:layout>
        <c:manualLayout>
          <c:layoutTarget val="inner"/>
          <c:xMode val="edge"/>
          <c:yMode val="edge"/>
          <c:x val="0.21269346433736613"/>
          <c:y val="0.42963436747062778"/>
          <c:w val="0.61653635132343154"/>
          <c:h val="0.5013390794604936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20167906095071447"/>
                  <c:y val="-1.3176348239488933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8.9289808161734929E-2"/>
                  <c:y val="-0.1039584595194831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6.8196631671041133E-2"/>
                  <c:y val="-0.11031124647154958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0.12322118257267914"/>
                  <c:y val="-3.5007571168988491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9.1551770314425032E-2"/>
                  <c:y val="0.10803225317989101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'S2 Q3 Accomplish'!$B$8:$B$10</c:f>
              <c:strCache>
                <c:ptCount val="3"/>
                <c:pt idx="0">
                  <c:v>Did not accomplish</c:v>
                </c:pt>
                <c:pt idx="1">
                  <c:v>Partially accomplished</c:v>
                </c:pt>
                <c:pt idx="2">
                  <c:v>Completely accomplished</c:v>
                </c:pt>
              </c:strCache>
            </c:strRef>
          </c:cat>
          <c:val>
            <c:numRef>
              <c:f>'S2 Q3 Accomplish'!$C$8:$C$10</c:f>
              <c:numCache>
                <c:formatCode>General</c:formatCode>
                <c:ptCount val="3"/>
                <c:pt idx="0">
                  <c:v>16</c:v>
                </c:pt>
                <c:pt idx="1">
                  <c:v>31</c:v>
                </c:pt>
                <c:pt idx="2">
                  <c:v>33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Implement improvements or new ventures based on information provided during workshop </a:t>
            </a:r>
          </a:p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(85% vs. 60%) </a:t>
            </a:r>
            <a:r>
              <a:rPr lang="en-US" baseline="0"/>
              <a:t>  n=81</a:t>
            </a:r>
            <a:endParaRPr lang="en-US"/>
          </a:p>
        </c:rich>
      </c:tx>
      <c:layout>
        <c:manualLayout>
          <c:xMode val="edge"/>
          <c:yMode val="edge"/>
          <c:x val="0.14052210722567968"/>
          <c:y val="2.7911114476075149E-2"/>
        </c:manualLayout>
      </c:layout>
    </c:title>
    <c:view3D>
      <c:rotX val="50"/>
      <c:rotY val="315"/>
      <c:perspective val="0"/>
    </c:view3D>
    <c:plotArea>
      <c:layout>
        <c:manualLayout>
          <c:layoutTarget val="inner"/>
          <c:xMode val="edge"/>
          <c:yMode val="edge"/>
          <c:x val="0.32935930768087962"/>
          <c:y val="0.35230019041737431"/>
          <c:w val="0.33903716634477304"/>
          <c:h val="0.58409191498121549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5.3828750073358252E-2"/>
                  <c:y val="5.177748910514017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0.15927234598187798"/>
                  <c:y val="-9.6872890888638943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4.0164602540260372E-2"/>
                  <c:y val="3.0837128965436711E-3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0.1574953507695962"/>
                  <c:y val="-8.4309133489461355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8.6795658080428481E-2"/>
                  <c:y val="8.2255373815977972E-2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'S2 Q3 Accomplish'!$B$8:$B$10</c:f>
              <c:strCache>
                <c:ptCount val="3"/>
                <c:pt idx="0">
                  <c:v>Did not accomplish</c:v>
                </c:pt>
                <c:pt idx="1">
                  <c:v>Partially accomplished</c:v>
                </c:pt>
                <c:pt idx="2">
                  <c:v>Completely accomplished</c:v>
                </c:pt>
              </c:strCache>
            </c:strRef>
          </c:cat>
          <c:val>
            <c:numRef>
              <c:f>'S2 Q3 Accomplish'!$D$8:$D$10</c:f>
              <c:numCache>
                <c:formatCode>General</c:formatCode>
                <c:ptCount val="3"/>
                <c:pt idx="0">
                  <c:v>32</c:v>
                </c:pt>
                <c:pt idx="1">
                  <c:v>31</c:v>
                </c:pt>
                <c:pt idx="2">
                  <c:v>18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have the following items impacted the profitability of your business during the past year?</a:t>
            </a: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'S2 Q5 Profitability'!$A$12</c:f>
              <c:strCache>
                <c:ptCount val="1"/>
                <c:pt idx="0">
                  <c:v>Negative impact</c:v>
                </c:pt>
              </c:strCache>
            </c:strRef>
          </c:tx>
          <c:cat>
            <c:strRef>
              <c:f>'S2 Q5 Profitability'!$B$3:$E$3</c:f>
              <c:strCache>
                <c:ptCount val="4"/>
                <c:pt idx="0">
                  <c:v>The economy
n=87</c:v>
                </c:pt>
                <c:pt idx="1">
                  <c:v>The weather
n=87</c:v>
                </c:pt>
                <c:pt idx="2">
                  <c:v>Information received through last year's agritourism workshop or technical assistance
n=88</c:v>
                </c:pt>
                <c:pt idx="3">
                  <c:v>Changes in your family life during the past year
n=83</c:v>
                </c:pt>
              </c:strCache>
            </c:strRef>
          </c:cat>
          <c:val>
            <c:numRef>
              <c:f>'S2 Q5 Profitability'!$B$12:$E$12</c:f>
              <c:numCache>
                <c:formatCode>0%</c:formatCode>
                <c:ptCount val="4"/>
                <c:pt idx="0">
                  <c:v>0.58620689655172409</c:v>
                </c:pt>
                <c:pt idx="1">
                  <c:v>0.54022988505747138</c:v>
                </c:pt>
                <c:pt idx="2">
                  <c:v>0</c:v>
                </c:pt>
                <c:pt idx="3">
                  <c:v>9.6385542168674718E-2</c:v>
                </c:pt>
              </c:numCache>
            </c:numRef>
          </c:val>
        </c:ser>
        <c:ser>
          <c:idx val="1"/>
          <c:order val="1"/>
          <c:tx>
            <c:strRef>
              <c:f>'S2 Q5 Profitability'!$A$13</c:f>
              <c:strCache>
                <c:ptCount val="1"/>
                <c:pt idx="0">
                  <c:v>No impact</c:v>
                </c:pt>
              </c:strCache>
            </c:strRef>
          </c:tx>
          <c:cat>
            <c:strRef>
              <c:f>'S2 Q5 Profitability'!$B$3:$E$3</c:f>
              <c:strCache>
                <c:ptCount val="4"/>
                <c:pt idx="0">
                  <c:v>The economy
n=87</c:v>
                </c:pt>
                <c:pt idx="1">
                  <c:v>The weather
n=87</c:v>
                </c:pt>
                <c:pt idx="2">
                  <c:v>Information received through last year's agritourism workshop or technical assistance
n=88</c:v>
                </c:pt>
                <c:pt idx="3">
                  <c:v>Changes in your family life during the past year
n=83</c:v>
                </c:pt>
              </c:strCache>
            </c:strRef>
          </c:cat>
          <c:val>
            <c:numRef>
              <c:f>'S2 Q5 Profitability'!$B$13:$E$13</c:f>
              <c:numCache>
                <c:formatCode>0%</c:formatCode>
                <c:ptCount val="4"/>
                <c:pt idx="0">
                  <c:v>0.27586206896551735</c:v>
                </c:pt>
                <c:pt idx="1">
                  <c:v>0.31034482758620696</c:v>
                </c:pt>
                <c:pt idx="2">
                  <c:v>0.32954545454545459</c:v>
                </c:pt>
                <c:pt idx="3">
                  <c:v>0.59036144578313243</c:v>
                </c:pt>
              </c:numCache>
            </c:numRef>
          </c:val>
        </c:ser>
        <c:ser>
          <c:idx val="2"/>
          <c:order val="2"/>
          <c:tx>
            <c:strRef>
              <c:f>'S2 Q5 Profitability'!$A$14</c:f>
              <c:strCache>
                <c:ptCount val="1"/>
                <c:pt idx="0">
                  <c:v>Positive impact</c:v>
                </c:pt>
              </c:strCache>
            </c:strRef>
          </c:tx>
          <c:cat>
            <c:strRef>
              <c:f>'S2 Q5 Profitability'!$B$3:$E$3</c:f>
              <c:strCache>
                <c:ptCount val="4"/>
                <c:pt idx="0">
                  <c:v>The economy
n=87</c:v>
                </c:pt>
                <c:pt idx="1">
                  <c:v>The weather
n=87</c:v>
                </c:pt>
                <c:pt idx="2">
                  <c:v>Information received through last year's agritourism workshop or technical assistance
n=88</c:v>
                </c:pt>
                <c:pt idx="3">
                  <c:v>Changes in your family life during the past year
n=83</c:v>
                </c:pt>
              </c:strCache>
            </c:strRef>
          </c:cat>
          <c:val>
            <c:numRef>
              <c:f>'S2 Q5 Profitability'!$B$14:$E$14</c:f>
              <c:numCache>
                <c:formatCode>0%</c:formatCode>
                <c:ptCount val="4"/>
                <c:pt idx="0">
                  <c:v>0.13793103448275867</c:v>
                </c:pt>
                <c:pt idx="1">
                  <c:v>0.14942528735632193</c:v>
                </c:pt>
                <c:pt idx="2">
                  <c:v>0.67045454545454553</c:v>
                </c:pt>
                <c:pt idx="3">
                  <c:v>0.31325301204819272</c:v>
                </c:pt>
              </c:numCache>
            </c:numRef>
          </c:val>
        </c:ser>
        <c:shape val="box"/>
        <c:axId val="67144320"/>
        <c:axId val="67146112"/>
        <c:axId val="0"/>
      </c:bar3DChart>
      <c:catAx>
        <c:axId val="67144320"/>
        <c:scaling>
          <c:orientation val="minMax"/>
        </c:scaling>
        <c:axPos val="b"/>
        <c:numFmt formatCode="General" sourceLinked="1"/>
        <c:tickLblPos val="nextTo"/>
        <c:crossAx val="67146112"/>
        <c:crosses val="autoZero"/>
        <c:auto val="1"/>
        <c:lblAlgn val="ctr"/>
        <c:lblOffset val="100"/>
      </c:catAx>
      <c:valAx>
        <c:axId val="67146112"/>
        <c:scaling>
          <c:orientation val="minMax"/>
        </c:scaling>
        <c:axPos val="l"/>
        <c:majorGridlines/>
        <c:numFmt formatCode="0%" sourceLinked="1"/>
        <c:tickLblPos val="nextTo"/>
        <c:crossAx val="671443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baseline="0"/>
              <a:t>Impact on profitability from information received  through agritourism workshop or technical assistance.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baseline="0"/>
              <a:t>n=88</a:t>
            </a:r>
          </a:p>
        </c:rich>
      </c:tx>
      <c:layout>
        <c:manualLayout>
          <c:xMode val="edge"/>
          <c:yMode val="edge"/>
          <c:x val="0.15053878469272988"/>
          <c:y val="2.7911366848374749E-2"/>
        </c:manualLayout>
      </c:layout>
    </c:title>
    <c:view3D>
      <c:rotX val="50"/>
      <c:rotY val="315"/>
      <c:perspective val="0"/>
    </c:view3D>
    <c:plotArea>
      <c:layout>
        <c:manualLayout>
          <c:layoutTarget val="inner"/>
          <c:xMode val="edge"/>
          <c:yMode val="edge"/>
          <c:x val="0.18936982088661003"/>
          <c:y val="0.36969740561276021"/>
          <c:w val="0.68261987713405636"/>
          <c:h val="0.55496689060656412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6.6951937130307684E-2"/>
                  <c:y val="-1.3103926912982039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7.9571635178255773E-2"/>
                  <c:y val="-1.7419997981021621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0.20591140393165144"/>
                  <c:y val="-0.10576923076923088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0.12322118257267922"/>
                  <c:y val="-3.5007571168988491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9.1551770314425046E-2"/>
                  <c:y val="0.10803225317989104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'S2 Q5 Profitability'!$A$12:$A$14</c:f>
              <c:strCache>
                <c:ptCount val="3"/>
                <c:pt idx="0">
                  <c:v>Negative impact</c:v>
                </c:pt>
                <c:pt idx="1">
                  <c:v>No impact</c:v>
                </c:pt>
                <c:pt idx="2">
                  <c:v>Positive impact</c:v>
                </c:pt>
              </c:strCache>
            </c:strRef>
          </c:cat>
          <c:val>
            <c:numRef>
              <c:f>'S2 Q5 Profitability'!$D$12:$D$14</c:f>
              <c:numCache>
                <c:formatCode>0%</c:formatCode>
                <c:ptCount val="3"/>
                <c:pt idx="0">
                  <c:v>0</c:v>
                </c:pt>
                <c:pt idx="1">
                  <c:v>0.32954545454545459</c:v>
                </c:pt>
                <c:pt idx="2">
                  <c:v>0.67045454545454553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0.81924</cdr:x>
      <cdr:y>0.28365</cdr:y>
    </cdr:from>
    <cdr:to>
      <cdr:x>0.94315</cdr:x>
      <cdr:y>0.42308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53050" y="1123951"/>
          <a:ext cx="809625" cy="552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0D100E3A-54A0-4C59-90C4-3A36CEC70DCA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7E247686-13F1-419A-82B4-3B4765C68F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423F5DED-891F-4DCA-B468-5956037A15E6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7" tIns="46324" rIns="92647" bIns="46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510"/>
            <a:ext cx="5608320" cy="4183220"/>
          </a:xfrm>
          <a:prstGeom prst="rect">
            <a:avLst/>
          </a:prstGeom>
        </p:spPr>
        <p:txBody>
          <a:bodyPr vert="horz" lIns="92647" tIns="46324" rIns="92647" bIns="463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D8C67859-A5A5-41CF-9765-98C610C865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67859-A5A5-41CF-9765-98C610C8656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8B217-1D6F-426E-AE3F-1185F2C18110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726F3-AE34-4AD5-9E3A-5EF01B8097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22BF-7FBD-4516-B00A-53D4BD52F6DE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DE824-3B70-4AA1-929F-397CFE4EC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A4648-96BE-4B96-BEEE-B207AF9A6A39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8277-3E4F-4BA3-AD6C-4A932BFC39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57A72-73E8-4F44-A7D8-2CBA567A1009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60A54-F695-41A2-A09A-043CD54152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34C1C-8DC6-446C-BAEF-31C537E57CA5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C73EA-CC36-452B-97F8-9906967CC5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DC7E2-57C9-4909-919E-B317CF513621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B1D8E-0BED-41A6-B254-280A54C88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F093D-0097-4971-8DBC-873FD0FD2E79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96B8C-E71F-41F7-9A59-1F6F85F2FD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1D900-941C-4CD0-AF8B-8E0275CD885F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F7C33-72A2-447F-81A4-3A46CA297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1CE96-D5C1-4C7B-92EB-6B3074F93EFE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2067-FBA2-4639-898F-7C6E56974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1B6CC-D354-470C-A609-F94192F62728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9D1E-FDAA-4E98-BC7C-CEEE0E514F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AFC4A-6B37-4A8E-B925-5E5432801153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34D15-622B-4202-BFCE-8B157BF8B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2C905C9-83EA-44A5-97EE-4F58838FC958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E78001-E303-4303-BE0C-8C187C8E1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entury Schoolboo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001000" cy="147002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SARE Final Report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286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Increasing Farm Profitability through </a:t>
            </a:r>
            <a:r>
              <a:rPr lang="en-US" dirty="0" err="1" smtClean="0"/>
              <a:t>Agritourism</a:t>
            </a:r>
            <a:r>
              <a:rPr lang="en-US" dirty="0" smtClean="0"/>
              <a:t> Product Development and Marketing</a:t>
            </a: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381000" y="4343400"/>
            <a:ext cx="80772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Strada-Light" pitchFamily="50" charset="0"/>
              </a:rPr>
              <a:t>Lisa C. </a:t>
            </a:r>
            <a:r>
              <a:rPr lang="en-US" dirty="0" smtClean="0">
                <a:latin typeface="Strada-Light" pitchFamily="50" charset="0"/>
              </a:rPr>
              <a:t>Chase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Strada-Light" pitchFamily="50" charset="0"/>
              </a:rPr>
              <a:t>Natural Resources Specialist, UVM Extension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Strada-Light" pitchFamily="50" charset="0"/>
              </a:rPr>
              <a:t>Director, Vermont Tourism Data Center</a:t>
            </a:r>
            <a:r>
              <a:rPr lang="en-US" dirty="0">
                <a:latin typeface="Strada-Light" pitchFamily="50" charset="0"/>
              </a:rPr>
              <a:t>		</a:t>
            </a:r>
            <a:r>
              <a:rPr lang="en-US" dirty="0" smtClean="0">
                <a:latin typeface="Strada-Light" pitchFamily="50" charset="0"/>
              </a:rPr>
              <a:t>	May </a:t>
            </a:r>
            <a:r>
              <a:rPr lang="en-US" dirty="0" smtClean="0">
                <a:latin typeface="Strada-Light" pitchFamily="50" charset="0"/>
              </a:rPr>
              <a:t>26, </a:t>
            </a:r>
            <a:r>
              <a:rPr lang="en-US" dirty="0" smtClean="0">
                <a:latin typeface="Strada-Light" pitchFamily="50" charset="0"/>
              </a:rPr>
              <a:t>2011</a:t>
            </a:r>
            <a:r>
              <a:rPr lang="en-US" dirty="0">
                <a:latin typeface="Strada-Light" pitchFamily="50" charset="0"/>
              </a:rPr>
              <a:t>			</a:t>
            </a:r>
          </a:p>
          <a:p>
            <a:pPr>
              <a:spcBef>
                <a:spcPct val="50000"/>
              </a:spcBef>
            </a:pPr>
            <a:endParaRPr lang="en-US" dirty="0">
              <a:latin typeface="Strada-Ligh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09800"/>
            <a:ext cx="8610600" cy="3886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– </a:t>
            </a:r>
            <a:r>
              <a:rPr lang="en-US" sz="3200" dirty="0" smtClean="0">
                <a:solidFill>
                  <a:schemeClr val="tx1"/>
                </a:solidFill>
              </a:rPr>
              <a:t>Medium Term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510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57EC64-7AC6-4060-B2A8-80F3802BA811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76250"/>
          </a:xfrm>
        </p:spPr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457200" y="2209800"/>
          <a:ext cx="8077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09800"/>
            <a:ext cx="8610600" cy="3886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– Medium </a:t>
            </a:r>
            <a:r>
              <a:rPr lang="en-US" sz="3200" dirty="0" smtClean="0">
                <a:solidFill>
                  <a:schemeClr val="tx1"/>
                </a:solidFill>
              </a:rPr>
              <a:t>Term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510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286000"/>
            <a:ext cx="6096000" cy="362506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“Increased involvement in local schools and organizations.”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“Social media marketing.”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“Maple tours for the off-season.”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“Pairing and tasting events.”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“Green Hotel certification.”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“Customer satisfaction survey.”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“Educational nature trails.”</a:t>
            </a:r>
          </a:p>
          <a:p>
            <a:pPr>
              <a:spcAft>
                <a:spcPts val="1000"/>
              </a:spcAft>
            </a:pPr>
            <a:endParaRPr lang="en-US" sz="2000" dirty="0" smtClean="0">
              <a:latin typeface="+mn-lt"/>
            </a:endParaRPr>
          </a:p>
          <a:p>
            <a:pPr>
              <a:spcAft>
                <a:spcPts val="1000"/>
              </a:spcAft>
            </a:pPr>
            <a:endParaRPr lang="en-US" sz="2000" dirty="0" smtClean="0">
              <a:latin typeface="+mn-lt"/>
            </a:endParaRPr>
          </a:p>
        </p:txBody>
      </p:sp>
      <p:pic>
        <p:nvPicPr>
          <p:cNvPr id="10" name="Picture 2" descr="D:\Community\RGB\girlandpumpki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8997" r="12139" b="3571"/>
          <a:stretch>
            <a:fillRect/>
          </a:stretch>
        </p:blipFill>
        <p:spPr bwMode="auto">
          <a:xfrm>
            <a:off x="5181600" y="2819400"/>
            <a:ext cx="3124200" cy="2908738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949E7-7E2E-4637-B5E7-46ADC1E074B4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09800"/>
            <a:ext cx="8610600" cy="3886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– </a:t>
            </a:r>
            <a:r>
              <a:rPr lang="en-US" sz="3200" dirty="0" smtClean="0">
                <a:solidFill>
                  <a:schemeClr val="tx1"/>
                </a:solidFill>
              </a:rPr>
              <a:t>Long Term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510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2895600"/>
            <a:ext cx="2743200" cy="3048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+mn-lt"/>
              </a:rPr>
              <a:t>Farmers that have adopted new agritourism practices report improved farm viability</a:t>
            </a:r>
            <a:endParaRPr lang="en-US" sz="2400" dirty="0" smtClean="0"/>
          </a:p>
          <a:p>
            <a:pPr>
              <a:spcAft>
                <a:spcPts val="1000"/>
              </a:spcAft>
            </a:pPr>
            <a:endParaRPr lang="en-US" sz="2000" dirty="0" smtClean="0">
              <a:latin typeface="+mn-lt"/>
            </a:endParaRPr>
          </a:p>
          <a:p>
            <a:pPr>
              <a:spcAft>
                <a:spcPts val="1000"/>
              </a:spcAft>
            </a:pPr>
            <a:endParaRPr lang="en-US" sz="2000" dirty="0" smtClean="0">
              <a:latin typeface="+mn-lt"/>
            </a:endParaRPr>
          </a:p>
        </p:txBody>
      </p:sp>
      <p:pic>
        <p:nvPicPr>
          <p:cNvPr id="8" name="Picture 2" descr="C:\Documents and Settings\Gail\My Documents\LChase VT Photos 2\SCENIC___AUTUMN\123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514600"/>
            <a:ext cx="4930461" cy="327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752600"/>
            <a:ext cx="8610600" cy="4267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609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– </a:t>
            </a:r>
            <a:r>
              <a:rPr lang="en-US" sz="3200" dirty="0" smtClean="0">
                <a:solidFill>
                  <a:schemeClr val="tx1"/>
                </a:solidFill>
              </a:rPr>
              <a:t>Long Term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510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352425" y="1828800"/>
          <a:ext cx="8562975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133600"/>
            <a:ext cx="8610600" cy="40386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– </a:t>
            </a:r>
            <a:r>
              <a:rPr lang="en-US" sz="3200" dirty="0" smtClean="0">
                <a:solidFill>
                  <a:schemeClr val="tx1"/>
                </a:solidFill>
              </a:rPr>
              <a:t>Long Term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510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381000" y="2133600"/>
          <a:ext cx="8458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09800"/>
            <a:ext cx="8610600" cy="3886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– </a:t>
            </a:r>
            <a:r>
              <a:rPr lang="en-US" sz="3200" dirty="0" smtClean="0">
                <a:solidFill>
                  <a:schemeClr val="tx1"/>
                </a:solidFill>
              </a:rPr>
              <a:t>Long Term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510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2286001"/>
          <a:ext cx="8305797" cy="3429000"/>
        </p:xfrm>
        <a:graphic>
          <a:graphicData uri="http://schemas.openxmlformats.org/drawingml/2006/table">
            <a:tbl>
              <a:tblPr/>
              <a:tblGrid>
                <a:gridCol w="1725141"/>
                <a:gridCol w="731184"/>
                <a:gridCol w="731184"/>
                <a:gridCol w="731184"/>
                <a:gridCol w="731184"/>
                <a:gridCol w="731184"/>
                <a:gridCol w="731184"/>
                <a:gridCol w="731184"/>
                <a:gridCol w="731184"/>
                <a:gridCol w="731184"/>
              </a:tblGrid>
              <a:tr h="1490696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latin typeface="Calibri"/>
                        </a:rPr>
                        <a:t>Impact on profitability from information received through last year's agritourism workshop or technical assistance.</a:t>
                      </a:r>
                      <a:br>
                        <a:rPr lang="en-US" sz="1800" b="1" i="0" u="none" strike="noStrike" dirty="0">
                          <a:latin typeface="Calibri"/>
                        </a:rPr>
                      </a:br>
                      <a:r>
                        <a:rPr lang="en-US" sz="1800" b="1" i="0" u="none" strike="noStrike" dirty="0">
                          <a:latin typeface="Calibri"/>
                        </a:rPr>
                        <a:t>(59 farms with positive impact) n=88</a:t>
                      </a:r>
                    </a:p>
                  </a:txBody>
                  <a:tcPr marL="8389" marR="8389" marT="83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6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Location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CT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MA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MD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ME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Calibri"/>
                        </a:rPr>
                        <a:t>NH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NY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RI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VT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WV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Negative impact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No impact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3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2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5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1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5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6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2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5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Positive impact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11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5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2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6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4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9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3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Calibri"/>
                        </a:rPr>
                        <a:t>14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Calibri"/>
                        </a:rPr>
                        <a:t>5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09800"/>
            <a:ext cx="8610600" cy="3886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– </a:t>
            </a:r>
            <a:r>
              <a:rPr lang="en-US" sz="3200" dirty="0" smtClean="0">
                <a:solidFill>
                  <a:schemeClr val="tx1"/>
                </a:solidFill>
              </a:rPr>
              <a:t>Long Term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510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381000" y="2209801"/>
          <a:ext cx="8534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09800"/>
            <a:ext cx="8610600" cy="3886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– </a:t>
            </a:r>
            <a:r>
              <a:rPr lang="en-US" sz="3200" dirty="0" smtClean="0">
                <a:solidFill>
                  <a:schemeClr val="tx1"/>
                </a:solidFill>
              </a:rPr>
              <a:t>Long Term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510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457200" y="2286000"/>
          <a:ext cx="8305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09800"/>
            <a:ext cx="8610600" cy="3886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– </a:t>
            </a:r>
            <a:r>
              <a:rPr lang="en-US" sz="3200" dirty="0" smtClean="0">
                <a:solidFill>
                  <a:schemeClr val="tx1"/>
                </a:solidFill>
              </a:rPr>
              <a:t>Long Term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510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381000" y="2286000"/>
          <a:ext cx="8382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09800"/>
            <a:ext cx="8610600" cy="3886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– </a:t>
            </a:r>
            <a:r>
              <a:rPr lang="en-US" sz="3200" dirty="0" smtClean="0">
                <a:solidFill>
                  <a:schemeClr val="tx1"/>
                </a:solidFill>
              </a:rPr>
              <a:t>Long Term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510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381000" y="2286000"/>
          <a:ext cx="8382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3648" cy="990600"/>
          </a:xfrm>
          <a:prstGeom prst="rect">
            <a:avLst/>
          </a:prstGeom>
          <a:solidFill>
            <a:srgbClr val="85CA3A"/>
          </a:solidFill>
          <a:ln>
            <a:solidFill>
              <a:srgbClr val="5A8B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Outputs</a:t>
            </a:r>
          </a:p>
          <a:p>
            <a:pPr algn="ctr">
              <a:spcAft>
                <a:spcPts val="30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Activities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212848"/>
            <a:ext cx="8613648" cy="3883152"/>
          </a:xfrm>
          <a:prstGeom prst="rect">
            <a:avLst/>
          </a:prstGeom>
          <a:solidFill>
            <a:schemeClr val="bg1"/>
          </a:solidFill>
          <a:ln>
            <a:solidFill>
              <a:srgbClr val="5A8B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Ins="182880" anchor="ctr">
            <a:normAutofit/>
          </a:bodyPr>
          <a:lstStyle/>
          <a:p>
            <a:pPr>
              <a:spcAft>
                <a:spcPts val="500"/>
              </a:spcAft>
              <a:defRPr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362201"/>
            <a:ext cx="8305800" cy="35051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500"/>
              </a:spcBef>
              <a:spcAft>
                <a:spcPts val="1500"/>
              </a:spcAft>
              <a:defRPr/>
            </a:pPr>
            <a:r>
              <a:rPr lang="en-US" sz="2800" dirty="0" smtClean="0">
                <a:latin typeface="+mn-lt"/>
              </a:rPr>
              <a:t>1. Agritourism training modules were developed</a:t>
            </a:r>
          </a:p>
          <a:p>
            <a:pPr>
              <a:spcBef>
                <a:spcPts val="500"/>
              </a:spcBef>
              <a:spcAft>
                <a:spcPts val="1500"/>
              </a:spcAft>
              <a:defRPr/>
            </a:pPr>
            <a:r>
              <a:rPr lang="en-US" sz="2800" dirty="0" smtClean="0">
                <a:latin typeface="+mn-lt"/>
              </a:rPr>
              <a:t>2. Nineteen workshops were held in ten states </a:t>
            </a:r>
            <a:r>
              <a:rPr lang="en-US" sz="2800" dirty="0" smtClean="0"/>
              <a:t>(ME, MD, DE, VT, NH, NY, MA, CT, WV, RI) </a:t>
            </a:r>
            <a:r>
              <a:rPr lang="en-US" sz="2800" dirty="0" smtClean="0">
                <a:latin typeface="+mn-lt"/>
              </a:rPr>
              <a:t> in the Northeast with 763 farm operators. Completed evaluations were received from 143 farms.</a:t>
            </a:r>
          </a:p>
          <a:p>
            <a:pPr>
              <a:spcBef>
                <a:spcPts val="500"/>
              </a:spcBef>
              <a:spcAft>
                <a:spcPts val="1500"/>
              </a:spcAft>
              <a:defRPr/>
            </a:pPr>
            <a:r>
              <a:rPr lang="en-US" sz="2800" dirty="0" smtClean="0"/>
              <a:t>3. Farm operators received technical assistance.</a:t>
            </a:r>
            <a:r>
              <a:rPr lang="en-US" sz="2800" dirty="0" smtClean="0">
                <a:latin typeface="+mn-lt"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Future Efforts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" y="1600200"/>
            <a:ext cx="3810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rmAutofit fontScale="92500"/>
          </a:bodyPr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  <a:ea typeface="Calibri" pitchFamily="34" charset="0"/>
                <a:cs typeface="Arial" pitchFamily="34" charset="0"/>
              </a:rPr>
              <a:t>Continued regional collaboration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 smtClean="0">
              <a:latin typeface="+mn-lt"/>
              <a:ea typeface="Calibri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  <a:ea typeface="Calibri" pitchFamily="34" charset="0"/>
                <a:cs typeface="Arial" pitchFamily="34" charset="0"/>
              </a:rPr>
              <a:t>Complementary grants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 smtClean="0">
              <a:latin typeface="+mn-lt"/>
              <a:ea typeface="Calibri" pitchFamily="34" charset="0"/>
              <a:cs typeface="Arial" pitchFamily="34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  <a:ea typeface="Calibri" pitchFamily="34" charset="0"/>
                <a:cs typeface="Arial" pitchFamily="34" charset="0"/>
              </a:rPr>
              <a:t>Additional research</a:t>
            </a:r>
          </a:p>
        </p:txBody>
      </p:sp>
      <p:pic>
        <p:nvPicPr>
          <p:cNvPr id="11" name="Picture 2" descr="C:\Documents and Settings\Gail\My Documents\Lisa C's Folder\Agritourism SARE Grant\VT workshop\pictures\Lllama, boy &amp; red wago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9320" r="1864"/>
          <a:stretch>
            <a:fillRect/>
          </a:stretch>
        </p:blipFill>
        <p:spPr bwMode="auto">
          <a:xfrm>
            <a:off x="4191000" y="1676400"/>
            <a:ext cx="4406732" cy="41910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09800"/>
            <a:ext cx="8610600" cy="3962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- Short Term - Learning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First survey (n=126)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1000" y="2209800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 anchorCtr="0">
            <a:noAutofit/>
          </a:bodyPr>
          <a:lstStyle/>
          <a:p>
            <a:pPr algn="ctr">
              <a:spcAft>
                <a:spcPts val="500"/>
              </a:spcAft>
              <a:defRPr/>
            </a:pPr>
            <a:endParaRPr lang="en-US" sz="2800" dirty="0">
              <a:latin typeface="+mn-lt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295400" y="2286000"/>
          <a:ext cx="762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09800"/>
            <a:ext cx="8610600" cy="3962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- Short Term - Learning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First survey (n=119)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1000" y="2209800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 anchorCtr="0">
            <a:noAutofit/>
          </a:bodyPr>
          <a:lstStyle/>
          <a:p>
            <a:pPr algn="ctr">
              <a:spcAft>
                <a:spcPts val="500"/>
              </a:spcAft>
              <a:defRPr/>
            </a:pPr>
            <a:endParaRPr lang="en-US" sz="2800" dirty="0">
              <a:latin typeface="+mn-lt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457200" y="2286001"/>
          <a:ext cx="8305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09800"/>
            <a:ext cx="8610600" cy="3962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- Short Term - Learning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First survey (n=116)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1000" y="2209800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 anchorCtr="0">
            <a:noAutofit/>
          </a:bodyPr>
          <a:lstStyle/>
          <a:p>
            <a:pPr algn="ctr">
              <a:spcAft>
                <a:spcPts val="500"/>
              </a:spcAft>
              <a:defRPr/>
            </a:pPr>
            <a:endParaRPr lang="en-US" sz="2800" dirty="0">
              <a:latin typeface="+mn-lt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838200" y="2133600"/>
          <a:ext cx="7138988" cy="403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09800"/>
            <a:ext cx="8610600" cy="3886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– Medium </a:t>
            </a:r>
            <a:r>
              <a:rPr lang="en-US" sz="3200" dirty="0" smtClean="0">
                <a:solidFill>
                  <a:schemeClr val="tx1"/>
                </a:solidFill>
              </a:rPr>
              <a:t>Term Projected</a:t>
            </a:r>
            <a:endParaRPr lang="en-US" sz="3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First survey (n=125)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2286000"/>
            <a:ext cx="8534400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0" hangingPunct="0">
              <a:spcAft>
                <a:spcPts val="1000"/>
              </a:spcAft>
              <a:defRPr/>
            </a:pPr>
            <a:endParaRPr lang="en-US" sz="2600" dirty="0">
              <a:latin typeface="+mn-lt"/>
              <a:ea typeface="Calibri" pitchFamily="34" charset="0"/>
              <a:cs typeface="Arial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510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+mn-lt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457200" y="2362200"/>
          <a:ext cx="7772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09800"/>
            <a:ext cx="8610600" cy="3886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– Medium </a:t>
            </a:r>
            <a:r>
              <a:rPr lang="en-US" sz="3200" dirty="0" smtClean="0">
                <a:solidFill>
                  <a:schemeClr val="tx1"/>
                </a:solidFill>
              </a:rPr>
              <a:t>Term Projected</a:t>
            </a:r>
            <a:endParaRPr lang="en-US" sz="3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First survey (n=125)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" y="2286001"/>
            <a:ext cx="8610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0" hangingPunct="0">
              <a:spcAft>
                <a:spcPts val="1000"/>
              </a:spcAft>
              <a:defRPr/>
            </a:pPr>
            <a:endParaRPr lang="en-US" sz="2600" dirty="0">
              <a:latin typeface="+mn-lt"/>
              <a:ea typeface="Calibri" pitchFamily="34" charset="0"/>
              <a:cs typeface="Arial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510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+mn-lt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457200" y="2209800"/>
          <a:ext cx="8305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09800"/>
            <a:ext cx="8610600" cy="3962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>
              <a:spcAft>
                <a:spcPts val="500"/>
              </a:spcAft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</a:t>
            </a:r>
            <a:r>
              <a:rPr lang="en-US" sz="3200" dirty="0" smtClean="0">
                <a:solidFill>
                  <a:schemeClr val="tx1"/>
                </a:solidFill>
              </a:rPr>
              <a:t>– Medium Term</a:t>
            </a:r>
            <a:endParaRPr lang="en-US" sz="3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Web survey (n=98)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9" descr="Charlotte with chicken &amp; egg.JPG"/>
          <p:cNvPicPr>
            <a:picLocks noChangeAspect="1"/>
          </p:cNvPicPr>
          <p:nvPr/>
        </p:nvPicPr>
        <p:blipFill>
          <a:blip r:embed="rId3" cstate="print"/>
          <a:srcRect l="4651" r="9302" b="5221"/>
          <a:stretch>
            <a:fillRect/>
          </a:stretch>
        </p:blipFill>
        <p:spPr>
          <a:xfrm>
            <a:off x="5334000" y="2895600"/>
            <a:ext cx="3341509" cy="2438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2514600"/>
            <a:ext cx="4800600" cy="3429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dirty="0" smtClean="0"/>
              <a:t>Farmers will take actions that help them:</a:t>
            </a:r>
          </a:p>
          <a:p>
            <a:r>
              <a:rPr lang="en-US" sz="2400" dirty="0" smtClean="0"/>
              <a:t> (1) start a new agritourism venture; </a:t>
            </a:r>
          </a:p>
          <a:p>
            <a:r>
              <a:rPr lang="en-US" sz="2400" dirty="0" smtClean="0"/>
              <a:t>(2) improve an existing venture; or </a:t>
            </a:r>
          </a:p>
          <a:p>
            <a:r>
              <a:rPr lang="en-US" sz="2400" dirty="0" smtClean="0"/>
              <a:t>(3) decide not to begin a venture based on business analysis.</a:t>
            </a:r>
            <a:endParaRPr lang="en-US" sz="24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8AF44-34AA-4EB7-8B6D-EDA535E5A8CA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133600"/>
            <a:ext cx="8610600" cy="3886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50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143000"/>
            <a:ext cx="8610600" cy="990600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Outcomes – </a:t>
            </a:r>
            <a:r>
              <a:rPr lang="en-US" sz="3200" dirty="0" smtClean="0">
                <a:solidFill>
                  <a:schemeClr val="tx1"/>
                </a:solidFill>
              </a:rPr>
              <a:t>Medium Term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1000" y="5105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51ED2-59F5-49B3-8EFD-939DB890ADBF}" type="datetime1">
              <a:rPr lang="en-US" smtClean="0"/>
              <a:pPr>
                <a:defRPr/>
              </a:pPr>
              <a:t>5/26/2011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60A54-F695-41A2-A09A-043CD541521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381000" y="2133600"/>
          <a:ext cx="8229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entury Schoolbook"/>
        <a:ea typeface=""/>
        <a:cs typeface=""/>
      </a:majorFont>
      <a:minorFont>
        <a:latin typeface="Strada-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2678</TotalTime>
  <Words>677</Words>
  <Application>Microsoft Office PowerPoint</Application>
  <PresentationFormat>On-screen Show (4:3)</PresentationFormat>
  <Paragraphs>225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Custom Design</vt:lpstr>
      <vt:lpstr>SARE Final Report  </vt:lpstr>
      <vt:lpstr>Outputs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Outcomes</vt:lpstr>
      <vt:lpstr>Future Efforts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Galen Dow</dc:creator>
  <cp:lastModifiedBy>Lisa</cp:lastModifiedBy>
  <cp:revision>379</cp:revision>
  <dcterms:created xsi:type="dcterms:W3CDTF">2006-01-31T13:54:44Z</dcterms:created>
  <dcterms:modified xsi:type="dcterms:W3CDTF">2011-05-27T03:51:08Z</dcterms:modified>
</cp:coreProperties>
</file>