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976800" cy="32918400"/>
  <p:notesSz cx="9296400" cy="7010400"/>
  <p:defaultTextStyle>
    <a:defPPr>
      <a:defRPr lang="en-US"/>
    </a:defPPr>
    <a:lvl1pPr marL="0" algn="l" defTabSz="4336816" rtl="0" eaLnBrk="1" latinLnBrk="0" hangingPunct="1">
      <a:defRPr sz="8500" kern="1200">
        <a:solidFill>
          <a:schemeClr val="tx1"/>
        </a:solidFill>
        <a:latin typeface="+mn-lt"/>
        <a:ea typeface="+mn-ea"/>
        <a:cs typeface="+mn-cs"/>
      </a:defRPr>
    </a:lvl1pPr>
    <a:lvl2pPr marL="2168408" algn="l" defTabSz="4336816" rtl="0" eaLnBrk="1" latinLnBrk="0" hangingPunct="1">
      <a:defRPr sz="8500" kern="1200">
        <a:solidFill>
          <a:schemeClr val="tx1"/>
        </a:solidFill>
        <a:latin typeface="+mn-lt"/>
        <a:ea typeface="+mn-ea"/>
        <a:cs typeface="+mn-cs"/>
      </a:defRPr>
    </a:lvl2pPr>
    <a:lvl3pPr marL="4336816" algn="l" defTabSz="4336816" rtl="0" eaLnBrk="1" latinLnBrk="0" hangingPunct="1">
      <a:defRPr sz="8500" kern="1200">
        <a:solidFill>
          <a:schemeClr val="tx1"/>
        </a:solidFill>
        <a:latin typeface="+mn-lt"/>
        <a:ea typeface="+mn-ea"/>
        <a:cs typeface="+mn-cs"/>
      </a:defRPr>
    </a:lvl3pPr>
    <a:lvl4pPr marL="6505224" algn="l" defTabSz="4336816" rtl="0" eaLnBrk="1" latinLnBrk="0" hangingPunct="1">
      <a:defRPr sz="8500" kern="1200">
        <a:solidFill>
          <a:schemeClr val="tx1"/>
        </a:solidFill>
        <a:latin typeface="+mn-lt"/>
        <a:ea typeface="+mn-ea"/>
        <a:cs typeface="+mn-cs"/>
      </a:defRPr>
    </a:lvl4pPr>
    <a:lvl5pPr marL="8673633" algn="l" defTabSz="4336816" rtl="0" eaLnBrk="1" latinLnBrk="0" hangingPunct="1">
      <a:defRPr sz="8500" kern="1200">
        <a:solidFill>
          <a:schemeClr val="tx1"/>
        </a:solidFill>
        <a:latin typeface="+mn-lt"/>
        <a:ea typeface="+mn-ea"/>
        <a:cs typeface="+mn-cs"/>
      </a:defRPr>
    </a:lvl5pPr>
    <a:lvl6pPr marL="10842041" algn="l" defTabSz="4336816" rtl="0" eaLnBrk="1" latinLnBrk="0" hangingPunct="1">
      <a:defRPr sz="8500" kern="1200">
        <a:solidFill>
          <a:schemeClr val="tx1"/>
        </a:solidFill>
        <a:latin typeface="+mn-lt"/>
        <a:ea typeface="+mn-ea"/>
        <a:cs typeface="+mn-cs"/>
      </a:defRPr>
    </a:lvl6pPr>
    <a:lvl7pPr marL="13010449" algn="l" defTabSz="4336816" rtl="0" eaLnBrk="1" latinLnBrk="0" hangingPunct="1">
      <a:defRPr sz="8500" kern="1200">
        <a:solidFill>
          <a:schemeClr val="tx1"/>
        </a:solidFill>
        <a:latin typeface="+mn-lt"/>
        <a:ea typeface="+mn-ea"/>
        <a:cs typeface="+mn-cs"/>
      </a:defRPr>
    </a:lvl7pPr>
    <a:lvl8pPr marL="15178857" algn="l" defTabSz="4336816" rtl="0" eaLnBrk="1" latinLnBrk="0" hangingPunct="1">
      <a:defRPr sz="8500" kern="1200">
        <a:solidFill>
          <a:schemeClr val="tx1"/>
        </a:solidFill>
        <a:latin typeface="+mn-lt"/>
        <a:ea typeface="+mn-ea"/>
        <a:cs typeface="+mn-cs"/>
      </a:defRPr>
    </a:lvl8pPr>
    <a:lvl9pPr marL="17347265" algn="l" defTabSz="4336816"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 d="100"/>
          <a:sy n="17" d="100"/>
        </p:scale>
        <p:origin x="-1692" y="-144"/>
      </p:cViewPr>
      <p:guideLst>
        <p:guide orient="horz" pos="10368"/>
        <p:guide pos="1353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2CAB44DC-4498-4A13-BA8C-22F4953446A6}" type="datetimeFigureOut">
              <a:rPr lang="en-US" smtClean="0"/>
              <a:pPr/>
              <a:t>9/9/2011</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DAE47CF-E034-4EE7-9123-6AB7943686AD}"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FD9914B9-3E9F-4FAA-832C-60A2277642A5}" type="datetimeFigureOut">
              <a:rPr lang="en-US" smtClean="0"/>
              <a:pPr/>
              <a:t>9/9/2011</a:t>
            </a:fld>
            <a:endParaRPr lang="en-US"/>
          </a:p>
        </p:txBody>
      </p:sp>
      <p:sp>
        <p:nvSpPr>
          <p:cNvPr id="4" name="Slide Image Placeholder 3"/>
          <p:cNvSpPr>
            <a:spLocks noGrp="1" noRot="1" noChangeAspect="1"/>
          </p:cNvSpPr>
          <p:nvPr>
            <p:ph type="sldImg" idx="2"/>
          </p:nvPr>
        </p:nvSpPr>
        <p:spPr>
          <a:xfrm>
            <a:off x="2932113" y="525463"/>
            <a:ext cx="3432175"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901D15D2-F829-4509-8F09-1055C92D0AB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260" y="10226042"/>
            <a:ext cx="3653028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446520" y="18653760"/>
            <a:ext cx="30083760" cy="8412480"/>
          </a:xfrm>
        </p:spPr>
        <p:txBody>
          <a:bodyPr/>
          <a:lstStyle>
            <a:lvl1pPr marL="0" indent="0" algn="ctr">
              <a:buNone/>
              <a:defRPr>
                <a:solidFill>
                  <a:schemeClr val="tx1">
                    <a:tint val="75000"/>
                  </a:schemeClr>
                </a:solidFill>
              </a:defRPr>
            </a:lvl1pPr>
            <a:lvl2pPr marL="2168408" indent="0" algn="ctr">
              <a:buNone/>
              <a:defRPr>
                <a:solidFill>
                  <a:schemeClr val="tx1">
                    <a:tint val="75000"/>
                  </a:schemeClr>
                </a:solidFill>
              </a:defRPr>
            </a:lvl2pPr>
            <a:lvl3pPr marL="4336816" indent="0" algn="ctr">
              <a:buNone/>
              <a:defRPr>
                <a:solidFill>
                  <a:schemeClr val="tx1">
                    <a:tint val="75000"/>
                  </a:schemeClr>
                </a:solidFill>
              </a:defRPr>
            </a:lvl3pPr>
            <a:lvl4pPr marL="6505224" indent="0" algn="ctr">
              <a:buNone/>
              <a:defRPr>
                <a:solidFill>
                  <a:schemeClr val="tx1">
                    <a:tint val="75000"/>
                  </a:schemeClr>
                </a:solidFill>
              </a:defRPr>
            </a:lvl4pPr>
            <a:lvl5pPr marL="8673633" indent="0" algn="ctr">
              <a:buNone/>
              <a:defRPr>
                <a:solidFill>
                  <a:schemeClr val="tx1">
                    <a:tint val="75000"/>
                  </a:schemeClr>
                </a:solidFill>
              </a:defRPr>
            </a:lvl5pPr>
            <a:lvl6pPr marL="10842041" indent="0" algn="ctr">
              <a:buNone/>
              <a:defRPr>
                <a:solidFill>
                  <a:schemeClr val="tx1">
                    <a:tint val="75000"/>
                  </a:schemeClr>
                </a:solidFill>
              </a:defRPr>
            </a:lvl6pPr>
            <a:lvl7pPr marL="13010449" indent="0" algn="ctr">
              <a:buNone/>
              <a:defRPr>
                <a:solidFill>
                  <a:schemeClr val="tx1">
                    <a:tint val="75000"/>
                  </a:schemeClr>
                </a:solidFill>
              </a:defRPr>
            </a:lvl7pPr>
            <a:lvl8pPr marL="15178857" indent="0" algn="ctr">
              <a:buNone/>
              <a:defRPr>
                <a:solidFill>
                  <a:schemeClr val="tx1">
                    <a:tint val="75000"/>
                  </a:schemeClr>
                </a:solidFill>
              </a:defRPr>
            </a:lvl8pPr>
            <a:lvl9pPr marL="173472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3002E-DAB1-4263-A539-58D344AB3E2D}"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3002E-DAB1-4263-A539-58D344AB3E2D}"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6441956" y="6324600"/>
            <a:ext cx="45446471"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02532" y="6324600"/>
            <a:ext cx="135623144"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3002E-DAB1-4263-A539-58D344AB3E2D}"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3002E-DAB1-4263-A539-58D344AB3E2D}"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94871" y="21153122"/>
            <a:ext cx="36530280" cy="6537960"/>
          </a:xfrm>
        </p:spPr>
        <p:txBody>
          <a:bodyPr anchor="t"/>
          <a:lstStyle>
            <a:lvl1pPr algn="l">
              <a:defRPr sz="19000" b="1" cap="all"/>
            </a:lvl1pPr>
          </a:lstStyle>
          <a:p>
            <a:r>
              <a:rPr lang="en-US" smtClean="0"/>
              <a:t>Click to edit Master title style</a:t>
            </a:r>
            <a:endParaRPr lang="en-US"/>
          </a:p>
        </p:txBody>
      </p:sp>
      <p:sp>
        <p:nvSpPr>
          <p:cNvPr id="3" name="Text Placeholder 2"/>
          <p:cNvSpPr>
            <a:spLocks noGrp="1"/>
          </p:cNvSpPr>
          <p:nvPr>
            <p:ph type="body" idx="1"/>
          </p:nvPr>
        </p:nvSpPr>
        <p:spPr>
          <a:xfrm>
            <a:off x="3394871" y="13952225"/>
            <a:ext cx="36530280" cy="7200898"/>
          </a:xfrm>
        </p:spPr>
        <p:txBody>
          <a:bodyPr anchor="b"/>
          <a:lstStyle>
            <a:lvl1pPr marL="0" indent="0">
              <a:buNone/>
              <a:defRPr sz="9500">
                <a:solidFill>
                  <a:schemeClr val="tx1">
                    <a:tint val="75000"/>
                  </a:schemeClr>
                </a:solidFill>
              </a:defRPr>
            </a:lvl1pPr>
            <a:lvl2pPr marL="2168408" indent="0">
              <a:buNone/>
              <a:defRPr sz="8500">
                <a:solidFill>
                  <a:schemeClr val="tx1">
                    <a:tint val="75000"/>
                  </a:schemeClr>
                </a:solidFill>
              </a:defRPr>
            </a:lvl2pPr>
            <a:lvl3pPr marL="4336816" indent="0">
              <a:buNone/>
              <a:defRPr sz="7600">
                <a:solidFill>
                  <a:schemeClr val="tx1">
                    <a:tint val="75000"/>
                  </a:schemeClr>
                </a:solidFill>
              </a:defRPr>
            </a:lvl3pPr>
            <a:lvl4pPr marL="6505224" indent="0">
              <a:buNone/>
              <a:defRPr sz="6600">
                <a:solidFill>
                  <a:schemeClr val="tx1">
                    <a:tint val="75000"/>
                  </a:schemeClr>
                </a:solidFill>
              </a:defRPr>
            </a:lvl4pPr>
            <a:lvl5pPr marL="8673633" indent="0">
              <a:buNone/>
              <a:defRPr sz="6600">
                <a:solidFill>
                  <a:schemeClr val="tx1">
                    <a:tint val="75000"/>
                  </a:schemeClr>
                </a:solidFill>
              </a:defRPr>
            </a:lvl5pPr>
            <a:lvl6pPr marL="10842041" indent="0">
              <a:buNone/>
              <a:defRPr sz="6600">
                <a:solidFill>
                  <a:schemeClr val="tx1">
                    <a:tint val="75000"/>
                  </a:schemeClr>
                </a:solidFill>
              </a:defRPr>
            </a:lvl6pPr>
            <a:lvl7pPr marL="13010449" indent="0">
              <a:buNone/>
              <a:defRPr sz="6600">
                <a:solidFill>
                  <a:schemeClr val="tx1">
                    <a:tint val="75000"/>
                  </a:schemeClr>
                </a:solidFill>
              </a:defRPr>
            </a:lvl7pPr>
            <a:lvl8pPr marL="15178857" indent="0">
              <a:buNone/>
              <a:defRPr sz="6600">
                <a:solidFill>
                  <a:schemeClr val="tx1">
                    <a:tint val="75000"/>
                  </a:schemeClr>
                </a:solidFill>
              </a:defRPr>
            </a:lvl8pPr>
            <a:lvl9pPr marL="17347265"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002E-DAB1-4263-A539-58D344AB3E2D}"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02535" y="36865560"/>
            <a:ext cx="90534808" cy="104279702"/>
          </a:xfrm>
        </p:spPr>
        <p:txBody>
          <a:bodyPr/>
          <a:lstStyle>
            <a:lvl1pPr>
              <a:defRPr sz="13300"/>
            </a:lvl1pPr>
            <a:lvl2pPr>
              <a:defRPr sz="114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1353622" y="36865560"/>
            <a:ext cx="90534808" cy="104279702"/>
          </a:xfrm>
        </p:spPr>
        <p:txBody>
          <a:bodyPr/>
          <a:lstStyle>
            <a:lvl1pPr>
              <a:defRPr sz="13300"/>
            </a:lvl1pPr>
            <a:lvl2pPr>
              <a:defRPr sz="114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3002E-DAB1-4263-A539-58D344AB3E2D}"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8840" y="1318262"/>
            <a:ext cx="3867912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8840" y="7368542"/>
            <a:ext cx="18988884" cy="3070858"/>
          </a:xfrm>
        </p:spPr>
        <p:txBody>
          <a:bodyPr anchor="b"/>
          <a:lstStyle>
            <a:lvl1pPr marL="0" indent="0">
              <a:buNone/>
              <a:defRPr sz="11400" b="1"/>
            </a:lvl1pPr>
            <a:lvl2pPr marL="2168408" indent="0">
              <a:buNone/>
              <a:defRPr sz="9500" b="1"/>
            </a:lvl2pPr>
            <a:lvl3pPr marL="4336816" indent="0">
              <a:buNone/>
              <a:defRPr sz="8500" b="1"/>
            </a:lvl3pPr>
            <a:lvl4pPr marL="6505224" indent="0">
              <a:buNone/>
              <a:defRPr sz="7600" b="1"/>
            </a:lvl4pPr>
            <a:lvl5pPr marL="8673633" indent="0">
              <a:buNone/>
              <a:defRPr sz="7600" b="1"/>
            </a:lvl5pPr>
            <a:lvl6pPr marL="10842041" indent="0">
              <a:buNone/>
              <a:defRPr sz="7600" b="1"/>
            </a:lvl6pPr>
            <a:lvl7pPr marL="13010449" indent="0">
              <a:buNone/>
              <a:defRPr sz="7600" b="1"/>
            </a:lvl7pPr>
            <a:lvl8pPr marL="15178857" indent="0">
              <a:buNone/>
              <a:defRPr sz="7600" b="1"/>
            </a:lvl8pPr>
            <a:lvl9pPr marL="1734726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48840" y="10439400"/>
            <a:ext cx="18988884" cy="18966182"/>
          </a:xfrm>
        </p:spPr>
        <p:txBody>
          <a:bodyPr/>
          <a:lstStyle>
            <a:lvl1pPr>
              <a:defRPr sz="114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831620" y="7368542"/>
            <a:ext cx="18996343" cy="3070858"/>
          </a:xfrm>
        </p:spPr>
        <p:txBody>
          <a:bodyPr anchor="b"/>
          <a:lstStyle>
            <a:lvl1pPr marL="0" indent="0">
              <a:buNone/>
              <a:defRPr sz="11400" b="1"/>
            </a:lvl1pPr>
            <a:lvl2pPr marL="2168408" indent="0">
              <a:buNone/>
              <a:defRPr sz="9500" b="1"/>
            </a:lvl2pPr>
            <a:lvl3pPr marL="4336816" indent="0">
              <a:buNone/>
              <a:defRPr sz="8500" b="1"/>
            </a:lvl3pPr>
            <a:lvl4pPr marL="6505224" indent="0">
              <a:buNone/>
              <a:defRPr sz="7600" b="1"/>
            </a:lvl4pPr>
            <a:lvl5pPr marL="8673633" indent="0">
              <a:buNone/>
              <a:defRPr sz="7600" b="1"/>
            </a:lvl5pPr>
            <a:lvl6pPr marL="10842041" indent="0">
              <a:buNone/>
              <a:defRPr sz="7600" b="1"/>
            </a:lvl6pPr>
            <a:lvl7pPr marL="13010449" indent="0">
              <a:buNone/>
              <a:defRPr sz="7600" b="1"/>
            </a:lvl7pPr>
            <a:lvl8pPr marL="15178857" indent="0">
              <a:buNone/>
              <a:defRPr sz="7600" b="1"/>
            </a:lvl8pPr>
            <a:lvl9pPr marL="1734726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1831620" y="10439400"/>
            <a:ext cx="18996343" cy="18966182"/>
          </a:xfrm>
        </p:spPr>
        <p:txBody>
          <a:bodyPr/>
          <a:lstStyle>
            <a:lvl1pPr>
              <a:defRPr sz="114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3002E-DAB1-4263-A539-58D344AB3E2D}" type="datetimeFigureOut">
              <a:rPr lang="en-US" smtClean="0"/>
              <a:pPr/>
              <a:t>9/9/2011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3002E-DAB1-4263-A539-58D344AB3E2D}" type="datetimeFigureOut">
              <a:rPr lang="en-US" smtClean="0"/>
              <a:pPr/>
              <a:t>9/9/2011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3002E-DAB1-4263-A539-58D344AB3E2D}" type="datetimeFigureOut">
              <a:rPr lang="en-US" smtClean="0"/>
              <a:pPr/>
              <a:t>9/9/2011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8842" y="1310640"/>
            <a:ext cx="14139071" cy="5577840"/>
          </a:xfrm>
        </p:spPr>
        <p:txBody>
          <a:bodyPr anchor="b"/>
          <a:lstStyle>
            <a:lvl1pPr algn="l">
              <a:defRPr sz="9500" b="1"/>
            </a:lvl1pPr>
          </a:lstStyle>
          <a:p>
            <a:r>
              <a:rPr lang="en-US" smtClean="0"/>
              <a:t>Click to edit Master title style</a:t>
            </a:r>
            <a:endParaRPr lang="en-US"/>
          </a:p>
        </p:txBody>
      </p:sp>
      <p:sp>
        <p:nvSpPr>
          <p:cNvPr id="3" name="Content Placeholder 2"/>
          <p:cNvSpPr>
            <a:spLocks noGrp="1"/>
          </p:cNvSpPr>
          <p:nvPr>
            <p:ph idx="1"/>
          </p:nvPr>
        </p:nvSpPr>
        <p:spPr>
          <a:xfrm>
            <a:off x="16802735" y="1310643"/>
            <a:ext cx="24025225" cy="28094942"/>
          </a:xfrm>
        </p:spPr>
        <p:txBody>
          <a:bodyPr/>
          <a:lstStyle>
            <a:lvl1pPr>
              <a:defRPr sz="15200"/>
            </a:lvl1pPr>
            <a:lvl2pPr>
              <a:defRPr sz="13300"/>
            </a:lvl2pPr>
            <a:lvl3pPr>
              <a:defRPr sz="114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8842" y="6888483"/>
            <a:ext cx="14139071" cy="22517102"/>
          </a:xfrm>
        </p:spPr>
        <p:txBody>
          <a:bodyPr/>
          <a:lstStyle>
            <a:lvl1pPr marL="0" indent="0">
              <a:buNone/>
              <a:defRPr sz="6600"/>
            </a:lvl1pPr>
            <a:lvl2pPr marL="2168408" indent="0">
              <a:buNone/>
              <a:defRPr sz="5700"/>
            </a:lvl2pPr>
            <a:lvl3pPr marL="4336816" indent="0">
              <a:buNone/>
              <a:defRPr sz="4700"/>
            </a:lvl3pPr>
            <a:lvl4pPr marL="6505224" indent="0">
              <a:buNone/>
              <a:defRPr sz="4300"/>
            </a:lvl4pPr>
            <a:lvl5pPr marL="8673633" indent="0">
              <a:buNone/>
              <a:defRPr sz="4300"/>
            </a:lvl5pPr>
            <a:lvl6pPr marL="10842041" indent="0">
              <a:buNone/>
              <a:defRPr sz="4300"/>
            </a:lvl6pPr>
            <a:lvl7pPr marL="13010449" indent="0">
              <a:buNone/>
              <a:defRPr sz="4300"/>
            </a:lvl7pPr>
            <a:lvl8pPr marL="15178857" indent="0">
              <a:buNone/>
              <a:defRPr sz="4300"/>
            </a:lvl8pPr>
            <a:lvl9pPr marL="1734726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3002E-DAB1-4263-A539-58D344AB3E2D}"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3754" y="23042880"/>
            <a:ext cx="25786080" cy="2720342"/>
          </a:xfrm>
        </p:spPr>
        <p:txBody>
          <a:bodyPr anchor="b"/>
          <a:lstStyle>
            <a:lvl1pPr algn="l">
              <a:defRPr sz="9500" b="1"/>
            </a:lvl1pPr>
          </a:lstStyle>
          <a:p>
            <a:r>
              <a:rPr lang="en-US" smtClean="0"/>
              <a:t>Click to edit Master title style</a:t>
            </a:r>
            <a:endParaRPr lang="en-US"/>
          </a:p>
        </p:txBody>
      </p:sp>
      <p:sp>
        <p:nvSpPr>
          <p:cNvPr id="3" name="Picture Placeholder 2"/>
          <p:cNvSpPr>
            <a:spLocks noGrp="1"/>
          </p:cNvSpPr>
          <p:nvPr>
            <p:ph type="pic" idx="1"/>
          </p:nvPr>
        </p:nvSpPr>
        <p:spPr>
          <a:xfrm>
            <a:off x="8423754" y="2941320"/>
            <a:ext cx="25786080" cy="19751040"/>
          </a:xfrm>
        </p:spPr>
        <p:txBody>
          <a:bodyPr/>
          <a:lstStyle>
            <a:lvl1pPr marL="0" indent="0">
              <a:buNone/>
              <a:defRPr sz="15200"/>
            </a:lvl1pPr>
            <a:lvl2pPr marL="2168408" indent="0">
              <a:buNone/>
              <a:defRPr sz="13300"/>
            </a:lvl2pPr>
            <a:lvl3pPr marL="4336816" indent="0">
              <a:buNone/>
              <a:defRPr sz="11400"/>
            </a:lvl3pPr>
            <a:lvl4pPr marL="6505224" indent="0">
              <a:buNone/>
              <a:defRPr sz="9500"/>
            </a:lvl4pPr>
            <a:lvl5pPr marL="8673633" indent="0">
              <a:buNone/>
              <a:defRPr sz="9500"/>
            </a:lvl5pPr>
            <a:lvl6pPr marL="10842041" indent="0">
              <a:buNone/>
              <a:defRPr sz="9500"/>
            </a:lvl6pPr>
            <a:lvl7pPr marL="13010449" indent="0">
              <a:buNone/>
              <a:defRPr sz="9500"/>
            </a:lvl7pPr>
            <a:lvl8pPr marL="15178857" indent="0">
              <a:buNone/>
              <a:defRPr sz="9500"/>
            </a:lvl8pPr>
            <a:lvl9pPr marL="17347265" indent="0">
              <a:buNone/>
              <a:defRPr sz="9500"/>
            </a:lvl9pPr>
          </a:lstStyle>
          <a:p>
            <a:endParaRPr lang="en-US"/>
          </a:p>
        </p:txBody>
      </p:sp>
      <p:sp>
        <p:nvSpPr>
          <p:cNvPr id="4" name="Text Placeholder 3"/>
          <p:cNvSpPr>
            <a:spLocks noGrp="1"/>
          </p:cNvSpPr>
          <p:nvPr>
            <p:ph type="body" sz="half" idx="2"/>
          </p:nvPr>
        </p:nvSpPr>
        <p:spPr>
          <a:xfrm>
            <a:off x="8423754" y="25763222"/>
            <a:ext cx="25786080" cy="3863338"/>
          </a:xfrm>
        </p:spPr>
        <p:txBody>
          <a:bodyPr/>
          <a:lstStyle>
            <a:lvl1pPr marL="0" indent="0">
              <a:buNone/>
              <a:defRPr sz="6600"/>
            </a:lvl1pPr>
            <a:lvl2pPr marL="2168408" indent="0">
              <a:buNone/>
              <a:defRPr sz="5700"/>
            </a:lvl2pPr>
            <a:lvl3pPr marL="4336816" indent="0">
              <a:buNone/>
              <a:defRPr sz="4700"/>
            </a:lvl3pPr>
            <a:lvl4pPr marL="6505224" indent="0">
              <a:buNone/>
              <a:defRPr sz="4300"/>
            </a:lvl4pPr>
            <a:lvl5pPr marL="8673633" indent="0">
              <a:buNone/>
              <a:defRPr sz="4300"/>
            </a:lvl5pPr>
            <a:lvl6pPr marL="10842041" indent="0">
              <a:buNone/>
              <a:defRPr sz="4300"/>
            </a:lvl6pPr>
            <a:lvl7pPr marL="13010449" indent="0">
              <a:buNone/>
              <a:defRPr sz="4300"/>
            </a:lvl7pPr>
            <a:lvl8pPr marL="15178857" indent="0">
              <a:buNone/>
              <a:defRPr sz="4300"/>
            </a:lvl8pPr>
            <a:lvl9pPr marL="1734726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3002E-DAB1-4263-A539-58D344AB3E2D}"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AC1DF-4652-41EE-8749-3ADB43A5D2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8840" y="1318262"/>
            <a:ext cx="38679120" cy="5486400"/>
          </a:xfrm>
          <a:prstGeom prst="rect">
            <a:avLst/>
          </a:prstGeom>
        </p:spPr>
        <p:txBody>
          <a:bodyPr vert="horz" lIns="433682" tIns="216841" rIns="433682" bIns="2168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8840" y="7680963"/>
            <a:ext cx="38679120" cy="21724622"/>
          </a:xfrm>
          <a:prstGeom prst="rect">
            <a:avLst/>
          </a:prstGeom>
        </p:spPr>
        <p:txBody>
          <a:bodyPr vert="horz" lIns="433682" tIns="216841" rIns="433682" bIns="2168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8840" y="30510482"/>
            <a:ext cx="10027920" cy="1752600"/>
          </a:xfrm>
          <a:prstGeom prst="rect">
            <a:avLst/>
          </a:prstGeom>
        </p:spPr>
        <p:txBody>
          <a:bodyPr vert="horz" lIns="433682" tIns="216841" rIns="433682" bIns="216841" rtlCol="0" anchor="ctr"/>
          <a:lstStyle>
            <a:lvl1pPr algn="l">
              <a:defRPr sz="5700">
                <a:solidFill>
                  <a:schemeClr val="tx1">
                    <a:tint val="75000"/>
                  </a:schemeClr>
                </a:solidFill>
              </a:defRPr>
            </a:lvl1pPr>
          </a:lstStyle>
          <a:p>
            <a:fld id="{CC73002E-DAB1-4263-A539-58D344AB3E2D}" type="datetimeFigureOut">
              <a:rPr lang="en-US" smtClean="0"/>
              <a:pPr/>
              <a:t>9/9/2011</a:t>
            </a:fld>
            <a:endParaRPr lang="en-US"/>
          </a:p>
        </p:txBody>
      </p:sp>
      <p:sp>
        <p:nvSpPr>
          <p:cNvPr id="5" name="Footer Placeholder 4"/>
          <p:cNvSpPr>
            <a:spLocks noGrp="1"/>
          </p:cNvSpPr>
          <p:nvPr>
            <p:ph type="ftr" sz="quarter" idx="3"/>
          </p:nvPr>
        </p:nvSpPr>
        <p:spPr>
          <a:xfrm>
            <a:off x="14683740" y="30510482"/>
            <a:ext cx="13609320" cy="1752600"/>
          </a:xfrm>
          <a:prstGeom prst="rect">
            <a:avLst/>
          </a:prstGeom>
        </p:spPr>
        <p:txBody>
          <a:bodyPr vert="horz" lIns="433682" tIns="216841" rIns="433682" bIns="2168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800040" y="30510482"/>
            <a:ext cx="10027920" cy="1752600"/>
          </a:xfrm>
          <a:prstGeom prst="rect">
            <a:avLst/>
          </a:prstGeom>
        </p:spPr>
        <p:txBody>
          <a:bodyPr vert="horz" lIns="433682" tIns="216841" rIns="433682" bIns="216841" rtlCol="0" anchor="ctr"/>
          <a:lstStyle>
            <a:lvl1pPr algn="r">
              <a:defRPr sz="5700">
                <a:solidFill>
                  <a:schemeClr val="tx1">
                    <a:tint val="75000"/>
                  </a:schemeClr>
                </a:solidFill>
              </a:defRPr>
            </a:lvl1pPr>
          </a:lstStyle>
          <a:p>
            <a:fld id="{FB3AC1DF-4652-41EE-8749-3ADB43A5D2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36816" rtl="0" eaLnBrk="1" latinLnBrk="0" hangingPunct="1">
        <a:spcBef>
          <a:spcPct val="0"/>
        </a:spcBef>
        <a:buNone/>
        <a:defRPr sz="20900" kern="1200">
          <a:solidFill>
            <a:schemeClr val="tx1"/>
          </a:solidFill>
          <a:latin typeface="+mj-lt"/>
          <a:ea typeface="+mj-ea"/>
          <a:cs typeface="+mj-cs"/>
        </a:defRPr>
      </a:lvl1pPr>
    </p:titleStyle>
    <p:bodyStyle>
      <a:lvl1pPr marL="1626306" indent="-1626306" algn="l" defTabSz="4336816" rtl="0" eaLnBrk="1" latinLnBrk="0" hangingPunct="1">
        <a:spcBef>
          <a:spcPct val="20000"/>
        </a:spcBef>
        <a:buFont typeface="Arial" pitchFamily="34" charset="0"/>
        <a:buChar char="•"/>
        <a:defRPr sz="15200" kern="1200">
          <a:solidFill>
            <a:schemeClr val="tx1"/>
          </a:solidFill>
          <a:latin typeface="+mn-lt"/>
          <a:ea typeface="+mn-ea"/>
          <a:cs typeface="+mn-cs"/>
        </a:defRPr>
      </a:lvl1pPr>
      <a:lvl2pPr marL="3523663" indent="-1355255" algn="l" defTabSz="4336816"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421020" indent="-1084204" algn="l" defTabSz="4336816"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89429" indent="-1084204" algn="l" defTabSz="4336816"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57837" indent="-1084204" algn="l" defTabSz="4336816"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926245" indent="-1084204" algn="l" defTabSz="4336816"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94653" indent="-1084204" algn="l" defTabSz="4336816"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63061" indent="-1084204" algn="l" defTabSz="4336816"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431469" indent="-1084204" algn="l" defTabSz="4336816"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36816" rtl="0" eaLnBrk="1" latinLnBrk="0" hangingPunct="1">
        <a:defRPr sz="8500" kern="1200">
          <a:solidFill>
            <a:schemeClr val="tx1"/>
          </a:solidFill>
          <a:latin typeface="+mn-lt"/>
          <a:ea typeface="+mn-ea"/>
          <a:cs typeface="+mn-cs"/>
        </a:defRPr>
      </a:lvl1pPr>
      <a:lvl2pPr marL="2168408" algn="l" defTabSz="4336816" rtl="0" eaLnBrk="1" latinLnBrk="0" hangingPunct="1">
        <a:defRPr sz="8500" kern="1200">
          <a:solidFill>
            <a:schemeClr val="tx1"/>
          </a:solidFill>
          <a:latin typeface="+mn-lt"/>
          <a:ea typeface="+mn-ea"/>
          <a:cs typeface="+mn-cs"/>
        </a:defRPr>
      </a:lvl2pPr>
      <a:lvl3pPr marL="4336816" algn="l" defTabSz="4336816" rtl="0" eaLnBrk="1" latinLnBrk="0" hangingPunct="1">
        <a:defRPr sz="8500" kern="1200">
          <a:solidFill>
            <a:schemeClr val="tx1"/>
          </a:solidFill>
          <a:latin typeface="+mn-lt"/>
          <a:ea typeface="+mn-ea"/>
          <a:cs typeface="+mn-cs"/>
        </a:defRPr>
      </a:lvl3pPr>
      <a:lvl4pPr marL="6505224" algn="l" defTabSz="4336816" rtl="0" eaLnBrk="1" latinLnBrk="0" hangingPunct="1">
        <a:defRPr sz="8500" kern="1200">
          <a:solidFill>
            <a:schemeClr val="tx1"/>
          </a:solidFill>
          <a:latin typeface="+mn-lt"/>
          <a:ea typeface="+mn-ea"/>
          <a:cs typeface="+mn-cs"/>
        </a:defRPr>
      </a:lvl4pPr>
      <a:lvl5pPr marL="8673633" algn="l" defTabSz="4336816" rtl="0" eaLnBrk="1" latinLnBrk="0" hangingPunct="1">
        <a:defRPr sz="8500" kern="1200">
          <a:solidFill>
            <a:schemeClr val="tx1"/>
          </a:solidFill>
          <a:latin typeface="+mn-lt"/>
          <a:ea typeface="+mn-ea"/>
          <a:cs typeface="+mn-cs"/>
        </a:defRPr>
      </a:lvl5pPr>
      <a:lvl6pPr marL="10842041" algn="l" defTabSz="4336816" rtl="0" eaLnBrk="1" latinLnBrk="0" hangingPunct="1">
        <a:defRPr sz="8500" kern="1200">
          <a:solidFill>
            <a:schemeClr val="tx1"/>
          </a:solidFill>
          <a:latin typeface="+mn-lt"/>
          <a:ea typeface="+mn-ea"/>
          <a:cs typeface="+mn-cs"/>
        </a:defRPr>
      </a:lvl6pPr>
      <a:lvl7pPr marL="13010449" algn="l" defTabSz="4336816" rtl="0" eaLnBrk="1" latinLnBrk="0" hangingPunct="1">
        <a:defRPr sz="8500" kern="1200">
          <a:solidFill>
            <a:schemeClr val="tx1"/>
          </a:solidFill>
          <a:latin typeface="+mn-lt"/>
          <a:ea typeface="+mn-ea"/>
          <a:cs typeface="+mn-cs"/>
        </a:defRPr>
      </a:lvl7pPr>
      <a:lvl8pPr marL="15178857" algn="l" defTabSz="4336816" rtl="0" eaLnBrk="1" latinLnBrk="0" hangingPunct="1">
        <a:defRPr sz="8500" kern="1200">
          <a:solidFill>
            <a:schemeClr val="tx1"/>
          </a:solidFill>
          <a:latin typeface="+mn-lt"/>
          <a:ea typeface="+mn-ea"/>
          <a:cs typeface="+mn-cs"/>
        </a:defRPr>
      </a:lvl8pPr>
      <a:lvl9pPr marL="17347265" algn="l" defTabSz="4336816"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wmf"/><Relationship Id="rId4" Type="http://schemas.openxmlformats.org/officeDocument/2006/relationships/package" Target="../embeddings/Microsoft_Office_Word_Document1.docx"/><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0" y="762000"/>
            <a:ext cx="22631400" cy="2708434"/>
          </a:xfrm>
          <a:prstGeom prst="rect">
            <a:avLst/>
          </a:prstGeom>
          <a:noFill/>
        </p:spPr>
        <p:txBody>
          <a:bodyPr wrap="square" rtlCol="0">
            <a:spAutoFit/>
          </a:bodyPr>
          <a:lstStyle/>
          <a:p>
            <a:pPr algn="ctr"/>
            <a:r>
              <a:rPr lang="en-US" dirty="0" smtClean="0">
                <a:latin typeface="Arial" pitchFamily="34" charset="0"/>
                <a:cs typeface="Arial" pitchFamily="34" charset="0"/>
              </a:rPr>
              <a:t>Influence of Selected Cultural Practices on the Expression </a:t>
            </a:r>
            <a:r>
              <a:rPr lang="en-US" dirty="0" smtClean="0">
                <a:latin typeface="Arial" pitchFamily="34" charset="0"/>
                <a:cs typeface="Arial" pitchFamily="34" charset="0"/>
              </a:rPr>
              <a:t>of </a:t>
            </a:r>
            <a:r>
              <a:rPr lang="en-US" dirty="0" smtClean="0">
                <a:latin typeface="Arial" pitchFamily="34" charset="0"/>
                <a:cs typeface="Arial" pitchFamily="34" charset="0"/>
              </a:rPr>
              <a:t>Iris Yellow Spot Virus in Onion</a:t>
            </a:r>
            <a:endParaRPr lang="en-US" dirty="0">
              <a:latin typeface="Arial" pitchFamily="34" charset="0"/>
              <a:cs typeface="Arial" pitchFamily="34" charset="0"/>
            </a:endParaRPr>
          </a:p>
        </p:txBody>
      </p:sp>
      <p:sp>
        <p:nvSpPr>
          <p:cNvPr id="5" name="TextBox 4"/>
          <p:cNvSpPr txBox="1"/>
          <p:nvPr/>
        </p:nvSpPr>
        <p:spPr>
          <a:xfrm>
            <a:off x="5334000" y="3962400"/>
            <a:ext cx="26670000" cy="1569660"/>
          </a:xfrm>
          <a:prstGeom prst="rect">
            <a:avLst/>
          </a:prstGeom>
          <a:noFill/>
        </p:spPr>
        <p:txBody>
          <a:bodyPr wrap="square" rtlCol="0">
            <a:spAutoFit/>
          </a:bodyPr>
          <a:lstStyle/>
          <a:p>
            <a:pPr algn="ctr"/>
            <a:r>
              <a:rPr lang="en-US" sz="4800" dirty="0" smtClean="0">
                <a:latin typeface="Arial" pitchFamily="34" charset="0"/>
                <a:cs typeface="Arial" pitchFamily="34" charset="0"/>
              </a:rPr>
              <a:t>Clinton C. Shock</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Erik Feibert</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 Lamont Saunders</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Lynn Jensen</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Hanu</a:t>
            </a:r>
            <a:r>
              <a:rPr lang="en-US" sz="4800" dirty="0" smtClean="0">
                <a:latin typeface="Arial" pitchFamily="34" charset="0"/>
                <a:cs typeface="Arial" pitchFamily="34" charset="0"/>
              </a:rPr>
              <a:t> R. Pappu</a:t>
            </a:r>
            <a:r>
              <a:rPr lang="en-US" sz="4800" baseline="30000" dirty="0" smtClean="0">
                <a:latin typeface="Arial" pitchFamily="34" charset="0"/>
                <a:cs typeface="Arial" pitchFamily="34" charset="0"/>
              </a:rPr>
              <a:t>2</a:t>
            </a:r>
            <a:r>
              <a:rPr lang="en-US" sz="4800" dirty="0" smtClean="0">
                <a:latin typeface="Arial" pitchFamily="34" charset="0"/>
                <a:cs typeface="Arial" pitchFamily="34" charset="0"/>
              </a:rPr>
              <a:t>, </a:t>
            </a:r>
            <a:endParaRPr lang="en-US" sz="4800" dirty="0" smtClean="0">
              <a:latin typeface="Arial" pitchFamily="34" charset="0"/>
              <a:cs typeface="Arial" pitchFamily="34" charset="0"/>
            </a:endParaRPr>
          </a:p>
          <a:p>
            <a:pPr algn="ctr"/>
            <a:r>
              <a:rPr lang="en-US" sz="4800" dirty="0" smtClean="0">
                <a:latin typeface="Arial" pitchFamily="34" charset="0"/>
                <a:cs typeface="Arial" pitchFamily="34" charset="0"/>
              </a:rPr>
              <a:t>S</a:t>
            </a:r>
            <a:r>
              <a:rPr lang="en-US" sz="4800" dirty="0" smtClean="0">
                <a:latin typeface="Arial" pitchFamily="34" charset="0"/>
                <a:cs typeface="Arial" pitchFamily="34" charset="0"/>
              </a:rPr>
              <a:t>. Krishna Mohan</a:t>
            </a:r>
            <a:r>
              <a:rPr lang="en-US" sz="4800" baseline="30000" dirty="0" smtClean="0">
                <a:latin typeface="Arial" pitchFamily="34" charset="0"/>
                <a:cs typeface="Arial" pitchFamily="34" charset="0"/>
              </a:rPr>
              <a:t>3</a:t>
            </a:r>
            <a:r>
              <a:rPr lang="en-US" sz="4800" dirty="0" smtClean="0">
                <a:latin typeface="Arial" pitchFamily="34" charset="0"/>
                <a:cs typeface="Arial" pitchFamily="34" charset="0"/>
              </a:rPr>
              <a:t>, and Ram Sampangi</a:t>
            </a:r>
            <a:r>
              <a:rPr lang="en-US" sz="4800" baseline="30000" dirty="0" smtClean="0">
                <a:latin typeface="Arial" pitchFamily="34" charset="0"/>
                <a:cs typeface="Arial" pitchFamily="34" charset="0"/>
              </a:rPr>
              <a:t>3</a:t>
            </a:r>
            <a:r>
              <a:rPr lang="en-US" sz="4800" dirty="0" smtClean="0">
                <a:latin typeface="Arial" pitchFamily="34" charset="0"/>
                <a:cs typeface="Arial" pitchFamily="34" charset="0"/>
              </a:rPr>
              <a:t>  </a:t>
            </a:r>
            <a:endParaRPr lang="en-US" sz="4800" dirty="0">
              <a:latin typeface="Arial" pitchFamily="34" charset="0"/>
              <a:cs typeface="Arial" pitchFamily="34" charset="0"/>
            </a:endParaRPr>
          </a:p>
        </p:txBody>
      </p:sp>
      <p:sp>
        <p:nvSpPr>
          <p:cNvPr id="6" name="TextBox 5"/>
          <p:cNvSpPr txBox="1"/>
          <p:nvPr/>
        </p:nvSpPr>
        <p:spPr>
          <a:xfrm rot="10800000" flipV="1">
            <a:off x="3962400" y="5638800"/>
            <a:ext cx="28498800" cy="707886"/>
          </a:xfrm>
          <a:prstGeom prst="rect">
            <a:avLst/>
          </a:prstGeom>
          <a:noFill/>
        </p:spPr>
        <p:txBody>
          <a:bodyPr wrap="square" rtlCol="0">
            <a:spAutoFit/>
          </a:bodyPr>
          <a:lstStyle/>
          <a:p>
            <a:r>
              <a:rPr lang="en-US" sz="4000" baseline="30000" dirty="0" smtClean="0">
                <a:latin typeface="Arial" pitchFamily="34" charset="0"/>
                <a:cs typeface="Arial" pitchFamily="34" charset="0"/>
              </a:rPr>
              <a:t>1</a:t>
            </a:r>
            <a:r>
              <a:rPr lang="en-US" sz="4000" dirty="0" smtClean="0">
                <a:latin typeface="Arial" pitchFamily="34" charset="0"/>
                <a:cs typeface="Arial" pitchFamily="34" charset="0"/>
              </a:rPr>
              <a:t>Oregon State University, Ontario, OR </a:t>
            </a:r>
            <a:r>
              <a:rPr lang="en-US" sz="4000" dirty="0" smtClean="0">
                <a:latin typeface="Arial" pitchFamily="34" charset="0"/>
                <a:cs typeface="Arial" pitchFamily="34" charset="0"/>
              </a:rPr>
              <a:t>,  </a:t>
            </a:r>
            <a:r>
              <a:rPr lang="en-US" sz="4000" baseline="30000" dirty="0" smtClean="0">
                <a:latin typeface="Arial" pitchFamily="34" charset="0"/>
                <a:cs typeface="Arial" pitchFamily="34" charset="0"/>
              </a:rPr>
              <a:t>2</a:t>
            </a:r>
            <a:r>
              <a:rPr lang="en-US" sz="4000" dirty="0" smtClean="0">
                <a:latin typeface="Arial" pitchFamily="34" charset="0"/>
                <a:cs typeface="Arial" pitchFamily="34" charset="0"/>
              </a:rPr>
              <a:t>Washington </a:t>
            </a:r>
            <a:r>
              <a:rPr lang="en-US" sz="4000" dirty="0" smtClean="0">
                <a:latin typeface="Arial" pitchFamily="34" charset="0"/>
                <a:cs typeface="Arial" pitchFamily="34" charset="0"/>
              </a:rPr>
              <a:t>State University, Pullman, </a:t>
            </a:r>
            <a:r>
              <a:rPr lang="en-US" sz="4000" dirty="0" smtClean="0">
                <a:latin typeface="Arial" pitchFamily="34" charset="0"/>
                <a:cs typeface="Arial" pitchFamily="34" charset="0"/>
              </a:rPr>
              <a:t>WA,  </a:t>
            </a:r>
            <a:r>
              <a:rPr lang="en-US" sz="4000" baseline="30000" dirty="0" smtClean="0">
                <a:latin typeface="Arial" pitchFamily="34" charset="0"/>
                <a:cs typeface="Arial" pitchFamily="34" charset="0"/>
              </a:rPr>
              <a:t>3</a:t>
            </a:r>
            <a:r>
              <a:rPr lang="en-US" sz="4000" dirty="0" smtClean="0">
                <a:latin typeface="Arial" pitchFamily="34" charset="0"/>
                <a:cs typeface="Arial" pitchFamily="34" charset="0"/>
              </a:rPr>
              <a:t>University </a:t>
            </a:r>
            <a:r>
              <a:rPr lang="en-US" sz="4000" dirty="0" smtClean="0">
                <a:latin typeface="Arial" pitchFamily="34" charset="0"/>
                <a:cs typeface="Arial" pitchFamily="34" charset="0"/>
              </a:rPr>
              <a:t>of Idaho, Parma, ID  </a:t>
            </a:r>
            <a:endParaRPr lang="en-US" sz="4000" dirty="0">
              <a:latin typeface="Arial" pitchFamily="34" charset="0"/>
              <a:cs typeface="Arial" pitchFamily="34" charset="0"/>
            </a:endParaRPr>
          </a:p>
        </p:txBody>
      </p:sp>
      <p:sp>
        <p:nvSpPr>
          <p:cNvPr id="7" name="TextBox 6"/>
          <p:cNvSpPr txBox="1"/>
          <p:nvPr/>
        </p:nvSpPr>
        <p:spPr>
          <a:xfrm>
            <a:off x="1066800" y="7543800"/>
            <a:ext cx="16383000" cy="14742497"/>
          </a:xfrm>
          <a:prstGeom prst="rect">
            <a:avLst/>
          </a:prstGeom>
          <a:noFill/>
        </p:spPr>
        <p:txBody>
          <a:bodyPr wrap="square" rtlCol="0">
            <a:spAutoFit/>
          </a:bodyPr>
          <a:lstStyle/>
          <a:p>
            <a:pPr algn="ctr"/>
            <a:r>
              <a:rPr lang="en-US" sz="3400" b="1" u="sng" dirty="0" smtClean="0">
                <a:latin typeface="Arial" pitchFamily="34" charset="0"/>
                <a:cs typeface="Arial" pitchFamily="34" charset="0"/>
              </a:rPr>
              <a:t>Introduction</a:t>
            </a:r>
          </a:p>
          <a:p>
            <a:r>
              <a:rPr lang="en-US" sz="3400" i="1" dirty="0" smtClean="0">
                <a:latin typeface="Arial" pitchFamily="34" charset="0"/>
                <a:cs typeface="Arial" pitchFamily="34" charset="0"/>
              </a:rPr>
              <a:t>Iris </a:t>
            </a:r>
            <a:r>
              <a:rPr lang="en-US" sz="3400" i="1" dirty="0" smtClean="0">
                <a:latin typeface="Arial" pitchFamily="34" charset="0"/>
                <a:cs typeface="Arial" pitchFamily="34" charset="0"/>
              </a:rPr>
              <a:t>yellow spot virus</a:t>
            </a:r>
            <a:r>
              <a:rPr lang="en-US" sz="3400" dirty="0" smtClean="0">
                <a:latin typeface="Arial" pitchFamily="34" charset="0"/>
                <a:cs typeface="Arial" pitchFamily="34" charset="0"/>
              </a:rPr>
              <a:t> (IYSV) is a major constraint to the production of onion (</a:t>
            </a:r>
            <a:r>
              <a:rPr lang="en-US" sz="3400" i="1" dirty="0" err="1" smtClean="0">
                <a:latin typeface="Arial" pitchFamily="34" charset="0"/>
                <a:cs typeface="Arial" pitchFamily="34" charset="0"/>
              </a:rPr>
              <a:t>Allium</a:t>
            </a:r>
            <a:r>
              <a:rPr lang="en-US" sz="3400" i="1" dirty="0" smtClean="0">
                <a:latin typeface="Arial" pitchFamily="34" charset="0"/>
                <a:cs typeface="Arial" pitchFamily="34" charset="0"/>
              </a:rPr>
              <a:t> </a:t>
            </a:r>
            <a:r>
              <a:rPr lang="en-US" sz="3400" i="1" dirty="0" err="1" smtClean="0">
                <a:latin typeface="Arial" pitchFamily="34" charset="0"/>
                <a:cs typeface="Arial" pitchFamily="34" charset="0"/>
              </a:rPr>
              <a:t>cepa</a:t>
            </a:r>
            <a:r>
              <a:rPr lang="en-US" sz="3400" dirty="0" smtClean="0">
                <a:latin typeface="Arial" pitchFamily="34" charset="0"/>
                <a:cs typeface="Arial" pitchFamily="34" charset="0"/>
              </a:rPr>
              <a:t>) bulb and seed crops in the Pacific Northwest of the US.  First found locally in the Treasure Valley of Idaho and Oregon infecting onion seed crops in 1989, the virus is now reported from many onion-producing areas around the world. Onion plants infected with IYSV can progressively loose leaf area, resulting in reduced yield and reduced bulb size. The virus is transmitted by onion </a:t>
            </a:r>
            <a:r>
              <a:rPr lang="en-US" sz="3400" dirty="0" err="1" smtClean="0">
                <a:latin typeface="Arial" pitchFamily="34" charset="0"/>
                <a:cs typeface="Arial" pitchFamily="34" charset="0"/>
              </a:rPr>
              <a:t>thrips</a:t>
            </a:r>
            <a:r>
              <a:rPr lang="en-US" sz="3400" dirty="0" smtClean="0">
                <a:latin typeface="Arial" pitchFamily="34" charset="0"/>
                <a:cs typeface="Arial" pitchFamily="34" charset="0"/>
              </a:rPr>
              <a:t> (</a:t>
            </a:r>
            <a:r>
              <a:rPr lang="en-US" sz="3400" i="1" dirty="0" err="1" smtClean="0">
                <a:latin typeface="Arial" pitchFamily="34" charset="0"/>
                <a:cs typeface="Arial" pitchFamily="34" charset="0"/>
              </a:rPr>
              <a:t>Thrips</a:t>
            </a:r>
            <a:r>
              <a:rPr lang="en-US" sz="3400" i="1" dirty="0" smtClean="0">
                <a:latin typeface="Arial" pitchFamily="34" charset="0"/>
                <a:cs typeface="Arial" pitchFamily="34" charset="0"/>
              </a:rPr>
              <a:t> </a:t>
            </a:r>
            <a:r>
              <a:rPr lang="en-US" sz="3400" i="1" dirty="0" err="1" smtClean="0">
                <a:latin typeface="Arial" pitchFamily="34" charset="0"/>
                <a:cs typeface="Arial" pitchFamily="34" charset="0"/>
              </a:rPr>
              <a:t>tabaci</a:t>
            </a:r>
            <a:r>
              <a:rPr lang="en-US" sz="3400" dirty="0" smtClean="0">
                <a:latin typeface="Arial" pitchFamily="34" charset="0"/>
                <a:cs typeface="Arial" pitchFamily="34" charset="0"/>
              </a:rPr>
              <a:t>).</a:t>
            </a:r>
            <a:r>
              <a:rPr lang="en-US" sz="3400" dirty="0" smtClean="0">
                <a:latin typeface="Arial" pitchFamily="34" charset="0"/>
                <a:cs typeface="Arial" pitchFamily="34" charset="0"/>
              </a:rPr>
              <a:t> </a:t>
            </a:r>
            <a:r>
              <a:rPr lang="en-US" sz="3400" dirty="0" smtClean="0">
                <a:latin typeface="Arial" pitchFamily="34" charset="0"/>
                <a:cs typeface="Arial" pitchFamily="34" charset="0"/>
              </a:rPr>
              <a:t>This study evaluated whether </a:t>
            </a:r>
            <a:r>
              <a:rPr lang="en-US" sz="3400" dirty="0" smtClean="0">
                <a:latin typeface="Arial" pitchFamily="34" charset="0"/>
                <a:cs typeface="Arial" pitchFamily="34" charset="0"/>
              </a:rPr>
              <a:t>irrigation and fertilization practices that reduce plant stress might also reduce the impact of IYSV. </a:t>
            </a:r>
            <a:endParaRPr lang="en-US" sz="3400" dirty="0" smtClean="0">
              <a:latin typeface="Arial" pitchFamily="34" charset="0"/>
              <a:cs typeface="Arial" pitchFamily="34" charset="0"/>
            </a:endParaRPr>
          </a:p>
          <a:p>
            <a:endParaRPr lang="en-US" sz="3400" dirty="0" smtClean="0">
              <a:latin typeface="Arial" pitchFamily="34" charset="0"/>
              <a:cs typeface="Arial" pitchFamily="34" charset="0"/>
            </a:endParaRPr>
          </a:p>
          <a:p>
            <a:pPr algn="ctr"/>
            <a:r>
              <a:rPr lang="en-US" sz="3400" b="1" u="sng" dirty="0" smtClean="0">
                <a:latin typeface="Arial" pitchFamily="34" charset="0"/>
                <a:cs typeface="Arial" pitchFamily="34" charset="0"/>
              </a:rPr>
              <a:t>Approach</a:t>
            </a:r>
            <a:endParaRPr lang="en-US" sz="3400" b="1" u="sng" dirty="0" smtClean="0">
              <a:latin typeface="Arial" pitchFamily="34" charset="0"/>
              <a:cs typeface="Arial" pitchFamily="34" charset="0"/>
            </a:endParaRPr>
          </a:p>
          <a:p>
            <a:r>
              <a:rPr lang="en-US" sz="3400" dirty="0" smtClean="0">
                <a:latin typeface="Arial" pitchFamily="34" charset="0"/>
                <a:cs typeface="Arial" pitchFamily="34" charset="0"/>
              </a:rPr>
              <a:t>The </a:t>
            </a:r>
            <a:r>
              <a:rPr lang="en-US" sz="3400" dirty="0" smtClean="0">
                <a:latin typeface="Arial" pitchFamily="34" charset="0"/>
                <a:cs typeface="Arial" pitchFamily="34" charset="0"/>
              </a:rPr>
              <a:t>combined effects of variety, irrigation system, irrigation criterion, and nitrogen </a:t>
            </a:r>
            <a:r>
              <a:rPr lang="en-US" sz="3400" dirty="0" smtClean="0">
                <a:latin typeface="Arial" pitchFamily="34" charset="0"/>
                <a:cs typeface="Arial" pitchFamily="34" charset="0"/>
              </a:rPr>
              <a:t>(N</a:t>
            </a:r>
            <a:r>
              <a:rPr lang="en-US" sz="3400" dirty="0" smtClean="0">
                <a:latin typeface="Arial" pitchFamily="34" charset="0"/>
                <a:cs typeface="Arial" pitchFamily="34" charset="0"/>
              </a:rPr>
              <a:t>) rate on IYSV expression and onion yield and grade were evaluated in 2007, 2008, </a:t>
            </a:r>
            <a:r>
              <a:rPr lang="en-US" sz="3400" dirty="0" smtClean="0">
                <a:latin typeface="Arial" pitchFamily="34" charset="0"/>
                <a:cs typeface="Arial" pitchFamily="34" charset="0"/>
              </a:rPr>
              <a:t>2009, </a:t>
            </a:r>
            <a:r>
              <a:rPr lang="en-US" sz="3400" dirty="0" smtClean="0">
                <a:latin typeface="Arial" pitchFamily="34" charset="0"/>
                <a:cs typeface="Arial" pitchFamily="34" charset="0"/>
              </a:rPr>
              <a:t>and 2010 (Table 1). </a:t>
            </a:r>
            <a:endParaRPr lang="en-US" sz="3400" dirty="0" smtClean="0">
              <a:latin typeface="Arial" pitchFamily="34" charset="0"/>
              <a:cs typeface="Arial" pitchFamily="34" charset="0"/>
            </a:endParaRPr>
          </a:p>
          <a:p>
            <a:endParaRPr lang="en-US" sz="3400" dirty="0" smtClean="0">
              <a:latin typeface="Arial" pitchFamily="34" charset="0"/>
              <a:cs typeface="Arial" pitchFamily="34" charset="0"/>
            </a:endParaRPr>
          </a:p>
          <a:p>
            <a:r>
              <a:rPr lang="en-US" sz="3400" dirty="0" smtClean="0">
                <a:latin typeface="Arial" pitchFamily="34" charset="0"/>
                <a:cs typeface="Arial" pitchFamily="34" charset="0"/>
              </a:rPr>
              <a:t>Fertilization </a:t>
            </a:r>
            <a:r>
              <a:rPr lang="en-US" sz="3400" dirty="0" smtClean="0">
                <a:latin typeface="Arial" pitchFamily="34" charset="0"/>
                <a:cs typeface="Arial" pitchFamily="34" charset="0"/>
              </a:rPr>
              <a:t>at 112 kg N/ha resulted in a higher onion yield and grade in 2007 than 224 kg N/ha.  There were no differences in onion yield or grade between N rates in the other three years, and N failed to influence disease incidence with the exception of slightly higher IYSV in 2010 at 224 kg N/ha. Virus symptom severity (Table 2, Fig. 1) did not respond to irrigation criteria in 2007, 2009, or 2010 (Fig. 2). In 2008, averaged over varieties and N rates, drier irrigation criteria (higher SWT) resulted in significantly more severe IYSV symptoms. Averaged over varieties and N rates, drip irrigation at 30 </a:t>
            </a:r>
            <a:r>
              <a:rPr lang="en-US" sz="3400" dirty="0" err="1" smtClean="0">
                <a:latin typeface="Arial" pitchFamily="34" charset="0"/>
                <a:cs typeface="Arial" pitchFamily="34" charset="0"/>
              </a:rPr>
              <a:t>kPa</a:t>
            </a:r>
            <a:r>
              <a:rPr lang="en-US" sz="3400" dirty="0" smtClean="0">
                <a:latin typeface="Arial" pitchFamily="34" charset="0"/>
                <a:cs typeface="Arial" pitchFamily="34" charset="0"/>
              </a:rPr>
              <a:t> resulted in significantly lower marketable bulb yield than the wetter irrigation criteria all four years, but the differences were more pronounced in the presence of IYSV in 2008 (Fig. 3). Marketable yield was negatively related to increasing virus symptom severity in 2008 (Fig. 4). There were no significant interactions between variety, irrigation criteria, and N rate. Sprinkler irrigation failed to suppress </a:t>
            </a:r>
            <a:r>
              <a:rPr lang="en-US" sz="3400" dirty="0" err="1" smtClean="0">
                <a:latin typeface="Arial" pitchFamily="34" charset="0"/>
                <a:cs typeface="Arial" pitchFamily="34" charset="0"/>
              </a:rPr>
              <a:t>thrips</a:t>
            </a:r>
            <a:r>
              <a:rPr lang="en-US" sz="3400" dirty="0" smtClean="0">
                <a:latin typeface="Arial" pitchFamily="34" charset="0"/>
                <a:cs typeface="Arial" pitchFamily="34" charset="0"/>
              </a:rPr>
              <a:t> or IYSV. </a:t>
            </a:r>
            <a:endParaRPr lang="en-US" sz="3400" dirty="0">
              <a:latin typeface="Arial" pitchFamily="34" charset="0"/>
              <a:cs typeface="Arial" pitchFamily="34" charset="0"/>
            </a:endParaRPr>
          </a:p>
        </p:txBody>
      </p:sp>
      <p:graphicFrame>
        <p:nvGraphicFramePr>
          <p:cNvPr id="1027" name="Object 3"/>
          <p:cNvGraphicFramePr>
            <a:graphicFrameLocks noChangeAspect="1"/>
          </p:cNvGraphicFramePr>
          <p:nvPr/>
        </p:nvGraphicFramePr>
        <p:xfrm>
          <a:off x="-990600" y="23850600"/>
          <a:ext cx="18888075" cy="5972175"/>
        </p:xfrm>
        <a:graphic>
          <a:graphicData uri="http://schemas.openxmlformats.org/presentationml/2006/ole">
            <p:oleObj spid="_x0000_s1027" name="Document" r:id="rId4" imgW="6903222" imgH="2195460" progId="Word.Document.12">
              <p:embed/>
            </p:oleObj>
          </a:graphicData>
        </a:graphic>
      </p:graphicFrame>
      <p:sp>
        <p:nvSpPr>
          <p:cNvPr id="10" name="TextBox 9"/>
          <p:cNvSpPr txBox="1"/>
          <p:nvPr/>
        </p:nvSpPr>
        <p:spPr>
          <a:xfrm>
            <a:off x="1219200" y="29413200"/>
            <a:ext cx="13868400" cy="2246769"/>
          </a:xfrm>
          <a:prstGeom prst="rect">
            <a:avLst/>
          </a:prstGeom>
          <a:noFill/>
        </p:spPr>
        <p:txBody>
          <a:bodyPr wrap="square" rtlCol="0">
            <a:spAutoFit/>
          </a:bodyPr>
          <a:lstStyle/>
          <a:p>
            <a:pPr hangingPunct="0"/>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soil</a:t>
            </a:r>
            <a:r>
              <a:rPr lang="en-US" sz="2800" dirty="0" smtClean="0">
                <a:latin typeface="Arial" pitchFamily="34" charset="0"/>
                <a:cs typeface="Arial" pitchFamily="34" charset="0"/>
              </a:rPr>
              <a:t> water tension at 8-inch depth measured in </a:t>
            </a:r>
            <a:r>
              <a:rPr lang="en-US" sz="2800" dirty="0" err="1" smtClean="0">
                <a:latin typeface="Arial" pitchFamily="34" charset="0"/>
                <a:cs typeface="Arial" pitchFamily="34" charset="0"/>
              </a:rPr>
              <a:t>kiloPascals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kPa</a:t>
            </a:r>
            <a:r>
              <a:rPr lang="en-US" sz="2800" dirty="0" smtClean="0">
                <a:latin typeface="Arial" pitchFamily="34" charset="0"/>
                <a:cs typeface="Arial" pitchFamily="34" charset="0"/>
              </a:rPr>
              <a:t>). 0 </a:t>
            </a:r>
            <a:r>
              <a:rPr lang="en-US" sz="2800" dirty="0" err="1" smtClean="0">
                <a:latin typeface="Arial" pitchFamily="34" charset="0"/>
                <a:cs typeface="Arial" pitchFamily="34" charset="0"/>
              </a:rPr>
              <a:t>Kpa</a:t>
            </a:r>
            <a:r>
              <a:rPr lang="en-US" sz="2800" dirty="0" smtClean="0">
                <a:latin typeface="Arial" pitchFamily="34" charset="0"/>
                <a:cs typeface="Arial" pitchFamily="34" charset="0"/>
              </a:rPr>
              <a:t> corresponds to saturated soil.</a:t>
            </a:r>
          </a:p>
          <a:p>
            <a:pPr hangingPunct="0"/>
            <a:r>
              <a:rPr lang="en-US" sz="2800" baseline="30000" dirty="0" smtClean="0">
                <a:latin typeface="Arial" pitchFamily="34" charset="0"/>
                <a:cs typeface="Arial" pitchFamily="34" charset="0"/>
              </a:rPr>
              <a:t>b</a:t>
            </a:r>
            <a:r>
              <a:rPr lang="en-US" sz="2800" dirty="0" smtClean="0">
                <a:latin typeface="Arial" pitchFamily="34" charset="0"/>
                <a:cs typeface="Arial" pitchFamily="34" charset="0"/>
              </a:rPr>
              <a:t>15 </a:t>
            </a:r>
            <a:r>
              <a:rPr lang="en-US" sz="2800" dirty="0" err="1" smtClean="0">
                <a:latin typeface="Arial" pitchFamily="34" charset="0"/>
                <a:cs typeface="Arial" pitchFamily="34" charset="0"/>
              </a:rPr>
              <a:t>kPa</a:t>
            </a:r>
            <a:r>
              <a:rPr lang="en-US" sz="2800" dirty="0" smtClean="0">
                <a:latin typeface="Arial" pitchFamily="34" charset="0"/>
                <a:cs typeface="Arial" pitchFamily="34" charset="0"/>
              </a:rPr>
              <a:t> until July 31, then 25 </a:t>
            </a:r>
            <a:r>
              <a:rPr lang="en-US" sz="2800" dirty="0" err="1" smtClean="0">
                <a:latin typeface="Arial" pitchFamily="34" charset="0"/>
                <a:cs typeface="Arial" pitchFamily="34" charset="0"/>
              </a:rPr>
              <a:t>kPa</a:t>
            </a:r>
            <a:r>
              <a:rPr lang="en-US" sz="2800" dirty="0" smtClean="0">
                <a:latin typeface="Arial" pitchFamily="34" charset="0"/>
                <a:cs typeface="Arial" pitchFamily="34" charset="0"/>
              </a:rPr>
              <a:t> thereafter.</a:t>
            </a:r>
          </a:p>
          <a:p>
            <a:pPr hangingPunct="0"/>
            <a:r>
              <a:rPr lang="en-US" sz="2800" baseline="30000" dirty="0" smtClean="0">
                <a:latin typeface="Arial" pitchFamily="34" charset="0"/>
                <a:cs typeface="Arial" pitchFamily="34" charset="0"/>
              </a:rPr>
              <a:t>C</a:t>
            </a:r>
            <a:r>
              <a:rPr lang="en-US" sz="2800" dirty="0" smtClean="0">
                <a:latin typeface="Arial" pitchFamily="34" charset="0"/>
                <a:cs typeface="Arial" pitchFamily="34" charset="0"/>
              </a:rPr>
              <a:t>0.61 mm/irrigation until July 31, then 1.22 mm/irrigation thereafter.</a:t>
            </a:r>
          </a:p>
          <a:p>
            <a:pPr hangingPunct="0"/>
            <a:r>
              <a:rPr lang="en-US" sz="2800" baseline="30000" dirty="0" err="1" smtClean="0">
                <a:latin typeface="Arial" pitchFamily="34" charset="0"/>
                <a:cs typeface="Arial" pitchFamily="34" charset="0"/>
              </a:rPr>
              <a:t>d</a:t>
            </a:r>
            <a:r>
              <a:rPr lang="en-US" sz="2800" dirty="0" err="1" smtClean="0">
                <a:latin typeface="Arial" pitchFamily="34" charset="0"/>
                <a:cs typeface="Arial" pitchFamily="34" charset="0"/>
              </a:rPr>
              <a:t>total</a:t>
            </a:r>
            <a:r>
              <a:rPr lang="en-US" sz="2800" dirty="0" smtClean="0">
                <a:latin typeface="Arial" pitchFamily="34" charset="0"/>
                <a:cs typeface="Arial" pitchFamily="34" charset="0"/>
              </a:rPr>
              <a:t> water applied based on limited furrow inflow measurements. </a:t>
            </a:r>
            <a:endParaRPr lang="en-US" sz="2800" dirty="0">
              <a:latin typeface="Arial" pitchFamily="34" charset="0"/>
              <a:cs typeface="Arial" pitchFamily="34" charset="0"/>
            </a:endParaRPr>
          </a:p>
        </p:txBody>
      </p:sp>
      <p:pic>
        <p:nvPicPr>
          <p:cNvPr id="1032" name="Picture 8"/>
          <p:cNvPicPr>
            <a:picLocks noChangeAspect="1" noChangeArrowheads="1"/>
          </p:cNvPicPr>
          <p:nvPr/>
        </p:nvPicPr>
        <p:blipFill>
          <a:blip r:embed="rId5"/>
          <a:srcRect/>
          <a:stretch>
            <a:fillRect/>
          </a:stretch>
        </p:blipFill>
        <p:spPr bwMode="auto">
          <a:xfrm>
            <a:off x="34366201" y="7391400"/>
            <a:ext cx="7467600" cy="5739402"/>
          </a:xfrm>
          <a:prstGeom prst="rect">
            <a:avLst/>
          </a:prstGeom>
          <a:noFill/>
          <a:ln w="9525">
            <a:noFill/>
            <a:miter lim="800000"/>
            <a:headEnd/>
            <a:tailEnd/>
          </a:ln>
        </p:spPr>
      </p:pic>
      <p:pic>
        <p:nvPicPr>
          <p:cNvPr id="1033" name="Picture 9"/>
          <p:cNvPicPr>
            <a:picLocks noChangeAspect="1" noChangeArrowheads="1"/>
          </p:cNvPicPr>
          <p:nvPr/>
        </p:nvPicPr>
        <p:blipFill>
          <a:blip r:embed="rId6"/>
          <a:srcRect/>
          <a:stretch>
            <a:fillRect/>
          </a:stretch>
        </p:blipFill>
        <p:spPr bwMode="auto">
          <a:xfrm>
            <a:off x="34290000" y="20497800"/>
            <a:ext cx="7807642" cy="6000750"/>
          </a:xfrm>
          <a:prstGeom prst="rect">
            <a:avLst/>
          </a:prstGeom>
          <a:noFill/>
          <a:ln w="9525">
            <a:noFill/>
            <a:miter lim="800000"/>
            <a:headEnd/>
            <a:tailEnd/>
          </a:ln>
        </p:spPr>
      </p:pic>
      <p:pic>
        <p:nvPicPr>
          <p:cNvPr id="1036" name="Picture 12"/>
          <p:cNvPicPr>
            <a:picLocks noChangeAspect="1" noChangeArrowheads="1"/>
          </p:cNvPicPr>
          <p:nvPr/>
        </p:nvPicPr>
        <p:blipFill>
          <a:blip r:embed="rId7"/>
          <a:srcRect/>
          <a:stretch>
            <a:fillRect/>
          </a:stretch>
        </p:blipFill>
        <p:spPr bwMode="auto">
          <a:xfrm>
            <a:off x="27660600" y="7391400"/>
            <a:ext cx="7336703" cy="5638800"/>
          </a:xfrm>
          <a:prstGeom prst="rect">
            <a:avLst/>
          </a:prstGeom>
          <a:noFill/>
          <a:ln w="9525">
            <a:noFill/>
            <a:miter lim="800000"/>
            <a:headEnd/>
            <a:tailEnd/>
          </a:ln>
        </p:spPr>
      </p:pic>
      <p:sp>
        <p:nvSpPr>
          <p:cNvPr id="20" name="TextBox 19"/>
          <p:cNvSpPr txBox="1"/>
          <p:nvPr/>
        </p:nvSpPr>
        <p:spPr>
          <a:xfrm flipH="1">
            <a:off x="990600" y="22402800"/>
            <a:ext cx="16154400" cy="1077218"/>
          </a:xfrm>
          <a:prstGeom prst="rect">
            <a:avLst/>
          </a:prstGeom>
          <a:noFill/>
        </p:spPr>
        <p:txBody>
          <a:bodyPr wrap="square" rtlCol="0">
            <a:spAutoFit/>
          </a:bodyPr>
          <a:lstStyle/>
          <a:p>
            <a:r>
              <a:rPr lang="en-US" sz="3200" dirty="0" smtClean="0">
                <a:latin typeface="Arial" pitchFamily="34" charset="0"/>
                <a:cs typeface="Arial" pitchFamily="34" charset="0"/>
              </a:rPr>
              <a:t>Table 1. Irrigation treatments applied to 4 varieties fertilized at two rates of N, Malheur Experiment Station, Oregon State University, Ontario, OR, 2010.</a:t>
            </a:r>
            <a:endParaRPr lang="en-US" sz="3200" dirty="0">
              <a:latin typeface="Arial" pitchFamily="34" charset="0"/>
              <a:cs typeface="Arial" pitchFamily="34" charset="0"/>
            </a:endParaRPr>
          </a:p>
        </p:txBody>
      </p:sp>
      <p:pic>
        <p:nvPicPr>
          <p:cNvPr id="1037" name="Picture 13"/>
          <p:cNvPicPr>
            <a:picLocks noChangeAspect="1" noChangeArrowheads="1"/>
          </p:cNvPicPr>
          <p:nvPr/>
        </p:nvPicPr>
        <p:blipFill>
          <a:blip r:embed="rId8"/>
          <a:srcRect/>
          <a:stretch>
            <a:fillRect/>
          </a:stretch>
        </p:blipFill>
        <p:spPr bwMode="auto">
          <a:xfrm>
            <a:off x="27279600" y="12496800"/>
            <a:ext cx="7733284" cy="5943600"/>
          </a:xfrm>
          <a:prstGeom prst="rect">
            <a:avLst/>
          </a:prstGeom>
          <a:noFill/>
          <a:ln w="9525">
            <a:noFill/>
            <a:miter lim="800000"/>
            <a:headEnd/>
            <a:tailEnd/>
          </a:ln>
        </p:spPr>
      </p:pic>
      <p:pic>
        <p:nvPicPr>
          <p:cNvPr id="1038" name="Picture 14"/>
          <p:cNvPicPr>
            <a:picLocks noChangeAspect="1" noChangeArrowheads="1"/>
          </p:cNvPicPr>
          <p:nvPr/>
        </p:nvPicPr>
        <p:blipFill>
          <a:blip r:embed="rId9"/>
          <a:srcRect/>
          <a:stretch>
            <a:fillRect/>
          </a:stretch>
        </p:blipFill>
        <p:spPr bwMode="auto">
          <a:xfrm>
            <a:off x="34442400" y="12573000"/>
            <a:ext cx="7807642" cy="6000750"/>
          </a:xfrm>
          <a:prstGeom prst="rect">
            <a:avLst/>
          </a:prstGeom>
          <a:noFill/>
          <a:ln w="9525">
            <a:noFill/>
            <a:miter lim="800000"/>
            <a:headEnd/>
            <a:tailEnd/>
          </a:ln>
        </p:spPr>
      </p:pic>
      <p:sp>
        <p:nvSpPr>
          <p:cNvPr id="24" name="TextBox 23"/>
          <p:cNvSpPr txBox="1"/>
          <p:nvPr/>
        </p:nvSpPr>
        <p:spPr>
          <a:xfrm>
            <a:off x="28498800" y="18288000"/>
            <a:ext cx="13792200" cy="1754326"/>
          </a:xfrm>
          <a:prstGeom prst="rect">
            <a:avLst/>
          </a:prstGeom>
          <a:noFill/>
        </p:spPr>
        <p:txBody>
          <a:bodyPr wrap="square" rtlCol="0">
            <a:spAutoFit/>
          </a:bodyPr>
          <a:lstStyle/>
          <a:p>
            <a:r>
              <a:rPr lang="en-US" sz="3600" dirty="0" smtClean="0">
                <a:latin typeface="Arial" pitchFamily="34" charset="0"/>
                <a:cs typeface="Arial" pitchFamily="34" charset="0"/>
              </a:rPr>
              <a:t>Figure 2. Relationship between average soil water tension and IYSV symptom severity. Malheur Experiment Station, Oregon State University, Ontario, OR</a:t>
            </a:r>
            <a:endParaRPr lang="en-US" sz="3600" dirty="0">
              <a:latin typeface="Arial" pitchFamily="34" charset="0"/>
              <a:cs typeface="Arial" pitchFamily="34" charset="0"/>
            </a:endParaRPr>
          </a:p>
        </p:txBody>
      </p:sp>
      <p:sp>
        <p:nvSpPr>
          <p:cNvPr id="25" name="TextBox 24"/>
          <p:cNvSpPr txBox="1"/>
          <p:nvPr/>
        </p:nvSpPr>
        <p:spPr>
          <a:xfrm>
            <a:off x="18897600" y="30937200"/>
            <a:ext cx="15849600" cy="1200329"/>
          </a:xfrm>
          <a:prstGeom prst="rect">
            <a:avLst/>
          </a:prstGeom>
          <a:noFill/>
        </p:spPr>
        <p:txBody>
          <a:bodyPr wrap="square" rtlCol="0">
            <a:spAutoFit/>
          </a:bodyPr>
          <a:lstStyle/>
          <a:p>
            <a:r>
              <a:rPr lang="en-US" sz="3600" dirty="0" smtClean="0">
                <a:latin typeface="Arial" pitchFamily="34" charset="0"/>
                <a:cs typeface="Arial" pitchFamily="34" charset="0"/>
              </a:rPr>
              <a:t>Figure 3. Relationship between average soil water tension and marketable yield. Malheur Experiment Station, Oregon State University, Ontario, OR</a:t>
            </a:r>
            <a:endParaRPr lang="en-US" sz="3600" dirty="0">
              <a:latin typeface="Arial" pitchFamily="34" charset="0"/>
              <a:cs typeface="Arial" pitchFamily="34" charset="0"/>
            </a:endParaRPr>
          </a:p>
        </p:txBody>
      </p:sp>
      <p:sp>
        <p:nvSpPr>
          <p:cNvPr id="27" name="TextBox 26"/>
          <p:cNvSpPr txBox="1"/>
          <p:nvPr/>
        </p:nvSpPr>
        <p:spPr>
          <a:xfrm>
            <a:off x="34899600" y="26746200"/>
            <a:ext cx="7315200" cy="2862322"/>
          </a:xfrm>
          <a:prstGeom prst="rect">
            <a:avLst/>
          </a:prstGeom>
          <a:noFill/>
        </p:spPr>
        <p:txBody>
          <a:bodyPr wrap="square" rtlCol="0">
            <a:spAutoFit/>
          </a:bodyPr>
          <a:lstStyle/>
          <a:p>
            <a:r>
              <a:rPr lang="en-US" sz="3600" dirty="0" smtClean="0">
                <a:latin typeface="Arial" pitchFamily="34" charset="0"/>
                <a:cs typeface="Arial" pitchFamily="34" charset="0"/>
              </a:rPr>
              <a:t>Figure 4. Relationship between IYSV symptom severity and marketable yield in 2008. Malheur Experiment Station, Oregon State University, Ontario, OR</a:t>
            </a:r>
            <a:endParaRPr lang="en-US" sz="3600" dirty="0">
              <a:latin typeface="Arial" pitchFamily="34" charset="0"/>
              <a:cs typeface="Arial" pitchFamily="34" charset="0"/>
            </a:endParaRPr>
          </a:p>
        </p:txBody>
      </p:sp>
      <p:pic>
        <p:nvPicPr>
          <p:cNvPr id="1039" name="Picture 15"/>
          <p:cNvPicPr>
            <a:picLocks noChangeAspect="1" noChangeArrowheads="1"/>
          </p:cNvPicPr>
          <p:nvPr/>
        </p:nvPicPr>
        <p:blipFill>
          <a:blip r:embed="rId10"/>
          <a:srcRect/>
          <a:stretch>
            <a:fillRect/>
          </a:stretch>
        </p:blipFill>
        <p:spPr bwMode="auto">
          <a:xfrm>
            <a:off x="18364200" y="9525000"/>
            <a:ext cx="8839200" cy="4038600"/>
          </a:xfrm>
          <a:prstGeom prst="rect">
            <a:avLst/>
          </a:prstGeom>
          <a:noFill/>
          <a:ln w="9525">
            <a:noFill/>
            <a:miter lim="800000"/>
            <a:headEnd/>
            <a:tailEnd/>
          </a:ln>
          <a:effectLst/>
        </p:spPr>
      </p:pic>
      <p:sp>
        <p:nvSpPr>
          <p:cNvPr id="30" name="TextBox 29"/>
          <p:cNvSpPr txBox="1"/>
          <p:nvPr/>
        </p:nvSpPr>
        <p:spPr>
          <a:xfrm>
            <a:off x="19126200" y="8305800"/>
            <a:ext cx="7772400" cy="1200329"/>
          </a:xfrm>
          <a:prstGeom prst="rect">
            <a:avLst/>
          </a:prstGeom>
          <a:noFill/>
        </p:spPr>
        <p:txBody>
          <a:bodyPr wrap="square" rtlCol="0">
            <a:spAutoFit/>
          </a:bodyPr>
          <a:lstStyle/>
          <a:p>
            <a:r>
              <a:rPr lang="en-US" sz="3600" dirty="0" smtClean="0">
                <a:latin typeface="Arial" pitchFamily="34" charset="0"/>
                <a:cs typeface="Arial" pitchFamily="34" charset="0"/>
              </a:rPr>
              <a:t>Table 2. IYSV subjective symptom severity rating system.</a:t>
            </a:r>
            <a:endParaRPr lang="en-US" sz="3600" dirty="0">
              <a:latin typeface="Arial" pitchFamily="34" charset="0"/>
              <a:cs typeface="Arial" pitchFamily="34" charset="0"/>
            </a:endParaRPr>
          </a:p>
        </p:txBody>
      </p:sp>
      <p:pic>
        <p:nvPicPr>
          <p:cNvPr id="23" name="Picture 4"/>
          <p:cNvPicPr>
            <a:picLocks noChangeAspect="1" noChangeArrowheads="1"/>
          </p:cNvPicPr>
          <p:nvPr/>
        </p:nvPicPr>
        <p:blipFill>
          <a:blip r:embed="rId11" cstate="print"/>
          <a:srcRect/>
          <a:stretch>
            <a:fillRect/>
          </a:stretch>
        </p:blipFill>
        <p:spPr bwMode="auto">
          <a:xfrm>
            <a:off x="838200" y="838200"/>
            <a:ext cx="5463899" cy="1905000"/>
          </a:xfrm>
          <a:prstGeom prst="rect">
            <a:avLst/>
          </a:prstGeom>
          <a:noFill/>
          <a:ln w="9525">
            <a:noFill/>
            <a:miter lim="800000"/>
            <a:headEnd/>
            <a:tailEnd/>
          </a:ln>
        </p:spPr>
      </p:pic>
      <p:pic>
        <p:nvPicPr>
          <p:cNvPr id="2" name="Picture 4" descr="E:\SARE_Western_Logo_ High.jpg"/>
          <p:cNvPicPr>
            <a:picLocks noChangeAspect="1" noChangeArrowheads="1"/>
          </p:cNvPicPr>
          <p:nvPr/>
        </p:nvPicPr>
        <p:blipFill>
          <a:blip r:embed="rId12"/>
          <a:srcRect/>
          <a:stretch>
            <a:fillRect/>
          </a:stretch>
        </p:blipFill>
        <p:spPr bwMode="auto">
          <a:xfrm>
            <a:off x="39243000" y="521001"/>
            <a:ext cx="2971800" cy="2687643"/>
          </a:xfrm>
          <a:prstGeom prst="rect">
            <a:avLst/>
          </a:prstGeom>
          <a:noFill/>
        </p:spPr>
      </p:pic>
      <p:pic>
        <p:nvPicPr>
          <p:cNvPr id="3" name="Picture 5" descr="C:\Users\FeibertE.FS_MAIL\Pictures\IYSVTrial2009\09_IYSV26Aug_19.JPG"/>
          <p:cNvPicPr>
            <a:picLocks noChangeAspect="1" noChangeArrowheads="1"/>
          </p:cNvPicPr>
          <p:nvPr/>
        </p:nvPicPr>
        <p:blipFill>
          <a:blip r:embed="rId13" cstate="print"/>
          <a:srcRect/>
          <a:stretch>
            <a:fillRect/>
          </a:stretch>
        </p:blipFill>
        <p:spPr bwMode="auto">
          <a:xfrm>
            <a:off x="18897600" y="13792200"/>
            <a:ext cx="3352800" cy="5029200"/>
          </a:xfrm>
          <a:prstGeom prst="rect">
            <a:avLst/>
          </a:prstGeom>
          <a:noFill/>
        </p:spPr>
      </p:pic>
      <p:sp>
        <p:nvSpPr>
          <p:cNvPr id="26" name="TextBox 25"/>
          <p:cNvSpPr txBox="1"/>
          <p:nvPr/>
        </p:nvSpPr>
        <p:spPr>
          <a:xfrm>
            <a:off x="18745200" y="19050000"/>
            <a:ext cx="7848600" cy="1200329"/>
          </a:xfrm>
          <a:prstGeom prst="rect">
            <a:avLst/>
          </a:prstGeom>
          <a:noFill/>
        </p:spPr>
        <p:txBody>
          <a:bodyPr wrap="square" rtlCol="0">
            <a:spAutoFit/>
          </a:bodyPr>
          <a:lstStyle/>
          <a:p>
            <a:r>
              <a:rPr lang="en-US" sz="3600" dirty="0" smtClean="0">
                <a:latin typeface="Arial" pitchFamily="34" charset="0"/>
                <a:cs typeface="Arial" pitchFamily="34" charset="0"/>
              </a:rPr>
              <a:t>Figure 1. Necrotic lesions caused by IYSV on onion leaves.</a:t>
            </a:r>
            <a:endParaRPr lang="en-US" sz="3600" dirty="0">
              <a:latin typeface="Arial" pitchFamily="34" charset="0"/>
              <a:cs typeface="Arial" pitchFamily="34" charset="0"/>
            </a:endParaRPr>
          </a:p>
        </p:txBody>
      </p:sp>
      <p:pic>
        <p:nvPicPr>
          <p:cNvPr id="1030" name="Picture 6" descr="C:\Users\FeibertE.FS_MAIL\Pictures\IYSVTrial2009\09_IYSV26Aug_06.JPG"/>
          <p:cNvPicPr>
            <a:picLocks noChangeAspect="1" noChangeArrowheads="1"/>
          </p:cNvPicPr>
          <p:nvPr/>
        </p:nvPicPr>
        <p:blipFill>
          <a:blip r:embed="rId14" cstate="print"/>
          <a:srcRect/>
          <a:stretch>
            <a:fillRect/>
          </a:stretch>
        </p:blipFill>
        <p:spPr bwMode="auto">
          <a:xfrm>
            <a:off x="23241000" y="13792200"/>
            <a:ext cx="3352800" cy="5029200"/>
          </a:xfrm>
          <a:prstGeom prst="rect">
            <a:avLst/>
          </a:prstGeom>
          <a:noFill/>
        </p:spPr>
      </p:pic>
      <p:pic>
        <p:nvPicPr>
          <p:cNvPr id="8" name="Picture 7"/>
          <p:cNvPicPr>
            <a:picLocks noChangeAspect="1" noChangeArrowheads="1"/>
          </p:cNvPicPr>
          <p:nvPr/>
        </p:nvPicPr>
        <p:blipFill>
          <a:blip r:embed="rId15"/>
          <a:srcRect/>
          <a:stretch>
            <a:fillRect/>
          </a:stretch>
        </p:blipFill>
        <p:spPr bwMode="auto">
          <a:xfrm>
            <a:off x="17992406" y="20193000"/>
            <a:ext cx="7138416" cy="5486400"/>
          </a:xfrm>
          <a:prstGeom prst="rect">
            <a:avLst/>
          </a:prstGeom>
          <a:noFill/>
          <a:ln w="9525">
            <a:noFill/>
            <a:miter lim="800000"/>
            <a:headEnd/>
            <a:tailEnd/>
          </a:ln>
        </p:spPr>
      </p:pic>
      <p:pic>
        <p:nvPicPr>
          <p:cNvPr id="9" name="Picture 8"/>
          <p:cNvPicPr>
            <a:picLocks noChangeAspect="1" noChangeArrowheads="1"/>
          </p:cNvPicPr>
          <p:nvPr/>
        </p:nvPicPr>
        <p:blipFill>
          <a:blip r:embed="rId16"/>
          <a:srcRect/>
          <a:stretch>
            <a:fillRect/>
          </a:stretch>
        </p:blipFill>
        <p:spPr bwMode="auto">
          <a:xfrm>
            <a:off x="25755600" y="20040600"/>
            <a:ext cx="7481887" cy="5750382"/>
          </a:xfrm>
          <a:prstGeom prst="rect">
            <a:avLst/>
          </a:prstGeom>
          <a:noFill/>
          <a:ln w="9525">
            <a:noFill/>
            <a:miter lim="800000"/>
            <a:headEnd/>
            <a:tailEnd/>
          </a:ln>
        </p:spPr>
      </p:pic>
      <p:pic>
        <p:nvPicPr>
          <p:cNvPr id="11" name="Picture 9"/>
          <p:cNvPicPr>
            <a:picLocks noChangeAspect="1" noChangeArrowheads="1"/>
          </p:cNvPicPr>
          <p:nvPr/>
        </p:nvPicPr>
        <p:blipFill>
          <a:blip r:embed="rId17"/>
          <a:srcRect/>
          <a:stretch>
            <a:fillRect/>
          </a:stretch>
        </p:blipFill>
        <p:spPr bwMode="auto">
          <a:xfrm>
            <a:off x="18059400" y="25069800"/>
            <a:ext cx="7710487" cy="5926079"/>
          </a:xfrm>
          <a:prstGeom prst="rect">
            <a:avLst/>
          </a:prstGeom>
          <a:noFill/>
          <a:ln w="9525">
            <a:noFill/>
            <a:miter lim="800000"/>
            <a:headEnd/>
            <a:tailEnd/>
          </a:ln>
        </p:spPr>
      </p:pic>
      <p:pic>
        <p:nvPicPr>
          <p:cNvPr id="12" name="Picture 10"/>
          <p:cNvPicPr>
            <a:picLocks noChangeAspect="1" noChangeArrowheads="1"/>
          </p:cNvPicPr>
          <p:nvPr/>
        </p:nvPicPr>
        <p:blipFill>
          <a:blip r:embed="rId18"/>
          <a:srcRect/>
          <a:stretch>
            <a:fillRect/>
          </a:stretch>
        </p:blipFill>
        <p:spPr bwMode="auto">
          <a:xfrm>
            <a:off x="25984200" y="25298400"/>
            <a:ext cx="7460636" cy="5734050"/>
          </a:xfrm>
          <a:prstGeom prst="rect">
            <a:avLst/>
          </a:prstGeom>
          <a:noFill/>
          <a:ln w="9525">
            <a:noFill/>
            <a:miter lim="800000"/>
            <a:headEnd/>
            <a:tailEnd/>
          </a:ln>
        </p:spPr>
      </p:pic>
      <p:sp>
        <p:nvSpPr>
          <p:cNvPr id="28" name="TextBox 27"/>
          <p:cNvSpPr txBox="1"/>
          <p:nvPr/>
        </p:nvSpPr>
        <p:spPr>
          <a:xfrm>
            <a:off x="34061400" y="3429000"/>
            <a:ext cx="8229600" cy="1569660"/>
          </a:xfrm>
          <a:prstGeom prst="rect">
            <a:avLst/>
          </a:prstGeom>
          <a:noFill/>
        </p:spPr>
        <p:txBody>
          <a:bodyPr wrap="square" rtlCol="0">
            <a:spAutoFit/>
          </a:bodyPr>
          <a:lstStyle/>
          <a:p>
            <a:r>
              <a:rPr lang="en-US" sz="3200" dirty="0" smtClean="0">
                <a:latin typeface="Arial" pitchFamily="34" charset="0"/>
                <a:cs typeface="Arial" pitchFamily="34" charset="0"/>
              </a:rPr>
              <a:t>Partial funding for this study was provided by the </a:t>
            </a:r>
            <a:r>
              <a:rPr lang="en-US" sz="3200" b="1" dirty="0" smtClean="0">
                <a:latin typeface="Arial" pitchFamily="34" charset="0"/>
                <a:cs typeface="Arial" pitchFamily="34" charset="0"/>
              </a:rPr>
              <a:t>Western Sustainable Agriculture Research and Education Program</a:t>
            </a:r>
            <a:endParaRPr lang="en-US" sz="3200" b="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3349</TotalTime>
  <Words>291</Words>
  <Application>Microsoft Office PowerPoint</Application>
  <PresentationFormat>Custom</PresentationFormat>
  <Paragraphs>22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Microsoft Office Word Document</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 Feibert</dc:creator>
  <cp:lastModifiedBy>Erik Feibert</cp:lastModifiedBy>
  <cp:revision>112</cp:revision>
  <dcterms:created xsi:type="dcterms:W3CDTF">2011-08-23T22:27:54Z</dcterms:created>
  <dcterms:modified xsi:type="dcterms:W3CDTF">2011-09-09T21:23:13Z</dcterms:modified>
</cp:coreProperties>
</file>