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ther%20data\Data%20on%20notebook\OB%202008\Cmark%20recapture%202008%20j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967396372177587"/>
          <c:y val="8.4819367293884257E-2"/>
          <c:w val="0.79098808718475322"/>
          <c:h val="0.84970614756095408"/>
        </c:manualLayout>
      </c:layout>
      <c:scatterChart>
        <c:scatterStyle val="lineMarker"/>
        <c:ser>
          <c:idx val="0"/>
          <c:order val="0"/>
          <c:tx>
            <c:strRef>
              <c:f>GraphData!$E$1</c:f>
              <c:strCache>
                <c:ptCount val="1"/>
                <c:pt idx="0">
                  <c:v>Number of Males</c:v>
                </c:pt>
              </c:strCache>
            </c:strRef>
          </c:tx>
          <c:spPr>
            <a:ln w="28575">
              <a:noFill/>
            </a:ln>
          </c:spPr>
          <c:trendline>
            <c:spPr>
              <a:ln w="25400">
                <a:solidFill>
                  <a:sysClr val="windowText" lastClr="00000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1.0823762636606841E-2"/>
                  <c:y val="-0.4178861657638066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800" b="1" i="0" baseline="0"/>
                  </a:pPr>
                  <a:endParaRPr lang="en-US"/>
                </a:p>
              </c:txPr>
            </c:trendlineLbl>
          </c:trendline>
          <c:xVal>
            <c:numRef>
              <c:f>GraphData!$D$32:$D$46</c:f>
              <c:numCache>
                <c:formatCode>General</c:formatCode>
                <c:ptCount val="15"/>
                <c:pt idx="0">
                  <c:v>12.5</c:v>
                </c:pt>
                <c:pt idx="1">
                  <c:v>12.5</c:v>
                </c:pt>
                <c:pt idx="2">
                  <c:v>12.5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200</c:v>
                </c:pt>
                <c:pt idx="13">
                  <c:v>200</c:v>
                </c:pt>
                <c:pt idx="14">
                  <c:v>200</c:v>
                </c:pt>
              </c:numCache>
            </c:numRef>
          </c:xVal>
          <c:yVal>
            <c:numRef>
              <c:f>GraphData!$E$32:$E$46</c:f>
              <c:numCache>
                <c:formatCode>General</c:formatCode>
                <c:ptCount val="15"/>
                <c:pt idx="0">
                  <c:v>4</c:v>
                </c:pt>
                <c:pt idx="1">
                  <c:v>24</c:v>
                </c:pt>
                <c:pt idx="2">
                  <c:v>10</c:v>
                </c:pt>
                <c:pt idx="3">
                  <c:v>2</c:v>
                </c:pt>
                <c:pt idx="4">
                  <c:v>16</c:v>
                </c:pt>
                <c:pt idx="5">
                  <c:v>3</c:v>
                </c:pt>
                <c:pt idx="6">
                  <c:v>0</c:v>
                </c:pt>
                <c:pt idx="7">
                  <c:v>21</c:v>
                </c:pt>
                <c:pt idx="8">
                  <c:v>5</c:v>
                </c:pt>
                <c:pt idx="9">
                  <c:v>0</c:v>
                </c:pt>
                <c:pt idx="10">
                  <c:v>8</c:v>
                </c:pt>
                <c:pt idx="11">
                  <c:v>2</c:v>
                </c:pt>
                <c:pt idx="12">
                  <c:v>0</c:v>
                </c:pt>
                <c:pt idx="13">
                  <c:v>11</c:v>
                </c:pt>
                <c:pt idx="14">
                  <c:v>2</c:v>
                </c:pt>
              </c:numCache>
            </c:numRef>
          </c:yVal>
        </c:ser>
        <c:axId val="97452416"/>
        <c:axId val="97453952"/>
      </c:scatterChart>
      <c:valAx>
        <c:axId val="974524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 i="0" baseline="0"/>
            </a:pPr>
            <a:endParaRPr lang="en-US"/>
          </a:p>
        </c:txPr>
        <c:crossAx val="97453952"/>
        <c:crosses val="autoZero"/>
        <c:crossBetween val="midCat"/>
      </c:valAx>
      <c:valAx>
        <c:axId val="974539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 b="1" i="0" baseline="0"/>
            </a:pPr>
            <a:endParaRPr lang="en-US"/>
          </a:p>
        </c:txPr>
        <c:crossAx val="97452416"/>
        <c:crosses val="autoZero"/>
        <c:crossBetween val="midCat"/>
      </c:valAx>
      <c:spPr>
        <a:ln w="25400">
          <a:solidFill>
            <a:sysClr val="windowText" lastClr="000000"/>
          </a:solidFill>
        </a:ln>
      </c:spPr>
    </c:plotArea>
    <c:plotVisOnly val="1"/>
  </c:chart>
  <c:spPr>
    <a:noFill/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Fig. 17.  Male adult oriental beetle attracted to granule pheromone </a:t>
            </a:r>
            <a:r>
              <a:rPr lang="en-US" sz="2800" dirty="0" smtClean="0"/>
              <a:t>trap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100262" y="1566862"/>
          <a:ext cx="4943475" cy="372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62000" y="2971800"/>
            <a:ext cx="1066799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</a:pPr>
            <a:r>
              <a:rPr lang="en-US" altLang="zh-CN" b="1" dirty="0" smtClean="0">
                <a:latin typeface="Calibri" pitchFamily="34" charset="0"/>
                <a:ea typeface="SimSun" pitchFamily="2" charset="-122"/>
                <a:cs typeface="Arial" pitchFamily="34" charset="0"/>
              </a:rPr>
              <a:t>Number</a:t>
            </a:r>
          </a:p>
          <a:p>
            <a:pPr lvl="0" fontAlgn="base">
              <a:spcBef>
                <a:spcPct val="0"/>
              </a:spcBef>
            </a:pPr>
            <a:r>
              <a:rPr lang="en-US" altLang="zh-CN" b="1" dirty="0" smtClean="0">
                <a:latin typeface="Calibri" pitchFamily="34" charset="0"/>
                <a:ea typeface="SimSun" pitchFamily="2" charset="-122"/>
                <a:cs typeface="Arial" pitchFamily="34" charset="0"/>
              </a:rPr>
              <a:t>Of Beetles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038600" y="6019800"/>
            <a:ext cx="175260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</a:pPr>
            <a:r>
              <a:rPr lang="en-US" altLang="zh-CN" b="1" dirty="0" smtClean="0">
                <a:latin typeface="Calibri" pitchFamily="34" charset="0"/>
                <a:ea typeface="SimSun" pitchFamily="2" charset="-122"/>
                <a:cs typeface="Arial" pitchFamily="34" charset="0"/>
              </a:rPr>
              <a:t>Distance (feet)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Fig. 17.  Male adult oriental beetle attracted to granule pheromone trap</vt:lpstr>
    </vt:vector>
  </TitlesOfParts>
  <Company>USDA APHIS PPQ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Fig. 1.  Male oriental beetle pheromone trap catches – Carl Mehaffey, NJ, 2008</dc:title>
  <dc:creator>jzhang</dc:creator>
  <cp:lastModifiedBy>jzhang</cp:lastModifiedBy>
  <cp:revision>23</cp:revision>
  <dcterms:created xsi:type="dcterms:W3CDTF">2011-08-12T21:28:58Z</dcterms:created>
  <dcterms:modified xsi:type="dcterms:W3CDTF">2011-08-23T18:41:05Z</dcterms:modified>
</cp:coreProperties>
</file>