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262" r:id="rId5"/>
    <p:sldId id="258" r:id="rId6"/>
    <p:sldId id="263" r:id="rId7"/>
    <p:sldId id="261" r:id="rId8"/>
    <p:sldId id="259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89" r:id="rId22"/>
    <p:sldId id="284" r:id="rId23"/>
    <p:sldId id="276" r:id="rId24"/>
    <p:sldId id="278" r:id="rId25"/>
    <p:sldId id="277" r:id="rId26"/>
    <p:sldId id="281" r:id="rId27"/>
    <p:sldId id="283" r:id="rId28"/>
    <p:sldId id="279" r:id="rId29"/>
    <p:sldId id="280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E56D-0FD6-4D13-8274-9D83724B897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4917A-78F3-4ABD-814E-0D4838C4B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BACFB-E5A3-42A0-9080-5214EDD218F8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F7DDA9-BB10-490F-872B-E2EF52DD0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1E80-223C-41CC-B2C8-4436507141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1E80-223C-41CC-B2C8-4436507141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7DDA9-BB10-490F-872B-E2EF52DD06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967B-82DD-4C7C-B6E6-771DADBF4A7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2F1A-9D34-44DE-B871-861F45DF5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lcwB9h-MCA&amp;NR=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3601"/>
            <a:ext cx="3886200" cy="1470025"/>
          </a:xfrm>
          <a:solidFill>
            <a:schemeClr val="accent4">
              <a:lumMod val="50000"/>
              <a:alpha val="89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Fertility in organic systems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5105400"/>
            <a:ext cx="5181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Timothy Coolong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Kentucky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Department of Horticulture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may need to supplement the fertility in a mix</a:t>
            </a:r>
          </a:p>
          <a:p>
            <a:pPr lvl="1"/>
            <a:r>
              <a:rPr lang="en-US" dirty="0" smtClean="0"/>
              <a:t>Due to the slow release nature of some organic fertilizers seedlings may show deficiency early on and then respond to nutrients becoming available in media</a:t>
            </a:r>
          </a:p>
          <a:p>
            <a:pPr lvl="1"/>
            <a:r>
              <a:rPr lang="en-US" dirty="0" smtClean="0"/>
              <a:t>Generally use a liquid organic fertilizer 1-2 times if necessary</a:t>
            </a:r>
          </a:p>
          <a:p>
            <a:pPr lvl="2"/>
            <a:r>
              <a:rPr lang="en-US" dirty="0" smtClean="0"/>
              <a:t>They are usually shipped as concentrates (can burn foliage)</a:t>
            </a:r>
          </a:p>
          <a:p>
            <a:pPr lvl="2"/>
            <a:r>
              <a:rPr lang="en-US" dirty="0" smtClean="0"/>
              <a:t>Generally expensive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use a systems approach to fertility in an organic system</a:t>
            </a:r>
          </a:p>
          <a:p>
            <a:pPr lvl="1"/>
            <a:r>
              <a:rPr lang="en-US" dirty="0" smtClean="0"/>
              <a:t>Input replacement will not work</a:t>
            </a:r>
          </a:p>
          <a:p>
            <a:pPr lvl="1"/>
            <a:r>
              <a:rPr lang="en-US" dirty="0" smtClean="0"/>
              <a:t>Far too costly and goes against a philosophy of and integrated approach to farming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IMG_1385.JPG"/>
          <p:cNvPicPr>
            <a:picLocks noChangeAspect="1"/>
          </p:cNvPicPr>
          <p:nvPr/>
        </p:nvPicPr>
        <p:blipFill>
          <a:blip r:embed="rId3" cstate="print"/>
          <a:srcRect t="13158"/>
          <a:stretch>
            <a:fillRect/>
          </a:stretch>
        </p:blipFill>
        <p:spPr>
          <a:xfrm>
            <a:off x="4572000" y="4114800"/>
            <a:ext cx="4343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soil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Cover cropping and crop rotation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Composting and/or manure</a:t>
            </a:r>
          </a:p>
          <a:p>
            <a:pPr marL="1028700" lvl="1" indent="-571500"/>
            <a:r>
              <a:rPr lang="en-US" dirty="0" smtClean="0"/>
              <a:t>Integrated animal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Supplemental organic fertilizers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4157">
            <a:off x="6905630" y="2949160"/>
            <a:ext cx="1626554" cy="299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00800" y="6172200"/>
            <a:ext cx="253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http://www.fertrell.com/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038600"/>
            <a:ext cx="1828800" cy="225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crops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Erosion protection</a:t>
            </a:r>
          </a:p>
          <a:p>
            <a:pPr lvl="1"/>
            <a:r>
              <a:rPr lang="en-US" dirty="0" smtClean="0"/>
              <a:t>Plant roots help keep soil intact</a:t>
            </a:r>
          </a:p>
          <a:p>
            <a:pPr lvl="2"/>
            <a:r>
              <a:rPr lang="en-US" dirty="0" smtClean="0"/>
              <a:t>Exudates: Polysaccharides and </a:t>
            </a:r>
            <a:r>
              <a:rPr lang="en-US" dirty="0" err="1" smtClean="0"/>
              <a:t>glomalin</a:t>
            </a:r>
            <a:r>
              <a:rPr lang="en-US" dirty="0" smtClean="0"/>
              <a:t> help improve soil aggregation and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Cover crops will improve organic matter</a:t>
            </a:r>
          </a:p>
          <a:p>
            <a:pPr lvl="1"/>
            <a:r>
              <a:rPr lang="en-US" dirty="0" smtClean="0"/>
              <a:t>Plants that are very woody and fibrous (</a:t>
            </a:r>
            <a:r>
              <a:rPr lang="en-US" dirty="0" err="1" smtClean="0"/>
              <a:t>sudex</a:t>
            </a:r>
            <a:r>
              <a:rPr lang="en-US" dirty="0" smtClean="0"/>
              <a:t>) contribute more to organic matter</a:t>
            </a:r>
          </a:p>
          <a:p>
            <a:pPr lvl="1"/>
            <a:r>
              <a:rPr lang="en-US" dirty="0" smtClean="0"/>
              <a:t>Plants that are very lush and succulent release a lot of nutrients, but contribute less to organic matter</a:t>
            </a:r>
          </a:p>
          <a:p>
            <a:pPr lvl="1"/>
            <a:r>
              <a:rPr lang="en-US" dirty="0" smtClean="0"/>
              <a:t>Conventional tillage makes it difficult to build up organic matter</a:t>
            </a:r>
          </a:p>
          <a:p>
            <a:pPr lvl="1"/>
            <a:r>
              <a:rPr lang="en-US" dirty="0" smtClean="0"/>
              <a:t>Cover crops can contribute roughly the same amount of organic matter as 9-13 tons of farm manure (1.8-2.2 tons dry matter) </a:t>
            </a:r>
            <a:r>
              <a:rPr lang="en-US" i="1" dirty="0" smtClean="0"/>
              <a:t>Sullivan, P. 2003. Overview of cover crops and green manures, </a:t>
            </a:r>
            <a:r>
              <a:rPr lang="en-US" i="1" dirty="0" err="1" smtClean="0"/>
              <a:t>Attra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water infiltration and improve water holding capacity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 crops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Deep rooted cover crops will scavenge nutrients and prevent leaching from winter rains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Cereal rye is probably best suited for this role Kentucky-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Many legumes do not establish as well in fall and do not scavenge nutrients well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724400"/>
            <a:ext cx="25013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080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5410200"/>
            <a:ext cx="3657600" cy="1143000"/>
          </a:xfrm>
        </p:spPr>
        <p:txBody>
          <a:bodyPr>
            <a:noAutofit/>
          </a:bodyPr>
          <a:lstStyle/>
          <a:p>
            <a:pPr algn="l"/>
            <a:r>
              <a:rPr lang="en-US" sz="1400" dirty="0" err="1"/>
              <a:t>Staver</a:t>
            </a:r>
            <a:r>
              <a:rPr lang="en-US" sz="1400" dirty="0"/>
              <a:t>, K.W. and R.B. </a:t>
            </a:r>
            <a:r>
              <a:rPr lang="en-US" sz="1400" dirty="0" err="1"/>
              <a:t>Brinsfield</a:t>
            </a:r>
            <a:r>
              <a:rPr lang="en-US" sz="1400" dirty="0"/>
              <a:t>. 1998. Using cereal grain winter cover crop to reduce groundwater nitrate contamination in the mid-Atlantic Coastal Plain. Journal of Soil and Water Conservation, volume 53, number 3.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62600" y="990600"/>
            <a:ext cx="3124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Planting earlier to establish cereal rye results in much more N scavenging </a:t>
            </a:r>
            <a:r>
              <a:rPr lang="en-US" sz="2200" dirty="0" smtClean="0"/>
              <a:t>(seeded 3 </a:t>
            </a:r>
            <a:r>
              <a:rPr lang="en-US" sz="2200" dirty="0" err="1" smtClean="0"/>
              <a:t>bu</a:t>
            </a:r>
            <a:r>
              <a:rPr lang="en-US" sz="2200" dirty="0" smtClean="0"/>
              <a:t>/acre)</a:t>
            </a:r>
          </a:p>
          <a:p>
            <a:r>
              <a:rPr lang="en-US" dirty="0" smtClean="0"/>
              <a:t>Vegetable growers in conflict with early planting</a:t>
            </a:r>
            <a:br>
              <a:rPr lang="en-US" dirty="0" smtClean="0"/>
            </a:b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Biomass yield and nutrient accumulation of cover crops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3947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5400"/>
                <a:gridCol w="990600"/>
                <a:gridCol w="1066800"/>
                <a:gridCol w="1219200"/>
                <a:gridCol w="1524000"/>
                <a:gridCol w="1295400"/>
                <a:gridCol w="1143000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Biomass yield</a:t>
                      </a:r>
                      <a:r>
                        <a:rPr lang="en-US" baseline="0" dirty="0" smtClean="0"/>
                        <a:t> (dry weight) and nutrient accumulation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Crop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Biomass (lbs/ac)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Nitrogen (lbs/ac)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Potassium (lbs/ac)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Phosphorous (lbs/ac)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Magnesium</a:t>
                      </a:r>
                      <a:r>
                        <a:rPr lang="en-US" u="none" baseline="0" dirty="0" smtClean="0"/>
                        <a:t> (lbs/ac)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Calcium (lbs/ac)</a:t>
                      </a:r>
                      <a:endParaRPr lang="en-US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Hairy Vetch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Crimson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Austrian</a:t>
                      </a:r>
                      <a:r>
                        <a:rPr lang="en-US" baseline="0" dirty="0" smtClean="0"/>
                        <a:t> W.P.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Hoyt,</a:t>
                      </a:r>
                      <a:r>
                        <a:rPr lang="en-US" baseline="0" dirty="0" smtClean="0"/>
                        <a:t> G.D. 1987. Legumes as a green manure in conservation tillage. P. 96-98. In: J.F. Powers (</a:t>
                      </a:r>
                      <a:r>
                        <a:rPr lang="en-US" baseline="0" dirty="0" err="1" smtClean="0"/>
                        <a:t>ed</a:t>
                      </a:r>
                      <a:r>
                        <a:rPr lang="en-US" baseline="0" dirty="0" smtClean="0"/>
                        <a:t>) The role of legumes in conservation tillage systems. Soil Conservation society of America, Ankeny, Iowa.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fixing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production from legumes can vary from 40-200 lbs+ of N per acre</a:t>
            </a:r>
          </a:p>
          <a:p>
            <a:pPr lvl="1"/>
            <a:r>
              <a:rPr lang="en-US" dirty="0" smtClean="0"/>
              <a:t>Affected by: plant stand, soil pH, nodulation, and soil moisture</a:t>
            </a:r>
          </a:p>
          <a:p>
            <a:r>
              <a:rPr lang="en-US" dirty="0" smtClean="0"/>
              <a:t>The portion of N available in the first year is usually 40-60% the total amount in the plant</a:t>
            </a:r>
          </a:p>
          <a:p>
            <a:pPr lvl="1"/>
            <a:r>
              <a:rPr lang="en-US" dirty="0" smtClean="0"/>
              <a:t>Usually lower (40%) when just left on the surface and higher (60%) when incorporated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Nitrogen credits from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4525963"/>
          </a:xfrm>
        </p:spPr>
        <p:txBody>
          <a:bodyPr/>
          <a:lstStyle/>
          <a:p>
            <a:r>
              <a:rPr lang="en-US" dirty="0" smtClean="0"/>
              <a:t>How to determine N</a:t>
            </a:r>
          </a:p>
          <a:p>
            <a:pPr lvl="1"/>
            <a:r>
              <a:rPr lang="en-US" dirty="0" smtClean="0"/>
              <a:t>Get a sample for protein analysis then divide by 6.25 to get %N</a:t>
            </a:r>
          </a:p>
          <a:p>
            <a:pPr lvl="1"/>
            <a:r>
              <a:rPr lang="en-US" dirty="0" smtClean="0"/>
              <a:t>The look up biomass yields per acre</a:t>
            </a:r>
          </a:p>
          <a:p>
            <a:pPr lvl="1"/>
            <a:r>
              <a:rPr lang="en-US" dirty="0" smtClean="0"/>
              <a:t>Factor in plant stand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3004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6019800"/>
            <a:ext cx="391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Excerpted from “Using Organic Nutrient Sources” Penn State University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to carbon ratio of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Want to have a C:N ratio of 25:1 or less</a:t>
            </a:r>
          </a:p>
          <a:p>
            <a:pPr lvl="1"/>
            <a:r>
              <a:rPr lang="en-US" dirty="0" smtClean="0"/>
              <a:t>Higher will mean that soil N is tied up by soil microbes breaking down carbon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667000"/>
          <a:ext cx="5334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C:N ratios of cover crops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Organic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C:N</a:t>
                      </a:r>
                      <a:r>
                        <a:rPr lang="en-US" baseline="0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Young rye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rye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Hairy Vetch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10:1-15:1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Crimson Clover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 stalks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Sawdust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i="1" dirty="0" smtClean="0"/>
                        <a:t>Sullivan, P. 2003. Overview of cover crops and green manures, </a:t>
                      </a:r>
                      <a:r>
                        <a:rPr lang="en-US" i="1" dirty="0" err="1" smtClean="0"/>
                        <a:t>Attra</a:t>
                      </a:r>
                      <a:r>
                        <a:rPr lang="en-US" i="1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2200" y="3048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Transplant production</a:t>
            </a:r>
          </a:p>
          <a:p>
            <a:pPr lvl="1"/>
            <a:r>
              <a:rPr lang="en-US" dirty="0" smtClean="0"/>
              <a:t>Fertility is the primary obstacle for organic transplant production</a:t>
            </a:r>
          </a:p>
          <a:p>
            <a:pPr lvl="2"/>
            <a:r>
              <a:rPr lang="en-US" dirty="0" smtClean="0"/>
              <a:t>Media supplemented with readily available fertilizers</a:t>
            </a:r>
          </a:p>
          <a:p>
            <a:r>
              <a:rPr lang="en-US" dirty="0" smtClean="0"/>
              <a:t>Crop production</a:t>
            </a:r>
          </a:p>
          <a:p>
            <a:pPr lvl="1"/>
            <a:r>
              <a:rPr lang="en-US" dirty="0" smtClean="0"/>
              <a:t>Field production relies on building soil and </a:t>
            </a:r>
            <a:r>
              <a:rPr lang="en-US" i="1" dirty="0" smtClean="0"/>
              <a:t>not </a:t>
            </a:r>
            <a:r>
              <a:rPr lang="en-US" dirty="0" smtClean="0"/>
              <a:t>input substitution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range in cost from $0.50 to $3.00 per pound + shipping for legumes (cheaper for many grains)</a:t>
            </a:r>
          </a:p>
          <a:p>
            <a:pPr lvl="1"/>
            <a:r>
              <a:rPr lang="en-US" dirty="0" smtClean="0"/>
              <a:t>Seed costs per acre can range from $10 to $30 +</a:t>
            </a:r>
          </a:p>
          <a:p>
            <a:pPr lvl="1"/>
            <a:r>
              <a:rPr lang="en-US" dirty="0" smtClean="0"/>
              <a:t>Can replace up to 120 lbs of N for vetch and 70-80 lbs of N with clover per acre</a:t>
            </a:r>
          </a:p>
          <a:p>
            <a:pPr lvl="1"/>
            <a:r>
              <a:rPr lang="en-US" dirty="0" smtClean="0"/>
              <a:t>Cost of $0.50 per pound of 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cropping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Current recommendations for vegetable farms in Kentucky are limited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438401"/>
          <a:ext cx="67056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469"/>
                <a:gridCol w="1046540"/>
                <a:gridCol w="1370595"/>
                <a:gridCol w="2806996"/>
              </a:tblGrid>
              <a:tr h="67272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Crop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Rate per 1000 ft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Time to seed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Comments</a:t>
                      </a:r>
                      <a:endParaRPr lang="en-US" b="0" dirty="0"/>
                    </a:p>
                  </a:txBody>
                  <a:tcPr/>
                </a:tc>
              </a:tr>
              <a:tr h="389752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Winter Rye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 lbs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Sep-Nov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Excellent growth and yield</a:t>
                      </a:r>
                      <a:endParaRPr lang="en-US" b="0" dirty="0"/>
                    </a:p>
                  </a:txBody>
                  <a:tcPr/>
                </a:tc>
              </a:tr>
              <a:tr h="66564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Wheat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 lbs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Sep-Nov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Plant early for best</a:t>
                      </a:r>
                      <a:r>
                        <a:rPr lang="en-US" b="0" baseline="0" dirty="0" smtClean="0"/>
                        <a:t> emergence</a:t>
                      </a:r>
                      <a:endParaRPr lang="en-US" b="0" dirty="0"/>
                    </a:p>
                  </a:txBody>
                  <a:tcPr/>
                </a:tc>
              </a:tr>
              <a:tr h="66564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Hairy Vetch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 lbs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Aug-Sept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Need to get in early, provides much N, </a:t>
                      </a:r>
                      <a:endParaRPr lang="en-US" b="0" dirty="0"/>
                    </a:p>
                  </a:txBody>
                  <a:tcPr/>
                </a:tc>
              </a:tr>
              <a:tr h="66564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Winter Pea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 lb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Sep-Oct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May winter kill, have to mix with a grain for</a:t>
                      </a:r>
                      <a:r>
                        <a:rPr lang="en-US" b="0" baseline="0" dirty="0" smtClean="0"/>
                        <a:t> coverage</a:t>
                      </a:r>
                      <a:endParaRPr lang="en-US" b="0" dirty="0"/>
                    </a:p>
                  </a:txBody>
                  <a:tcPr/>
                </a:tc>
              </a:tr>
              <a:tr h="389752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Buckwheat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 lb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Sp-Su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Great crop-bees!</a:t>
                      </a:r>
                      <a:endParaRPr lang="en-US" b="0" dirty="0"/>
                    </a:p>
                  </a:txBody>
                  <a:tcPr/>
                </a:tc>
              </a:tr>
              <a:tr h="665643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Sudangrass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 lb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Tremendous</a:t>
                      </a:r>
                      <a:r>
                        <a:rPr lang="en-US" b="0" baseline="0" dirty="0" smtClean="0"/>
                        <a:t> biomass-</a:t>
                      </a:r>
                      <a:r>
                        <a:rPr lang="en-US" b="0" baseline="0" dirty="0" err="1" smtClean="0"/>
                        <a:t>allelopathic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green manure mixes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4038600" cy="2971800"/>
          </a:xfrm>
        </p:spPr>
        <p:txBody>
          <a:bodyPr/>
          <a:lstStyle/>
          <a:p>
            <a:r>
              <a:rPr lang="en-US" dirty="0" smtClean="0"/>
              <a:t>Be sure to kill prior to seed set</a:t>
            </a:r>
          </a:p>
          <a:p>
            <a:r>
              <a:rPr lang="en-US" dirty="0" smtClean="0"/>
              <a:t>Some will kill by mowing</a:t>
            </a:r>
          </a:p>
          <a:p>
            <a:pPr lvl="1"/>
            <a:r>
              <a:rPr lang="en-US" dirty="0" smtClean="0">
                <a:hlinkClick r:id="rId3"/>
              </a:rPr>
              <a:t>Roller crimper- </a:t>
            </a:r>
            <a:r>
              <a:rPr lang="en-US" dirty="0" smtClean="0"/>
              <a:t>timing is critical</a:t>
            </a:r>
            <a:endParaRPr lang="en-US" dirty="0"/>
          </a:p>
        </p:txBody>
      </p:sp>
      <p:pic>
        <p:nvPicPr>
          <p:cNvPr id="10" name="Content Placeholder 9" descr="IMG_181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26951"/>
          <a:stretch>
            <a:fillRect/>
          </a:stretch>
        </p:blipFill>
        <p:spPr>
          <a:xfrm>
            <a:off x="4419600" y="1981200"/>
            <a:ext cx="4675745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Adding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83164"/>
          </a:xfrm>
        </p:spPr>
        <p:txBody>
          <a:bodyPr/>
          <a:lstStyle/>
          <a:p>
            <a:r>
              <a:rPr lang="en-US" dirty="0" smtClean="0"/>
              <a:t>Compost is typically added to build soil quality and give a boost in nutrition</a:t>
            </a:r>
          </a:p>
          <a:p>
            <a:pPr lvl="1"/>
            <a:r>
              <a:rPr lang="en-US" dirty="0" smtClean="0"/>
              <a:t>Composted manures typically do not provide nutrients in the ratio that plants take them up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29000"/>
          <a:ext cx="7086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nutrient</a:t>
                      </a:r>
                      <a:r>
                        <a:rPr lang="en-US" baseline="0" dirty="0" smtClean="0"/>
                        <a:t> composition (% DW)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P2O5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Dairy cows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Poultry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Tobacco 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Sewage Sludge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compost?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have an initial C:N ratio of 25:1-40:1</a:t>
            </a:r>
          </a:p>
          <a:p>
            <a:r>
              <a:rPr lang="en-US" dirty="0" smtClean="0"/>
              <a:t>Must reach a temperature between 131-170 F for 3 days if in a static aerated pile or in a vessel</a:t>
            </a:r>
          </a:p>
          <a:p>
            <a:pPr lvl="1"/>
            <a:r>
              <a:rPr lang="en-US" dirty="0" smtClean="0"/>
              <a:t>Must reach those temperatures for 15 days if windrowed and must be turned 5 times during that time</a:t>
            </a:r>
          </a:p>
          <a:p>
            <a:pPr lvl="1"/>
            <a:r>
              <a:rPr lang="en-US" dirty="0" smtClean="0"/>
              <a:t>If not composted then treated</a:t>
            </a:r>
            <a:r>
              <a:rPr lang="en-US" dirty="0"/>
              <a:t> </a:t>
            </a:r>
            <a:r>
              <a:rPr lang="en-US" dirty="0" smtClean="0"/>
              <a:t>as manure</a:t>
            </a:r>
          </a:p>
          <a:p>
            <a:pPr lvl="1"/>
            <a:r>
              <a:rPr lang="en-US" dirty="0" smtClean="0"/>
              <a:t>Manure: 90 day and 120 day </a:t>
            </a:r>
            <a:r>
              <a:rPr lang="en-US" dirty="0" err="1" smtClean="0"/>
              <a:t>preharvest</a:t>
            </a:r>
            <a:r>
              <a:rPr lang="en-US" dirty="0" smtClean="0"/>
              <a:t> interval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Typically 10-20% of the N in compost is available in a given year</a:t>
            </a:r>
          </a:p>
          <a:p>
            <a:pPr lvl="1"/>
            <a:r>
              <a:rPr lang="en-US" dirty="0" smtClean="0"/>
              <a:t>Can vary widely between 10-50% in a year</a:t>
            </a:r>
          </a:p>
          <a:p>
            <a:pPr lvl="1"/>
            <a:r>
              <a:rPr lang="en-US" dirty="0" smtClean="0"/>
              <a:t>Depends on moisture, pH, temperature, compost quality</a:t>
            </a:r>
          </a:p>
          <a:p>
            <a:r>
              <a:rPr lang="en-US" dirty="0" smtClean="0"/>
              <a:t>If you add 1 ton per acre then of 2.5% N compost…..</a:t>
            </a:r>
          </a:p>
          <a:p>
            <a:pPr lvl="1"/>
            <a:r>
              <a:rPr lang="en-US" dirty="0" smtClean="0"/>
              <a:t> You get 50 lbs of N….but at 20% availability then you get 10 lbs of N</a:t>
            </a:r>
          </a:p>
          <a:p>
            <a:r>
              <a:rPr lang="en-US" dirty="0" smtClean="0"/>
              <a:t>If you add enough compost to get total N needs then other nutrients will be imbalanced</a:t>
            </a:r>
          </a:p>
          <a:p>
            <a:pPr lvl="1"/>
            <a:r>
              <a:rPr lang="en-US" dirty="0" smtClean="0"/>
              <a:t>Works well as a supplement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used to supplement fertility provided by cover crops and compost…why?</a:t>
            </a:r>
            <a:endParaRPr lang="en-US" dirty="0"/>
          </a:p>
        </p:txBody>
      </p:sp>
      <p:pic>
        <p:nvPicPr>
          <p:cNvPr id="8195" name="Picture 3" descr="C:\Documents and Settings\tcoolong\Local Settings\Temporary Internet Files\Content.IE5\AC07MXPZ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05200"/>
            <a:ext cx="2114645" cy="249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per unit N is relatively high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456387" cy="31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56576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Nitrogen availability from high nitrogen containing organic fertilizers, </a:t>
            </a:r>
            <a:r>
              <a:rPr lang="en-US" dirty="0" err="1" smtClean="0"/>
              <a:t>Hartz</a:t>
            </a:r>
            <a:r>
              <a:rPr lang="en-US" dirty="0" smtClean="0"/>
              <a:t> and </a:t>
            </a:r>
            <a:r>
              <a:rPr lang="en-US" dirty="0" err="1" smtClean="0"/>
              <a:t>Johnstone</a:t>
            </a:r>
            <a:r>
              <a:rPr lang="en-US" dirty="0" smtClean="0"/>
              <a:t> 2006, </a:t>
            </a:r>
            <a:r>
              <a:rPr lang="en-US" dirty="0" err="1" smtClean="0"/>
              <a:t>HortTechnology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organic 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organic fertilizers </a:t>
            </a:r>
            <a:r>
              <a:rPr lang="en-US" dirty="0" err="1" smtClean="0"/>
              <a:t>preplant</a:t>
            </a:r>
            <a:r>
              <a:rPr lang="en-US" dirty="0" smtClean="0"/>
              <a:t> and through </a:t>
            </a:r>
            <a:r>
              <a:rPr lang="en-US" dirty="0" err="1" smtClean="0"/>
              <a:t>fertigation</a:t>
            </a:r>
            <a:endParaRPr lang="en-US" dirty="0" smtClean="0"/>
          </a:p>
          <a:p>
            <a:pPr lvl="1"/>
            <a:r>
              <a:rPr lang="en-US" dirty="0" err="1" smtClean="0"/>
              <a:t>Hartz</a:t>
            </a:r>
            <a:r>
              <a:rPr lang="en-US" dirty="0" smtClean="0"/>
              <a:t> and </a:t>
            </a:r>
            <a:r>
              <a:rPr lang="en-US" dirty="0" err="1" smtClean="0"/>
              <a:t>Johnstone</a:t>
            </a:r>
            <a:r>
              <a:rPr lang="en-US" dirty="0" smtClean="0"/>
              <a:t> (2006) found that 47-60% of organic N was made available in 2 weeks from organic fertilizers</a:t>
            </a:r>
          </a:p>
          <a:p>
            <a:pPr lvl="1"/>
            <a:r>
              <a:rPr lang="en-US" dirty="0" smtClean="0"/>
              <a:t>Up to 70% was available after 8 weeks</a:t>
            </a:r>
          </a:p>
          <a:p>
            <a:pPr lvl="1"/>
            <a:r>
              <a:rPr lang="en-US" dirty="0" smtClean="0"/>
              <a:t>Temperature had some effect, but not large</a:t>
            </a:r>
          </a:p>
          <a:p>
            <a:pPr lvl="1"/>
            <a:r>
              <a:rPr lang="en-US" dirty="0" smtClean="0"/>
              <a:t>“Chilean Nitrate”= Sodium nitrate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56576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Nitrogen availability from high nitrogen containing organic fertilizers, </a:t>
            </a:r>
            <a:r>
              <a:rPr lang="en-US" dirty="0" err="1" smtClean="0"/>
              <a:t>Hartz</a:t>
            </a:r>
            <a:r>
              <a:rPr lang="en-US" dirty="0" smtClean="0"/>
              <a:t> and </a:t>
            </a:r>
            <a:r>
              <a:rPr lang="en-US" dirty="0" err="1" smtClean="0"/>
              <a:t>Johnstone</a:t>
            </a:r>
            <a:r>
              <a:rPr lang="en-US" dirty="0" smtClean="0"/>
              <a:t> 2006, </a:t>
            </a:r>
            <a:r>
              <a:rPr lang="en-US" dirty="0" err="1" smtClean="0"/>
              <a:t>HortTechnology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 Availability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543800" cy="46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593467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Nitrogen availability from high nitrogen containing organic fertilizers, </a:t>
            </a:r>
            <a:r>
              <a:rPr lang="en-US" dirty="0" err="1" smtClean="0"/>
              <a:t>Hartz</a:t>
            </a:r>
            <a:r>
              <a:rPr lang="en-US" dirty="0" smtClean="0"/>
              <a:t> and </a:t>
            </a:r>
            <a:r>
              <a:rPr lang="en-US" dirty="0" err="1" smtClean="0"/>
              <a:t>Johnstone</a:t>
            </a:r>
            <a:r>
              <a:rPr lang="en-US" dirty="0" smtClean="0"/>
              <a:t> 2006, </a:t>
            </a:r>
            <a:r>
              <a:rPr lang="en-US" dirty="0" err="1" smtClean="0"/>
              <a:t>HortTechnology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25963"/>
          </a:xfrm>
        </p:spPr>
        <p:txBody>
          <a:bodyPr/>
          <a:lstStyle/>
          <a:p>
            <a:r>
              <a:rPr lang="en-US" dirty="0" smtClean="0"/>
              <a:t>Purchase premade mix, make your own or custom mix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1" y="2514601"/>
          <a:ext cx="7467602" cy="401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423"/>
                <a:gridCol w="2519191"/>
                <a:gridCol w="3148988"/>
              </a:tblGrid>
              <a:tr h="4537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Advantages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Disadvantages</a:t>
                      </a:r>
                      <a:endParaRPr lang="en-US" sz="1800" dirty="0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Premade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Uniform,</a:t>
                      </a:r>
                      <a:r>
                        <a:rPr lang="en-US" sz="1800" baseline="0" dirty="0" smtClean="0"/>
                        <a:t> consistent , easy to document for certification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Costly-shipping</a:t>
                      </a:r>
                      <a:endParaRPr lang="en-US" sz="1800" dirty="0"/>
                    </a:p>
                  </a:txBody>
                  <a:tcPr/>
                </a:tc>
              </a:tr>
              <a:tr h="11312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Homemade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Inexpensive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Highly</a:t>
                      </a:r>
                      <a:r>
                        <a:rPr lang="en-US" sz="1800" baseline="0" dirty="0" smtClean="0"/>
                        <a:t> variable within mix and from batch to batch, must document for certification, time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</a:t>
                      </a:r>
                      <a:r>
                        <a:rPr lang="en-US" sz="1800" baseline="0" dirty="0" smtClean="0"/>
                        <a:t> blend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Get exactly what you want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Expensive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soluble organic 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Fewer organic fertilizers are suitable for </a:t>
            </a:r>
            <a:r>
              <a:rPr lang="en-US" dirty="0" err="1" smtClean="0"/>
              <a:t>fertigation</a:t>
            </a:r>
            <a:r>
              <a:rPr lang="en-US" dirty="0" smtClean="0"/>
              <a:t> purposes</a:t>
            </a:r>
          </a:p>
          <a:p>
            <a:r>
              <a:rPr lang="en-US" dirty="0" smtClean="0"/>
              <a:t>Cost vary widely</a:t>
            </a:r>
          </a:p>
          <a:p>
            <a:r>
              <a:rPr lang="en-US" dirty="0" smtClean="0"/>
              <a:t>Must have a good filtration system after injector</a:t>
            </a:r>
          </a:p>
          <a:p>
            <a:pPr lvl="1"/>
            <a:r>
              <a:rPr lang="en-US" dirty="0" smtClean="0"/>
              <a:t>However </a:t>
            </a:r>
            <a:r>
              <a:rPr lang="en-US" dirty="0" err="1" smtClean="0"/>
              <a:t>Hartz</a:t>
            </a:r>
            <a:r>
              <a:rPr lang="en-US" dirty="0" smtClean="0"/>
              <a:t>, et al., 2010 found that:</a:t>
            </a:r>
          </a:p>
          <a:p>
            <a:pPr lvl="2"/>
            <a:r>
              <a:rPr lang="en-US" dirty="0" smtClean="0"/>
              <a:t>Most of the N is available rapidly</a:t>
            </a:r>
          </a:p>
          <a:p>
            <a:pPr lvl="3"/>
            <a:r>
              <a:rPr lang="en-US" dirty="0" smtClean="0"/>
              <a:t>For animal based fertilizers nearly 79-93% within 1 week</a:t>
            </a:r>
          </a:p>
          <a:p>
            <a:pPr lvl="3"/>
            <a:r>
              <a:rPr lang="en-US" dirty="0" smtClean="0"/>
              <a:t>For plant based fertilizers 48-92% within 4 weeks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719" y="6488668"/>
            <a:ext cx="809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 availability from liquid organic fertilizers, 2010, </a:t>
            </a:r>
            <a:r>
              <a:rPr lang="en-US" dirty="0" err="1" smtClean="0"/>
              <a:t>Hartz</a:t>
            </a:r>
            <a:r>
              <a:rPr lang="en-US" dirty="0" smtClean="0"/>
              <a:t>, et al. </a:t>
            </a:r>
            <a:r>
              <a:rPr lang="en-US" dirty="0" err="1" smtClean="0"/>
              <a:t>HortTechnology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806314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746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Calcium nitrate (greenhouse grade) 50 lb bag: $17.50 @ 15.5% N = $2.26 lb/N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b="16259"/>
          <a:stretch>
            <a:fillRect/>
          </a:stretch>
        </p:blipFill>
        <p:spPr bwMode="auto">
          <a:xfrm>
            <a:off x="2133600" y="76200"/>
            <a:ext cx="47244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in organic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Re-think how we fertilize</a:t>
            </a:r>
          </a:p>
          <a:p>
            <a:pPr lvl="1"/>
            <a:r>
              <a:rPr lang="en-US" dirty="0" smtClean="0"/>
              <a:t>Should rely on cover crops and compost for much your N needs---NOT input replacement</a:t>
            </a:r>
          </a:p>
          <a:p>
            <a:pPr lvl="1"/>
            <a:r>
              <a:rPr lang="en-US" dirty="0" smtClean="0"/>
              <a:t>Organic N (cover crops/compost) is usually available throughout the season, not all at once</a:t>
            </a:r>
          </a:p>
          <a:p>
            <a:pPr lvl="1"/>
            <a:r>
              <a:rPr lang="en-US" dirty="0" smtClean="0"/>
              <a:t>Supplement with organic fertilizers</a:t>
            </a:r>
          </a:p>
          <a:p>
            <a:pPr lvl="1"/>
            <a:r>
              <a:rPr lang="en-US" dirty="0" smtClean="0"/>
              <a:t>Takes a little work than traditional methods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Questions/Thoughts</a:t>
            </a:r>
            <a:endParaRPr lang="en-US" dirty="0"/>
          </a:p>
        </p:txBody>
      </p:sp>
      <p:pic>
        <p:nvPicPr>
          <p:cNvPr id="6" name="Content Placeholder 5" descr="IMG_01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Costs of media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9011"/>
          <a:ext cx="8686801" cy="608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9"/>
                <a:gridCol w="1515208"/>
                <a:gridCol w="1196251"/>
                <a:gridCol w="1336988"/>
                <a:gridCol w="1336988"/>
                <a:gridCol w="1579657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Size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$/ft3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$/flat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$/acre</a:t>
                      </a:r>
                    </a:p>
                    <a:p>
                      <a:r>
                        <a:rPr lang="en-US" sz="1800" dirty="0" smtClean="0"/>
                        <a:t>(Tomato)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Manufacturer</a:t>
                      </a:r>
                      <a:endParaRPr lang="en-US" sz="1800" dirty="0"/>
                    </a:p>
                  </a:txBody>
                  <a:tcPr/>
                </a:tc>
              </a:tr>
              <a:tr h="8746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BM2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Germinating mix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 ft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loose</a:t>
                      </a:r>
                    </a:p>
                    <a:p>
                      <a:endParaRPr lang="en-US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$3.32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$0.47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$31.33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Berger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21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OM2</a:t>
                      </a:r>
                      <a:r>
                        <a:rPr lang="en-US" sz="1800" baseline="0" dirty="0" smtClean="0"/>
                        <a:t> Organic germinating mix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 ft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aseline="0" dirty="0" smtClean="0"/>
                        <a:t> loose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$3.92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$0.56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$37.52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Berger</a:t>
                      </a:r>
                      <a:endParaRPr lang="en-US" sz="1800" dirty="0"/>
                    </a:p>
                  </a:txBody>
                  <a:tcPr/>
                </a:tc>
              </a:tr>
              <a:tr h="13119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OM6 Organic high porosity mix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3.8 ft</a:t>
                      </a:r>
                      <a:r>
                        <a:rPr lang="en-US" sz="1800" baseline="30000" dirty="0" smtClean="0"/>
                        <a:t>3  </a:t>
                      </a:r>
                      <a:r>
                        <a:rPr lang="en-US" sz="1800" baseline="0" dirty="0" smtClean="0"/>
                        <a:t>compressed</a:t>
                      </a:r>
                      <a:endParaRPr lang="en-US" sz="1800" baseline="30000" dirty="0" smtClean="0"/>
                    </a:p>
                    <a:p>
                      <a:r>
                        <a:rPr lang="en-US" sz="1800" dirty="0" smtClean="0"/>
                        <a:t>(7 ft when opened</a:t>
                      </a:r>
                      <a:r>
                        <a:rPr lang="en-US" sz="1800" baseline="0" dirty="0" smtClean="0"/>
                        <a:t> up)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$2.85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$0.41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$27.47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Berger</a:t>
                      </a:r>
                      <a:endParaRPr lang="en-US" sz="1800" dirty="0"/>
                    </a:p>
                  </a:txBody>
                  <a:tcPr/>
                </a:tc>
              </a:tr>
              <a:tr h="11884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Pro-Mix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3.8 ft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 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compressed</a:t>
                      </a:r>
                      <a:endParaRPr lang="en-US" sz="1800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(7 ft when opened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up)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$2.67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$0.38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$25.46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Premier Horticulture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558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McEnroe Premium </a:t>
                      </a:r>
                      <a:r>
                        <a:rPr lang="en-US" sz="1800" dirty="0" err="1" smtClean="0"/>
                        <a:t>Lite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0" dirty="0" smtClean="0"/>
                        <a:t>Grow mix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1/20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yd</a:t>
                      </a:r>
                      <a:r>
                        <a:rPr lang="en-US" sz="1800" baseline="30000" dirty="0" smtClean="0"/>
                        <a:t>3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$9.07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$0.88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$58.96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McEnroe Farms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Media is key</a:t>
            </a:r>
          </a:p>
          <a:p>
            <a:pPr lvl="1"/>
            <a:r>
              <a:rPr lang="en-US" dirty="0" smtClean="0"/>
              <a:t>Usually a peat-based mix with vermiculite, </a:t>
            </a:r>
            <a:r>
              <a:rPr lang="en-US" dirty="0" err="1" smtClean="0"/>
              <a:t>perlite</a:t>
            </a:r>
            <a:r>
              <a:rPr lang="en-US" dirty="0" smtClean="0"/>
              <a:t> and nutrients (compost, worm castings, bone meal, etc)</a:t>
            </a:r>
          </a:p>
          <a:p>
            <a:pPr lvl="1"/>
            <a:r>
              <a:rPr lang="en-US" dirty="0" smtClean="0"/>
              <a:t>All ingredients must be allowable by OMRI</a:t>
            </a:r>
          </a:p>
          <a:p>
            <a:pPr lvl="2"/>
            <a:r>
              <a:rPr lang="en-US" b="1" dirty="0" smtClean="0"/>
              <a:t>Wetting agents in peat</a:t>
            </a:r>
          </a:p>
          <a:p>
            <a:pPr lvl="1"/>
            <a:r>
              <a:rPr lang="en-US" dirty="0" smtClean="0"/>
              <a:t>Uniformity of nutrients and salts have been an issue	</a:t>
            </a:r>
          </a:p>
          <a:p>
            <a:pPr lvl="2"/>
            <a:r>
              <a:rPr lang="en-US" dirty="0" smtClean="0"/>
              <a:t>Affected by source, temperature, age, etc.</a:t>
            </a:r>
          </a:p>
          <a:p>
            <a:pPr lvl="2"/>
            <a:r>
              <a:rPr lang="en-US" dirty="0" smtClean="0"/>
              <a:t>Sodium levels are often very high (Sodium nitrate)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29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Media analysis for organic media with high salts due to sodium nitrate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37302" r="27562"/>
          <a:stretch>
            <a:fillRect/>
          </a:stretch>
        </p:blipFill>
        <p:spPr bwMode="auto">
          <a:xfrm>
            <a:off x="0" y="1143000"/>
            <a:ext cx="5991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4343400"/>
          <a:ext cx="60960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Soluble</a:t>
                      </a:r>
                      <a:r>
                        <a:rPr lang="en-US" baseline="0" dirty="0" smtClean="0"/>
                        <a:t> salts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0.0-1.4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Nitrate-N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ppm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110-174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0.0-69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175-249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Organic fertilizers used in media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762000"/>
          <a:ext cx="722474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43"/>
                <a:gridCol w="1538257"/>
                <a:gridCol w="2286000"/>
                <a:gridCol w="19669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Materials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N-P-K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Rate of Nutrient Release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Meal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12-1.5-0.6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Med-Fast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Bone Meal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4-21-0.2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slow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Medium-Fast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Raw</a:t>
                      </a:r>
                      <a:r>
                        <a:rPr lang="en-US" sz="1800" baseline="0" dirty="0" smtClean="0"/>
                        <a:t> manure prohibited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Cottonseed Meal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7-2.5-1.5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Slow medium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Cannot</a:t>
                      </a:r>
                      <a:r>
                        <a:rPr lang="en-US" sz="1800" baseline="0" dirty="0" smtClean="0"/>
                        <a:t> come from GMO cotton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Fish</a:t>
                      </a:r>
                      <a:r>
                        <a:rPr lang="en-US" sz="1800" baseline="0" dirty="0" smtClean="0"/>
                        <a:t> Meal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10-5-0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Greensand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0-0-5.0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</a:t>
                      </a:r>
                      <a:r>
                        <a:rPr lang="en-US" sz="1800" baseline="0" dirty="0" smtClean="0"/>
                        <a:t> slow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Bat Guano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5.5-8.6-2.0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Sodium nitrate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16-0-0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to be used for more than 20% of N needs of crop + high salts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Worm Castings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1.5-2.5-1.3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Wood Ash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0-2.5-1.3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alkaline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3233704" y="3254962"/>
            <a:ext cx="683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Excerpted from “Using Organic Nutrient Sources” Penn State University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nutrients should align with crop needs</a:t>
            </a:r>
          </a:p>
          <a:p>
            <a:pPr lvl="1"/>
            <a:r>
              <a:rPr lang="en-US" dirty="0" smtClean="0"/>
              <a:t>Ex. Adding greensand to correct a major potassium deficiency will not be effective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3581400"/>
            <a:ext cx="3276600" cy="1219200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415551">
            <a:off x="2675088" y="3882029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Crop requirements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4419600"/>
            <a:ext cx="3657600" cy="381000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1212911">
            <a:off x="3731926" y="4601516"/>
            <a:ext cx="182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Nutrient released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5105400"/>
            <a:ext cx="42672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5105400"/>
            <a:ext cx="71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	2	3	4	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3886200"/>
            <a:ext cx="104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Deficient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6" name="Picture 25" descr="IMG_3003.JPG"/>
          <p:cNvPicPr>
            <a:picLocks noChangeAspect="1"/>
          </p:cNvPicPr>
          <p:nvPr/>
        </p:nvPicPr>
        <p:blipFill>
          <a:blip r:embed="rId3" cstate="print"/>
          <a:srcRect l="14286" r="23810"/>
          <a:stretch>
            <a:fillRect/>
          </a:stretch>
        </p:blipFill>
        <p:spPr>
          <a:xfrm>
            <a:off x="6988628" y="3733800"/>
            <a:ext cx="169817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“Potting mixes for certified organic production” from </a:t>
            </a:r>
            <a:r>
              <a:rPr lang="en-US" i="1" dirty="0" err="1" smtClean="0"/>
              <a:t>Attra</a:t>
            </a:r>
            <a:endParaRPr lang="en-US" i="1" dirty="0" smtClean="0"/>
          </a:p>
          <a:p>
            <a:pPr lvl="1"/>
            <a:r>
              <a:rPr lang="en-US" dirty="0" smtClean="0"/>
              <a:t>“Cornell mix”</a:t>
            </a:r>
          </a:p>
          <a:p>
            <a:pPr lvl="2"/>
            <a:r>
              <a:rPr lang="en-US" dirty="0" smtClean="0"/>
              <a:t>½ cu. yd. sphagnum peat, ½ cu. yd. vermiculite, 10 lbs </a:t>
            </a:r>
            <a:r>
              <a:rPr lang="en-US" dirty="0" err="1" smtClean="0"/>
              <a:t>bonemeal</a:t>
            </a:r>
            <a:r>
              <a:rPr lang="en-US" dirty="0" smtClean="0"/>
              <a:t>, 5 lbs ground limestone, 5 lbs </a:t>
            </a:r>
            <a:r>
              <a:rPr lang="en-US" dirty="0" err="1" smtClean="0"/>
              <a:t>bloodmeal</a:t>
            </a:r>
            <a:endParaRPr lang="en-US" dirty="0" smtClean="0"/>
          </a:p>
          <a:p>
            <a:pPr lvl="1"/>
            <a:r>
              <a:rPr lang="en-US" dirty="0" smtClean="0"/>
              <a:t>“Tipi Produce mix”</a:t>
            </a:r>
          </a:p>
          <a:p>
            <a:pPr lvl="2"/>
            <a:r>
              <a:rPr lang="en-US" dirty="0" smtClean="0"/>
              <a:t>8 cu ft sphagnum peat, 4 cu ft vermiculite, 4 cu ft </a:t>
            </a:r>
            <a:r>
              <a:rPr lang="en-US" dirty="0" err="1" smtClean="0"/>
              <a:t>perlite</a:t>
            </a:r>
            <a:r>
              <a:rPr lang="en-US" dirty="0" smtClean="0"/>
              <a:t>, + 6 quarts of fertilizer mix of: 15 parts bone meal :10 parts kelp meal:10 parts bloodmeal:10 parts </a:t>
            </a:r>
            <a:r>
              <a:rPr lang="en-US" dirty="0" err="1" smtClean="0"/>
              <a:t>dolomitic</a:t>
            </a:r>
            <a:r>
              <a:rPr lang="en-US" dirty="0" smtClean="0"/>
              <a:t> lime</a:t>
            </a:r>
            <a:r>
              <a:rPr lang="en-US" dirty="0"/>
              <a:t> </a:t>
            </a:r>
            <a:r>
              <a:rPr lang="en-US" dirty="0" smtClean="0"/>
              <a:t>(80-90 mesh)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1846</Words>
  <Application>Microsoft Office PowerPoint</Application>
  <PresentationFormat>On-screen Show (4:3)</PresentationFormat>
  <Paragraphs>398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Fertility in organic systems</vt:lpstr>
      <vt:lpstr>Fertility strategies</vt:lpstr>
      <vt:lpstr>Transplant Production</vt:lpstr>
      <vt:lpstr>Costs of media</vt:lpstr>
      <vt:lpstr>Transplant production</vt:lpstr>
      <vt:lpstr>Slide 6</vt:lpstr>
      <vt:lpstr>Organic fertilizers used in media</vt:lpstr>
      <vt:lpstr>Organic media</vt:lpstr>
      <vt:lpstr>Media recipes</vt:lpstr>
      <vt:lpstr>Supplemental fertility</vt:lpstr>
      <vt:lpstr>Field production</vt:lpstr>
      <vt:lpstr>Building soil fertility</vt:lpstr>
      <vt:lpstr>Cover crops and nutrition</vt:lpstr>
      <vt:lpstr>Cover crops and nutrition</vt:lpstr>
      <vt:lpstr>Staver, K.W. and R.B. Brinsfield. 1998. Using cereal grain winter cover crop to reduce groundwater nitrate contamination in the mid-Atlantic Coastal Plain. Journal of Soil and Water Conservation, volume 53, number 3. </vt:lpstr>
      <vt:lpstr>Biomass yield and nutrient accumulation of cover crops</vt:lpstr>
      <vt:lpstr>Nitrogen fixing cover crops</vt:lpstr>
      <vt:lpstr>Nitrogen credits from cover crops</vt:lpstr>
      <vt:lpstr>Nitrogen to carbon ratio of cover crops</vt:lpstr>
      <vt:lpstr>Costs of cover crops</vt:lpstr>
      <vt:lpstr>Cover cropping</vt:lpstr>
      <vt:lpstr>Consider green manure mixes</vt:lpstr>
      <vt:lpstr>Adding compost</vt:lpstr>
      <vt:lpstr>What is compost?</vt:lpstr>
      <vt:lpstr>Adding compost</vt:lpstr>
      <vt:lpstr>Organic fertilizers</vt:lpstr>
      <vt:lpstr>Cost per unit N is relatively high</vt:lpstr>
      <vt:lpstr>Adding organic fertilizers</vt:lpstr>
      <vt:lpstr>N Availability</vt:lpstr>
      <vt:lpstr>Water soluble organic fertilizers</vt:lpstr>
      <vt:lpstr>Slide 31</vt:lpstr>
      <vt:lpstr>Fertilization in organic systems</vt:lpstr>
      <vt:lpstr>Questions/Thoughts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in organic systems</dc:title>
  <dc:creator>User 1</dc:creator>
  <cp:lastModifiedBy>User 1</cp:lastModifiedBy>
  <cp:revision>128</cp:revision>
  <dcterms:created xsi:type="dcterms:W3CDTF">2010-06-14T15:46:32Z</dcterms:created>
  <dcterms:modified xsi:type="dcterms:W3CDTF">2011-11-08T19:07:48Z</dcterms:modified>
</cp:coreProperties>
</file>