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handoutMasterIdLst>
    <p:handoutMasterId r:id="rId27"/>
  </p:handoutMasterIdLst>
  <p:sldIdLst>
    <p:sldId id="275" r:id="rId2"/>
    <p:sldId id="256" r:id="rId3"/>
    <p:sldId id="268" r:id="rId4"/>
    <p:sldId id="293" r:id="rId5"/>
    <p:sldId id="278" r:id="rId6"/>
    <p:sldId id="279" r:id="rId7"/>
    <p:sldId id="282" r:id="rId8"/>
    <p:sldId id="281" r:id="rId9"/>
    <p:sldId id="272" r:id="rId10"/>
    <p:sldId id="298" r:id="rId11"/>
    <p:sldId id="274" r:id="rId12"/>
    <p:sldId id="299" r:id="rId13"/>
    <p:sldId id="269" r:id="rId14"/>
    <p:sldId id="270" r:id="rId15"/>
    <p:sldId id="271" r:id="rId16"/>
    <p:sldId id="300" r:id="rId17"/>
    <p:sldId id="260" r:id="rId18"/>
    <p:sldId id="302" r:id="rId19"/>
    <p:sldId id="303" r:id="rId20"/>
    <p:sldId id="257" r:id="rId21"/>
    <p:sldId id="283" r:id="rId22"/>
    <p:sldId id="304" r:id="rId23"/>
    <p:sldId id="297" r:id="rId24"/>
    <p:sldId id="273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59" d="100"/>
          <a:sy n="59" d="100"/>
        </p:scale>
        <p:origin x="-9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6677260058987478"/>
          <c:y val="3.8642032055637716E-2"/>
          <c:w val="0.51416091674107745"/>
          <c:h val="0.605385307166553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Marketable Yield (Bushels/acre)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Val val="1"/>
          </c:dLbls>
          <c:cat>
            <c:strRef>
              <c:f>Sheet1!$A$2:$A$8</c:f>
              <c:strCache>
                <c:ptCount val="7"/>
                <c:pt idx="0">
                  <c:v>Black Plastic</c:v>
                </c:pt>
                <c:pt idx="1">
                  <c:v>Poly coated Paper</c:v>
                </c:pt>
                <c:pt idx="2">
                  <c:v>Wax Paper</c:v>
                </c:pt>
                <c:pt idx="3">
                  <c:v>Butcher Paper</c:v>
                </c:pt>
                <c:pt idx="4">
                  <c:v>Bare Ground Hand Weed</c:v>
                </c:pt>
                <c:pt idx="5">
                  <c:v>Kraft Paper</c:v>
                </c:pt>
                <c:pt idx="6">
                  <c:v>Non Weeded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1104</c:v>
                </c:pt>
                <c:pt idx="1">
                  <c:v>1069</c:v>
                </c:pt>
                <c:pt idx="2">
                  <c:v>1038</c:v>
                </c:pt>
                <c:pt idx="3">
                  <c:v>1012</c:v>
                </c:pt>
                <c:pt idx="4">
                  <c:v>899</c:v>
                </c:pt>
                <c:pt idx="5">
                  <c:v>887</c:v>
                </c:pt>
                <c:pt idx="6">
                  <c:v>704</c:v>
                </c:pt>
              </c:numCache>
            </c:numRef>
          </c:val>
        </c:ser>
        <c:axId val="70504832"/>
        <c:axId val="70506368"/>
      </c:barChart>
      <c:lineChart>
        <c:grouping val="standard"/>
        <c:ser>
          <c:idx val="1"/>
          <c:order val="1"/>
          <c:tx>
            <c:strRef>
              <c:f>Sheet1!$C$1</c:f>
              <c:strCache>
                <c:ptCount val="1"/>
                <c:pt idx="0">
                  <c:v>Weed Pressure (g)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Black Plastic</c:v>
                </c:pt>
                <c:pt idx="1">
                  <c:v>Poly coated Paper</c:v>
                </c:pt>
                <c:pt idx="2">
                  <c:v>Wax Paper</c:v>
                </c:pt>
                <c:pt idx="3">
                  <c:v>Butcher Paper</c:v>
                </c:pt>
                <c:pt idx="4">
                  <c:v>Bare Ground Hand Weed</c:v>
                </c:pt>
                <c:pt idx="5">
                  <c:v>Kraft Paper</c:v>
                </c:pt>
                <c:pt idx="6">
                  <c:v>Non Weeded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28</c:v>
                </c:pt>
                <c:pt idx="1">
                  <c:v>57</c:v>
                </c:pt>
                <c:pt idx="2">
                  <c:v>157</c:v>
                </c:pt>
                <c:pt idx="3">
                  <c:v>110</c:v>
                </c:pt>
                <c:pt idx="4">
                  <c:v>19</c:v>
                </c:pt>
                <c:pt idx="5">
                  <c:v>256</c:v>
                </c:pt>
                <c:pt idx="6">
                  <c:v>510</c:v>
                </c:pt>
              </c:numCache>
            </c:numRef>
          </c:val>
        </c:ser>
        <c:marker val="1"/>
        <c:axId val="69273472"/>
        <c:axId val="69271552"/>
      </c:lineChart>
      <c:catAx>
        <c:axId val="7050483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0506368"/>
        <c:crosses val="autoZero"/>
        <c:auto val="1"/>
        <c:lblAlgn val="ctr"/>
        <c:lblOffset val="100"/>
      </c:catAx>
      <c:valAx>
        <c:axId val="705063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Squash Yield Bushels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70504832"/>
        <c:crosses val="autoZero"/>
        <c:crossBetween val="between"/>
      </c:valAx>
      <c:valAx>
        <c:axId val="69271552"/>
        <c:scaling>
          <c:orientation val="minMax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Weed</a:t>
                </a:r>
                <a:r>
                  <a:rPr lang="en-US" baseline="0" dirty="0" smtClean="0"/>
                  <a:t> biomass (g)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69273472"/>
        <c:crosses val="max"/>
        <c:crossBetween val="between"/>
      </c:valAx>
      <c:catAx>
        <c:axId val="69273472"/>
        <c:scaling>
          <c:orientation val="minMax"/>
        </c:scaling>
        <c:delete val="1"/>
        <c:axPos val="b"/>
        <c:tickLblPos val="none"/>
        <c:crossAx val="69271552"/>
        <c:crosses val="autoZero"/>
        <c:auto val="1"/>
        <c:lblAlgn val="ctr"/>
        <c:lblOffset val="100"/>
      </c:catAx>
      <c:spPr>
        <a:noFill/>
        <a:scene3d>
          <a:camera prst="orthographicFront"/>
          <a:lightRig rig="threePt" dir="t"/>
        </a:scene3d>
        <a:sp3d/>
      </c:spPr>
    </c:plotArea>
    <c:legend>
      <c:legendPos val="r"/>
      <c:layout>
        <c:manualLayout>
          <c:xMode val="edge"/>
          <c:yMode val="edge"/>
          <c:x val="0.68095354060123869"/>
          <c:y val="0.73987049842120178"/>
          <c:w val="0.30186432881456965"/>
          <c:h val="0.23599504376673797"/>
        </c:manualLayout>
      </c:layout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smtClean="0"/>
            </a:lvl1pPr>
          </a:lstStyle>
          <a:p>
            <a:pPr>
              <a:defRPr/>
            </a:pPr>
            <a:fld id="{9D2E1A1D-6590-49FC-819B-FAAC9EE18A2C}" type="datetimeFigureOut">
              <a:rPr lang="en-US"/>
              <a:pPr>
                <a:defRPr/>
              </a:pPr>
              <a:t>6/16/2010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70A1DAB-EF4C-422D-96DF-5FEEAB631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1CC94-3B0D-46D8-9C88-CF4BF293ABFF}" type="datetimeFigureOut">
              <a:rPr lang="en-US" smtClean="0"/>
              <a:pPr/>
              <a:t>6/16/2010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F55EA-63DB-4547-85B9-187ACBC1E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AA04-5642-4716-8BF8-26FED7949AD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AA04-5642-4716-8BF8-26FED7949AD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AA04-5642-4716-8BF8-26FED7949AD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63216B-D473-454F-9B8C-AC300DE92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313AEC-A06A-402B-AC1C-83F4995F7A1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E9C4C9-DFD6-4386-9EF0-3A4AB1CAA7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91D29-1C4B-493B-BD1C-496B83199CB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4C9361-A4A9-424E-9EA8-6696EFDA97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38D68EE-C310-4C6D-B6BD-075EF7EC17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6B48230-3822-448B-BAEF-FD57508EAD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9E76B97-0B69-4AB1-8D43-DE329B643D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671AFD2-F3F1-4744-BCD5-A7058D1F29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8560EE6-F97A-4520-8DF2-44E02CAE06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703E848E-3E1A-4BC7-98AD-30B00F9FCF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09326A79-6250-446B-BD69-42E8FA09F7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C736346-62C7-48D4-B3F8-1A1BA75C50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A2D50AD-2D72-495A-8428-73FA24A73B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4F00350-9096-40DB-ABBB-8BE4BE8548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E36CEF93-757B-4C59-AACF-5CFFF1C1B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9B7E6EA1-969B-4FB7-8FB4-B9F5C97A3E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hort003js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3048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Organic Weed </a:t>
            </a:r>
            <a:r>
              <a:rPr lang="en-US" sz="3600" dirty="0" smtClean="0"/>
              <a:t>Management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5257800"/>
            <a:ext cx="617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Mark Williams</a:t>
            </a:r>
          </a:p>
          <a:p>
            <a:pPr algn="ctr"/>
            <a:r>
              <a:rPr lang="en-US" sz="2800" dirty="0" smtClean="0"/>
              <a:t>University of Kentucky</a:t>
            </a:r>
          </a:p>
          <a:p>
            <a:pPr algn="ctr"/>
            <a:r>
              <a:rPr lang="en-US" sz="2800" dirty="0" smtClean="0"/>
              <a:t>Department of Horticulture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533400"/>
            <a:ext cx="7671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Types of Perennial Weeds and Examples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717040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Nature of the root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Stationary perennials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r>
                        <a:rPr lang="en-US" dirty="0" err="1" smtClean="0"/>
                        <a:t>Taprooted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Dandelion,</a:t>
                      </a:r>
                      <a:r>
                        <a:rPr lang="en-US" baseline="0" dirty="0" smtClean="0"/>
                        <a:t> burdock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Fibrous rooted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Broadleaf plantain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Wandering perennials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Bulb</a:t>
                      </a:r>
                      <a:r>
                        <a:rPr lang="en-US" baseline="0" dirty="0" smtClean="0"/>
                        <a:t> or tuber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 </a:t>
                      </a:r>
                      <a:r>
                        <a:rPr lang="en-US" dirty="0" err="1" smtClean="0"/>
                        <a:t>nutsedge</a:t>
                      </a:r>
                      <a:r>
                        <a:rPr lang="en-US" dirty="0" smtClean="0"/>
                        <a:t>, wild garlic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Shallow storage organ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Quackgrass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johnsongrass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Deep</a:t>
                      </a:r>
                      <a:r>
                        <a:rPr lang="en-US" baseline="0" dirty="0" smtClean="0"/>
                        <a:t> storage organ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Bindweed,</a:t>
                      </a:r>
                      <a:r>
                        <a:rPr lang="en-US" baseline="0" dirty="0" smtClean="0"/>
                        <a:t> Canada thistle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00200" y="51816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Mohler</a:t>
            </a:r>
            <a:r>
              <a:rPr lang="en-US" sz="1800" dirty="0" smtClean="0">
                <a:solidFill>
                  <a:schemeClr val="tx1"/>
                </a:solidFill>
              </a:rPr>
              <a:t>, 2003. In Organic Vegetable Management, NRAES-165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0"/>
            <a:ext cx="65532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378" y="304800"/>
            <a:ext cx="2843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Annual Weeds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6282489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Produce many small seeds (less then 2 mg)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Spreads risk of death by disturbance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Competition, in-row weeding, mulches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Limited resources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Emerge from top 1-2 inches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Tiny seedlings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Germination cues are important for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survival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Light, soil temp., oxygen, nitrate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Important for fallow cultivation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Season of germination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Germination-dormancy cycle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0" y="2390775"/>
            <a:ext cx="3314700" cy="2486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0" y="4876800"/>
            <a:ext cx="3352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Lambsquarters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ss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52400"/>
            <a:ext cx="647873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95600" y="3765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Parts of a Grass Plant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ss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95250"/>
            <a:ext cx="830580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43000"/>
            <a:ext cx="63246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200" dirty="0" smtClean="0">
                <a:solidFill>
                  <a:schemeClr val="tx1"/>
                </a:solidFill>
              </a:rPr>
              <a:t>Cotyledons (Seed Leaves): shape, venation, hairy or glabrous, coloration</a:t>
            </a:r>
          </a:p>
          <a:p>
            <a:pPr marL="457200" indent="-457200">
              <a:spcBef>
                <a:spcPct val="50000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2. True Leaves: arrangement on stem, shape, margins, venation, hairy or glabrous, </a:t>
            </a:r>
            <a:r>
              <a:rPr lang="en-US" sz="2200" dirty="0" err="1" smtClean="0">
                <a:solidFill>
                  <a:schemeClr val="tx1"/>
                </a:solidFill>
              </a:rPr>
              <a:t>pinnately</a:t>
            </a:r>
            <a:r>
              <a:rPr lang="en-US" sz="2200" dirty="0" smtClean="0">
                <a:solidFill>
                  <a:schemeClr val="tx1"/>
                </a:solidFill>
              </a:rPr>
              <a:t> or </a:t>
            </a:r>
            <a:r>
              <a:rPr lang="en-US" sz="2200" dirty="0" err="1" smtClean="0">
                <a:solidFill>
                  <a:schemeClr val="tx1"/>
                </a:solidFill>
              </a:rPr>
              <a:t>palmately</a:t>
            </a:r>
            <a:r>
              <a:rPr lang="en-US" sz="2200" dirty="0" smtClean="0">
                <a:solidFill>
                  <a:schemeClr val="tx1"/>
                </a:solidFill>
              </a:rPr>
              <a:t> lobed</a:t>
            </a:r>
          </a:p>
          <a:p>
            <a:pPr marL="457200" indent="-457200">
              <a:spcBef>
                <a:spcPct val="50000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3. Root System: perennial or annual</a:t>
            </a:r>
          </a:p>
          <a:p>
            <a:pPr marL="457200" indent="-457200">
              <a:spcBef>
                <a:spcPct val="50000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4. Other Characteristics: stem hairiness, odor, </a:t>
            </a:r>
            <a:r>
              <a:rPr lang="en-US" sz="2200" dirty="0" err="1" smtClean="0">
                <a:solidFill>
                  <a:schemeClr val="tx1"/>
                </a:solidFill>
              </a:rPr>
              <a:t>ocreas</a:t>
            </a:r>
            <a:endParaRPr lang="en-US" sz="2200" dirty="0" smtClean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4572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Identifying Broad Leaf Weed Seedlings</a:t>
            </a:r>
          </a:p>
          <a:p>
            <a:endParaRPr lang="en-US" sz="2800" dirty="0"/>
          </a:p>
        </p:txBody>
      </p:sp>
      <p:pic>
        <p:nvPicPr>
          <p:cNvPr id="5" name="Picture 2" descr="dedntl2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 t="5150" r="1451" b="4721"/>
          <a:stretch>
            <a:fillRect/>
          </a:stretch>
        </p:blipFill>
        <p:spPr bwMode="auto">
          <a:xfrm>
            <a:off x="762000" y="4114800"/>
            <a:ext cx="3276600" cy="226383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3" descr="hbtcrs2"/>
          <p:cNvPicPr>
            <a:picLocks noChangeAspect="1" noChangeArrowheads="1"/>
          </p:cNvPicPr>
          <p:nvPr/>
        </p:nvPicPr>
        <p:blipFill>
          <a:blip r:embed="rId4" cstate="print">
            <a:lum bright="12000" contrast="24000"/>
          </a:blip>
          <a:srcRect l="4366" r="3957" b="10504"/>
          <a:stretch>
            <a:fillRect/>
          </a:stretch>
        </p:blipFill>
        <p:spPr bwMode="auto">
          <a:xfrm>
            <a:off x="6096000" y="1905000"/>
            <a:ext cx="2479183" cy="419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638169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Henbit, Purple deadnettle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60960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Bittercress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685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/>
              <a:t>Organic Weed C</a:t>
            </a:r>
            <a:r>
              <a:rPr lang="en-US" sz="2800" dirty="0" smtClean="0"/>
              <a:t>ontrol Techniques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914400"/>
            <a:ext cx="7391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Management decisions influence weed pressure</a:t>
            </a:r>
          </a:p>
          <a:p>
            <a:endParaRPr lang="en-US" dirty="0" smtClean="0"/>
          </a:p>
          <a:p>
            <a:r>
              <a:rPr lang="en-US" dirty="0" smtClean="0"/>
              <a:t>Prevention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Rotation or crops, fields and tools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Growing cover </a:t>
            </a:r>
            <a:r>
              <a:rPr lang="en-US" dirty="0" smtClean="0">
                <a:solidFill>
                  <a:schemeClr val="tx1"/>
                </a:solidFill>
              </a:rPr>
              <a:t>crops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Composting animal manure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Cleaning implements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Controlling weeds in non-crop areas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Mulching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Suppression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Mechanical cultivation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Hand-hoeing and pulling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Flame-weeding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8497"/>
          <a:stretch>
            <a:fillRect/>
          </a:stretch>
        </p:blipFill>
        <p:spPr bwMode="auto">
          <a:xfrm>
            <a:off x="4876800" y="4088812"/>
            <a:ext cx="3657600" cy="22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838200" y="228600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Cultural Practices -Crop </a:t>
            </a:r>
            <a:r>
              <a:rPr lang="en-US" sz="3200" dirty="0"/>
              <a:t>Rotations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3850" y="838200"/>
            <a:ext cx="8458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Crop rotation subject weeds, diseases and insects to an ever-changing habitat, thereby reducing the proliferation of species that prefer certain conditions.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ultivation </a:t>
            </a:r>
            <a:r>
              <a:rPr lang="en-US" dirty="0">
                <a:solidFill>
                  <a:schemeClr val="tx1"/>
                </a:solidFill>
              </a:rPr>
              <a:t>regimes can be continuously changed with the rotations. 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0000" t="23000" r="18125" b="8000"/>
          <a:stretch>
            <a:fillRect/>
          </a:stretch>
        </p:blipFill>
        <p:spPr bwMode="auto">
          <a:xfrm>
            <a:off x="2590800" y="2590800"/>
            <a:ext cx="5496340" cy="383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0" y="6412468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Coleman, 1995. The New Organic Grower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r="14571" b="5200"/>
          <a:stretch>
            <a:fillRect/>
          </a:stretch>
        </p:blipFill>
        <p:spPr bwMode="auto">
          <a:xfrm>
            <a:off x="5302170" y="2209800"/>
            <a:ext cx="346083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52600" y="3048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Cultural Practices-Cover Crops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990600"/>
            <a:ext cx="4876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Short and long term control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Starves weeds of light, nutrients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Weakens perennials and reduces annual seed populations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Allelopathy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 err="1" smtClean="0">
                <a:solidFill>
                  <a:schemeClr val="tx1"/>
                </a:solidFill>
              </a:rPr>
              <a:t>Sudex</a:t>
            </a:r>
            <a:r>
              <a:rPr lang="en-US" dirty="0" smtClean="0">
                <a:solidFill>
                  <a:schemeClr val="tx1"/>
                </a:solidFill>
              </a:rPr>
              <a:t>, ryegrass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Warm-season: buckwheat, </a:t>
            </a:r>
            <a:r>
              <a:rPr lang="en-US" dirty="0" err="1" smtClean="0">
                <a:solidFill>
                  <a:schemeClr val="tx1"/>
                </a:solidFill>
              </a:rPr>
              <a:t>sudex</a:t>
            </a:r>
            <a:r>
              <a:rPr lang="en-US" dirty="0" smtClean="0">
                <a:solidFill>
                  <a:schemeClr val="tx1"/>
                </a:solidFill>
              </a:rPr>
              <a:t>, millet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Cool-season: oats, field peas, ryegrass, hairy vetch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3810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Additional Cultural Practices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905000"/>
            <a:ext cx="64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Stale seedbeds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Interseeding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Mowing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Placement of resources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Crop establishment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9" descr="IMG_0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2209800"/>
            <a:ext cx="4038600" cy="269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57200" y="639763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/>
              <a:t>Organic Weed Management - Overview </a:t>
            </a:r>
            <a:endParaRPr lang="en-US" sz="3200" b="1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914400" y="4637544"/>
            <a:ext cx="7543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Weed Impact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Weed </a:t>
            </a:r>
            <a:r>
              <a:rPr lang="en-US" dirty="0" smtClean="0">
                <a:solidFill>
                  <a:schemeClr val="tx1"/>
                </a:solidFill>
              </a:rPr>
              <a:t>biology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Control </a:t>
            </a:r>
            <a:r>
              <a:rPr lang="en-US" dirty="0" smtClean="0">
                <a:solidFill>
                  <a:schemeClr val="tx1"/>
                </a:solidFill>
              </a:rPr>
              <a:t>Techniques</a:t>
            </a:r>
          </a:p>
          <a:p>
            <a:pPr>
              <a:spcBef>
                <a:spcPct val="50000"/>
              </a:spcBef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51450" y="1600200"/>
            <a:ext cx="2836863" cy="45307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" y="1372612"/>
            <a:ext cx="441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“Weeds are plants that are especially successful at colonizing disturbed but potentially productive sites, and at maintaining their abundance under conditions or repeated disturbance” (</a:t>
            </a:r>
            <a:r>
              <a:rPr lang="en-US" dirty="0" err="1" smtClean="0">
                <a:solidFill>
                  <a:schemeClr val="tx1"/>
                </a:solidFill>
              </a:rPr>
              <a:t>Mohler</a:t>
            </a:r>
            <a:r>
              <a:rPr lang="en-US" dirty="0" smtClean="0">
                <a:solidFill>
                  <a:schemeClr val="tx1"/>
                </a:solidFill>
              </a:rPr>
              <a:t> 2001)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95300" y="2286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Weed Control Through Cultivation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09600" y="1066800"/>
            <a:ext cx="79248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Equipment for </a:t>
            </a:r>
            <a:r>
              <a:rPr lang="en-US" dirty="0" err="1">
                <a:solidFill>
                  <a:schemeClr val="tx1"/>
                </a:solidFill>
              </a:rPr>
              <a:t>preemergence</a:t>
            </a:r>
            <a:r>
              <a:rPr lang="en-US" dirty="0">
                <a:solidFill>
                  <a:schemeClr val="tx1"/>
                </a:solidFill>
              </a:rPr>
              <a:t> cultivation (blind cultivation) (flex-tine </a:t>
            </a:r>
            <a:r>
              <a:rPr lang="en-US" dirty="0" err="1">
                <a:solidFill>
                  <a:schemeClr val="tx1"/>
                </a:solidFill>
              </a:rPr>
              <a:t>weeders</a:t>
            </a:r>
            <a:r>
              <a:rPr lang="en-US" dirty="0">
                <a:solidFill>
                  <a:schemeClr val="tx1"/>
                </a:solidFill>
              </a:rPr>
              <a:t>, rotary hoes)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Equipment for </a:t>
            </a:r>
            <a:r>
              <a:rPr lang="en-US" dirty="0" err="1">
                <a:solidFill>
                  <a:schemeClr val="tx1"/>
                </a:solidFill>
              </a:rPr>
              <a:t>postemergence</a:t>
            </a:r>
            <a:r>
              <a:rPr lang="en-US" dirty="0">
                <a:solidFill>
                  <a:schemeClr val="tx1"/>
                </a:solidFill>
              </a:rPr>
              <a:t> cultivation (basket </a:t>
            </a:r>
            <a:r>
              <a:rPr lang="en-US" dirty="0" err="1">
                <a:solidFill>
                  <a:schemeClr val="tx1"/>
                </a:solidFill>
              </a:rPr>
              <a:t>weeders</a:t>
            </a:r>
            <a:r>
              <a:rPr lang="en-US" dirty="0">
                <a:solidFill>
                  <a:schemeClr val="tx1"/>
                </a:solidFill>
              </a:rPr>
              <a:t>, finger </a:t>
            </a:r>
            <a:r>
              <a:rPr lang="en-US" dirty="0" err="1">
                <a:solidFill>
                  <a:schemeClr val="tx1"/>
                </a:solidFill>
              </a:rPr>
              <a:t>weeders</a:t>
            </a:r>
            <a:r>
              <a:rPr lang="en-US" dirty="0">
                <a:solidFill>
                  <a:schemeClr val="tx1"/>
                </a:solidFill>
              </a:rPr>
              <a:t>, rolling cultivators, sweeps, flamers)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Cultivation tools vary in aggressiveness and can cultivate between rows or within rows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Cultivation implements may dislodge, cut or bury plants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Proper </a:t>
            </a:r>
            <a:r>
              <a:rPr lang="en-US" dirty="0">
                <a:solidFill>
                  <a:schemeClr val="tx1"/>
                </a:solidFill>
              </a:rPr>
              <a:t>timing of cultivation is critical (get weeds when they are small</a:t>
            </a:r>
            <a:r>
              <a:rPr lang="en-US" dirty="0" smtClean="0">
                <a:solidFill>
                  <a:schemeClr val="tx1"/>
                </a:solidFill>
              </a:rPr>
              <a:t>), setup for speed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Matching the tool to the crop, the weed and the soil condition is key. Versatility is important.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Cultivation - Matching the tool to the production system</a:t>
            </a:r>
            <a:endParaRPr lang="en-US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 descr="SSAWG 2009 Pictures 01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19600" y="2286000"/>
            <a:ext cx="4495800" cy="337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 descr="IMG_091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3415" y="2667000"/>
            <a:ext cx="4039985" cy="2693324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Cultivation - Matching the tool to the production system</a:t>
            </a:r>
            <a:endParaRPr lang="en-US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38400"/>
            <a:ext cx="4267200" cy="320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Documents and Settings\mwilliam\Desktop\DSCN8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828800"/>
            <a:ext cx="4409317" cy="33067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2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8900" y="2514600"/>
            <a:ext cx="6515100" cy="4343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Content Placeholder 3" descr="IMG_094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24600" cy="4216400"/>
          </a:xfr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53200" y="914400"/>
            <a:ext cx="24366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It’s all in the</a:t>
            </a:r>
          </a:p>
          <a:p>
            <a:pPr algn="ctr"/>
            <a:r>
              <a:rPr lang="en-US" sz="3200" b="1" dirty="0" smtClean="0"/>
              <a:t>management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mawillia.AD\My Documents\Seminars\Organic seminars\15 year Rodale tria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713" y="228600"/>
            <a:ext cx="7648575" cy="58023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60960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http://newfarm.rodaleinstitute.org/depts/weeds/index.shtml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69342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do weeds impact crop production?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Competition (light, water, nutrients, space)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Consistently present every year (not host specific)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May encourage insect and disease problems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Poor wedding = increased pressure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“</a:t>
            </a:r>
            <a:r>
              <a:rPr lang="en-US" dirty="0" smtClean="0">
                <a:solidFill>
                  <a:schemeClr val="tx1"/>
                </a:solidFill>
              </a:rPr>
              <a:t>One year’s seeding…’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Increased </a:t>
            </a:r>
            <a:r>
              <a:rPr lang="en-US" dirty="0" smtClean="0">
                <a:solidFill>
                  <a:schemeClr val="tx1"/>
                </a:solidFill>
              </a:rPr>
              <a:t>harvest cost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Primary pest problem for organic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growers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3" descr="Untitled-40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9484" y="3581400"/>
            <a:ext cx="3123516" cy="23373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43600" y="59436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Hairy </a:t>
            </a:r>
            <a:r>
              <a:rPr lang="en-US" dirty="0" err="1" smtClean="0">
                <a:solidFill>
                  <a:schemeClr val="tx1"/>
                </a:solidFill>
              </a:rPr>
              <a:t>Galinsoga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Weed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About 1000 seeds/yd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on average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About 50% of the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seedbank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is from previous year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Can reduce weeds by 50% by controlling for one year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One pigweed can produce 500,000 seed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501775" y="6172200"/>
            <a:ext cx="4975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Forcella</a:t>
            </a:r>
            <a:r>
              <a:rPr lang="en-US" dirty="0">
                <a:latin typeface="Calibri" pitchFamily="34" charset="0"/>
              </a:rPr>
              <a:t> and </a:t>
            </a:r>
            <a:r>
              <a:rPr lang="en-US" dirty="0" err="1">
                <a:latin typeface="Calibri" pitchFamily="34" charset="0"/>
              </a:rPr>
              <a:t>Teasedale</a:t>
            </a:r>
            <a:r>
              <a:rPr lang="en-US" dirty="0">
                <a:latin typeface="Calibri" pitchFamily="34" charset="0"/>
              </a:rPr>
              <a:t>, 2003, Agricultural Research</a:t>
            </a:r>
          </a:p>
        </p:txBody>
      </p:sp>
      <p:pic>
        <p:nvPicPr>
          <p:cNvPr id="1331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1752600"/>
            <a:ext cx="2566988" cy="3957638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Squash Yields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990600" y="1397000"/>
          <a:ext cx="7391400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0800" y="6153090"/>
            <a:ext cx="2601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Yield decreases of 20%</a:t>
            </a:r>
            <a:endParaRPr lang="en-US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Weed Management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Weeds harbor insect pests (pigweed and beet armyworm)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352800"/>
            <a:ext cx="3436938" cy="2681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590800"/>
            <a:ext cx="3400425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Weeds harbor diseases</a:t>
            </a:r>
            <a:endParaRPr 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 descr="106 Tomato TSWV (John Hartman, UK) N10-51.t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3581400"/>
            <a:ext cx="5029200" cy="3013769"/>
          </a:xfrm>
          <a:ln>
            <a:solidFill>
              <a:schemeClr val="bg1"/>
            </a:solidFill>
          </a:ln>
        </p:spPr>
      </p:pic>
      <p:pic>
        <p:nvPicPr>
          <p:cNvPr id="6" name="Content Placeholder 5" descr="107 Tomato TSWV-leaves (Alfredo Martinez, UGA).t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24400" y="1676400"/>
            <a:ext cx="4038600" cy="2528069"/>
          </a:xfr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28600" y="1905000"/>
            <a:ext cx="4511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Tomato spotted wilt virus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Weeds Harbor Diseases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80200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533400" y="6059488"/>
            <a:ext cx="8305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Riley et al., 2005.  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Thrips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 as vectors of TSWV, In: 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Tospoviruses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 in 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solanaceous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 and other crops in the coastal plain of GA.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fecy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038225"/>
            <a:ext cx="90678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4200" y="3048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Plant Life Cycles</a:t>
            </a:r>
            <a:endParaRPr lang="en-US" sz="2800" dirty="0"/>
          </a:p>
        </p:txBody>
      </p:sp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622</TotalTime>
  <Words>693</Words>
  <Application>Microsoft Office PowerPoint</Application>
  <PresentationFormat>On-screen Show (4:3)</PresentationFormat>
  <Paragraphs>161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Foundry</vt:lpstr>
      <vt:lpstr>Slide 1</vt:lpstr>
      <vt:lpstr>Slide 2</vt:lpstr>
      <vt:lpstr>Slide 3</vt:lpstr>
      <vt:lpstr>Weed Management</vt:lpstr>
      <vt:lpstr>Squash Yields</vt:lpstr>
      <vt:lpstr>Weed Management</vt:lpstr>
      <vt:lpstr>Weeds harbor diseases</vt:lpstr>
      <vt:lpstr>Weeds Harbor Diseases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Cultivation - Matching the tool to the production system</vt:lpstr>
      <vt:lpstr>Cultivation - Matching the tool to the production system</vt:lpstr>
      <vt:lpstr>Slide 23</vt:lpstr>
      <vt:lpstr>Slide 24</vt:lpstr>
    </vt:vector>
  </TitlesOfParts>
  <Company>Horticulture, U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 </dc:creator>
  <cp:lastModifiedBy>mwilliam</cp:lastModifiedBy>
  <cp:revision>30</cp:revision>
  <dcterms:created xsi:type="dcterms:W3CDTF">2002-04-22T00:55:50Z</dcterms:created>
  <dcterms:modified xsi:type="dcterms:W3CDTF">2010-06-16T10:36:35Z</dcterms:modified>
</cp:coreProperties>
</file>