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257" r:id="rId3"/>
    <p:sldId id="277" r:id="rId4"/>
    <p:sldId id="271" r:id="rId5"/>
    <p:sldId id="310" r:id="rId6"/>
    <p:sldId id="301" r:id="rId7"/>
    <p:sldId id="299" r:id="rId8"/>
    <p:sldId id="300" r:id="rId9"/>
    <p:sldId id="302" r:id="rId10"/>
    <p:sldId id="275" r:id="rId11"/>
    <p:sldId id="258" r:id="rId12"/>
    <p:sldId id="259" r:id="rId13"/>
    <p:sldId id="311" r:id="rId14"/>
    <p:sldId id="282" r:id="rId15"/>
    <p:sldId id="273" r:id="rId16"/>
    <p:sldId id="312" r:id="rId17"/>
    <p:sldId id="284" r:id="rId18"/>
    <p:sldId id="283" r:id="rId19"/>
    <p:sldId id="276" r:id="rId20"/>
    <p:sldId id="262" r:id="rId21"/>
    <p:sldId id="272" r:id="rId22"/>
    <p:sldId id="304" r:id="rId23"/>
    <p:sldId id="305" r:id="rId24"/>
    <p:sldId id="286" r:id="rId25"/>
    <p:sldId id="306" r:id="rId26"/>
    <p:sldId id="313" r:id="rId27"/>
    <p:sldId id="278" r:id="rId28"/>
    <p:sldId id="264" r:id="rId29"/>
    <p:sldId id="291" r:id="rId30"/>
    <p:sldId id="314" r:id="rId31"/>
    <p:sldId id="289" r:id="rId32"/>
    <p:sldId id="266" r:id="rId33"/>
    <p:sldId id="294" r:id="rId34"/>
    <p:sldId id="315" r:id="rId35"/>
    <p:sldId id="307" r:id="rId36"/>
    <p:sldId id="293" r:id="rId37"/>
    <p:sldId id="292" r:id="rId38"/>
    <p:sldId id="287" r:id="rId39"/>
    <p:sldId id="288" r:id="rId40"/>
    <p:sldId id="280" r:id="rId41"/>
    <p:sldId id="281" r:id="rId42"/>
    <p:sldId id="297" r:id="rId43"/>
    <p:sldId id="285" r:id="rId44"/>
    <p:sldId id="316" r:id="rId45"/>
    <p:sldId id="317" r:id="rId46"/>
    <p:sldId id="318" r:id="rId47"/>
    <p:sldId id="279" r:id="rId48"/>
  </p:sldIdLst>
  <p:sldSz cx="9144000" cy="6858000" type="screen4x3"/>
  <p:notesSz cx="6858000" cy="9144000"/>
  <p:defaultTextStyle>
    <a:defPPr>
      <a:defRPr lang="en-US"/>
    </a:defPPr>
    <a:lvl1pPr algn="l" rtl="0" fontAlgn="base">
      <a:spcBef>
        <a:spcPct val="0"/>
      </a:spcBef>
      <a:spcAft>
        <a:spcPct val="0"/>
      </a:spcAft>
      <a:defRPr sz="4000" kern="1200">
        <a:solidFill>
          <a:schemeClr val="tx1"/>
        </a:solidFill>
        <a:latin typeface="Arial" charset="0"/>
        <a:ea typeface="+mn-ea"/>
        <a:cs typeface="Arial" charset="0"/>
      </a:defRPr>
    </a:lvl1pPr>
    <a:lvl2pPr marL="457200" algn="l" rtl="0" fontAlgn="base">
      <a:spcBef>
        <a:spcPct val="0"/>
      </a:spcBef>
      <a:spcAft>
        <a:spcPct val="0"/>
      </a:spcAft>
      <a:defRPr sz="4000" kern="1200">
        <a:solidFill>
          <a:schemeClr val="tx1"/>
        </a:solidFill>
        <a:latin typeface="Arial" charset="0"/>
        <a:ea typeface="+mn-ea"/>
        <a:cs typeface="Arial" charset="0"/>
      </a:defRPr>
    </a:lvl2pPr>
    <a:lvl3pPr marL="914400" algn="l" rtl="0" fontAlgn="base">
      <a:spcBef>
        <a:spcPct val="0"/>
      </a:spcBef>
      <a:spcAft>
        <a:spcPct val="0"/>
      </a:spcAft>
      <a:defRPr sz="4000" kern="1200">
        <a:solidFill>
          <a:schemeClr val="tx1"/>
        </a:solidFill>
        <a:latin typeface="Arial" charset="0"/>
        <a:ea typeface="+mn-ea"/>
        <a:cs typeface="Arial" charset="0"/>
      </a:defRPr>
    </a:lvl3pPr>
    <a:lvl4pPr marL="1371600" algn="l" rtl="0" fontAlgn="base">
      <a:spcBef>
        <a:spcPct val="0"/>
      </a:spcBef>
      <a:spcAft>
        <a:spcPct val="0"/>
      </a:spcAft>
      <a:defRPr sz="4000" kern="1200">
        <a:solidFill>
          <a:schemeClr val="tx1"/>
        </a:solidFill>
        <a:latin typeface="Arial" charset="0"/>
        <a:ea typeface="+mn-ea"/>
        <a:cs typeface="Arial" charset="0"/>
      </a:defRPr>
    </a:lvl4pPr>
    <a:lvl5pPr marL="1828800" algn="l" rtl="0" fontAlgn="base">
      <a:spcBef>
        <a:spcPct val="0"/>
      </a:spcBef>
      <a:spcAft>
        <a:spcPct val="0"/>
      </a:spcAft>
      <a:defRPr sz="4000" kern="1200">
        <a:solidFill>
          <a:schemeClr val="tx1"/>
        </a:solidFill>
        <a:latin typeface="Arial" charset="0"/>
        <a:ea typeface="+mn-ea"/>
        <a:cs typeface="Arial" charset="0"/>
      </a:defRPr>
    </a:lvl5pPr>
    <a:lvl6pPr marL="2286000" algn="l" defTabSz="914400" rtl="0" eaLnBrk="1" latinLnBrk="0" hangingPunct="1">
      <a:defRPr sz="4000" kern="1200">
        <a:solidFill>
          <a:schemeClr val="tx1"/>
        </a:solidFill>
        <a:latin typeface="Arial" charset="0"/>
        <a:ea typeface="+mn-ea"/>
        <a:cs typeface="Arial" charset="0"/>
      </a:defRPr>
    </a:lvl6pPr>
    <a:lvl7pPr marL="2743200" algn="l" defTabSz="914400" rtl="0" eaLnBrk="1" latinLnBrk="0" hangingPunct="1">
      <a:defRPr sz="4000" kern="1200">
        <a:solidFill>
          <a:schemeClr val="tx1"/>
        </a:solidFill>
        <a:latin typeface="Arial" charset="0"/>
        <a:ea typeface="+mn-ea"/>
        <a:cs typeface="Arial" charset="0"/>
      </a:defRPr>
    </a:lvl7pPr>
    <a:lvl8pPr marL="3200400" algn="l" defTabSz="914400" rtl="0" eaLnBrk="1" latinLnBrk="0" hangingPunct="1">
      <a:defRPr sz="4000" kern="1200">
        <a:solidFill>
          <a:schemeClr val="tx1"/>
        </a:solidFill>
        <a:latin typeface="Arial" charset="0"/>
        <a:ea typeface="+mn-ea"/>
        <a:cs typeface="Arial" charset="0"/>
      </a:defRPr>
    </a:lvl8pPr>
    <a:lvl9pPr marL="3657600" algn="l" defTabSz="914400" rtl="0" eaLnBrk="1" latinLnBrk="0" hangingPunct="1">
      <a:defRPr sz="40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A1E5"/>
    <a:srgbClr val="009900"/>
    <a:srgbClr val="0033CC"/>
    <a:srgbClr val="DC04A3"/>
    <a:srgbClr val="CC0498"/>
    <a:srgbClr val="E7E71B"/>
    <a:srgbClr val="99037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49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Owner\Documents\Contracts%20and%20Grants\SARE\Aerator2010\data\Data2011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Forage</a:t>
            </a:r>
            <a:r>
              <a:rPr lang="en-US" baseline="0"/>
              <a:t> Growth May 9</a:t>
            </a:r>
            <a:endParaRPr lang="en-US"/>
          </a:p>
        </c:rich>
      </c:tx>
    </c:title>
    <c:plotArea>
      <c:layout/>
      <c:barChart>
        <c:barDir val="col"/>
        <c:grouping val="clustered"/>
        <c:ser>
          <c:idx val="0"/>
          <c:order val="0"/>
          <c:tx>
            <c:strRef>
              <c:f>Sheldon!$M$8</c:f>
              <c:strCache>
                <c:ptCount val="1"/>
                <c:pt idx="0">
                  <c:v>Rep 1</c:v>
                </c:pt>
              </c:strCache>
            </c:strRef>
          </c:tx>
          <c:cat>
            <c:strRef>
              <c:f>Sheldon!$N$7:$Q$7</c:f>
              <c:strCache>
                <c:ptCount val="4"/>
                <c:pt idx="0">
                  <c:v>Control</c:v>
                </c:pt>
                <c:pt idx="1">
                  <c:v>One</c:v>
                </c:pt>
                <c:pt idx="2">
                  <c:v>Two</c:v>
                </c:pt>
                <c:pt idx="3">
                  <c:v>Three</c:v>
                </c:pt>
              </c:strCache>
            </c:strRef>
          </c:cat>
          <c:val>
            <c:numRef>
              <c:f>Sheldon!$N$8:$Q$8</c:f>
              <c:numCache>
                <c:formatCode>General</c:formatCode>
                <c:ptCount val="4"/>
                <c:pt idx="0">
                  <c:v>7.2</c:v>
                </c:pt>
                <c:pt idx="1">
                  <c:v>7.4</c:v>
                </c:pt>
                <c:pt idx="2">
                  <c:v>9</c:v>
                </c:pt>
                <c:pt idx="3">
                  <c:v>7.8</c:v>
                </c:pt>
              </c:numCache>
            </c:numRef>
          </c:val>
        </c:ser>
        <c:ser>
          <c:idx val="1"/>
          <c:order val="1"/>
          <c:tx>
            <c:strRef>
              <c:f>Sheldon!$M$9</c:f>
              <c:strCache>
                <c:ptCount val="1"/>
                <c:pt idx="0">
                  <c:v>Rep 2</c:v>
                </c:pt>
              </c:strCache>
            </c:strRef>
          </c:tx>
          <c:cat>
            <c:strRef>
              <c:f>Sheldon!$N$7:$Q$7</c:f>
              <c:strCache>
                <c:ptCount val="4"/>
                <c:pt idx="0">
                  <c:v>Control</c:v>
                </c:pt>
                <c:pt idx="1">
                  <c:v>One</c:v>
                </c:pt>
                <c:pt idx="2">
                  <c:v>Two</c:v>
                </c:pt>
                <c:pt idx="3">
                  <c:v>Three</c:v>
                </c:pt>
              </c:strCache>
            </c:strRef>
          </c:cat>
          <c:val>
            <c:numRef>
              <c:f>Sheldon!$N$9:$Q$9</c:f>
              <c:numCache>
                <c:formatCode>General</c:formatCode>
                <c:ptCount val="4"/>
                <c:pt idx="0">
                  <c:v>6.4</c:v>
                </c:pt>
                <c:pt idx="1">
                  <c:v>5.8</c:v>
                </c:pt>
                <c:pt idx="2">
                  <c:v>7.4</c:v>
                </c:pt>
                <c:pt idx="3">
                  <c:v>6</c:v>
                </c:pt>
              </c:numCache>
            </c:numRef>
          </c:val>
        </c:ser>
        <c:ser>
          <c:idx val="2"/>
          <c:order val="2"/>
          <c:tx>
            <c:strRef>
              <c:f>Sheldon!$M$10</c:f>
              <c:strCache>
                <c:ptCount val="1"/>
                <c:pt idx="0">
                  <c:v>Rep 3</c:v>
                </c:pt>
              </c:strCache>
            </c:strRef>
          </c:tx>
          <c:spPr>
            <a:solidFill>
              <a:srgbClr val="92D050"/>
            </a:solidFill>
          </c:spPr>
          <c:cat>
            <c:strRef>
              <c:f>Sheldon!$N$7:$Q$7</c:f>
              <c:strCache>
                <c:ptCount val="4"/>
                <c:pt idx="0">
                  <c:v>Control</c:v>
                </c:pt>
                <c:pt idx="1">
                  <c:v>One</c:v>
                </c:pt>
                <c:pt idx="2">
                  <c:v>Two</c:v>
                </c:pt>
                <c:pt idx="3">
                  <c:v>Three</c:v>
                </c:pt>
              </c:strCache>
            </c:strRef>
          </c:cat>
          <c:val>
            <c:numRef>
              <c:f>Sheldon!$N$10:$Q$10</c:f>
              <c:numCache>
                <c:formatCode>General</c:formatCode>
                <c:ptCount val="4"/>
                <c:pt idx="0">
                  <c:v>7.8</c:v>
                </c:pt>
                <c:pt idx="1">
                  <c:v>8</c:v>
                </c:pt>
                <c:pt idx="2">
                  <c:v>7.4</c:v>
                </c:pt>
                <c:pt idx="3">
                  <c:v>7</c:v>
                </c:pt>
              </c:numCache>
            </c:numRef>
          </c:val>
        </c:ser>
        <c:axId val="68516864"/>
        <c:axId val="68576000"/>
      </c:barChart>
      <c:catAx>
        <c:axId val="68516864"/>
        <c:scaling>
          <c:orientation val="minMax"/>
        </c:scaling>
        <c:axPos val="b"/>
        <c:majorTickMark val="none"/>
        <c:tickLblPos val="nextTo"/>
        <c:crossAx val="68576000"/>
        <c:crosses val="autoZero"/>
        <c:auto val="1"/>
        <c:lblAlgn val="ctr"/>
        <c:lblOffset val="100"/>
      </c:catAx>
      <c:valAx>
        <c:axId val="68576000"/>
        <c:scaling>
          <c:orientation val="minMax"/>
        </c:scaling>
        <c:axPos val="l"/>
        <c:majorGridlines/>
        <c:title>
          <c:tx>
            <c:rich>
              <a:bodyPr/>
              <a:lstStyle/>
              <a:p>
                <a:pPr>
                  <a:defRPr/>
                </a:pPr>
                <a:r>
                  <a:rPr lang="en-US"/>
                  <a:t>Height in Inches</a:t>
                </a:r>
              </a:p>
            </c:rich>
          </c:tx>
        </c:title>
        <c:numFmt formatCode="General" sourceLinked="1"/>
        <c:majorTickMark val="none"/>
        <c:tickLblPos val="nextTo"/>
        <c:crossAx val="68516864"/>
        <c:crosses val="autoZero"/>
        <c:crossBetween val="between"/>
      </c:valAx>
      <c:dTable>
        <c:showHorzBorder val="1"/>
        <c:showVertBorder val="1"/>
        <c:showOutline val="1"/>
        <c:showKeys val="1"/>
      </c:dTable>
    </c:plotArea>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Dry Hay equilivant - 1st Cut</a:t>
            </a:r>
          </a:p>
        </c:rich>
      </c:tx>
      <c:layout>
        <c:manualLayout>
          <c:xMode val="edge"/>
          <c:yMode val="edge"/>
          <c:x val="0.31464394253349909"/>
          <c:y val="2.7777777777777821E-2"/>
        </c:manualLayout>
      </c:layout>
    </c:title>
    <c:plotArea>
      <c:layout/>
      <c:barChart>
        <c:barDir val="col"/>
        <c:grouping val="clustered"/>
        <c:ser>
          <c:idx val="0"/>
          <c:order val="0"/>
          <c:cat>
            <c:strRef>
              <c:f>SewardDryMatter!$A$7:$A$21</c:f>
              <c:strCache>
                <c:ptCount val="15"/>
                <c:pt idx="0">
                  <c:v>P1-C</c:v>
                </c:pt>
                <c:pt idx="1">
                  <c:v>P1-1</c:v>
                </c:pt>
                <c:pt idx="2">
                  <c:v>P1-2</c:v>
                </c:pt>
                <c:pt idx="4">
                  <c:v>P2-C </c:v>
                </c:pt>
                <c:pt idx="5">
                  <c:v>P2-1</c:v>
                </c:pt>
                <c:pt idx="6">
                  <c:v>P2-2</c:v>
                </c:pt>
                <c:pt idx="8">
                  <c:v>P3-C</c:v>
                </c:pt>
                <c:pt idx="9">
                  <c:v>P3-1</c:v>
                </c:pt>
                <c:pt idx="10">
                  <c:v>P3-2</c:v>
                </c:pt>
                <c:pt idx="12">
                  <c:v>P4-C</c:v>
                </c:pt>
                <c:pt idx="13">
                  <c:v>P4-1</c:v>
                </c:pt>
                <c:pt idx="14">
                  <c:v>P4-2</c:v>
                </c:pt>
              </c:strCache>
            </c:strRef>
          </c:cat>
          <c:val>
            <c:numRef>
              <c:f>SewardDryMatter!$B$7:$B$21</c:f>
            </c:numRef>
          </c:val>
        </c:ser>
        <c:ser>
          <c:idx val="1"/>
          <c:order val="1"/>
          <c:cat>
            <c:strRef>
              <c:f>SewardDryMatter!$A$7:$A$21</c:f>
              <c:strCache>
                <c:ptCount val="15"/>
                <c:pt idx="0">
                  <c:v>P1-C</c:v>
                </c:pt>
                <c:pt idx="1">
                  <c:v>P1-1</c:v>
                </c:pt>
                <c:pt idx="2">
                  <c:v>P1-2</c:v>
                </c:pt>
                <c:pt idx="4">
                  <c:v>P2-C </c:v>
                </c:pt>
                <c:pt idx="5">
                  <c:v>P2-1</c:v>
                </c:pt>
                <c:pt idx="6">
                  <c:v>P2-2</c:v>
                </c:pt>
                <c:pt idx="8">
                  <c:v>P3-C</c:v>
                </c:pt>
                <c:pt idx="9">
                  <c:v>P3-1</c:v>
                </c:pt>
                <c:pt idx="10">
                  <c:v>P3-2</c:v>
                </c:pt>
                <c:pt idx="12">
                  <c:v>P4-C</c:v>
                </c:pt>
                <c:pt idx="13">
                  <c:v>P4-1</c:v>
                </c:pt>
                <c:pt idx="14">
                  <c:v>P4-2</c:v>
                </c:pt>
              </c:strCache>
            </c:strRef>
          </c:cat>
          <c:val>
            <c:numRef>
              <c:f>SewardDryMatter!$C$7:$C$21</c:f>
            </c:numRef>
          </c:val>
        </c:ser>
        <c:ser>
          <c:idx val="2"/>
          <c:order val="2"/>
          <c:cat>
            <c:strRef>
              <c:f>SewardDryMatter!$A$7:$A$21</c:f>
              <c:strCache>
                <c:ptCount val="15"/>
                <c:pt idx="0">
                  <c:v>P1-C</c:v>
                </c:pt>
                <c:pt idx="1">
                  <c:v>P1-1</c:v>
                </c:pt>
                <c:pt idx="2">
                  <c:v>P1-2</c:v>
                </c:pt>
                <c:pt idx="4">
                  <c:v>P2-C </c:v>
                </c:pt>
                <c:pt idx="5">
                  <c:v>P2-1</c:v>
                </c:pt>
                <c:pt idx="6">
                  <c:v>P2-2</c:v>
                </c:pt>
                <c:pt idx="8">
                  <c:v>P3-C</c:v>
                </c:pt>
                <c:pt idx="9">
                  <c:v>P3-1</c:v>
                </c:pt>
                <c:pt idx="10">
                  <c:v>P3-2</c:v>
                </c:pt>
                <c:pt idx="12">
                  <c:v>P4-C</c:v>
                </c:pt>
                <c:pt idx="13">
                  <c:v>P4-1</c:v>
                </c:pt>
                <c:pt idx="14">
                  <c:v>P4-2</c:v>
                </c:pt>
              </c:strCache>
            </c:strRef>
          </c:cat>
          <c:val>
            <c:numRef>
              <c:f>SewardDryMatter!$D$7:$D$21</c:f>
            </c:numRef>
          </c:val>
        </c:ser>
        <c:ser>
          <c:idx val="3"/>
          <c:order val="3"/>
          <c:cat>
            <c:strRef>
              <c:f>SewardDryMatter!$A$7:$A$21</c:f>
              <c:strCache>
                <c:ptCount val="15"/>
                <c:pt idx="0">
                  <c:v>P1-C</c:v>
                </c:pt>
                <c:pt idx="1">
                  <c:v>P1-1</c:v>
                </c:pt>
                <c:pt idx="2">
                  <c:v>P1-2</c:v>
                </c:pt>
                <c:pt idx="4">
                  <c:v>P2-C </c:v>
                </c:pt>
                <c:pt idx="5">
                  <c:v>P2-1</c:v>
                </c:pt>
                <c:pt idx="6">
                  <c:v>P2-2</c:v>
                </c:pt>
                <c:pt idx="8">
                  <c:v>P3-C</c:v>
                </c:pt>
                <c:pt idx="9">
                  <c:v>P3-1</c:v>
                </c:pt>
                <c:pt idx="10">
                  <c:v>P3-2</c:v>
                </c:pt>
                <c:pt idx="12">
                  <c:v>P4-C</c:v>
                </c:pt>
                <c:pt idx="13">
                  <c:v>P4-1</c:v>
                </c:pt>
                <c:pt idx="14">
                  <c:v>P4-2</c:v>
                </c:pt>
              </c:strCache>
            </c:strRef>
          </c:cat>
          <c:val>
            <c:numRef>
              <c:f>SewardDryMatter!$E$7:$E$21</c:f>
              <c:numCache>
                <c:formatCode>0.00</c:formatCode>
                <c:ptCount val="15"/>
                <c:pt idx="0">
                  <c:v>123.22058823529407</c:v>
                </c:pt>
                <c:pt idx="1">
                  <c:v>138.48529411764704</c:v>
                </c:pt>
                <c:pt idx="2">
                  <c:v>99.485294117647044</c:v>
                </c:pt>
                <c:pt idx="4">
                  <c:v>135.97058823529414</c:v>
                </c:pt>
                <c:pt idx="5">
                  <c:v>138.9264705882355</c:v>
                </c:pt>
                <c:pt idx="6">
                  <c:v>77.117647058823508</c:v>
                </c:pt>
                <c:pt idx="8">
                  <c:v>100.54411764705887</c:v>
                </c:pt>
                <c:pt idx="9">
                  <c:v>88.235294117647072</c:v>
                </c:pt>
                <c:pt idx="10">
                  <c:v>123.7235294117647</c:v>
                </c:pt>
                <c:pt idx="12">
                  <c:v>121.58823529411769</c:v>
                </c:pt>
                <c:pt idx="13">
                  <c:v>62.205882352941181</c:v>
                </c:pt>
                <c:pt idx="14">
                  <c:v>150.75</c:v>
                </c:pt>
              </c:numCache>
            </c:numRef>
          </c:val>
        </c:ser>
        <c:axId val="71804032"/>
        <c:axId val="71805568"/>
      </c:barChart>
      <c:catAx>
        <c:axId val="71804032"/>
        <c:scaling>
          <c:orientation val="minMax"/>
        </c:scaling>
        <c:axPos val="b"/>
        <c:majorTickMark val="none"/>
        <c:tickLblPos val="nextTo"/>
        <c:crossAx val="71805568"/>
        <c:crosses val="autoZero"/>
        <c:auto val="1"/>
        <c:lblAlgn val="ctr"/>
        <c:lblOffset val="100"/>
      </c:catAx>
      <c:valAx>
        <c:axId val="71805568"/>
        <c:scaling>
          <c:orientation val="minMax"/>
        </c:scaling>
        <c:axPos val="l"/>
        <c:majorGridlines/>
        <c:title>
          <c:tx>
            <c:rich>
              <a:bodyPr/>
              <a:lstStyle/>
              <a:p>
                <a:pPr>
                  <a:defRPr/>
                </a:pPr>
                <a:r>
                  <a:rPr lang="en-US"/>
                  <a:t>Weight</a:t>
                </a:r>
                <a:r>
                  <a:rPr lang="en-US" baseline="0"/>
                  <a:t> in Pounds</a:t>
                </a:r>
                <a:endParaRPr lang="en-US"/>
              </a:p>
            </c:rich>
          </c:tx>
        </c:title>
        <c:numFmt formatCode="0.00" sourceLinked="1"/>
        <c:majorTickMark val="none"/>
        <c:tickLblPos val="nextTo"/>
        <c:crossAx val="71804032"/>
        <c:crosses val="autoZero"/>
        <c:crossBetween val="between"/>
      </c:valAx>
      <c:dTable>
        <c:showHorzBorder val="1"/>
        <c:showVertBorder val="1"/>
        <c:showOutline val="1"/>
        <c:showKeys val="1"/>
      </c:dTable>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Forage Growth May 24</a:t>
            </a:r>
          </a:p>
        </c:rich>
      </c:tx>
    </c:title>
    <c:plotArea>
      <c:layout/>
      <c:barChart>
        <c:barDir val="col"/>
        <c:grouping val="clustered"/>
        <c:ser>
          <c:idx val="0"/>
          <c:order val="0"/>
          <c:tx>
            <c:strRef>
              <c:f>Sheldon!$M$14</c:f>
              <c:strCache>
                <c:ptCount val="1"/>
                <c:pt idx="0">
                  <c:v>Rep 1</c:v>
                </c:pt>
              </c:strCache>
            </c:strRef>
          </c:tx>
          <c:cat>
            <c:strRef>
              <c:f>Sheldon!$N$13:$Q$13</c:f>
              <c:strCache>
                <c:ptCount val="4"/>
                <c:pt idx="0">
                  <c:v>Control</c:v>
                </c:pt>
                <c:pt idx="1">
                  <c:v>One</c:v>
                </c:pt>
                <c:pt idx="2">
                  <c:v>Two</c:v>
                </c:pt>
                <c:pt idx="3">
                  <c:v>Three</c:v>
                </c:pt>
              </c:strCache>
            </c:strRef>
          </c:cat>
          <c:val>
            <c:numRef>
              <c:f>Sheldon!$N$14:$Q$14</c:f>
              <c:numCache>
                <c:formatCode>General</c:formatCode>
                <c:ptCount val="4"/>
                <c:pt idx="0">
                  <c:v>21.8</c:v>
                </c:pt>
                <c:pt idx="1">
                  <c:v>26.4</c:v>
                </c:pt>
                <c:pt idx="2">
                  <c:v>31.2</c:v>
                </c:pt>
                <c:pt idx="3">
                  <c:v>17.8</c:v>
                </c:pt>
              </c:numCache>
            </c:numRef>
          </c:val>
        </c:ser>
        <c:ser>
          <c:idx val="1"/>
          <c:order val="1"/>
          <c:tx>
            <c:strRef>
              <c:f>Sheldon!$M$15</c:f>
              <c:strCache>
                <c:ptCount val="1"/>
                <c:pt idx="0">
                  <c:v>Rep 2</c:v>
                </c:pt>
              </c:strCache>
            </c:strRef>
          </c:tx>
          <c:cat>
            <c:strRef>
              <c:f>Sheldon!$N$13:$Q$13</c:f>
              <c:strCache>
                <c:ptCount val="4"/>
                <c:pt idx="0">
                  <c:v>Control</c:v>
                </c:pt>
                <c:pt idx="1">
                  <c:v>One</c:v>
                </c:pt>
                <c:pt idx="2">
                  <c:v>Two</c:v>
                </c:pt>
                <c:pt idx="3">
                  <c:v>Three</c:v>
                </c:pt>
              </c:strCache>
            </c:strRef>
          </c:cat>
          <c:val>
            <c:numRef>
              <c:f>Sheldon!$N$15:$Q$15</c:f>
              <c:numCache>
                <c:formatCode>General</c:formatCode>
                <c:ptCount val="4"/>
                <c:pt idx="0">
                  <c:v>18.2</c:v>
                </c:pt>
                <c:pt idx="1">
                  <c:v>18.399999999999999</c:v>
                </c:pt>
                <c:pt idx="2">
                  <c:v>21.6</c:v>
                </c:pt>
                <c:pt idx="3">
                  <c:v>18.399999999999999</c:v>
                </c:pt>
              </c:numCache>
            </c:numRef>
          </c:val>
        </c:ser>
        <c:ser>
          <c:idx val="2"/>
          <c:order val="2"/>
          <c:tx>
            <c:strRef>
              <c:f>Sheldon!$M$16</c:f>
              <c:strCache>
                <c:ptCount val="1"/>
                <c:pt idx="0">
                  <c:v>Rep 3</c:v>
                </c:pt>
              </c:strCache>
            </c:strRef>
          </c:tx>
          <c:spPr>
            <a:solidFill>
              <a:srgbClr val="009900"/>
            </a:solidFill>
          </c:spPr>
          <c:cat>
            <c:strRef>
              <c:f>Sheldon!$N$13:$Q$13</c:f>
              <c:strCache>
                <c:ptCount val="4"/>
                <c:pt idx="0">
                  <c:v>Control</c:v>
                </c:pt>
                <c:pt idx="1">
                  <c:v>One</c:v>
                </c:pt>
                <c:pt idx="2">
                  <c:v>Two</c:v>
                </c:pt>
                <c:pt idx="3">
                  <c:v>Three</c:v>
                </c:pt>
              </c:strCache>
            </c:strRef>
          </c:cat>
          <c:val>
            <c:numRef>
              <c:f>Sheldon!$N$16:$Q$16</c:f>
              <c:numCache>
                <c:formatCode>General</c:formatCode>
                <c:ptCount val="4"/>
                <c:pt idx="0">
                  <c:v>26.8</c:v>
                </c:pt>
                <c:pt idx="1">
                  <c:v>23.2</c:v>
                </c:pt>
                <c:pt idx="2">
                  <c:v>18.399999999999999</c:v>
                </c:pt>
                <c:pt idx="3">
                  <c:v>22.4</c:v>
                </c:pt>
              </c:numCache>
            </c:numRef>
          </c:val>
        </c:ser>
        <c:axId val="68599168"/>
        <c:axId val="68609152"/>
      </c:barChart>
      <c:catAx>
        <c:axId val="68599168"/>
        <c:scaling>
          <c:orientation val="minMax"/>
        </c:scaling>
        <c:axPos val="b"/>
        <c:majorTickMark val="none"/>
        <c:tickLblPos val="nextTo"/>
        <c:crossAx val="68609152"/>
        <c:crosses val="autoZero"/>
        <c:auto val="1"/>
        <c:lblAlgn val="ctr"/>
        <c:lblOffset val="100"/>
      </c:catAx>
      <c:valAx>
        <c:axId val="68609152"/>
        <c:scaling>
          <c:orientation val="minMax"/>
        </c:scaling>
        <c:axPos val="l"/>
        <c:majorGridlines/>
        <c:title>
          <c:tx>
            <c:rich>
              <a:bodyPr/>
              <a:lstStyle/>
              <a:p>
                <a:pPr>
                  <a:defRPr/>
                </a:pPr>
                <a:r>
                  <a:rPr lang="en-US"/>
                  <a:t>Height</a:t>
                </a:r>
                <a:r>
                  <a:rPr lang="en-US" baseline="0"/>
                  <a:t> in Inches</a:t>
                </a:r>
                <a:endParaRPr lang="en-US"/>
              </a:p>
            </c:rich>
          </c:tx>
        </c:title>
        <c:numFmt formatCode="General" sourceLinked="1"/>
        <c:majorTickMark val="none"/>
        <c:tickLblPos val="nextTo"/>
        <c:crossAx val="68599168"/>
        <c:crosses val="autoZero"/>
        <c:crossBetween val="between"/>
      </c:valAx>
      <c:dTable>
        <c:showHorzBorder val="1"/>
        <c:showVertBorder val="1"/>
        <c:showOutline val="1"/>
        <c:showKeys val="1"/>
      </c:dTable>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800" b="1" i="0" baseline="0" dirty="0" smtClean="0"/>
              <a:t>Dry Hay Equivalent    2</a:t>
            </a:r>
            <a:r>
              <a:rPr lang="en-US" sz="1800" b="1" i="0" baseline="30000" dirty="0" smtClean="0"/>
              <a:t>nd</a:t>
            </a:r>
            <a:r>
              <a:rPr lang="en-US" sz="1800" b="1" i="0" baseline="0" dirty="0" smtClean="0"/>
              <a:t> Cut</a:t>
            </a:r>
            <a:endParaRPr lang="en-US" sz="1800" b="1" i="0" baseline="0" dirty="0"/>
          </a:p>
        </c:rich>
      </c:tx>
    </c:title>
    <c:plotArea>
      <c:layout>
        <c:manualLayout>
          <c:layoutTarget val="inner"/>
          <c:xMode val="edge"/>
          <c:yMode val="edge"/>
          <c:x val="0.13117306955847602"/>
          <c:y val="0.12633154087446391"/>
          <c:w val="0.83086726258861765"/>
          <c:h val="0.68278119198514819"/>
        </c:manualLayout>
      </c:layout>
      <c:barChart>
        <c:barDir val="col"/>
        <c:grouping val="clustered"/>
        <c:ser>
          <c:idx val="0"/>
          <c:order val="0"/>
          <c:cat>
            <c:strRef>
              <c:f>SheldonDryMatter!$A$24:$A$37</c:f>
              <c:strCache>
                <c:ptCount val="14"/>
                <c:pt idx="0">
                  <c:v>P1-C</c:v>
                </c:pt>
                <c:pt idx="1">
                  <c:v>P1-1</c:v>
                </c:pt>
                <c:pt idx="2">
                  <c:v>P1-2</c:v>
                </c:pt>
                <c:pt idx="3">
                  <c:v>P1-3</c:v>
                </c:pt>
                <c:pt idx="5">
                  <c:v>P2-C </c:v>
                </c:pt>
                <c:pt idx="6">
                  <c:v>P2-1</c:v>
                </c:pt>
                <c:pt idx="7">
                  <c:v>P2-2</c:v>
                </c:pt>
                <c:pt idx="8">
                  <c:v>P2-3</c:v>
                </c:pt>
                <c:pt idx="10">
                  <c:v>P3-C</c:v>
                </c:pt>
                <c:pt idx="11">
                  <c:v>P3-1</c:v>
                </c:pt>
                <c:pt idx="12">
                  <c:v>P3-2</c:v>
                </c:pt>
                <c:pt idx="13">
                  <c:v>P3-3</c:v>
                </c:pt>
              </c:strCache>
            </c:strRef>
          </c:cat>
          <c:val>
            <c:numRef>
              <c:f>SheldonDryMatter!$B$24:$B$37</c:f>
              <c:numCache>
                <c:formatCode>General</c:formatCode>
                <c:ptCount val="14"/>
                <c:pt idx="0">
                  <c:v>78.790000000000006</c:v>
                </c:pt>
                <c:pt idx="1">
                  <c:v>92.649999999999991</c:v>
                </c:pt>
                <c:pt idx="2">
                  <c:v>108</c:v>
                </c:pt>
                <c:pt idx="3">
                  <c:v>85.36999999999999</c:v>
                </c:pt>
                <c:pt idx="5">
                  <c:v>72.790000000000006</c:v>
                </c:pt>
                <c:pt idx="6">
                  <c:v>69.179999999999978</c:v>
                </c:pt>
                <c:pt idx="7">
                  <c:v>67.56</c:v>
                </c:pt>
                <c:pt idx="8">
                  <c:v>82.42</c:v>
                </c:pt>
                <c:pt idx="10">
                  <c:v>45.260000000000012</c:v>
                </c:pt>
                <c:pt idx="11">
                  <c:v>85.36999999999999</c:v>
                </c:pt>
                <c:pt idx="12">
                  <c:v>66.400000000000006</c:v>
                </c:pt>
                <c:pt idx="13">
                  <c:v>69.179999999999978</c:v>
                </c:pt>
              </c:numCache>
            </c:numRef>
          </c:val>
        </c:ser>
        <c:axId val="69309952"/>
        <c:axId val="69311488"/>
      </c:barChart>
      <c:catAx>
        <c:axId val="69309952"/>
        <c:scaling>
          <c:orientation val="minMax"/>
        </c:scaling>
        <c:axPos val="b"/>
        <c:majorTickMark val="none"/>
        <c:tickLblPos val="nextTo"/>
        <c:crossAx val="69311488"/>
        <c:crosses val="autoZero"/>
        <c:auto val="1"/>
        <c:lblAlgn val="ctr"/>
        <c:lblOffset val="100"/>
      </c:catAx>
      <c:valAx>
        <c:axId val="69311488"/>
        <c:scaling>
          <c:orientation val="minMax"/>
        </c:scaling>
        <c:axPos val="l"/>
        <c:majorGridlines/>
        <c:title>
          <c:tx>
            <c:rich>
              <a:bodyPr/>
              <a:lstStyle/>
              <a:p>
                <a:pPr>
                  <a:defRPr/>
                </a:pPr>
                <a:r>
                  <a:rPr lang="en-US"/>
                  <a:t>Weight</a:t>
                </a:r>
                <a:r>
                  <a:rPr lang="en-US" baseline="0"/>
                  <a:t> in Po</a:t>
                </a:r>
                <a:r>
                  <a:rPr lang="en-US"/>
                  <a:t>unds</a:t>
                </a:r>
              </a:p>
            </c:rich>
          </c:tx>
        </c:title>
        <c:numFmt formatCode="General" sourceLinked="1"/>
        <c:majorTickMark val="none"/>
        <c:tickLblPos val="nextTo"/>
        <c:crossAx val="69309952"/>
        <c:crosses val="autoZero"/>
        <c:crossBetween val="between"/>
      </c:valAx>
      <c:dTable>
        <c:showHorzBorder val="1"/>
        <c:showVertBorder val="1"/>
        <c:showOutline val="1"/>
        <c:showKeys val="1"/>
      </c:dTable>
      <c:spPr>
        <a:noFill/>
        <a:ln w="25400">
          <a:noFill/>
        </a:ln>
      </c:spPr>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Wet </a:t>
            </a:r>
            <a:r>
              <a:rPr lang="en-US" dirty="0" smtClean="0"/>
              <a:t>Weight 2</a:t>
            </a:r>
            <a:r>
              <a:rPr lang="en-US" baseline="30000" dirty="0" smtClean="0"/>
              <a:t>nd</a:t>
            </a:r>
            <a:r>
              <a:rPr lang="en-US" dirty="0" smtClean="0"/>
              <a:t> Cut</a:t>
            </a:r>
            <a:endParaRPr lang="en-US" dirty="0"/>
          </a:p>
        </c:rich>
      </c:tx>
    </c:title>
    <c:plotArea>
      <c:layout/>
      <c:barChart>
        <c:barDir val="col"/>
        <c:grouping val="clustered"/>
        <c:ser>
          <c:idx val="0"/>
          <c:order val="0"/>
          <c:cat>
            <c:strRef>
              <c:f>Sheldon!$B$43:$B$56</c:f>
              <c:strCache>
                <c:ptCount val="14"/>
                <c:pt idx="0">
                  <c:v>R1-c</c:v>
                </c:pt>
                <c:pt idx="1">
                  <c:v>R1-1</c:v>
                </c:pt>
                <c:pt idx="2">
                  <c:v>R1-2</c:v>
                </c:pt>
                <c:pt idx="3">
                  <c:v>R1-3</c:v>
                </c:pt>
                <c:pt idx="5">
                  <c:v>R2-c</c:v>
                </c:pt>
                <c:pt idx="6">
                  <c:v>R2-1</c:v>
                </c:pt>
                <c:pt idx="7">
                  <c:v>R2-2</c:v>
                </c:pt>
                <c:pt idx="8">
                  <c:v>R2-3</c:v>
                </c:pt>
                <c:pt idx="10">
                  <c:v>R3-c</c:v>
                </c:pt>
                <c:pt idx="11">
                  <c:v>R3-1</c:v>
                </c:pt>
                <c:pt idx="12">
                  <c:v>R3-2</c:v>
                </c:pt>
                <c:pt idx="13">
                  <c:v>R3-3</c:v>
                </c:pt>
              </c:strCache>
            </c:strRef>
          </c:cat>
          <c:val>
            <c:numRef>
              <c:f>Sheldon!$C$43:$C$56</c:f>
            </c:numRef>
          </c:val>
        </c:ser>
        <c:ser>
          <c:idx val="1"/>
          <c:order val="1"/>
          <c:cat>
            <c:strRef>
              <c:f>Sheldon!$B$43:$B$56</c:f>
              <c:strCache>
                <c:ptCount val="14"/>
                <c:pt idx="0">
                  <c:v>R1-c</c:v>
                </c:pt>
                <c:pt idx="1">
                  <c:v>R1-1</c:v>
                </c:pt>
                <c:pt idx="2">
                  <c:v>R1-2</c:v>
                </c:pt>
                <c:pt idx="3">
                  <c:v>R1-3</c:v>
                </c:pt>
                <c:pt idx="5">
                  <c:v>R2-c</c:v>
                </c:pt>
                <c:pt idx="6">
                  <c:v>R2-1</c:v>
                </c:pt>
                <c:pt idx="7">
                  <c:v>R2-2</c:v>
                </c:pt>
                <c:pt idx="8">
                  <c:v>R2-3</c:v>
                </c:pt>
                <c:pt idx="10">
                  <c:v>R3-c</c:v>
                </c:pt>
                <c:pt idx="11">
                  <c:v>R3-1</c:v>
                </c:pt>
                <c:pt idx="12">
                  <c:v>R3-2</c:v>
                </c:pt>
                <c:pt idx="13">
                  <c:v>R3-3</c:v>
                </c:pt>
              </c:strCache>
            </c:strRef>
          </c:cat>
          <c:val>
            <c:numRef>
              <c:f>Sheldon!$D$43:$D$56</c:f>
              <c:numCache>
                <c:formatCode>General</c:formatCode>
                <c:ptCount val="14"/>
                <c:pt idx="0">
                  <c:v>228</c:v>
                </c:pt>
                <c:pt idx="1">
                  <c:v>252</c:v>
                </c:pt>
                <c:pt idx="2">
                  <c:v>288</c:v>
                </c:pt>
                <c:pt idx="3">
                  <c:v>270</c:v>
                </c:pt>
                <c:pt idx="5">
                  <c:v>198</c:v>
                </c:pt>
                <c:pt idx="6">
                  <c:v>192</c:v>
                </c:pt>
                <c:pt idx="7">
                  <c:v>187.5</c:v>
                </c:pt>
                <c:pt idx="8">
                  <c:v>238.5</c:v>
                </c:pt>
                <c:pt idx="10">
                  <c:v>114</c:v>
                </c:pt>
                <c:pt idx="11">
                  <c:v>258</c:v>
                </c:pt>
                <c:pt idx="12">
                  <c:v>210</c:v>
                </c:pt>
                <c:pt idx="13">
                  <c:v>168</c:v>
                </c:pt>
              </c:numCache>
            </c:numRef>
          </c:val>
        </c:ser>
        <c:axId val="69338240"/>
        <c:axId val="69339776"/>
      </c:barChart>
      <c:catAx>
        <c:axId val="69338240"/>
        <c:scaling>
          <c:orientation val="minMax"/>
        </c:scaling>
        <c:axPos val="b"/>
        <c:majorTickMark val="none"/>
        <c:tickLblPos val="nextTo"/>
        <c:crossAx val="69339776"/>
        <c:crosses val="autoZero"/>
        <c:auto val="1"/>
        <c:lblAlgn val="ctr"/>
        <c:lblOffset val="100"/>
      </c:catAx>
      <c:valAx>
        <c:axId val="69339776"/>
        <c:scaling>
          <c:orientation val="minMax"/>
        </c:scaling>
        <c:axPos val="l"/>
        <c:majorGridlines/>
        <c:title>
          <c:tx>
            <c:rich>
              <a:bodyPr/>
              <a:lstStyle/>
              <a:p>
                <a:pPr>
                  <a:defRPr/>
                </a:pPr>
                <a:r>
                  <a:rPr lang="en-US"/>
                  <a:t>Weight</a:t>
                </a:r>
                <a:r>
                  <a:rPr lang="en-US" baseline="0"/>
                  <a:t> in Pounds</a:t>
                </a:r>
                <a:endParaRPr lang="en-US"/>
              </a:p>
            </c:rich>
          </c:tx>
        </c:title>
        <c:numFmt formatCode="General" sourceLinked="1"/>
        <c:majorTickMark val="none"/>
        <c:tickLblPos val="nextTo"/>
        <c:crossAx val="69338240"/>
        <c:crosses val="autoZero"/>
        <c:crossBetween val="between"/>
      </c:valAx>
      <c:dTable>
        <c:showHorzBorder val="1"/>
        <c:showVertBorder val="1"/>
        <c:showOutline val="1"/>
        <c:showKeys val="1"/>
      </c:dTable>
    </c:plotArea>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Dry Hay </a:t>
            </a:r>
            <a:r>
              <a:rPr lang="en-US" dirty="0" smtClean="0"/>
              <a:t>Equivalent</a:t>
            </a:r>
            <a:endParaRPr lang="en-US" dirty="0"/>
          </a:p>
        </c:rich>
      </c:tx>
    </c:title>
    <c:plotArea>
      <c:layout/>
      <c:barChart>
        <c:barDir val="col"/>
        <c:grouping val="clustered"/>
        <c:ser>
          <c:idx val="0"/>
          <c:order val="0"/>
          <c:cat>
            <c:strRef>
              <c:f>RuaneDryMatter!$A$25:$A$38</c:f>
              <c:strCache>
                <c:ptCount val="14"/>
                <c:pt idx="0">
                  <c:v>P1-C</c:v>
                </c:pt>
                <c:pt idx="1">
                  <c:v>P1-1</c:v>
                </c:pt>
                <c:pt idx="2">
                  <c:v>P1-2</c:v>
                </c:pt>
                <c:pt idx="3">
                  <c:v>P1-3</c:v>
                </c:pt>
                <c:pt idx="5">
                  <c:v>P2-C </c:v>
                </c:pt>
                <c:pt idx="6">
                  <c:v>P2-1</c:v>
                </c:pt>
                <c:pt idx="7">
                  <c:v>P2-2</c:v>
                </c:pt>
                <c:pt idx="8">
                  <c:v>P2-3</c:v>
                </c:pt>
                <c:pt idx="10">
                  <c:v>P3-C</c:v>
                </c:pt>
                <c:pt idx="11">
                  <c:v>P3-1</c:v>
                </c:pt>
                <c:pt idx="12">
                  <c:v>P3-2</c:v>
                </c:pt>
                <c:pt idx="13">
                  <c:v>P3-3</c:v>
                </c:pt>
              </c:strCache>
            </c:strRef>
          </c:cat>
          <c:val>
            <c:numRef>
              <c:f>RuaneDryMatter!$B$25:$B$38</c:f>
              <c:numCache>
                <c:formatCode>General</c:formatCode>
                <c:ptCount val="14"/>
                <c:pt idx="0">
                  <c:v>26.25</c:v>
                </c:pt>
                <c:pt idx="1">
                  <c:v>21</c:v>
                </c:pt>
                <c:pt idx="2">
                  <c:v>29.38</c:v>
                </c:pt>
                <c:pt idx="3">
                  <c:v>18.760000000000002</c:v>
                </c:pt>
                <c:pt idx="5">
                  <c:v>14.56</c:v>
                </c:pt>
                <c:pt idx="6">
                  <c:v>15.92</c:v>
                </c:pt>
                <c:pt idx="7">
                  <c:v>13.239999999999998</c:v>
                </c:pt>
                <c:pt idx="8">
                  <c:v>13.9</c:v>
                </c:pt>
                <c:pt idx="10">
                  <c:v>16.760000000000002</c:v>
                </c:pt>
                <c:pt idx="11">
                  <c:v>22.5</c:v>
                </c:pt>
                <c:pt idx="12">
                  <c:v>15.49</c:v>
                </c:pt>
                <c:pt idx="13">
                  <c:v>17.87</c:v>
                </c:pt>
              </c:numCache>
            </c:numRef>
          </c:val>
        </c:ser>
        <c:axId val="69378432"/>
        <c:axId val="69379968"/>
      </c:barChart>
      <c:catAx>
        <c:axId val="69378432"/>
        <c:scaling>
          <c:orientation val="minMax"/>
        </c:scaling>
        <c:axPos val="b"/>
        <c:majorTickMark val="none"/>
        <c:tickLblPos val="nextTo"/>
        <c:crossAx val="69379968"/>
        <c:crosses val="autoZero"/>
        <c:auto val="1"/>
        <c:lblAlgn val="ctr"/>
        <c:lblOffset val="100"/>
      </c:catAx>
      <c:valAx>
        <c:axId val="69379968"/>
        <c:scaling>
          <c:orientation val="minMax"/>
        </c:scaling>
        <c:axPos val="l"/>
        <c:majorGridlines/>
        <c:title>
          <c:tx>
            <c:rich>
              <a:bodyPr/>
              <a:lstStyle/>
              <a:p>
                <a:pPr>
                  <a:defRPr/>
                </a:pPr>
                <a:r>
                  <a:rPr lang="en-US"/>
                  <a:t>Weight</a:t>
                </a:r>
                <a:r>
                  <a:rPr lang="en-US" baseline="0"/>
                  <a:t> in Ounds</a:t>
                </a:r>
                <a:endParaRPr lang="en-US"/>
              </a:p>
            </c:rich>
          </c:tx>
        </c:title>
        <c:numFmt formatCode="General" sourceLinked="1"/>
        <c:majorTickMark val="none"/>
        <c:tickLblPos val="nextTo"/>
        <c:crossAx val="69378432"/>
        <c:crosses val="autoZero"/>
        <c:crossBetween val="between"/>
      </c:valAx>
      <c:dTable>
        <c:showHorzBorder val="1"/>
        <c:showVertBorder val="1"/>
        <c:showOutline val="1"/>
        <c:showKeys val="1"/>
      </c:dTable>
    </c:plotArea>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Forage Wet Weight </a:t>
            </a:r>
            <a:r>
              <a:rPr lang="en-US" baseline="0"/>
              <a:t>- 2nd Cut</a:t>
            </a:r>
            <a:endParaRPr lang="en-US"/>
          </a:p>
        </c:rich>
      </c:tx>
    </c:title>
    <c:plotArea>
      <c:layout/>
      <c:barChart>
        <c:barDir val="col"/>
        <c:grouping val="clustered"/>
        <c:ser>
          <c:idx val="0"/>
          <c:order val="0"/>
          <c:cat>
            <c:strRef>
              <c:f>Ruane!$B$41:$B$54</c:f>
              <c:strCache>
                <c:ptCount val="14"/>
                <c:pt idx="0">
                  <c:v>R1-c</c:v>
                </c:pt>
                <c:pt idx="1">
                  <c:v>R1-1</c:v>
                </c:pt>
                <c:pt idx="2">
                  <c:v>R1-2</c:v>
                </c:pt>
                <c:pt idx="3">
                  <c:v>R1-3</c:v>
                </c:pt>
                <c:pt idx="5">
                  <c:v>R2-c</c:v>
                </c:pt>
                <c:pt idx="6">
                  <c:v>R2-1</c:v>
                </c:pt>
                <c:pt idx="7">
                  <c:v>R2-2</c:v>
                </c:pt>
                <c:pt idx="8">
                  <c:v>R2-3</c:v>
                </c:pt>
                <c:pt idx="10">
                  <c:v>R3-c</c:v>
                </c:pt>
                <c:pt idx="11">
                  <c:v>R3-1</c:v>
                </c:pt>
                <c:pt idx="12">
                  <c:v>R3-2</c:v>
                </c:pt>
                <c:pt idx="13">
                  <c:v>R3-3</c:v>
                </c:pt>
              </c:strCache>
            </c:strRef>
          </c:cat>
          <c:val>
            <c:numRef>
              <c:f>Ruane!$C$41:$C$54</c:f>
            </c:numRef>
          </c:val>
        </c:ser>
        <c:ser>
          <c:idx val="1"/>
          <c:order val="1"/>
          <c:cat>
            <c:strRef>
              <c:f>Ruane!$B$41:$B$54</c:f>
              <c:strCache>
                <c:ptCount val="14"/>
                <c:pt idx="0">
                  <c:v>R1-c</c:v>
                </c:pt>
                <c:pt idx="1">
                  <c:v>R1-1</c:v>
                </c:pt>
                <c:pt idx="2">
                  <c:v>R1-2</c:v>
                </c:pt>
                <c:pt idx="3">
                  <c:v>R1-3</c:v>
                </c:pt>
                <c:pt idx="5">
                  <c:v>R2-c</c:v>
                </c:pt>
                <c:pt idx="6">
                  <c:v>R2-1</c:v>
                </c:pt>
                <c:pt idx="7">
                  <c:v>R2-2</c:v>
                </c:pt>
                <c:pt idx="8">
                  <c:v>R2-3</c:v>
                </c:pt>
                <c:pt idx="10">
                  <c:v>R3-c</c:v>
                </c:pt>
                <c:pt idx="11">
                  <c:v>R3-1</c:v>
                </c:pt>
                <c:pt idx="12">
                  <c:v>R3-2</c:v>
                </c:pt>
                <c:pt idx="13">
                  <c:v>R3-3</c:v>
                </c:pt>
              </c:strCache>
            </c:strRef>
          </c:cat>
          <c:val>
            <c:numRef>
              <c:f>Ruane!$D$41:$D$54</c:f>
              <c:numCache>
                <c:formatCode>General</c:formatCode>
                <c:ptCount val="14"/>
                <c:pt idx="0">
                  <c:v>102</c:v>
                </c:pt>
                <c:pt idx="1">
                  <c:v>84</c:v>
                </c:pt>
                <c:pt idx="2">
                  <c:v>108</c:v>
                </c:pt>
                <c:pt idx="3">
                  <c:v>94.5</c:v>
                </c:pt>
                <c:pt idx="5">
                  <c:v>60</c:v>
                </c:pt>
                <c:pt idx="6">
                  <c:v>58.5</c:v>
                </c:pt>
                <c:pt idx="7">
                  <c:v>60</c:v>
                </c:pt>
                <c:pt idx="8">
                  <c:v>54</c:v>
                </c:pt>
                <c:pt idx="10">
                  <c:v>108</c:v>
                </c:pt>
                <c:pt idx="11">
                  <c:v>90</c:v>
                </c:pt>
                <c:pt idx="12">
                  <c:v>54</c:v>
                </c:pt>
                <c:pt idx="13">
                  <c:v>67.5</c:v>
                </c:pt>
              </c:numCache>
            </c:numRef>
          </c:val>
        </c:ser>
        <c:axId val="68632576"/>
        <c:axId val="68634112"/>
      </c:barChart>
      <c:catAx>
        <c:axId val="68632576"/>
        <c:scaling>
          <c:orientation val="minMax"/>
        </c:scaling>
        <c:axPos val="b"/>
        <c:majorTickMark val="none"/>
        <c:tickLblPos val="nextTo"/>
        <c:crossAx val="68634112"/>
        <c:crosses val="autoZero"/>
        <c:auto val="1"/>
        <c:lblAlgn val="ctr"/>
        <c:lblOffset val="100"/>
      </c:catAx>
      <c:valAx>
        <c:axId val="68634112"/>
        <c:scaling>
          <c:orientation val="minMax"/>
        </c:scaling>
        <c:axPos val="l"/>
        <c:majorGridlines/>
        <c:title>
          <c:tx>
            <c:rich>
              <a:bodyPr/>
              <a:lstStyle/>
              <a:p>
                <a:pPr>
                  <a:defRPr/>
                </a:pPr>
                <a:r>
                  <a:rPr lang="en-US"/>
                  <a:t>Weight</a:t>
                </a:r>
                <a:r>
                  <a:rPr lang="en-US" baseline="0"/>
                  <a:t> in Pounds</a:t>
                </a:r>
                <a:endParaRPr lang="en-US"/>
              </a:p>
            </c:rich>
          </c:tx>
        </c:title>
        <c:numFmt formatCode="General" sourceLinked="1"/>
        <c:majorTickMark val="none"/>
        <c:tickLblPos val="nextTo"/>
        <c:crossAx val="68632576"/>
        <c:crosses val="autoZero"/>
        <c:crossBetween val="between"/>
      </c:valAx>
      <c:dTable>
        <c:showHorzBorder val="1"/>
        <c:showVertBorder val="1"/>
        <c:showOutline val="1"/>
        <c:showKeys val="1"/>
      </c:dTable>
    </c:plotArea>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dirty="0"/>
              <a:t>Dry Hay </a:t>
            </a:r>
            <a:r>
              <a:rPr lang="en-US" dirty="0" smtClean="0"/>
              <a:t>Equivalent</a:t>
            </a:r>
          </a:p>
          <a:p>
            <a:pPr>
              <a:defRPr/>
            </a:pPr>
            <a:r>
              <a:rPr lang="en-US" dirty="0" smtClean="0"/>
              <a:t>2</a:t>
            </a:r>
            <a:r>
              <a:rPr lang="en-US" baseline="30000" dirty="0" smtClean="0"/>
              <a:t>nd</a:t>
            </a:r>
            <a:r>
              <a:rPr lang="en-US" dirty="0" smtClean="0"/>
              <a:t> Cut</a:t>
            </a:r>
            <a:endParaRPr lang="en-US" dirty="0"/>
          </a:p>
        </c:rich>
      </c:tx>
    </c:title>
    <c:plotArea>
      <c:layout>
        <c:manualLayout>
          <c:layoutTarget val="inner"/>
          <c:xMode val="edge"/>
          <c:yMode val="edge"/>
          <c:x val="0.12295449675933365"/>
          <c:y val="0.22106481481481483"/>
          <c:w val="0.79178477690288762"/>
          <c:h val="0.59910542432195957"/>
        </c:manualLayout>
      </c:layout>
      <c:barChart>
        <c:barDir val="col"/>
        <c:grouping val="clustered"/>
        <c:ser>
          <c:idx val="0"/>
          <c:order val="0"/>
          <c:cat>
            <c:strRef>
              <c:f>AHDryMatter!$A$25:$A$38</c:f>
              <c:strCache>
                <c:ptCount val="14"/>
                <c:pt idx="0">
                  <c:v>P1-C</c:v>
                </c:pt>
                <c:pt idx="1">
                  <c:v>P1-1</c:v>
                </c:pt>
                <c:pt idx="2">
                  <c:v>P1-2</c:v>
                </c:pt>
                <c:pt idx="3">
                  <c:v>P1-3</c:v>
                </c:pt>
                <c:pt idx="5">
                  <c:v>P2-C </c:v>
                </c:pt>
                <c:pt idx="6">
                  <c:v>P2-1</c:v>
                </c:pt>
                <c:pt idx="7">
                  <c:v>P2-2</c:v>
                </c:pt>
                <c:pt idx="8">
                  <c:v>P2-3</c:v>
                </c:pt>
                <c:pt idx="10">
                  <c:v>P3-C</c:v>
                </c:pt>
                <c:pt idx="11">
                  <c:v>P3-1</c:v>
                </c:pt>
                <c:pt idx="12">
                  <c:v>P3-2</c:v>
                </c:pt>
                <c:pt idx="13">
                  <c:v>P3-3</c:v>
                </c:pt>
              </c:strCache>
            </c:strRef>
          </c:cat>
          <c:val>
            <c:numRef>
              <c:f>AHDryMatter!$B$25:$B$38</c:f>
              <c:numCache>
                <c:formatCode>General</c:formatCode>
                <c:ptCount val="14"/>
                <c:pt idx="0">
                  <c:v>52.25</c:v>
                </c:pt>
                <c:pt idx="1">
                  <c:v>26.21</c:v>
                </c:pt>
                <c:pt idx="2">
                  <c:v>33</c:v>
                </c:pt>
                <c:pt idx="3">
                  <c:v>32.03</c:v>
                </c:pt>
                <c:pt idx="5">
                  <c:v>18.53</c:v>
                </c:pt>
                <c:pt idx="6">
                  <c:v>39</c:v>
                </c:pt>
                <c:pt idx="7">
                  <c:v>35</c:v>
                </c:pt>
                <c:pt idx="8">
                  <c:v>24.71</c:v>
                </c:pt>
                <c:pt idx="10">
                  <c:v>26.56</c:v>
                </c:pt>
                <c:pt idx="11">
                  <c:v>26.12</c:v>
                </c:pt>
                <c:pt idx="12">
                  <c:v>26.12</c:v>
                </c:pt>
                <c:pt idx="13">
                  <c:v>18.93</c:v>
                </c:pt>
              </c:numCache>
            </c:numRef>
          </c:val>
        </c:ser>
        <c:axId val="68644224"/>
        <c:axId val="68678400"/>
      </c:barChart>
      <c:catAx>
        <c:axId val="68644224"/>
        <c:scaling>
          <c:orientation val="minMax"/>
        </c:scaling>
        <c:axPos val="b"/>
        <c:majorTickMark val="none"/>
        <c:tickLblPos val="nextTo"/>
        <c:crossAx val="68678400"/>
        <c:crosses val="autoZero"/>
        <c:auto val="1"/>
        <c:lblAlgn val="ctr"/>
        <c:lblOffset val="100"/>
      </c:catAx>
      <c:valAx>
        <c:axId val="68678400"/>
        <c:scaling>
          <c:orientation val="minMax"/>
        </c:scaling>
        <c:axPos val="l"/>
        <c:majorGridlines/>
        <c:title>
          <c:tx>
            <c:rich>
              <a:bodyPr/>
              <a:lstStyle/>
              <a:p>
                <a:pPr>
                  <a:defRPr/>
                </a:pPr>
                <a:r>
                  <a:rPr lang="en-US"/>
                  <a:t>Weight in POunds</a:t>
                </a:r>
              </a:p>
            </c:rich>
          </c:tx>
        </c:title>
        <c:numFmt formatCode="General" sourceLinked="1"/>
        <c:majorTickMark val="none"/>
        <c:tickLblPos val="nextTo"/>
        <c:crossAx val="68644224"/>
        <c:crosses val="autoZero"/>
        <c:crossBetween val="between"/>
      </c:valAx>
      <c:dTable>
        <c:showHorzBorder val="1"/>
        <c:showVertBorder val="1"/>
        <c:showOutline val="1"/>
        <c:showKeys val="1"/>
      </c:dTable>
    </c:plotArea>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Weight  weight</a:t>
            </a:r>
          </a:p>
        </c:rich>
      </c:tx>
    </c:title>
    <c:plotArea>
      <c:layout>
        <c:manualLayout>
          <c:layoutTarget val="inner"/>
          <c:xMode val="edge"/>
          <c:yMode val="edge"/>
          <c:x val="0.16377077865266837"/>
          <c:y val="0.21157407407407408"/>
          <c:w val="0.79178477690288762"/>
          <c:h val="0.47865011665208518"/>
        </c:manualLayout>
      </c:layout>
      <c:barChart>
        <c:barDir val="col"/>
        <c:grouping val="clustered"/>
        <c:ser>
          <c:idx val="0"/>
          <c:order val="0"/>
          <c:cat>
            <c:multiLvlStrRef>
              <c:f>Anderson!$A$42:$B$55</c:f>
              <c:multiLvlStrCache>
                <c:ptCount val="14"/>
                <c:lvl>
                  <c:pt idx="0">
                    <c:v>R1-c</c:v>
                  </c:pt>
                  <c:pt idx="1">
                    <c:v>R1-1</c:v>
                  </c:pt>
                  <c:pt idx="2">
                    <c:v>R1-2</c:v>
                  </c:pt>
                  <c:pt idx="3">
                    <c:v>R1-3</c:v>
                  </c:pt>
                  <c:pt idx="5">
                    <c:v>R2-c</c:v>
                  </c:pt>
                  <c:pt idx="6">
                    <c:v>R2-1</c:v>
                  </c:pt>
                  <c:pt idx="7">
                    <c:v>R2-2</c:v>
                  </c:pt>
                  <c:pt idx="8">
                    <c:v>R2-3</c:v>
                  </c:pt>
                  <c:pt idx="10">
                    <c:v>R3-c</c:v>
                  </c:pt>
                  <c:pt idx="11">
                    <c:v>R3-1</c:v>
                  </c:pt>
                  <c:pt idx="12">
                    <c:v>R3-2</c:v>
                  </c:pt>
                  <c:pt idx="13">
                    <c:v>R3-3</c:v>
                  </c:pt>
                </c:lvl>
                <c:lvl>
                  <c:pt idx="0">
                    <c:v>20-Jul</c:v>
                  </c:pt>
                  <c:pt idx="1">
                    <c:v>20-Jul</c:v>
                  </c:pt>
                  <c:pt idx="2">
                    <c:v>20-Jul</c:v>
                  </c:pt>
                  <c:pt idx="3">
                    <c:v>20-Jul</c:v>
                  </c:pt>
                  <c:pt idx="5">
                    <c:v>20-Jul</c:v>
                  </c:pt>
                  <c:pt idx="6">
                    <c:v>20-Jul</c:v>
                  </c:pt>
                  <c:pt idx="7">
                    <c:v>20-Jul</c:v>
                  </c:pt>
                  <c:pt idx="8">
                    <c:v>20-Jul</c:v>
                  </c:pt>
                  <c:pt idx="10">
                    <c:v>20-Jul</c:v>
                  </c:pt>
                  <c:pt idx="11">
                    <c:v>20-Jul</c:v>
                  </c:pt>
                  <c:pt idx="12">
                    <c:v>20-Jul</c:v>
                  </c:pt>
                  <c:pt idx="13">
                    <c:v>20-Jul</c:v>
                  </c:pt>
                </c:lvl>
              </c:multiLvlStrCache>
            </c:multiLvlStrRef>
          </c:cat>
          <c:val>
            <c:numRef>
              <c:f>Anderson!$C$42:$C$55</c:f>
            </c:numRef>
          </c:val>
        </c:ser>
        <c:ser>
          <c:idx val="1"/>
          <c:order val="1"/>
          <c:cat>
            <c:multiLvlStrRef>
              <c:f>Anderson!$A$42:$B$55</c:f>
              <c:multiLvlStrCache>
                <c:ptCount val="14"/>
                <c:lvl>
                  <c:pt idx="0">
                    <c:v>R1-c</c:v>
                  </c:pt>
                  <c:pt idx="1">
                    <c:v>R1-1</c:v>
                  </c:pt>
                  <c:pt idx="2">
                    <c:v>R1-2</c:v>
                  </c:pt>
                  <c:pt idx="3">
                    <c:v>R1-3</c:v>
                  </c:pt>
                  <c:pt idx="5">
                    <c:v>R2-c</c:v>
                  </c:pt>
                  <c:pt idx="6">
                    <c:v>R2-1</c:v>
                  </c:pt>
                  <c:pt idx="7">
                    <c:v>R2-2</c:v>
                  </c:pt>
                  <c:pt idx="8">
                    <c:v>R2-3</c:v>
                  </c:pt>
                  <c:pt idx="10">
                    <c:v>R3-c</c:v>
                  </c:pt>
                  <c:pt idx="11">
                    <c:v>R3-1</c:v>
                  </c:pt>
                  <c:pt idx="12">
                    <c:v>R3-2</c:v>
                  </c:pt>
                  <c:pt idx="13">
                    <c:v>R3-3</c:v>
                  </c:pt>
                </c:lvl>
                <c:lvl>
                  <c:pt idx="0">
                    <c:v>20-Jul</c:v>
                  </c:pt>
                  <c:pt idx="1">
                    <c:v>20-Jul</c:v>
                  </c:pt>
                  <c:pt idx="2">
                    <c:v>20-Jul</c:v>
                  </c:pt>
                  <c:pt idx="3">
                    <c:v>20-Jul</c:v>
                  </c:pt>
                  <c:pt idx="5">
                    <c:v>20-Jul</c:v>
                  </c:pt>
                  <c:pt idx="6">
                    <c:v>20-Jul</c:v>
                  </c:pt>
                  <c:pt idx="7">
                    <c:v>20-Jul</c:v>
                  </c:pt>
                  <c:pt idx="8">
                    <c:v>20-Jul</c:v>
                  </c:pt>
                  <c:pt idx="10">
                    <c:v>20-Jul</c:v>
                  </c:pt>
                  <c:pt idx="11">
                    <c:v>20-Jul</c:v>
                  </c:pt>
                  <c:pt idx="12">
                    <c:v>20-Jul</c:v>
                  </c:pt>
                  <c:pt idx="13">
                    <c:v>20-Jul</c:v>
                  </c:pt>
                </c:lvl>
              </c:multiLvlStrCache>
            </c:multiLvlStrRef>
          </c:cat>
          <c:val>
            <c:numRef>
              <c:f>Anderson!$D$42:$D$55</c:f>
              <c:numCache>
                <c:formatCode>General</c:formatCode>
                <c:ptCount val="14"/>
                <c:pt idx="0">
                  <c:v>192</c:v>
                </c:pt>
                <c:pt idx="1">
                  <c:v>99</c:v>
                </c:pt>
                <c:pt idx="2">
                  <c:v>132</c:v>
                </c:pt>
                <c:pt idx="3">
                  <c:v>99</c:v>
                </c:pt>
                <c:pt idx="5">
                  <c:v>60</c:v>
                </c:pt>
                <c:pt idx="6">
                  <c:v>156</c:v>
                </c:pt>
                <c:pt idx="7">
                  <c:v>96</c:v>
                </c:pt>
                <c:pt idx="8">
                  <c:v>84</c:v>
                </c:pt>
                <c:pt idx="10">
                  <c:v>84</c:v>
                </c:pt>
                <c:pt idx="11">
                  <c:v>96</c:v>
                </c:pt>
                <c:pt idx="12">
                  <c:v>96</c:v>
                </c:pt>
                <c:pt idx="13">
                  <c:v>66</c:v>
                </c:pt>
              </c:numCache>
            </c:numRef>
          </c:val>
        </c:ser>
        <c:axId val="69815680"/>
        <c:axId val="69821568"/>
      </c:barChart>
      <c:catAx>
        <c:axId val="69815680"/>
        <c:scaling>
          <c:orientation val="minMax"/>
        </c:scaling>
        <c:axPos val="b"/>
        <c:majorTickMark val="none"/>
        <c:tickLblPos val="nextTo"/>
        <c:crossAx val="69821568"/>
        <c:crosses val="autoZero"/>
        <c:auto val="1"/>
        <c:lblAlgn val="ctr"/>
        <c:lblOffset val="100"/>
      </c:catAx>
      <c:valAx>
        <c:axId val="69821568"/>
        <c:scaling>
          <c:orientation val="minMax"/>
        </c:scaling>
        <c:axPos val="l"/>
        <c:majorGridlines/>
        <c:title>
          <c:tx>
            <c:rich>
              <a:bodyPr/>
              <a:lstStyle/>
              <a:p>
                <a:pPr>
                  <a:defRPr/>
                </a:pPr>
                <a:r>
                  <a:rPr lang="en-US"/>
                  <a:t>Weight</a:t>
                </a:r>
                <a:r>
                  <a:rPr lang="en-US" baseline="0"/>
                  <a:t> in POunds</a:t>
                </a:r>
                <a:endParaRPr lang="en-US"/>
              </a:p>
            </c:rich>
          </c:tx>
        </c:title>
        <c:numFmt formatCode="General" sourceLinked="1"/>
        <c:majorTickMark val="none"/>
        <c:tickLblPos val="nextTo"/>
        <c:crossAx val="69815680"/>
        <c:crosses val="autoZero"/>
        <c:crossBetween val="between"/>
      </c:valAx>
      <c:dTable>
        <c:showHorzBorder val="1"/>
        <c:showVertBorder val="1"/>
        <c:showOutline val="1"/>
        <c:showKeys val="1"/>
      </c:dTable>
    </c:plotArea>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Forage Wet</a:t>
            </a:r>
            <a:r>
              <a:rPr lang="en-US" baseline="0"/>
              <a:t> Weight - 1st Cut</a:t>
            </a:r>
            <a:endParaRPr lang="en-US"/>
          </a:p>
        </c:rich>
      </c:tx>
    </c:title>
    <c:plotArea>
      <c:layout/>
      <c:barChart>
        <c:barDir val="col"/>
        <c:grouping val="clustered"/>
        <c:ser>
          <c:idx val="0"/>
          <c:order val="0"/>
          <c:cat>
            <c:strRef>
              <c:f>Seward!$B$43:$B$57</c:f>
              <c:strCache>
                <c:ptCount val="15"/>
                <c:pt idx="0">
                  <c:v>R1-c</c:v>
                </c:pt>
                <c:pt idx="1">
                  <c:v>R1-1</c:v>
                </c:pt>
                <c:pt idx="2">
                  <c:v>R1-2</c:v>
                </c:pt>
                <c:pt idx="4">
                  <c:v>R2-c</c:v>
                </c:pt>
                <c:pt idx="5">
                  <c:v>R2-1</c:v>
                </c:pt>
                <c:pt idx="6">
                  <c:v>R2-2</c:v>
                </c:pt>
                <c:pt idx="8">
                  <c:v>R3-c</c:v>
                </c:pt>
                <c:pt idx="9">
                  <c:v>R3-1</c:v>
                </c:pt>
                <c:pt idx="10">
                  <c:v>R3-2</c:v>
                </c:pt>
                <c:pt idx="12">
                  <c:v>R4-c</c:v>
                </c:pt>
                <c:pt idx="13">
                  <c:v>R4-1</c:v>
                </c:pt>
                <c:pt idx="14">
                  <c:v>R4-2</c:v>
                </c:pt>
              </c:strCache>
            </c:strRef>
          </c:cat>
          <c:val>
            <c:numRef>
              <c:f>Seward!$C$43:$C$57</c:f>
            </c:numRef>
          </c:val>
        </c:ser>
        <c:ser>
          <c:idx val="1"/>
          <c:order val="1"/>
          <c:cat>
            <c:strRef>
              <c:f>Seward!$B$43:$B$57</c:f>
              <c:strCache>
                <c:ptCount val="15"/>
                <c:pt idx="0">
                  <c:v>R1-c</c:v>
                </c:pt>
                <c:pt idx="1">
                  <c:v>R1-1</c:v>
                </c:pt>
                <c:pt idx="2">
                  <c:v>R1-2</c:v>
                </c:pt>
                <c:pt idx="4">
                  <c:v>R2-c</c:v>
                </c:pt>
                <c:pt idx="5">
                  <c:v>R2-1</c:v>
                </c:pt>
                <c:pt idx="6">
                  <c:v>R2-2</c:v>
                </c:pt>
                <c:pt idx="8">
                  <c:v>R3-c</c:v>
                </c:pt>
                <c:pt idx="9">
                  <c:v>R3-1</c:v>
                </c:pt>
                <c:pt idx="10">
                  <c:v>R3-2</c:v>
                </c:pt>
                <c:pt idx="12">
                  <c:v>R4-c</c:v>
                </c:pt>
                <c:pt idx="13">
                  <c:v>R4-1</c:v>
                </c:pt>
                <c:pt idx="14">
                  <c:v>R4-2</c:v>
                </c:pt>
              </c:strCache>
            </c:strRef>
          </c:cat>
          <c:val>
            <c:numRef>
              <c:f>Seward!$D$43:$D$57</c:f>
              <c:numCache>
                <c:formatCode>General</c:formatCode>
                <c:ptCount val="15"/>
                <c:pt idx="0">
                  <c:v>342</c:v>
                </c:pt>
                <c:pt idx="1">
                  <c:v>438</c:v>
                </c:pt>
                <c:pt idx="2">
                  <c:v>330</c:v>
                </c:pt>
                <c:pt idx="4">
                  <c:v>402</c:v>
                </c:pt>
                <c:pt idx="5">
                  <c:v>402</c:v>
                </c:pt>
                <c:pt idx="6">
                  <c:v>276</c:v>
                </c:pt>
                <c:pt idx="8">
                  <c:v>258</c:v>
                </c:pt>
                <c:pt idx="9">
                  <c:v>300</c:v>
                </c:pt>
                <c:pt idx="10">
                  <c:v>342</c:v>
                </c:pt>
                <c:pt idx="12">
                  <c:v>318</c:v>
                </c:pt>
                <c:pt idx="13">
                  <c:v>282</c:v>
                </c:pt>
                <c:pt idx="14">
                  <c:v>402</c:v>
                </c:pt>
              </c:numCache>
            </c:numRef>
          </c:val>
        </c:ser>
        <c:axId val="69857280"/>
        <c:axId val="69858816"/>
      </c:barChart>
      <c:catAx>
        <c:axId val="69857280"/>
        <c:scaling>
          <c:orientation val="minMax"/>
        </c:scaling>
        <c:axPos val="b"/>
        <c:majorTickMark val="none"/>
        <c:tickLblPos val="nextTo"/>
        <c:crossAx val="69858816"/>
        <c:crosses val="autoZero"/>
        <c:auto val="1"/>
        <c:lblAlgn val="ctr"/>
        <c:lblOffset val="100"/>
      </c:catAx>
      <c:valAx>
        <c:axId val="69858816"/>
        <c:scaling>
          <c:orientation val="minMax"/>
        </c:scaling>
        <c:axPos val="l"/>
        <c:majorGridlines/>
        <c:title>
          <c:tx>
            <c:rich>
              <a:bodyPr/>
              <a:lstStyle/>
              <a:p>
                <a:pPr>
                  <a:defRPr/>
                </a:pPr>
                <a:r>
                  <a:rPr lang="en-US"/>
                  <a:t>Weight</a:t>
                </a:r>
                <a:r>
                  <a:rPr lang="en-US" baseline="0"/>
                  <a:t> in Pounds</a:t>
                </a:r>
                <a:endParaRPr lang="en-US"/>
              </a:p>
            </c:rich>
          </c:tx>
        </c:title>
        <c:numFmt formatCode="General" sourceLinked="1"/>
        <c:majorTickMark val="none"/>
        <c:tickLblPos val="nextTo"/>
        <c:crossAx val="69857280"/>
        <c:crosses val="autoZero"/>
        <c:crossBetween val="between"/>
      </c:valAx>
      <c:dTable>
        <c:showHorzBorder val="1"/>
        <c:showVertBorder val="1"/>
        <c:showOutline val="1"/>
        <c:showKeys val="1"/>
      </c:dTable>
    </c:plotArea>
    <c:plotVisOnly val="1"/>
  </c:chart>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17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17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B51315-6F02-4AEE-9266-DE2D50D7CD1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r>
              <a:rPr lang="en-US" smtClean="0"/>
              <a:t>Aeration is not a new technology.  Been around for 40+ years.  Golf courses use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50F114-245A-453D-891B-0FC6E8A92F68}" type="slidenum">
              <a:rPr lang="en-US" smtClean="0"/>
              <a:pPr/>
              <a:t>19</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Needs lime, 40-50# N after each cut not to exceed 100-150# per year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Fairly flat field. </a:t>
            </a:r>
            <a:endParaRPr lang="en-US" dirty="0"/>
          </a:p>
        </p:txBody>
      </p:sp>
      <p:sp>
        <p:nvSpPr>
          <p:cNvPr id="4" name="Slide Number Placeholder 3"/>
          <p:cNvSpPr>
            <a:spLocks noGrp="1"/>
          </p:cNvSpPr>
          <p:nvPr>
            <p:ph type="sldNum" sz="quarter" idx="10"/>
          </p:nvPr>
        </p:nvSpPr>
        <p:spPr/>
        <p:txBody>
          <a:bodyPr/>
          <a:lstStyle/>
          <a:p>
            <a:pPr>
              <a:defRPr/>
            </a:pPr>
            <a:fld id="{89B51315-6F02-4AEE-9266-DE2D50D7CD1A}" type="slidenum">
              <a:rPr lang="en-US" smtClean="0"/>
              <a:pPr>
                <a:defRPr/>
              </a:pPr>
              <a:t>28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smtClean="0"/>
              <a:t>Believe it had been flooded a total of 2x after aeration took place, Hamlin silt loam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be taking </a:t>
            </a:r>
            <a:r>
              <a:rPr lang="en-US" dirty="0" err="1" smtClean="0"/>
              <a:t>penetrometer</a:t>
            </a:r>
            <a:r>
              <a:rPr lang="en-US" dirty="0" smtClean="0"/>
              <a:t> readings on</a:t>
            </a:r>
            <a:r>
              <a:rPr lang="en-US" baseline="0" dirty="0" smtClean="0"/>
              <a:t> all plots again this spring.</a:t>
            </a:r>
            <a:endParaRPr lang="en-US" dirty="0"/>
          </a:p>
        </p:txBody>
      </p:sp>
      <p:sp>
        <p:nvSpPr>
          <p:cNvPr id="4" name="Slide Number Placeholder 3"/>
          <p:cNvSpPr>
            <a:spLocks noGrp="1"/>
          </p:cNvSpPr>
          <p:nvPr>
            <p:ph type="sldNum" sz="quarter" idx="10"/>
          </p:nvPr>
        </p:nvSpPr>
        <p:spPr/>
        <p:txBody>
          <a:bodyPr/>
          <a:lstStyle/>
          <a:p>
            <a:pPr>
              <a:defRPr/>
            </a:pPr>
            <a:fld id="{89B51315-6F02-4AEE-9266-DE2D50D7CD1A}" type="slidenum">
              <a:rPr lang="en-US" smtClean="0"/>
              <a:pPr>
                <a:defRPr/>
              </a:pPr>
              <a:t>45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for a farm to do a one</a:t>
            </a:r>
            <a:r>
              <a:rPr lang="en-US" baseline="0" dirty="0" smtClean="0"/>
              <a:t> time trial with the aerator and cover crop establishment.</a:t>
            </a:r>
            <a:endParaRPr lang="en-US" dirty="0"/>
          </a:p>
        </p:txBody>
      </p:sp>
      <p:sp>
        <p:nvSpPr>
          <p:cNvPr id="4" name="Slide Number Placeholder 3"/>
          <p:cNvSpPr>
            <a:spLocks noGrp="1"/>
          </p:cNvSpPr>
          <p:nvPr>
            <p:ph type="sldNum" sz="quarter" idx="10"/>
          </p:nvPr>
        </p:nvSpPr>
        <p:spPr/>
        <p:txBody>
          <a:bodyPr/>
          <a:lstStyle/>
          <a:p>
            <a:pPr>
              <a:defRPr/>
            </a:pPr>
            <a:fld id="{89B51315-6F02-4AEE-9266-DE2D50D7CD1A}" type="slidenum">
              <a:rPr lang="en-US" smtClean="0"/>
              <a:pPr>
                <a:defRPr/>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0B303AA-0F84-428A-80E9-D488043BD1AF}" type="slidenum">
              <a:rPr lang="en-US" smtClean="0"/>
              <a:pPr/>
              <a:t>4</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en-US" smtClean="0"/>
              <a:t>Local cost share programs have the caviate of you must aerate whenever you spread manure.  Manufacture recommendations are 1x a year for light soils and up to 2x a year for heavy soils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smtClean="0"/>
              <a:t>Little bit of ridging along slit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r>
              <a:rPr lang="en-US" smtClean="0"/>
              <a:t>Recommended speed is 3-5mpg.  Depending upon your soil type, rocks, unevenness of the ground you may be able to go faster or slower.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813F96B6-ADD1-4E2F-BADB-FD680B599F2E}" type="slidenum">
              <a:rPr lang="en-US" smtClean="0"/>
              <a:pPr/>
              <a:t>13</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smtClean="0"/>
              <a:t>Also did similar study with another grant on 2 different farms and had the same observations.  </a:t>
            </a:r>
          </a:p>
          <a:p>
            <a:pPr eaLnBrk="1" hangingPunct="1"/>
            <a:r>
              <a:rPr lang="en-US" smtClean="0"/>
              <a:t> **  There are several University studies that have proven better nutrient utilization and less run off risk with using an aerator with liquid manure  **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7818A9E-5D74-49A1-B3DE-7E75879D6F8E}" type="slidenum">
              <a:rPr lang="en-US" smtClean="0"/>
              <a:pPr/>
              <a:t>15</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smtClean="0"/>
              <a:t>Challenges with test plots.  Deer bedding down in the field, grazing, general trampling of the plots.  Flags went missing.  Along the otter creek in spring all the red and some of the blue flags dissappeared.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10ft</a:t>
            </a:r>
            <a:r>
              <a:rPr lang="en-US" baseline="0" dirty="0" smtClean="0"/>
              <a:t> sections of windrow were cut and separated, then weighed for the wet weight.  3 handful of sub samples were pulled from each laundry basket, mixed up, then a subsample was pulled for the dry hay </a:t>
            </a:r>
            <a:r>
              <a:rPr lang="en-US" baseline="0" dirty="0" err="1" smtClean="0"/>
              <a:t>equilivant</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89B51315-6F02-4AEE-9266-DE2D50D7CD1A}" type="slidenum">
              <a:rPr lang="en-US" smtClean="0"/>
              <a:pPr>
                <a:defRPr/>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US" smtClean="0"/>
              <a:t>HEL Field, liquid manure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EEAED5-C7A0-4CC7-9EF8-2B0BF9C090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591C6B-CC9F-43BF-B6E5-3B399491D8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DA860-0CF5-4649-819D-0FAAADB8385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FD4E9BB-D213-46A9-9994-3F6EB966DB4D}"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870E70-02E4-453F-A05F-EE14F5C1F7B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98E056-0184-4AE7-A56D-88789EB7795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E21825-443F-4864-B58C-4C011B0635B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E5CAD2-66DB-4AB4-B7FE-EC592E21A3D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116833-AA71-4881-B442-C5D8F86CD18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3D68C6-C1D1-4A57-BC33-C6323C8D67C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663820-29CC-41B9-A053-06C5672351B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1B92BF-437D-4576-A654-1119D038C6C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2E89D6-5510-4F8E-90D1-1F3C1DD7116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88EDCD-D892-4AB6-959A-625EFCF34B5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B5F5AB1-B8BA-4A97-98DD-4FFE6C6516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381000" y="457200"/>
            <a:ext cx="7772400" cy="1470025"/>
          </a:xfrm>
        </p:spPr>
        <p:txBody>
          <a:bodyPr/>
          <a:lstStyle/>
          <a:p>
            <a:pPr eaLnBrk="1" hangingPunct="1"/>
            <a:r>
              <a:rPr lang="en-US" smtClean="0"/>
              <a:t>Results Year 2 Aerator Research</a:t>
            </a:r>
          </a:p>
        </p:txBody>
      </p:sp>
      <p:pic>
        <p:nvPicPr>
          <p:cNvPr id="10243" name="Picture 4" descr="SARElogo_Northeast"/>
          <p:cNvPicPr>
            <a:picLocks noChangeAspect="1" noChangeArrowheads="1"/>
          </p:cNvPicPr>
          <p:nvPr/>
        </p:nvPicPr>
        <p:blipFill>
          <a:blip r:embed="rId2" cstate="print"/>
          <a:srcRect l="6250" t="3438" r="6250" b="6949"/>
          <a:stretch>
            <a:fillRect/>
          </a:stretch>
        </p:blipFill>
        <p:spPr bwMode="auto">
          <a:xfrm>
            <a:off x="7010400" y="5105400"/>
            <a:ext cx="1676400" cy="1557338"/>
          </a:xfrm>
          <a:prstGeom prst="rect">
            <a:avLst/>
          </a:prstGeom>
          <a:noFill/>
          <a:ln w="9525" algn="in">
            <a:noFill/>
            <a:miter lim="800000"/>
            <a:headEnd/>
            <a:tailEnd/>
          </a:ln>
        </p:spPr>
      </p:pic>
      <p:sp>
        <p:nvSpPr>
          <p:cNvPr id="10244" name="Text Box 5"/>
          <p:cNvSpPr txBox="1">
            <a:spLocks noChangeArrowheads="1"/>
          </p:cNvSpPr>
          <p:nvPr/>
        </p:nvSpPr>
        <p:spPr bwMode="auto">
          <a:xfrm>
            <a:off x="2057400" y="5105400"/>
            <a:ext cx="4648200" cy="1477963"/>
          </a:xfrm>
          <a:prstGeom prst="rect">
            <a:avLst/>
          </a:prstGeom>
          <a:noFill/>
          <a:ln w="9525">
            <a:noFill/>
            <a:miter lim="800000"/>
            <a:headEnd/>
            <a:tailEnd/>
          </a:ln>
        </p:spPr>
        <p:txBody>
          <a:bodyPr>
            <a:spAutoFit/>
          </a:bodyPr>
          <a:lstStyle/>
          <a:p>
            <a:pPr algn="ctr"/>
            <a:r>
              <a:rPr lang="en-US" sz="1800"/>
              <a:t>This research was made possible with funding through the </a:t>
            </a:r>
          </a:p>
          <a:p>
            <a:pPr algn="ctr"/>
            <a:r>
              <a:rPr lang="en-US" sz="1800"/>
              <a:t>Northeast Sustainable Agriculture Research and Education and the </a:t>
            </a:r>
          </a:p>
          <a:p>
            <a:pPr algn="ctr"/>
            <a:r>
              <a:rPr lang="en-US" sz="1800"/>
              <a:t>Lake Champlain Basin Program </a:t>
            </a:r>
          </a:p>
        </p:txBody>
      </p:sp>
      <p:pic>
        <p:nvPicPr>
          <p:cNvPr id="10245" name="Picture 6" descr="DSC00474"/>
          <p:cNvPicPr>
            <a:picLocks noChangeAspect="1" noChangeArrowheads="1"/>
          </p:cNvPicPr>
          <p:nvPr/>
        </p:nvPicPr>
        <p:blipFill>
          <a:blip r:embed="rId3" cstate="print"/>
          <a:srcRect/>
          <a:stretch>
            <a:fillRect/>
          </a:stretch>
        </p:blipFill>
        <p:spPr bwMode="auto">
          <a:xfrm>
            <a:off x="457200" y="2019300"/>
            <a:ext cx="3810000" cy="2857500"/>
          </a:xfrm>
          <a:prstGeom prst="rect">
            <a:avLst/>
          </a:prstGeom>
          <a:noFill/>
          <a:ln w="9525">
            <a:noFill/>
            <a:miter lim="800000"/>
            <a:headEnd/>
            <a:tailEnd/>
          </a:ln>
        </p:spPr>
      </p:pic>
      <p:pic>
        <p:nvPicPr>
          <p:cNvPr id="10246" name="Picture 7" descr="DSC00191"/>
          <p:cNvPicPr>
            <a:picLocks noChangeAspect="1" noChangeArrowheads="1"/>
          </p:cNvPicPr>
          <p:nvPr/>
        </p:nvPicPr>
        <p:blipFill>
          <a:blip r:embed="rId4" cstate="print"/>
          <a:srcRect/>
          <a:stretch>
            <a:fillRect/>
          </a:stretch>
        </p:blipFill>
        <p:spPr bwMode="auto">
          <a:xfrm>
            <a:off x="4800600" y="2076450"/>
            <a:ext cx="3733800" cy="2800350"/>
          </a:xfrm>
          <a:prstGeom prst="rect">
            <a:avLst/>
          </a:prstGeom>
          <a:noFill/>
          <a:ln w="9525">
            <a:noFill/>
            <a:miter lim="800000"/>
            <a:headEnd/>
            <a:tailEnd/>
          </a:ln>
        </p:spPr>
      </p:pic>
      <p:pic>
        <p:nvPicPr>
          <p:cNvPr id="10247" name="Picture 6" descr="lcbplogo.JPG"/>
          <p:cNvPicPr>
            <a:picLocks noChangeAspect="1"/>
          </p:cNvPicPr>
          <p:nvPr/>
        </p:nvPicPr>
        <p:blipFill>
          <a:blip r:embed="rId5" cstate="print"/>
          <a:srcRect/>
          <a:stretch>
            <a:fillRect/>
          </a:stretch>
        </p:blipFill>
        <p:spPr bwMode="auto">
          <a:xfrm>
            <a:off x="152400" y="4953000"/>
            <a:ext cx="1871663"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p:cNvPicPr>
            <a:picLocks noGrp="1" noChangeAspect="1" noChangeArrowheads="1"/>
          </p:cNvPicPr>
          <p:nvPr>
            <p:ph/>
          </p:nvPr>
        </p:nvPicPr>
        <p:blipFill>
          <a:blip r:embed="rId2" cstate="print"/>
          <a:srcRect/>
          <a:stretch>
            <a:fillRect/>
          </a:stretch>
        </p:blipFill>
        <p:spPr>
          <a:xfrm>
            <a:off x="1873250" y="1143000"/>
            <a:ext cx="5365750" cy="5715000"/>
          </a:xfrm>
          <a:noFill/>
        </p:spPr>
      </p:pic>
      <p:sp>
        <p:nvSpPr>
          <p:cNvPr id="18435" name="Text Box 3"/>
          <p:cNvSpPr txBox="1">
            <a:spLocks noChangeArrowheads="1"/>
          </p:cNvSpPr>
          <p:nvPr/>
        </p:nvSpPr>
        <p:spPr bwMode="auto">
          <a:xfrm>
            <a:off x="0" y="0"/>
            <a:ext cx="9144000" cy="1190625"/>
          </a:xfrm>
          <a:prstGeom prst="rect">
            <a:avLst/>
          </a:prstGeom>
          <a:noFill/>
          <a:ln w="9525">
            <a:noFill/>
            <a:miter lim="800000"/>
            <a:headEnd/>
            <a:tailEnd/>
          </a:ln>
        </p:spPr>
        <p:txBody>
          <a:bodyPr>
            <a:spAutoFit/>
          </a:bodyPr>
          <a:lstStyle/>
          <a:p>
            <a:r>
              <a:rPr lang="en-US" sz="1800"/>
              <a:t> 4 Farm participated in this trial:  East Wallingford, Tinmouth, Clarendon, and West Haven. 3 farms had semi solid manure, 1 was liquid manure.  Soil types included, Vergennes Clay, Hamlin Silt Loam, Georgia/ Armenia Soil and an Adams Fine Sandy Loam </a:t>
            </a: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9" name="Picture 3" descr="PIC_0021"/>
          <p:cNvPicPr>
            <a:picLocks noGrp="1" noChangeAspect="1" noChangeArrowheads="1"/>
          </p:cNvPicPr>
          <p:nvPr>
            <p:ph sz="half" idx="1"/>
          </p:nvPr>
        </p:nvPicPr>
        <p:blipFill>
          <a:blip r:embed="rId3" cstate="print"/>
          <a:srcRect/>
          <a:stretch>
            <a:fillRect/>
          </a:stretch>
        </p:blipFill>
        <p:spPr>
          <a:xfrm>
            <a:off x="381000" y="3524250"/>
            <a:ext cx="4038600" cy="3028950"/>
          </a:xfrm>
          <a:noFill/>
        </p:spPr>
      </p:pic>
      <p:pic>
        <p:nvPicPr>
          <p:cNvPr id="19460" name="Picture 5" descr="DSC00662"/>
          <p:cNvPicPr>
            <a:picLocks noGrp="1" noChangeAspect="1" noChangeArrowheads="1"/>
          </p:cNvPicPr>
          <p:nvPr>
            <p:ph sz="half" idx="2"/>
          </p:nvPr>
        </p:nvPicPr>
        <p:blipFill>
          <a:blip r:embed="rId4" cstate="print"/>
          <a:srcRect/>
          <a:stretch>
            <a:fillRect/>
          </a:stretch>
        </p:blipFill>
        <p:spPr>
          <a:xfrm>
            <a:off x="4572000" y="3524250"/>
            <a:ext cx="4038600" cy="3028950"/>
          </a:xfrm>
          <a:noFill/>
        </p:spPr>
      </p:pic>
      <p:sp>
        <p:nvSpPr>
          <p:cNvPr id="19461" name="Text Box 8"/>
          <p:cNvSpPr txBox="1">
            <a:spLocks noChangeArrowheads="1"/>
          </p:cNvSpPr>
          <p:nvPr/>
        </p:nvSpPr>
        <p:spPr bwMode="auto">
          <a:xfrm>
            <a:off x="441325" y="1382713"/>
            <a:ext cx="3978275" cy="1893887"/>
          </a:xfrm>
          <a:prstGeom prst="rect">
            <a:avLst/>
          </a:prstGeom>
          <a:noFill/>
          <a:ln w="9525">
            <a:noFill/>
            <a:miter lim="800000"/>
            <a:headEnd/>
            <a:tailEnd/>
          </a:ln>
        </p:spPr>
        <p:txBody>
          <a:bodyPr>
            <a:spAutoFit/>
          </a:bodyPr>
          <a:lstStyle/>
          <a:p>
            <a:r>
              <a:rPr lang="en-US" sz="1800"/>
              <a:t>Semi-Solid manure:</a:t>
            </a:r>
          </a:p>
          <a:p>
            <a:r>
              <a:rPr lang="en-US" sz="1800"/>
              <a:t>Spread manure then aerate.</a:t>
            </a:r>
          </a:p>
          <a:p>
            <a:endParaRPr lang="en-US" sz="1800"/>
          </a:p>
          <a:p>
            <a:r>
              <a:rPr lang="en-US" sz="1600"/>
              <a:t>This process should push some of the manure and organic matter into the ground as the aerator tines move over and through the soil.</a:t>
            </a:r>
          </a:p>
        </p:txBody>
      </p:sp>
      <p:sp>
        <p:nvSpPr>
          <p:cNvPr id="19462" name="Text Box 9"/>
          <p:cNvSpPr txBox="1">
            <a:spLocks noChangeArrowheads="1"/>
          </p:cNvSpPr>
          <p:nvPr/>
        </p:nvSpPr>
        <p:spPr bwMode="auto">
          <a:xfrm>
            <a:off x="4572000" y="1371600"/>
            <a:ext cx="4038600" cy="1404938"/>
          </a:xfrm>
          <a:prstGeom prst="rect">
            <a:avLst/>
          </a:prstGeom>
          <a:noFill/>
          <a:ln w="9525">
            <a:noFill/>
            <a:miter lim="800000"/>
            <a:headEnd/>
            <a:tailEnd/>
          </a:ln>
        </p:spPr>
        <p:txBody>
          <a:bodyPr>
            <a:spAutoFit/>
          </a:bodyPr>
          <a:lstStyle/>
          <a:p>
            <a:r>
              <a:rPr lang="en-US" sz="1800"/>
              <a:t>Liquid manure:</a:t>
            </a:r>
          </a:p>
          <a:p>
            <a:r>
              <a:rPr lang="en-US" sz="1800"/>
              <a:t>Aerate then spread manure.</a:t>
            </a:r>
          </a:p>
          <a:p>
            <a:endParaRPr lang="en-US" sz="1800"/>
          </a:p>
          <a:p>
            <a:r>
              <a:rPr lang="en-US" sz="1600"/>
              <a:t>This process opens up slit in the soil which the liquid manure can “flow” into. </a:t>
            </a:r>
          </a:p>
        </p:txBody>
      </p:sp>
      <p:sp>
        <p:nvSpPr>
          <p:cNvPr id="19463" name="Text Box 8"/>
          <p:cNvSpPr txBox="1">
            <a:spLocks noChangeArrowheads="1"/>
          </p:cNvSpPr>
          <p:nvPr/>
        </p:nvSpPr>
        <p:spPr bwMode="auto">
          <a:xfrm>
            <a:off x="1371600" y="228600"/>
            <a:ext cx="5924550" cy="915988"/>
          </a:xfrm>
          <a:prstGeom prst="rect">
            <a:avLst/>
          </a:prstGeom>
          <a:noFill/>
          <a:ln w="9525">
            <a:noFill/>
            <a:miter lim="800000"/>
            <a:headEnd/>
            <a:tailEnd/>
          </a:ln>
        </p:spPr>
        <p:txBody>
          <a:bodyPr wrap="none">
            <a:spAutoFit/>
          </a:bodyPr>
          <a:lstStyle/>
          <a:p>
            <a:pPr algn="ctr"/>
            <a:r>
              <a:rPr lang="en-US" sz="1800" b="1"/>
              <a:t>Using aerators for manure incorporation on hayland:</a:t>
            </a:r>
          </a:p>
          <a:p>
            <a:pPr algn="ctr"/>
            <a:endParaRPr lang="en-US" sz="1800" b="1"/>
          </a:p>
          <a:p>
            <a:pPr algn="ctr"/>
            <a:r>
              <a:rPr lang="en-US" sz="1800" b="1"/>
              <a:t>Sequence of incorporation:</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PIC_0021"/>
          <p:cNvPicPr>
            <a:picLocks noChangeAspect="1" noChangeArrowheads="1"/>
          </p:cNvPicPr>
          <p:nvPr/>
        </p:nvPicPr>
        <p:blipFill>
          <a:blip r:embed="rId2" cstate="print"/>
          <a:srcRect/>
          <a:stretch>
            <a:fillRect/>
          </a:stretch>
        </p:blipFill>
        <p:spPr bwMode="auto">
          <a:xfrm>
            <a:off x="457200" y="152400"/>
            <a:ext cx="8229600" cy="4629150"/>
          </a:xfrm>
          <a:prstGeom prst="rect">
            <a:avLst/>
          </a:prstGeom>
          <a:noFill/>
          <a:ln w="9525">
            <a:noFill/>
            <a:miter lim="800000"/>
            <a:headEnd/>
            <a:tailEnd/>
          </a:ln>
        </p:spPr>
      </p:pic>
      <p:sp>
        <p:nvSpPr>
          <p:cNvPr id="20483" name="Text Box 4"/>
          <p:cNvSpPr txBox="1">
            <a:spLocks noChangeArrowheads="1"/>
          </p:cNvSpPr>
          <p:nvPr/>
        </p:nvSpPr>
        <p:spPr bwMode="auto">
          <a:xfrm>
            <a:off x="457200" y="4876800"/>
            <a:ext cx="7848600" cy="366713"/>
          </a:xfrm>
          <a:prstGeom prst="rect">
            <a:avLst/>
          </a:prstGeom>
          <a:noFill/>
          <a:ln w="9525">
            <a:noFill/>
            <a:miter lim="800000"/>
            <a:headEnd/>
            <a:tailEnd/>
          </a:ln>
        </p:spPr>
        <p:txBody>
          <a:bodyPr>
            <a:spAutoFit/>
          </a:bodyPr>
          <a:lstStyle/>
          <a:p>
            <a:r>
              <a:rPr lang="en-US" sz="1800" dirty="0"/>
              <a:t>What we saw with semi solid </a:t>
            </a:r>
            <a:r>
              <a:rPr lang="en-US" sz="1800" dirty="0" smtClean="0"/>
              <a:t>manure in year 1 and 2:</a:t>
            </a:r>
            <a:endParaRPr lang="en-US" sz="1800" dirty="0"/>
          </a:p>
        </p:txBody>
      </p:sp>
      <p:sp>
        <p:nvSpPr>
          <p:cNvPr id="20484" name="Text Box 6"/>
          <p:cNvSpPr txBox="1">
            <a:spLocks noChangeArrowheads="1"/>
          </p:cNvSpPr>
          <p:nvPr/>
        </p:nvSpPr>
        <p:spPr bwMode="auto">
          <a:xfrm>
            <a:off x="1371600" y="6096000"/>
            <a:ext cx="2476500" cy="369888"/>
          </a:xfrm>
          <a:prstGeom prst="rect">
            <a:avLst/>
          </a:prstGeom>
          <a:noFill/>
          <a:ln w="9525">
            <a:noFill/>
            <a:miter lim="800000"/>
            <a:headEnd/>
            <a:tailEnd/>
          </a:ln>
        </p:spPr>
        <p:txBody>
          <a:bodyPr wrap="none">
            <a:spAutoFit/>
          </a:bodyPr>
          <a:lstStyle/>
          <a:p>
            <a:r>
              <a:rPr lang="en-US" sz="1800"/>
              <a:t>* Rain could affect this</a:t>
            </a:r>
          </a:p>
        </p:txBody>
      </p:sp>
      <p:sp>
        <p:nvSpPr>
          <p:cNvPr id="20485" name="Text Box 7"/>
          <p:cNvSpPr txBox="1">
            <a:spLocks noChangeArrowheads="1"/>
          </p:cNvSpPr>
          <p:nvPr/>
        </p:nvSpPr>
        <p:spPr bwMode="auto">
          <a:xfrm>
            <a:off x="1066800" y="5715000"/>
            <a:ext cx="4781550" cy="366713"/>
          </a:xfrm>
          <a:prstGeom prst="rect">
            <a:avLst/>
          </a:prstGeom>
          <a:noFill/>
          <a:ln w="9525">
            <a:noFill/>
            <a:miter lim="800000"/>
            <a:headEnd/>
            <a:tailEnd/>
          </a:ln>
        </p:spPr>
        <p:txBody>
          <a:bodyPr wrap="none">
            <a:spAutoFit/>
          </a:bodyPr>
          <a:lstStyle/>
          <a:p>
            <a:r>
              <a:rPr lang="en-US" sz="1800"/>
              <a:t>*  Very little material was pulled into the holes</a:t>
            </a:r>
          </a:p>
        </p:txBody>
      </p:sp>
      <p:sp>
        <p:nvSpPr>
          <p:cNvPr id="20486" name="Text Box 8"/>
          <p:cNvSpPr txBox="1">
            <a:spLocks noChangeArrowheads="1"/>
          </p:cNvSpPr>
          <p:nvPr/>
        </p:nvSpPr>
        <p:spPr bwMode="auto">
          <a:xfrm>
            <a:off x="822325" y="5370513"/>
            <a:ext cx="3956050" cy="366712"/>
          </a:xfrm>
          <a:prstGeom prst="rect">
            <a:avLst/>
          </a:prstGeom>
          <a:noFill/>
          <a:ln w="9525">
            <a:noFill/>
            <a:miter lim="800000"/>
            <a:headEnd/>
            <a:tailEnd/>
          </a:ln>
        </p:spPr>
        <p:txBody>
          <a:bodyPr wrap="none">
            <a:spAutoFit/>
          </a:bodyPr>
          <a:lstStyle/>
          <a:p>
            <a:r>
              <a:rPr lang="en-US" sz="1800"/>
              <a:t>*  It was hit or miss with incorporation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304800" y="3962400"/>
            <a:ext cx="8534400" cy="646113"/>
          </a:xfrm>
          <a:prstGeom prst="rect">
            <a:avLst/>
          </a:prstGeom>
          <a:noFill/>
          <a:ln w="9525">
            <a:noFill/>
            <a:miter lim="800000"/>
            <a:headEnd/>
            <a:tailEnd/>
          </a:ln>
        </p:spPr>
        <p:txBody>
          <a:bodyPr>
            <a:spAutoFit/>
          </a:bodyPr>
          <a:lstStyle/>
          <a:p>
            <a:pPr marL="342900" indent="-342900"/>
            <a:r>
              <a:rPr lang="en-US" sz="1800" dirty="0"/>
              <a:t>What we saw with liquid </a:t>
            </a:r>
            <a:r>
              <a:rPr lang="en-US" sz="1800" dirty="0" smtClean="0"/>
              <a:t>manure in year 1 and 2:</a:t>
            </a:r>
            <a:endParaRPr lang="en-US" sz="1800" dirty="0"/>
          </a:p>
          <a:p>
            <a:pPr marL="342900" indent="-342900">
              <a:buFontTx/>
              <a:buChar char="•"/>
            </a:pPr>
            <a:r>
              <a:rPr lang="en-US" sz="1800" dirty="0"/>
              <a:t> little to no manure “flowed” into the holes</a:t>
            </a:r>
            <a:r>
              <a:rPr lang="en-US" sz="1600" dirty="0"/>
              <a:t>	</a:t>
            </a:r>
          </a:p>
        </p:txBody>
      </p:sp>
      <p:sp>
        <p:nvSpPr>
          <p:cNvPr id="21507" name="Text Box 10"/>
          <p:cNvSpPr txBox="1">
            <a:spLocks noChangeArrowheads="1"/>
          </p:cNvSpPr>
          <p:nvPr/>
        </p:nvSpPr>
        <p:spPr bwMode="auto">
          <a:xfrm>
            <a:off x="228600" y="5348287"/>
            <a:ext cx="7429500" cy="366713"/>
          </a:xfrm>
          <a:prstGeom prst="rect">
            <a:avLst/>
          </a:prstGeom>
          <a:noFill/>
          <a:ln w="9525">
            <a:noFill/>
            <a:miter lim="800000"/>
            <a:headEnd/>
            <a:tailEnd/>
          </a:ln>
        </p:spPr>
        <p:txBody>
          <a:bodyPr wrap="none">
            <a:spAutoFit/>
          </a:bodyPr>
          <a:lstStyle/>
          <a:p>
            <a:pPr marL="800100" lvl="1" indent="-342900"/>
            <a:r>
              <a:rPr lang="en-US" sz="1800" dirty="0"/>
              <a:t>*The height of forage stubble when the manure was applied (~5-6”)</a:t>
            </a:r>
          </a:p>
        </p:txBody>
      </p:sp>
      <p:sp>
        <p:nvSpPr>
          <p:cNvPr id="21508" name="Text Box 12"/>
          <p:cNvSpPr txBox="1">
            <a:spLocks noChangeArrowheads="1"/>
          </p:cNvSpPr>
          <p:nvPr/>
        </p:nvSpPr>
        <p:spPr bwMode="auto">
          <a:xfrm>
            <a:off x="990600" y="5715000"/>
            <a:ext cx="6282489" cy="369332"/>
          </a:xfrm>
          <a:prstGeom prst="rect">
            <a:avLst/>
          </a:prstGeom>
          <a:noFill/>
          <a:ln w="9525">
            <a:noFill/>
            <a:miter lim="800000"/>
            <a:headEnd/>
            <a:tailEnd/>
          </a:ln>
        </p:spPr>
        <p:txBody>
          <a:bodyPr wrap="none">
            <a:spAutoFit/>
          </a:bodyPr>
          <a:lstStyle/>
          <a:p>
            <a:pPr marL="800100" lvl="1" indent="-342900"/>
            <a:r>
              <a:rPr lang="en-US" sz="1800" dirty="0"/>
              <a:t>*The amount of manure </a:t>
            </a:r>
            <a:r>
              <a:rPr lang="en-US" sz="1800" dirty="0" smtClean="0"/>
              <a:t>applied  (~3000-3500 </a:t>
            </a:r>
            <a:r>
              <a:rPr lang="en-US" sz="1800" dirty="0"/>
              <a:t>gal/acre)</a:t>
            </a:r>
          </a:p>
        </p:txBody>
      </p:sp>
      <p:sp>
        <p:nvSpPr>
          <p:cNvPr id="21509" name="Text Box 14"/>
          <p:cNvSpPr txBox="1">
            <a:spLocks noChangeArrowheads="1"/>
          </p:cNvSpPr>
          <p:nvPr/>
        </p:nvSpPr>
        <p:spPr bwMode="auto">
          <a:xfrm>
            <a:off x="152400" y="4964113"/>
            <a:ext cx="7888288" cy="369887"/>
          </a:xfrm>
          <a:prstGeom prst="rect">
            <a:avLst/>
          </a:prstGeom>
          <a:noFill/>
          <a:ln w="9525">
            <a:noFill/>
            <a:miter lim="800000"/>
            <a:headEnd/>
            <a:tailEnd/>
          </a:ln>
        </p:spPr>
        <p:txBody>
          <a:bodyPr wrap="none">
            <a:spAutoFit/>
          </a:bodyPr>
          <a:lstStyle/>
          <a:p>
            <a:r>
              <a:rPr lang="en-US" sz="1800" dirty="0"/>
              <a:t>* The organic matter of the liquid manure- the thicker it is, the less it “flows”.</a:t>
            </a:r>
          </a:p>
        </p:txBody>
      </p:sp>
      <p:sp>
        <p:nvSpPr>
          <p:cNvPr id="21510" name="Text Box 15"/>
          <p:cNvSpPr txBox="1">
            <a:spLocks noChangeArrowheads="1"/>
          </p:cNvSpPr>
          <p:nvPr/>
        </p:nvSpPr>
        <p:spPr bwMode="auto">
          <a:xfrm>
            <a:off x="1905000" y="6096000"/>
            <a:ext cx="1768475" cy="366712"/>
          </a:xfrm>
          <a:prstGeom prst="rect">
            <a:avLst/>
          </a:prstGeom>
          <a:noFill/>
          <a:ln w="9525">
            <a:noFill/>
            <a:miter lim="800000"/>
            <a:headEnd/>
            <a:tailEnd/>
          </a:ln>
        </p:spPr>
        <p:txBody>
          <a:bodyPr>
            <a:spAutoFit/>
          </a:bodyPr>
          <a:lstStyle/>
          <a:p>
            <a:pPr marL="800100" lvl="1" indent="-342900"/>
            <a:r>
              <a:rPr lang="en-US" sz="1800" dirty="0"/>
              <a:t>*Rain</a:t>
            </a:r>
          </a:p>
        </p:txBody>
      </p:sp>
      <p:sp>
        <p:nvSpPr>
          <p:cNvPr id="21511" name="Text Box 16"/>
          <p:cNvSpPr txBox="1">
            <a:spLocks noChangeArrowheads="1"/>
          </p:cNvSpPr>
          <p:nvPr/>
        </p:nvSpPr>
        <p:spPr bwMode="auto">
          <a:xfrm>
            <a:off x="2286000" y="4648200"/>
            <a:ext cx="3326552" cy="369332"/>
          </a:xfrm>
          <a:prstGeom prst="rect">
            <a:avLst/>
          </a:prstGeom>
          <a:noFill/>
          <a:ln w="9525">
            <a:noFill/>
            <a:miter lim="800000"/>
            <a:headEnd/>
            <a:tailEnd/>
          </a:ln>
        </p:spPr>
        <p:txBody>
          <a:bodyPr wrap="none">
            <a:spAutoFit/>
          </a:bodyPr>
          <a:lstStyle/>
          <a:p>
            <a:r>
              <a:rPr lang="en-US" sz="1800" i="1" u="sng" dirty="0" smtClean="0"/>
              <a:t>What </a:t>
            </a:r>
            <a:r>
              <a:rPr lang="en-US" sz="1800" i="1" u="sng" dirty="0"/>
              <a:t>could affect this process:</a:t>
            </a:r>
          </a:p>
        </p:txBody>
      </p:sp>
      <p:pic>
        <p:nvPicPr>
          <p:cNvPr id="21512" name="Picture 17" descr="DSC00662"/>
          <p:cNvPicPr>
            <a:picLocks noGrp="1" noChangeAspect="1" noChangeArrowheads="1"/>
          </p:cNvPicPr>
          <p:nvPr>
            <p:ph sz="half" idx="1"/>
          </p:nvPr>
        </p:nvPicPr>
        <p:blipFill>
          <a:blip r:embed="rId3" cstate="print"/>
          <a:srcRect/>
          <a:stretch>
            <a:fillRect/>
          </a:stretch>
        </p:blipFill>
        <p:spPr>
          <a:xfrm>
            <a:off x="684213" y="0"/>
            <a:ext cx="7088187" cy="3897691"/>
          </a:xfrm>
          <a:noFill/>
        </p:spPr>
      </p:pic>
      <p:sp>
        <p:nvSpPr>
          <p:cNvPr id="9" name="Text Box 15"/>
          <p:cNvSpPr txBox="1">
            <a:spLocks noChangeArrowheads="1"/>
          </p:cNvSpPr>
          <p:nvPr/>
        </p:nvSpPr>
        <p:spPr bwMode="auto">
          <a:xfrm>
            <a:off x="2362200" y="6415088"/>
            <a:ext cx="1768475" cy="366712"/>
          </a:xfrm>
          <a:prstGeom prst="rect">
            <a:avLst/>
          </a:prstGeom>
          <a:noFill/>
          <a:ln w="9525">
            <a:noFill/>
            <a:miter lim="800000"/>
            <a:headEnd/>
            <a:tailEnd/>
          </a:ln>
        </p:spPr>
        <p:txBody>
          <a:bodyPr>
            <a:spAutoFit/>
          </a:bodyPr>
          <a:lstStyle/>
          <a:p>
            <a:pPr marL="800100" lvl="1" indent="-342900"/>
            <a:r>
              <a:rPr lang="en-US" sz="1800" dirty="0" smtClean="0"/>
              <a:t>*Slope</a:t>
            </a:r>
            <a:endParaRPr lang="en-US" sz="1800" dirty="0"/>
          </a:p>
        </p:txBody>
      </p:sp>
    </p:spTree>
  </p:cSld>
  <p:clrMapOvr>
    <a:masterClrMapping/>
  </p:clrMapOvr>
  <p:transition spd="slow">
    <p:pull dir="l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057400" y="2452688"/>
            <a:ext cx="2533650" cy="366712"/>
          </a:xfrm>
          <a:prstGeom prst="rect">
            <a:avLst/>
          </a:prstGeom>
          <a:noFill/>
          <a:ln w="9525">
            <a:noFill/>
            <a:miter lim="800000"/>
            <a:headEnd/>
            <a:tailEnd/>
          </a:ln>
        </p:spPr>
        <p:txBody>
          <a:bodyPr wrap="none">
            <a:spAutoFit/>
          </a:bodyPr>
          <a:lstStyle/>
          <a:p>
            <a:r>
              <a:rPr lang="en-US" sz="1800"/>
              <a:t>Hand weigh plot yields </a:t>
            </a:r>
          </a:p>
        </p:txBody>
      </p:sp>
      <p:sp>
        <p:nvSpPr>
          <p:cNvPr id="22531" name="Text Box 3"/>
          <p:cNvSpPr txBox="1">
            <a:spLocks noChangeArrowheads="1"/>
          </p:cNvSpPr>
          <p:nvPr/>
        </p:nvSpPr>
        <p:spPr bwMode="auto">
          <a:xfrm>
            <a:off x="457200" y="1919288"/>
            <a:ext cx="4184650" cy="366712"/>
          </a:xfrm>
          <a:prstGeom prst="rect">
            <a:avLst/>
          </a:prstGeom>
          <a:noFill/>
          <a:ln w="9525">
            <a:noFill/>
            <a:miter lim="800000"/>
            <a:headEnd/>
            <a:tailEnd/>
          </a:ln>
        </p:spPr>
        <p:txBody>
          <a:bodyPr wrap="none">
            <a:spAutoFit/>
          </a:bodyPr>
          <a:lstStyle/>
          <a:p>
            <a:r>
              <a:rPr lang="en-US" sz="1800"/>
              <a:t>Monitor growth through out the summer</a:t>
            </a:r>
          </a:p>
        </p:txBody>
      </p:sp>
      <p:sp>
        <p:nvSpPr>
          <p:cNvPr id="22532" name="Text Box 4"/>
          <p:cNvSpPr txBox="1">
            <a:spLocks noChangeArrowheads="1"/>
          </p:cNvSpPr>
          <p:nvPr/>
        </p:nvSpPr>
        <p:spPr bwMode="auto">
          <a:xfrm>
            <a:off x="457200" y="3581400"/>
            <a:ext cx="7423150" cy="366713"/>
          </a:xfrm>
          <a:prstGeom prst="rect">
            <a:avLst/>
          </a:prstGeom>
          <a:noFill/>
          <a:ln w="9525">
            <a:noFill/>
            <a:miter lim="800000"/>
            <a:headEnd/>
            <a:tailEnd/>
          </a:ln>
        </p:spPr>
        <p:txBody>
          <a:bodyPr wrap="none">
            <a:spAutoFit/>
          </a:bodyPr>
          <a:lstStyle/>
          <a:p>
            <a:r>
              <a:rPr lang="en-US" sz="1800"/>
              <a:t>Visual observation of the plots for increase or decrease of stand density</a:t>
            </a:r>
          </a:p>
        </p:txBody>
      </p:sp>
      <p:sp>
        <p:nvSpPr>
          <p:cNvPr id="22533" name="Text Box 5"/>
          <p:cNvSpPr txBox="1">
            <a:spLocks noChangeArrowheads="1"/>
          </p:cNvSpPr>
          <p:nvPr/>
        </p:nvSpPr>
        <p:spPr bwMode="auto">
          <a:xfrm>
            <a:off x="3276600" y="2971800"/>
            <a:ext cx="4743450" cy="366713"/>
          </a:xfrm>
          <a:prstGeom prst="rect">
            <a:avLst/>
          </a:prstGeom>
          <a:noFill/>
          <a:ln w="9525">
            <a:noFill/>
            <a:miter lim="800000"/>
            <a:headEnd/>
            <a:tailEnd/>
          </a:ln>
        </p:spPr>
        <p:txBody>
          <a:bodyPr wrap="none">
            <a:spAutoFit/>
          </a:bodyPr>
          <a:lstStyle/>
          <a:p>
            <a:r>
              <a:rPr lang="en-US" sz="1800"/>
              <a:t>Have the forage tested from the various plots</a:t>
            </a:r>
          </a:p>
        </p:txBody>
      </p:sp>
      <p:sp>
        <p:nvSpPr>
          <p:cNvPr id="22534" name="Rectangle 4"/>
          <p:cNvSpPr>
            <a:spLocks noChangeArrowheads="1"/>
          </p:cNvSpPr>
          <p:nvPr/>
        </p:nvSpPr>
        <p:spPr bwMode="auto">
          <a:xfrm>
            <a:off x="152400" y="152400"/>
            <a:ext cx="8763000" cy="1349375"/>
          </a:xfrm>
          <a:prstGeom prst="rect">
            <a:avLst/>
          </a:prstGeom>
          <a:noFill/>
          <a:ln w="38100">
            <a:solidFill>
              <a:schemeClr val="accent2"/>
            </a:solidFill>
            <a:prstDash val="lgDashDot"/>
            <a:miter lim="800000"/>
            <a:headEnd/>
            <a:tailEnd/>
          </a:ln>
        </p:spPr>
        <p:txBody>
          <a:bodyPr>
            <a:spAutoFit/>
          </a:bodyPr>
          <a:lstStyle/>
          <a:p>
            <a:pPr algn="ctr"/>
            <a:endParaRPr lang="en-US" sz="2000"/>
          </a:p>
          <a:p>
            <a:pPr algn="ctr"/>
            <a:r>
              <a:rPr lang="en-US" sz="2000"/>
              <a:t>Look at the effects of aeration on forage stand density, quality and </a:t>
            </a:r>
          </a:p>
          <a:p>
            <a:pPr algn="ctr"/>
            <a:r>
              <a:rPr lang="en-US" sz="2000"/>
              <a:t>the effects of  multiple passes</a:t>
            </a:r>
          </a:p>
          <a:p>
            <a:pPr algn="ctr"/>
            <a:endParaRPr lang="en-US" sz="2000"/>
          </a:p>
        </p:txBody>
      </p:sp>
      <p:pic>
        <p:nvPicPr>
          <p:cNvPr id="22535" name="Picture 7" descr="DSC01183"/>
          <p:cNvPicPr>
            <a:picLocks noChangeAspect="1" noChangeArrowheads="1"/>
          </p:cNvPicPr>
          <p:nvPr/>
        </p:nvPicPr>
        <p:blipFill>
          <a:blip r:embed="rId2" cstate="print"/>
          <a:srcRect/>
          <a:stretch>
            <a:fillRect/>
          </a:stretch>
        </p:blipFill>
        <p:spPr bwMode="auto">
          <a:xfrm>
            <a:off x="2438400" y="4116388"/>
            <a:ext cx="3656013" cy="2741612"/>
          </a:xfrm>
          <a:prstGeom prst="rect">
            <a:avLst/>
          </a:prstGeom>
          <a:noFill/>
          <a:ln w="9525">
            <a:noFill/>
            <a:miter lim="800000"/>
            <a:headEnd/>
            <a:tailEnd/>
          </a:ln>
        </p:spPr>
      </p:pic>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9" descr="DSC00876"/>
          <p:cNvPicPr>
            <a:picLocks noGrp="1" noChangeAspect="1" noChangeArrowheads="1"/>
          </p:cNvPicPr>
          <p:nvPr>
            <p:ph sz="quarter" idx="4"/>
          </p:nvPr>
        </p:nvPicPr>
        <p:blipFill>
          <a:blip r:embed="rId3" cstate="print"/>
          <a:srcRect/>
          <a:stretch>
            <a:fillRect/>
          </a:stretch>
        </p:blipFill>
        <p:spPr>
          <a:xfrm>
            <a:off x="0" y="0"/>
            <a:ext cx="9144000" cy="6858000"/>
          </a:xfrm>
          <a:noFill/>
        </p:spPr>
      </p:pic>
      <p:sp>
        <p:nvSpPr>
          <p:cNvPr id="24579" name="Text Box 4"/>
          <p:cNvSpPr txBox="1">
            <a:spLocks noChangeArrowheads="1"/>
          </p:cNvSpPr>
          <p:nvPr/>
        </p:nvSpPr>
        <p:spPr bwMode="auto">
          <a:xfrm>
            <a:off x="2667000" y="152400"/>
            <a:ext cx="3132138" cy="457200"/>
          </a:xfrm>
          <a:prstGeom prst="rect">
            <a:avLst/>
          </a:prstGeom>
          <a:noFill/>
          <a:ln w="9525">
            <a:noFill/>
            <a:miter lim="800000"/>
            <a:headEnd/>
            <a:tailEnd/>
          </a:ln>
        </p:spPr>
        <p:txBody>
          <a:bodyPr wrap="none">
            <a:spAutoFit/>
          </a:bodyPr>
          <a:lstStyle/>
          <a:p>
            <a:r>
              <a:rPr lang="en-US" sz="2400"/>
              <a:t>Where’s the test plot?</a:t>
            </a:r>
          </a:p>
        </p:txBody>
      </p:sp>
    </p:spTree>
  </p:cSld>
  <p:clrMapOvr>
    <a:masterClrMapping/>
  </p:clrMapOvr>
  <p:transition spd="slow">
    <p:checke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559.JPG"/>
          <p:cNvPicPr>
            <a:picLocks noChangeAspect="1"/>
          </p:cNvPicPr>
          <p:nvPr/>
        </p:nvPicPr>
        <p:blipFill>
          <a:blip r:embed="rId3" cstate="print"/>
          <a:stretch>
            <a:fillRect/>
          </a:stretch>
        </p:blipFill>
        <p:spPr>
          <a:xfrm>
            <a:off x="0" y="0"/>
            <a:ext cx="9144000" cy="6858000"/>
          </a:xfrm>
          <a:prstGeom prst="rect">
            <a:avLst/>
          </a:prstGeom>
        </p:spPr>
      </p:pic>
      <p:pic>
        <p:nvPicPr>
          <p:cNvPr id="4" name="Picture 3" descr="DSC00695.JPG"/>
          <p:cNvPicPr>
            <a:picLocks noChangeAspect="1"/>
          </p:cNvPicPr>
          <p:nvPr/>
        </p:nvPicPr>
        <p:blipFill>
          <a:blip r:embed="rId4" cstate="print"/>
          <a:srcRect l="32222" t="68889" r="41111" b="10000"/>
          <a:stretch>
            <a:fillRect/>
          </a:stretch>
        </p:blipFill>
        <p:spPr>
          <a:xfrm>
            <a:off x="0" y="0"/>
            <a:ext cx="1371600" cy="1447800"/>
          </a:xfrm>
          <a:prstGeom prst="rect">
            <a:avLst/>
          </a:prstGeom>
        </p:spPr>
      </p:pic>
      <p:pic>
        <p:nvPicPr>
          <p:cNvPr id="5" name="Picture 4" descr="DSC01569.JPG"/>
          <p:cNvPicPr>
            <a:picLocks noChangeAspect="1"/>
          </p:cNvPicPr>
          <p:nvPr/>
        </p:nvPicPr>
        <p:blipFill>
          <a:blip r:embed="rId5" cstate="print"/>
          <a:srcRect l="13559" t="11864"/>
          <a:stretch>
            <a:fillRect/>
          </a:stretch>
        </p:blipFill>
        <p:spPr>
          <a:xfrm>
            <a:off x="5791200" y="4294094"/>
            <a:ext cx="3352800" cy="2563906"/>
          </a:xfrm>
          <a:prstGeom prst="rect">
            <a:avLst/>
          </a:prstGeom>
        </p:spPr>
      </p:pic>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152400"/>
            <a:ext cx="8229600" cy="1143000"/>
          </a:xfrm>
        </p:spPr>
        <p:txBody>
          <a:bodyPr/>
          <a:lstStyle/>
          <a:p>
            <a:r>
              <a:rPr lang="en-US" smtClean="0"/>
              <a:t>The Fields and Data</a:t>
            </a:r>
          </a:p>
        </p:txBody>
      </p:sp>
      <p:pic>
        <p:nvPicPr>
          <p:cNvPr id="27651" name="Picture 4" descr="PIC_0013"/>
          <p:cNvPicPr>
            <a:picLocks noGrp="1" noChangeAspect="1" noChangeArrowheads="1"/>
          </p:cNvPicPr>
          <p:nvPr>
            <p:ph sz="half" idx="1"/>
          </p:nvPr>
        </p:nvPicPr>
        <p:blipFill>
          <a:blip r:embed="rId2" cstate="print"/>
          <a:srcRect/>
          <a:stretch>
            <a:fillRect/>
          </a:stretch>
        </p:blipFill>
        <p:spPr>
          <a:xfrm>
            <a:off x="0" y="1733550"/>
            <a:ext cx="9144000" cy="5086350"/>
          </a:xfrm>
        </p:spPr>
      </p:pic>
    </p:spTree>
  </p:cSld>
  <p:clrMapOvr>
    <a:masterClrMapping/>
  </p:clrMapOvr>
  <p:transition spd="slow">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76"/>
          <p:cNvPicPr>
            <a:picLocks noGrp="1" noChangeAspect="1" noChangeArrowheads="1"/>
          </p:cNvPicPr>
          <p:nvPr>
            <p:ph/>
          </p:nvPr>
        </p:nvPicPr>
        <p:blipFill>
          <a:blip r:embed="rId3" cstate="print"/>
          <a:srcRect l="20770" t="27859" r="26952" b="22629"/>
          <a:stretch>
            <a:fillRect/>
          </a:stretch>
        </p:blipFill>
        <p:spPr>
          <a:xfrm>
            <a:off x="0" y="0"/>
            <a:ext cx="9144000" cy="6858000"/>
          </a:xfrm>
          <a:noFill/>
        </p:spPr>
      </p:pic>
      <p:sp>
        <p:nvSpPr>
          <p:cNvPr id="28675" name="Text Box 9"/>
          <p:cNvSpPr txBox="1">
            <a:spLocks noChangeArrowheads="1"/>
          </p:cNvSpPr>
          <p:nvPr/>
        </p:nvSpPr>
        <p:spPr bwMode="auto">
          <a:xfrm>
            <a:off x="0" y="0"/>
            <a:ext cx="1428750" cy="366712"/>
          </a:xfrm>
          <a:prstGeom prst="rect">
            <a:avLst/>
          </a:prstGeom>
          <a:noFill/>
          <a:ln w="9525">
            <a:noFill/>
            <a:miter lim="800000"/>
            <a:headEnd/>
            <a:tailEnd/>
          </a:ln>
        </p:spPr>
        <p:txBody>
          <a:bodyPr wrap="none">
            <a:spAutoFit/>
          </a:bodyPr>
          <a:lstStyle/>
          <a:p>
            <a:r>
              <a:rPr lang="en-US" sz="1800" dirty="0"/>
              <a:t>West Haven</a:t>
            </a:r>
          </a:p>
        </p:txBody>
      </p:sp>
      <p:sp>
        <p:nvSpPr>
          <p:cNvPr id="28676" name="Line 10"/>
          <p:cNvSpPr>
            <a:spLocks noChangeShapeType="1"/>
          </p:cNvSpPr>
          <p:nvPr/>
        </p:nvSpPr>
        <p:spPr bwMode="auto">
          <a:xfrm>
            <a:off x="4191000" y="4953000"/>
            <a:ext cx="457200" cy="228600"/>
          </a:xfrm>
          <a:prstGeom prst="line">
            <a:avLst/>
          </a:prstGeom>
          <a:noFill/>
          <a:ln w="9525">
            <a:solidFill>
              <a:schemeClr val="tx1"/>
            </a:solidFill>
            <a:round/>
            <a:headEnd/>
            <a:tailEnd type="triangle" w="med" len="med"/>
          </a:ln>
        </p:spPr>
        <p:txBody>
          <a:bodyPr/>
          <a:lstStyle/>
          <a:p>
            <a:endParaRPr lang="en-US"/>
          </a:p>
        </p:txBody>
      </p:sp>
      <p:grpSp>
        <p:nvGrpSpPr>
          <p:cNvPr id="7" name="Group 80"/>
          <p:cNvGrpSpPr>
            <a:grpSpLocks/>
          </p:cNvGrpSpPr>
          <p:nvPr/>
        </p:nvGrpSpPr>
        <p:grpSpPr bwMode="auto">
          <a:xfrm rot="17445402">
            <a:off x="1827885" y="3209835"/>
            <a:ext cx="2645973" cy="2150811"/>
            <a:chOff x="0" y="3072"/>
            <a:chExt cx="3264" cy="1247"/>
          </a:xfrm>
        </p:grpSpPr>
        <p:grpSp>
          <p:nvGrpSpPr>
            <p:cNvPr id="8" name="Group 3"/>
            <p:cNvGrpSpPr>
              <a:grpSpLocks/>
            </p:cNvGrpSpPr>
            <p:nvPr/>
          </p:nvGrpSpPr>
          <p:grpSpPr bwMode="auto">
            <a:xfrm>
              <a:off x="0" y="3265"/>
              <a:ext cx="3264" cy="1054"/>
              <a:chOff x="96" y="993"/>
              <a:chExt cx="5472" cy="1359"/>
            </a:xfrm>
          </p:grpSpPr>
          <p:sp>
            <p:nvSpPr>
              <p:cNvPr id="12" name="Rectangle 4"/>
              <p:cNvSpPr>
                <a:spLocks noChangeArrowheads="1"/>
              </p:cNvSpPr>
              <p:nvPr/>
            </p:nvSpPr>
            <p:spPr bwMode="auto">
              <a:xfrm>
                <a:off x="1728" y="1008"/>
                <a:ext cx="432" cy="1344"/>
              </a:xfrm>
              <a:prstGeom prst="rect">
                <a:avLst/>
              </a:prstGeom>
              <a:solidFill>
                <a:schemeClr val="folHlink"/>
              </a:solidFill>
              <a:ln w="9525">
                <a:solidFill>
                  <a:schemeClr val="tx1"/>
                </a:solidFill>
                <a:miter lim="800000"/>
                <a:headEnd/>
                <a:tailEnd/>
              </a:ln>
            </p:spPr>
            <p:txBody>
              <a:bodyPr wrap="none" anchor="ctr"/>
              <a:lstStyle/>
              <a:p>
                <a:pPr algn="ctr"/>
                <a:endParaRPr lang="en-US" sz="1200"/>
              </a:p>
            </p:txBody>
          </p:sp>
          <p:grpSp>
            <p:nvGrpSpPr>
              <p:cNvPr id="13" name="Group 5"/>
              <p:cNvGrpSpPr>
                <a:grpSpLocks/>
              </p:cNvGrpSpPr>
              <p:nvPr/>
            </p:nvGrpSpPr>
            <p:grpSpPr bwMode="auto">
              <a:xfrm>
                <a:off x="2160" y="993"/>
                <a:ext cx="1392" cy="1359"/>
                <a:chOff x="1968" y="993"/>
                <a:chExt cx="1392" cy="1359"/>
              </a:xfrm>
            </p:grpSpPr>
            <p:sp>
              <p:nvSpPr>
                <p:cNvPr id="24" name="Rectangle 6"/>
                <p:cNvSpPr>
                  <a:spLocks noChangeArrowheads="1"/>
                </p:cNvSpPr>
                <p:nvPr/>
              </p:nvSpPr>
              <p:spPr bwMode="auto">
                <a:xfrm>
                  <a:off x="1968" y="993"/>
                  <a:ext cx="1392" cy="352"/>
                </a:xfrm>
                <a:prstGeom prst="rect">
                  <a:avLst/>
                </a:prstGeom>
                <a:solidFill>
                  <a:schemeClr val="accent1"/>
                </a:solidFill>
                <a:ln w="9525">
                  <a:solidFill>
                    <a:schemeClr val="tx1"/>
                  </a:solidFill>
                  <a:miter lim="800000"/>
                  <a:headEnd/>
                  <a:tailEnd/>
                </a:ln>
              </p:spPr>
              <p:txBody>
                <a:bodyPr wrap="none" anchor="ctr"/>
                <a:lstStyle/>
                <a:p>
                  <a:pPr algn="ctr"/>
                  <a:r>
                    <a:rPr lang="en-US" sz="1200" dirty="0"/>
                    <a:t>One</a:t>
                  </a:r>
                </a:p>
              </p:txBody>
            </p:sp>
            <p:sp>
              <p:nvSpPr>
                <p:cNvPr id="25" name="Rectangle 7"/>
                <p:cNvSpPr>
                  <a:spLocks noChangeArrowheads="1"/>
                </p:cNvSpPr>
                <p:nvPr/>
              </p:nvSpPr>
              <p:spPr bwMode="auto">
                <a:xfrm>
                  <a:off x="1968" y="1680"/>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26" name="Rectangle 8"/>
                <p:cNvSpPr>
                  <a:spLocks noChangeArrowheads="1"/>
                </p:cNvSpPr>
                <p:nvPr/>
              </p:nvSpPr>
              <p:spPr bwMode="auto">
                <a:xfrm>
                  <a:off x="1968" y="2016"/>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27" name="Rectangle 9"/>
                <p:cNvSpPr>
                  <a:spLocks noChangeArrowheads="1"/>
                </p:cNvSpPr>
                <p:nvPr/>
              </p:nvSpPr>
              <p:spPr bwMode="auto">
                <a:xfrm>
                  <a:off x="1968" y="1344"/>
                  <a:ext cx="1392" cy="336"/>
                </a:xfrm>
                <a:prstGeom prst="rect">
                  <a:avLst/>
                </a:prstGeom>
                <a:solidFill>
                  <a:srgbClr val="FF0000"/>
                </a:solidFill>
                <a:ln w="9525">
                  <a:solidFill>
                    <a:schemeClr val="tx1"/>
                  </a:solidFill>
                  <a:miter lim="800000"/>
                  <a:headEnd/>
                  <a:tailEnd/>
                </a:ln>
              </p:spPr>
              <p:txBody>
                <a:bodyPr wrap="none" anchor="ctr"/>
                <a:lstStyle/>
                <a:p>
                  <a:pPr algn="ctr"/>
                  <a:r>
                    <a:rPr lang="en-US" sz="1200" dirty="0"/>
                    <a:t>Control</a:t>
                  </a:r>
                </a:p>
              </p:txBody>
            </p:sp>
          </p:grpSp>
          <p:sp>
            <p:nvSpPr>
              <p:cNvPr id="14" name="Rectangle 10"/>
              <p:cNvSpPr>
                <a:spLocks noChangeArrowheads="1"/>
              </p:cNvSpPr>
              <p:nvPr/>
            </p:nvSpPr>
            <p:spPr bwMode="auto">
              <a:xfrm>
                <a:off x="3936" y="1344"/>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15" name="Rectangle 11"/>
              <p:cNvSpPr>
                <a:spLocks noChangeArrowheads="1"/>
              </p:cNvSpPr>
              <p:nvPr/>
            </p:nvSpPr>
            <p:spPr bwMode="auto">
              <a:xfrm>
                <a:off x="3936" y="1008"/>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16" name="Rectangle 12"/>
              <p:cNvSpPr>
                <a:spLocks noChangeArrowheads="1"/>
              </p:cNvSpPr>
              <p:nvPr/>
            </p:nvSpPr>
            <p:spPr bwMode="auto">
              <a:xfrm>
                <a:off x="3936" y="201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17" name="Rectangle 13"/>
              <p:cNvSpPr>
                <a:spLocks noChangeArrowheads="1"/>
              </p:cNvSpPr>
              <p:nvPr/>
            </p:nvSpPr>
            <p:spPr bwMode="auto">
              <a:xfrm>
                <a:off x="3936" y="1680"/>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grpSp>
            <p:nvGrpSpPr>
              <p:cNvPr id="18" name="Group 14"/>
              <p:cNvGrpSpPr>
                <a:grpSpLocks/>
              </p:cNvGrpSpPr>
              <p:nvPr/>
            </p:nvGrpSpPr>
            <p:grpSpPr bwMode="auto">
              <a:xfrm>
                <a:off x="96" y="1008"/>
                <a:ext cx="1632" cy="1344"/>
                <a:chOff x="3936" y="1008"/>
                <a:chExt cx="1632" cy="1344"/>
              </a:xfrm>
            </p:grpSpPr>
            <p:sp>
              <p:nvSpPr>
                <p:cNvPr id="20" name="Rectangle 15"/>
                <p:cNvSpPr>
                  <a:spLocks noChangeArrowheads="1"/>
                </p:cNvSpPr>
                <p:nvPr/>
              </p:nvSpPr>
              <p:spPr bwMode="auto">
                <a:xfrm>
                  <a:off x="3936" y="1680"/>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21" name="Rectangle 16"/>
                <p:cNvSpPr>
                  <a:spLocks noChangeArrowheads="1"/>
                </p:cNvSpPr>
                <p:nvPr/>
              </p:nvSpPr>
              <p:spPr bwMode="auto">
                <a:xfrm>
                  <a:off x="3936" y="2016"/>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dirty="0"/>
                    <a:t>control</a:t>
                  </a:r>
                </a:p>
              </p:txBody>
            </p:sp>
            <p:sp>
              <p:nvSpPr>
                <p:cNvPr id="22" name="Rectangle 17"/>
                <p:cNvSpPr>
                  <a:spLocks noChangeArrowheads="1"/>
                </p:cNvSpPr>
                <p:nvPr/>
              </p:nvSpPr>
              <p:spPr bwMode="auto">
                <a:xfrm>
                  <a:off x="3936" y="1008"/>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23" name="Rectangle 18"/>
                <p:cNvSpPr>
                  <a:spLocks noChangeArrowheads="1"/>
                </p:cNvSpPr>
                <p:nvPr/>
              </p:nvSpPr>
              <p:spPr bwMode="auto">
                <a:xfrm>
                  <a:off x="3936" y="1344"/>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grpSp>
          <p:sp>
            <p:nvSpPr>
              <p:cNvPr id="19" name="Rectangle 19"/>
              <p:cNvSpPr>
                <a:spLocks noChangeArrowheads="1"/>
              </p:cNvSpPr>
              <p:nvPr/>
            </p:nvSpPr>
            <p:spPr bwMode="auto">
              <a:xfrm>
                <a:off x="3552" y="1008"/>
                <a:ext cx="384" cy="1344"/>
              </a:xfrm>
              <a:prstGeom prst="rect">
                <a:avLst/>
              </a:prstGeom>
              <a:solidFill>
                <a:schemeClr val="folHlink"/>
              </a:solidFill>
              <a:ln w="9525">
                <a:solidFill>
                  <a:schemeClr val="tx1"/>
                </a:solidFill>
                <a:miter lim="800000"/>
                <a:headEnd/>
                <a:tailEnd/>
              </a:ln>
            </p:spPr>
            <p:txBody>
              <a:bodyPr wrap="none" anchor="ctr"/>
              <a:lstStyle/>
              <a:p>
                <a:pPr algn="ctr"/>
                <a:endParaRPr lang="en-US" sz="1200"/>
              </a:p>
            </p:txBody>
          </p:sp>
        </p:grpSp>
        <p:sp>
          <p:nvSpPr>
            <p:cNvPr id="9" name="Text Box 20"/>
            <p:cNvSpPr txBox="1">
              <a:spLocks noChangeArrowheads="1"/>
            </p:cNvSpPr>
            <p:nvPr/>
          </p:nvSpPr>
          <p:spPr bwMode="auto">
            <a:xfrm>
              <a:off x="353" y="3072"/>
              <a:ext cx="435" cy="250"/>
            </a:xfrm>
            <a:prstGeom prst="rect">
              <a:avLst/>
            </a:prstGeom>
            <a:noFill/>
            <a:ln w="9525">
              <a:noFill/>
              <a:miter lim="800000"/>
              <a:headEnd/>
              <a:tailEnd/>
            </a:ln>
          </p:spPr>
          <p:txBody>
            <a:bodyPr wrap="none">
              <a:spAutoFit/>
            </a:bodyPr>
            <a:lstStyle/>
            <a:p>
              <a:r>
                <a:rPr lang="en-US" sz="1200"/>
                <a:t>Rep 1</a:t>
              </a:r>
            </a:p>
          </p:txBody>
        </p:sp>
        <p:sp>
          <p:nvSpPr>
            <p:cNvPr id="10" name="Text Box 21"/>
            <p:cNvSpPr txBox="1">
              <a:spLocks noChangeArrowheads="1"/>
            </p:cNvSpPr>
            <p:nvPr/>
          </p:nvSpPr>
          <p:spPr bwMode="auto">
            <a:xfrm>
              <a:off x="1490" y="3072"/>
              <a:ext cx="435" cy="250"/>
            </a:xfrm>
            <a:prstGeom prst="rect">
              <a:avLst/>
            </a:prstGeom>
            <a:noFill/>
            <a:ln w="9525">
              <a:noFill/>
              <a:miter lim="800000"/>
              <a:headEnd/>
              <a:tailEnd/>
            </a:ln>
          </p:spPr>
          <p:txBody>
            <a:bodyPr wrap="none">
              <a:spAutoFit/>
            </a:bodyPr>
            <a:lstStyle/>
            <a:p>
              <a:r>
                <a:rPr lang="en-US" sz="1200" dirty="0"/>
                <a:t>Rep 2</a:t>
              </a:r>
            </a:p>
          </p:txBody>
        </p:sp>
        <p:sp>
          <p:nvSpPr>
            <p:cNvPr id="11" name="Text Box 22"/>
            <p:cNvSpPr txBox="1">
              <a:spLocks noChangeArrowheads="1"/>
            </p:cNvSpPr>
            <p:nvPr/>
          </p:nvSpPr>
          <p:spPr bwMode="auto">
            <a:xfrm>
              <a:off x="2590" y="3072"/>
              <a:ext cx="435" cy="250"/>
            </a:xfrm>
            <a:prstGeom prst="rect">
              <a:avLst/>
            </a:prstGeom>
            <a:noFill/>
            <a:ln w="9525">
              <a:noFill/>
              <a:miter lim="800000"/>
              <a:headEnd/>
              <a:tailEnd/>
            </a:ln>
          </p:spPr>
          <p:txBody>
            <a:bodyPr wrap="none">
              <a:spAutoFit/>
            </a:bodyPr>
            <a:lstStyle/>
            <a:p>
              <a:r>
                <a:rPr lang="en-US" sz="1200"/>
                <a:t>Rep 3</a:t>
              </a:r>
            </a:p>
          </p:txBody>
        </p:sp>
      </p:grpSp>
      <p:sp>
        <p:nvSpPr>
          <p:cNvPr id="28" name="Text Box 73"/>
          <p:cNvSpPr txBox="1">
            <a:spLocks noChangeArrowheads="1"/>
          </p:cNvSpPr>
          <p:nvPr/>
        </p:nvSpPr>
        <p:spPr bwMode="auto">
          <a:xfrm>
            <a:off x="0" y="6032500"/>
            <a:ext cx="9144000" cy="825500"/>
          </a:xfrm>
          <a:prstGeom prst="rect">
            <a:avLst/>
          </a:prstGeom>
          <a:solidFill>
            <a:schemeClr val="bg1"/>
          </a:solidFill>
          <a:ln w="9525">
            <a:noFill/>
            <a:miter lim="800000"/>
            <a:headEnd/>
            <a:tailEnd/>
          </a:ln>
        </p:spPr>
        <p:txBody>
          <a:bodyPr>
            <a:spAutoFit/>
          </a:bodyPr>
          <a:lstStyle/>
          <a:p>
            <a:r>
              <a:rPr lang="en-US" sz="1600" dirty="0"/>
              <a:t>Soil Map: Vergennes Clay Hydraulic Group C.  </a:t>
            </a:r>
          </a:p>
          <a:p>
            <a:r>
              <a:rPr lang="en-US" sz="1600" dirty="0"/>
              <a:t>The Cornell Soil Health test classified this soil as a Silt Loam with surface and subsurface compaction.   15.6% Sand, 61.2 % Silt and 23.2 % Clay</a:t>
            </a:r>
            <a:endParaRPr lang="en-US" sz="1800" dirty="0"/>
          </a:p>
        </p:txBody>
      </p:sp>
      <p:sp>
        <p:nvSpPr>
          <p:cNvPr id="29" name="Text Box 11"/>
          <p:cNvSpPr txBox="1">
            <a:spLocks noChangeArrowheads="1"/>
          </p:cNvSpPr>
          <p:nvPr/>
        </p:nvSpPr>
        <p:spPr bwMode="auto">
          <a:xfrm rot="1516005">
            <a:off x="4233069" y="4565912"/>
            <a:ext cx="768350" cy="369332"/>
          </a:xfrm>
          <a:prstGeom prst="rect">
            <a:avLst/>
          </a:prstGeom>
          <a:noFill/>
          <a:ln w="9525">
            <a:noFill/>
            <a:miter lim="800000"/>
            <a:headEnd/>
            <a:tailEnd/>
          </a:ln>
        </p:spPr>
        <p:txBody>
          <a:bodyPr wrap="square">
            <a:spAutoFit/>
          </a:bodyPr>
          <a:lstStyle/>
          <a:p>
            <a:r>
              <a:rPr lang="en-US" sz="1800" dirty="0"/>
              <a:t>Slope</a:t>
            </a:r>
          </a:p>
        </p:txBody>
      </p:sp>
    </p:spTree>
  </p:cSld>
  <p:clrMapOvr>
    <a:masterClrMapping/>
  </p:clrMapOvr>
  <p:transition spd="slow">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13"/>
          <p:cNvSpPr>
            <a:spLocks noGrp="1" noChangeArrowheads="1"/>
          </p:cNvSpPr>
          <p:nvPr>
            <p:ph type="title" sz="quarter"/>
          </p:nvPr>
        </p:nvSpPr>
        <p:spPr>
          <a:xfrm>
            <a:off x="5410200" y="76200"/>
            <a:ext cx="3581400" cy="792163"/>
          </a:xfrm>
        </p:spPr>
        <p:txBody>
          <a:bodyPr/>
          <a:lstStyle/>
          <a:p>
            <a:pPr eaLnBrk="1" hangingPunct="1"/>
            <a:r>
              <a:rPr lang="en-US" sz="2800" smtClean="0"/>
              <a:t>Growth Charts</a:t>
            </a:r>
            <a:br>
              <a:rPr lang="en-US" sz="2800" smtClean="0"/>
            </a:br>
            <a:r>
              <a:rPr lang="en-US" sz="2800" smtClean="0"/>
              <a:t>West Haven</a:t>
            </a:r>
          </a:p>
        </p:txBody>
      </p:sp>
      <p:graphicFrame>
        <p:nvGraphicFramePr>
          <p:cNvPr id="6" name="Chart 5"/>
          <p:cNvGraphicFramePr/>
          <p:nvPr/>
        </p:nvGraphicFramePr>
        <p:xfrm>
          <a:off x="152400" y="762000"/>
          <a:ext cx="86868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nvGraphicFramePr>
        <p:xfrm>
          <a:off x="0" y="3733800"/>
          <a:ext cx="89154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p:cNvSpPr txBox="1">
            <a:spLocks noChangeArrowheads="1"/>
          </p:cNvSpPr>
          <p:nvPr/>
        </p:nvSpPr>
        <p:spPr bwMode="auto">
          <a:xfrm>
            <a:off x="0" y="228600"/>
            <a:ext cx="9144000" cy="366713"/>
          </a:xfrm>
          <a:prstGeom prst="rect">
            <a:avLst/>
          </a:prstGeom>
          <a:noFill/>
          <a:ln w="9525">
            <a:noFill/>
            <a:miter lim="800000"/>
            <a:headEnd/>
            <a:tailEnd/>
          </a:ln>
        </p:spPr>
        <p:txBody>
          <a:bodyPr>
            <a:spAutoFit/>
          </a:bodyPr>
          <a:lstStyle/>
          <a:p>
            <a:pPr marL="342900" indent="-342900" algn="ctr"/>
            <a:r>
              <a:rPr lang="en-US" sz="1800"/>
              <a:t>Purpose:</a:t>
            </a:r>
          </a:p>
        </p:txBody>
      </p:sp>
      <p:pic>
        <p:nvPicPr>
          <p:cNvPr id="11267" name="Picture 5" descr="DSC00479"/>
          <p:cNvPicPr>
            <a:picLocks noGrp="1" noChangeAspect="1" noChangeArrowheads="1"/>
          </p:cNvPicPr>
          <p:nvPr>
            <p:ph/>
          </p:nvPr>
        </p:nvPicPr>
        <p:blipFill>
          <a:blip r:embed="rId2" cstate="print"/>
          <a:srcRect t="34373" r="3113" b="30467"/>
          <a:stretch>
            <a:fillRect/>
          </a:stretch>
        </p:blipFill>
        <p:spPr>
          <a:xfrm>
            <a:off x="228600" y="3429000"/>
            <a:ext cx="8686800" cy="2895600"/>
          </a:xfrm>
          <a:noFill/>
        </p:spPr>
      </p:pic>
      <p:sp>
        <p:nvSpPr>
          <p:cNvPr id="11268" name="Text Box 7"/>
          <p:cNvSpPr txBox="1">
            <a:spLocks noChangeArrowheads="1"/>
          </p:cNvSpPr>
          <p:nvPr/>
        </p:nvSpPr>
        <p:spPr bwMode="auto">
          <a:xfrm>
            <a:off x="228600" y="1568450"/>
            <a:ext cx="6426200" cy="338138"/>
          </a:xfrm>
          <a:prstGeom prst="rect">
            <a:avLst/>
          </a:prstGeom>
          <a:noFill/>
          <a:ln w="9525">
            <a:noFill/>
            <a:miter lim="800000"/>
            <a:headEnd/>
            <a:tailEnd/>
          </a:ln>
        </p:spPr>
        <p:txBody>
          <a:bodyPr wrap="none">
            <a:spAutoFit/>
          </a:bodyPr>
          <a:lstStyle/>
          <a:p>
            <a:r>
              <a:rPr lang="en-US" sz="1600"/>
              <a:t>2)  Look at the effects of aeration on forage stand density and quality</a:t>
            </a:r>
          </a:p>
        </p:txBody>
      </p:sp>
      <p:sp>
        <p:nvSpPr>
          <p:cNvPr id="11269" name="Text Box 8"/>
          <p:cNvSpPr txBox="1">
            <a:spLocks noChangeArrowheads="1"/>
          </p:cNvSpPr>
          <p:nvPr/>
        </p:nvSpPr>
        <p:spPr bwMode="auto">
          <a:xfrm>
            <a:off x="228600" y="2009775"/>
            <a:ext cx="6942138" cy="584200"/>
          </a:xfrm>
          <a:prstGeom prst="rect">
            <a:avLst/>
          </a:prstGeom>
          <a:noFill/>
          <a:ln w="9525">
            <a:noFill/>
            <a:miter lim="800000"/>
            <a:headEnd/>
            <a:tailEnd/>
          </a:ln>
        </p:spPr>
        <p:txBody>
          <a:bodyPr wrap="none">
            <a:spAutoFit/>
          </a:bodyPr>
          <a:lstStyle/>
          <a:p>
            <a:pPr marL="342900" indent="-342900"/>
            <a:r>
              <a:rPr lang="en-US" sz="1600"/>
              <a:t>3)  What are the effects of multiple passes of an aerator on forage stands?</a:t>
            </a:r>
          </a:p>
          <a:p>
            <a:pPr marL="342900" indent="-342900"/>
            <a:endParaRPr lang="en-US" sz="1600"/>
          </a:p>
        </p:txBody>
      </p:sp>
      <p:sp>
        <p:nvSpPr>
          <p:cNvPr id="11270" name="Text Box 9"/>
          <p:cNvSpPr txBox="1">
            <a:spLocks noChangeArrowheads="1"/>
          </p:cNvSpPr>
          <p:nvPr/>
        </p:nvSpPr>
        <p:spPr bwMode="auto">
          <a:xfrm>
            <a:off x="228600" y="1111250"/>
            <a:ext cx="8320088" cy="336550"/>
          </a:xfrm>
          <a:prstGeom prst="rect">
            <a:avLst/>
          </a:prstGeom>
          <a:noFill/>
          <a:ln w="9525">
            <a:noFill/>
            <a:miter lim="800000"/>
            <a:headEnd/>
            <a:tailEnd/>
          </a:ln>
        </p:spPr>
        <p:txBody>
          <a:bodyPr wrap="none">
            <a:spAutoFit/>
          </a:bodyPr>
          <a:lstStyle/>
          <a:p>
            <a:pPr marL="342900" indent="-342900">
              <a:buFontTx/>
              <a:buAutoNum type="arabicParenR"/>
            </a:pPr>
            <a:r>
              <a:rPr lang="en-US" sz="1600"/>
              <a:t>Look at using aerators for the incorporation of liquid and semi-solid manure on hayland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p:cNvGraphicFramePr/>
          <p:nvPr/>
        </p:nvGraphicFramePr>
        <p:xfrm>
          <a:off x="0" y="304800"/>
          <a:ext cx="9144000" cy="3276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0" y="4114800"/>
          <a:ext cx="9144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3800" y="152400"/>
            <a:ext cx="4985596" cy="307777"/>
          </a:xfrm>
          <a:prstGeom prst="rect">
            <a:avLst/>
          </a:prstGeom>
          <a:noFill/>
        </p:spPr>
        <p:txBody>
          <a:bodyPr wrap="none" rtlCol="0">
            <a:spAutoFit/>
          </a:bodyPr>
          <a:lstStyle/>
          <a:p>
            <a:r>
              <a:rPr lang="en-US" sz="1400" dirty="0" smtClean="0"/>
              <a:t>Spring 2010 soil test from a different lab had the OM at 4.7%</a:t>
            </a:r>
            <a:endParaRPr lang="en-US" sz="1400" dirty="0"/>
          </a:p>
        </p:txBody>
      </p:sp>
      <p:graphicFrame>
        <p:nvGraphicFramePr>
          <p:cNvPr id="5" name="Table 4"/>
          <p:cNvGraphicFramePr>
            <a:graphicFrameLocks noGrp="1"/>
          </p:cNvGraphicFramePr>
          <p:nvPr/>
        </p:nvGraphicFramePr>
        <p:xfrm>
          <a:off x="76200" y="1219200"/>
          <a:ext cx="8991602" cy="2133600"/>
        </p:xfrm>
        <a:graphic>
          <a:graphicData uri="http://schemas.openxmlformats.org/drawingml/2006/table">
            <a:tbl>
              <a:tblPr/>
              <a:tblGrid>
                <a:gridCol w="982018"/>
                <a:gridCol w="982018"/>
                <a:gridCol w="352913"/>
                <a:gridCol w="982018"/>
                <a:gridCol w="982018"/>
                <a:gridCol w="368257"/>
                <a:gridCol w="982018"/>
                <a:gridCol w="982018"/>
                <a:gridCol w="414288"/>
                <a:gridCol w="982018"/>
                <a:gridCol w="982018"/>
              </a:tblGrid>
              <a:tr h="304800">
                <a:tc gridSpan="2">
                  <a:txBody>
                    <a:bodyPr/>
                    <a:lstStyle/>
                    <a:p>
                      <a:pPr algn="l" fontAlgn="b"/>
                      <a:r>
                        <a:rPr lang="en-US" sz="1400" b="0" i="0" u="none" strike="noStrike">
                          <a:latin typeface="Arial"/>
                        </a:rPr>
                        <a:t>Replication #2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304800">
                <a:tc gridSpan="2">
                  <a:txBody>
                    <a:bodyPr/>
                    <a:lstStyle/>
                    <a:p>
                      <a:pPr algn="l" fontAlgn="b"/>
                      <a:r>
                        <a:rPr lang="en-US" sz="1400" b="0" i="0" u="none" strike="noStrike">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04800">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a:t>
                      </a:r>
                    </a:p>
                  </a:txBody>
                  <a:tcPr marL="9525" marR="9525" marT="9525" marB="0" anchor="b">
                    <a:lnL>
                      <a:noFill/>
                    </a:lnL>
                    <a:lnR>
                      <a:noFill/>
                    </a:lnR>
                    <a:lnT>
                      <a:noFill/>
                    </a:lnT>
                    <a:lnB>
                      <a:noFill/>
                    </a:lnB>
                  </a:tcPr>
                </a:tc>
              </a:tr>
              <a:tr h="304800">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0.7</a:t>
                      </a:r>
                    </a:p>
                  </a:txBody>
                  <a:tcPr marL="9525" marR="9525" marT="9525" marB="0" anchor="b">
                    <a:lnL>
                      <a:noFill/>
                    </a:lnL>
                    <a:lnR>
                      <a:noFill/>
                    </a:lnR>
                    <a:lnT>
                      <a:noFill/>
                    </a:lnT>
                    <a:lnB>
                      <a:noFill/>
                    </a:lnB>
                  </a:tcPr>
                </a:tc>
              </a:tr>
              <a:tr h="304800">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151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127</a:t>
                      </a:r>
                    </a:p>
                  </a:txBody>
                  <a:tcPr marL="9525" marR="9525" marT="9525" marB="0" anchor="b">
                    <a:lnL>
                      <a:noFill/>
                    </a:lnL>
                    <a:lnR>
                      <a:noFill/>
                    </a:lnR>
                    <a:lnT>
                      <a:noFill/>
                    </a:lnT>
                    <a:lnB>
                      <a:noFill/>
                    </a:lnB>
                  </a:tcPr>
                </a:tc>
              </a:tr>
              <a:tr h="304800">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r>
              <a:tr h="304800">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4.60%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4.10%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3.70%</a:t>
                      </a:r>
                    </a:p>
                  </a:txBody>
                  <a:tcPr marL="9525" marR="9525" marT="9525" marB="0" anchor="b">
                    <a:lnL>
                      <a:noFill/>
                    </a:lnL>
                    <a:lnR>
                      <a:noFill/>
                    </a:lnR>
                    <a:lnT>
                      <a:noFill/>
                    </a:lnT>
                    <a:lnB>
                      <a:noFill/>
                    </a:lnB>
                  </a:tcPr>
                </a:tc>
              </a:tr>
            </a:tbl>
          </a:graphicData>
        </a:graphic>
      </p:graphicFrame>
      <p:sp>
        <p:nvSpPr>
          <p:cNvPr id="6" name="TextBox 5"/>
          <p:cNvSpPr txBox="1"/>
          <p:nvPr/>
        </p:nvSpPr>
        <p:spPr>
          <a:xfrm>
            <a:off x="152400" y="457200"/>
            <a:ext cx="2695353" cy="461665"/>
          </a:xfrm>
          <a:prstGeom prst="rect">
            <a:avLst/>
          </a:prstGeom>
          <a:noFill/>
        </p:spPr>
        <p:txBody>
          <a:bodyPr wrap="none" rtlCol="0">
            <a:spAutoFit/>
          </a:bodyPr>
          <a:lstStyle/>
          <a:p>
            <a:r>
              <a:rPr lang="en-US" sz="2400" dirty="0" smtClean="0"/>
              <a:t>Fall 2010 Soil Test</a:t>
            </a:r>
            <a:endParaRPr lang="en-US" sz="2400" dirty="0"/>
          </a:p>
        </p:txBody>
      </p:sp>
      <p:sp>
        <p:nvSpPr>
          <p:cNvPr id="7" name="TextBox 6"/>
          <p:cNvSpPr txBox="1"/>
          <p:nvPr/>
        </p:nvSpPr>
        <p:spPr>
          <a:xfrm>
            <a:off x="0" y="3581400"/>
            <a:ext cx="2672526" cy="461665"/>
          </a:xfrm>
          <a:prstGeom prst="rect">
            <a:avLst/>
          </a:prstGeom>
          <a:noFill/>
        </p:spPr>
        <p:txBody>
          <a:bodyPr wrap="none" rtlCol="0">
            <a:spAutoFit/>
          </a:bodyPr>
          <a:lstStyle/>
          <a:p>
            <a:r>
              <a:rPr lang="en-US" sz="2400" dirty="0" smtClean="0"/>
              <a:t>Fall 2011 Soil Test</a:t>
            </a:r>
            <a:endParaRPr lang="en-US" sz="2400" dirty="0"/>
          </a:p>
        </p:txBody>
      </p:sp>
      <p:graphicFrame>
        <p:nvGraphicFramePr>
          <p:cNvPr id="8" name="Table 7"/>
          <p:cNvGraphicFramePr>
            <a:graphicFrameLocks noGrp="1"/>
          </p:cNvGraphicFramePr>
          <p:nvPr/>
        </p:nvGraphicFramePr>
        <p:xfrm>
          <a:off x="76200" y="4267197"/>
          <a:ext cx="8991602" cy="2514603"/>
        </p:xfrm>
        <a:graphic>
          <a:graphicData uri="http://schemas.openxmlformats.org/drawingml/2006/table">
            <a:tbl>
              <a:tblPr/>
              <a:tblGrid>
                <a:gridCol w="982018"/>
                <a:gridCol w="982018"/>
                <a:gridCol w="352913"/>
                <a:gridCol w="982018"/>
                <a:gridCol w="982018"/>
                <a:gridCol w="368257"/>
                <a:gridCol w="982018"/>
                <a:gridCol w="982018"/>
                <a:gridCol w="414288"/>
                <a:gridCol w="982018"/>
                <a:gridCol w="982018"/>
              </a:tblGrid>
              <a:tr h="359229">
                <a:tc gridSpan="2">
                  <a:txBody>
                    <a:bodyPr/>
                    <a:lstStyle/>
                    <a:p>
                      <a:pPr algn="l" fontAlgn="b"/>
                      <a:r>
                        <a:rPr lang="en-US" sz="1400" b="0" i="0" u="none" strike="noStrike" dirty="0">
                          <a:latin typeface="Arial"/>
                        </a:rPr>
                        <a:t>Replication #2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359229">
                <a:tc gridSpan="2">
                  <a:txBody>
                    <a:bodyPr/>
                    <a:lstStyle/>
                    <a:p>
                      <a:pPr algn="l" fontAlgn="b"/>
                      <a:r>
                        <a:rPr lang="en-US" sz="1400" b="0" i="0" u="none" strike="noStrike" dirty="0">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59229">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5.9</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155</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125</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133</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5.50%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5.70%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4.70%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5.60%</a:t>
                      </a:r>
                    </a:p>
                  </a:txBody>
                  <a:tcPr marL="9525" marR="9525" marT="9525"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381000"/>
            <a:ext cx="2695353" cy="707886"/>
          </a:xfrm>
          <a:prstGeom prst="rect">
            <a:avLst/>
          </a:prstGeom>
          <a:noFill/>
        </p:spPr>
        <p:txBody>
          <a:bodyPr wrap="none" rtlCol="0">
            <a:spAutoFit/>
          </a:bodyPr>
          <a:lstStyle/>
          <a:p>
            <a:r>
              <a:rPr lang="en-US" sz="2400" dirty="0" smtClean="0"/>
              <a:t>Fall 2010 Soil Test</a:t>
            </a:r>
          </a:p>
          <a:p>
            <a:r>
              <a:rPr lang="en-US" sz="1600" dirty="0" smtClean="0"/>
              <a:t>11/18/10</a:t>
            </a:r>
            <a:endParaRPr lang="en-US" sz="1600" dirty="0"/>
          </a:p>
        </p:txBody>
      </p:sp>
      <p:sp>
        <p:nvSpPr>
          <p:cNvPr id="6" name="TextBox 5"/>
          <p:cNvSpPr txBox="1"/>
          <p:nvPr/>
        </p:nvSpPr>
        <p:spPr>
          <a:xfrm>
            <a:off x="223074" y="3581400"/>
            <a:ext cx="2672526" cy="677108"/>
          </a:xfrm>
          <a:prstGeom prst="rect">
            <a:avLst/>
          </a:prstGeom>
          <a:noFill/>
        </p:spPr>
        <p:txBody>
          <a:bodyPr wrap="none" rtlCol="0">
            <a:spAutoFit/>
          </a:bodyPr>
          <a:lstStyle/>
          <a:p>
            <a:r>
              <a:rPr lang="en-US" sz="2400" dirty="0" smtClean="0"/>
              <a:t>Fall 2011 Soil Test</a:t>
            </a:r>
          </a:p>
          <a:p>
            <a:r>
              <a:rPr lang="en-US" sz="1400" dirty="0" smtClean="0"/>
              <a:t>11/28/11</a:t>
            </a:r>
            <a:endParaRPr lang="en-US" sz="1400" dirty="0"/>
          </a:p>
        </p:txBody>
      </p:sp>
      <p:sp>
        <p:nvSpPr>
          <p:cNvPr id="7" name="TextBox 6"/>
          <p:cNvSpPr txBox="1"/>
          <p:nvPr/>
        </p:nvSpPr>
        <p:spPr>
          <a:xfrm>
            <a:off x="3733800" y="152400"/>
            <a:ext cx="4985596" cy="307777"/>
          </a:xfrm>
          <a:prstGeom prst="rect">
            <a:avLst/>
          </a:prstGeom>
          <a:noFill/>
        </p:spPr>
        <p:txBody>
          <a:bodyPr wrap="none" rtlCol="0">
            <a:spAutoFit/>
          </a:bodyPr>
          <a:lstStyle/>
          <a:p>
            <a:r>
              <a:rPr lang="en-US" sz="1400" dirty="0" smtClean="0"/>
              <a:t>Spring 2010 soil test from a different lab had the OM at 4.7%</a:t>
            </a:r>
            <a:endParaRPr lang="en-US" sz="1400" dirty="0"/>
          </a:p>
        </p:txBody>
      </p:sp>
      <p:graphicFrame>
        <p:nvGraphicFramePr>
          <p:cNvPr id="8" name="Table 7"/>
          <p:cNvGraphicFramePr>
            <a:graphicFrameLocks noGrp="1"/>
          </p:cNvGraphicFramePr>
          <p:nvPr/>
        </p:nvGraphicFramePr>
        <p:xfrm>
          <a:off x="76199" y="990600"/>
          <a:ext cx="8991601" cy="2400300"/>
        </p:xfrm>
        <a:graphic>
          <a:graphicData uri="http://schemas.openxmlformats.org/drawingml/2006/table">
            <a:tbl>
              <a:tblPr/>
              <a:tblGrid>
                <a:gridCol w="982018"/>
                <a:gridCol w="982018"/>
                <a:gridCol w="352913"/>
                <a:gridCol w="982018"/>
                <a:gridCol w="982018"/>
                <a:gridCol w="368256"/>
                <a:gridCol w="982018"/>
                <a:gridCol w="982018"/>
                <a:gridCol w="414288"/>
                <a:gridCol w="982018"/>
                <a:gridCol w="982018"/>
              </a:tblGrid>
              <a:tr h="342900">
                <a:tc gridSpan="2">
                  <a:txBody>
                    <a:bodyPr/>
                    <a:lstStyle/>
                    <a:p>
                      <a:pPr algn="ctr" fontAlgn="b"/>
                      <a:r>
                        <a:rPr lang="en-US" sz="1400" b="0" i="0" u="none" strike="noStrike" dirty="0">
                          <a:latin typeface="Arial"/>
                        </a:rPr>
                        <a:t>Replication #2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342900">
                <a:tc gridSpan="2">
                  <a:txBody>
                    <a:bodyPr/>
                    <a:lstStyle/>
                    <a:p>
                      <a:pPr algn="l" fontAlgn="b"/>
                      <a:r>
                        <a:rPr lang="en-US" sz="1400" b="0" i="0" u="none" strike="noStrike">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42900">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a:t>
                      </a:r>
                    </a:p>
                  </a:txBody>
                  <a:tcPr marL="9525" marR="9525" marT="9525" marB="0" anchor="b">
                    <a:lnL>
                      <a:noFill/>
                    </a:lnL>
                    <a:lnR>
                      <a:noFill/>
                    </a:lnR>
                    <a:lnT>
                      <a:noFill/>
                    </a:lnT>
                    <a:lnB>
                      <a:noFill/>
                    </a:lnB>
                  </a:tcPr>
                </a:tc>
              </a:tr>
              <a:tr h="342900">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0.7</a:t>
                      </a:r>
                    </a:p>
                  </a:txBody>
                  <a:tcPr marL="9525" marR="9525" marT="9525" marB="0" anchor="b">
                    <a:lnL>
                      <a:noFill/>
                    </a:lnL>
                    <a:lnR>
                      <a:noFill/>
                    </a:lnR>
                    <a:lnT>
                      <a:noFill/>
                    </a:lnT>
                    <a:lnB>
                      <a:noFill/>
                    </a:lnB>
                  </a:tcPr>
                </a:tc>
              </a:tr>
              <a:tr h="342900">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151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127</a:t>
                      </a:r>
                    </a:p>
                  </a:txBody>
                  <a:tcPr marL="9525" marR="9525" marT="9525" marB="0" anchor="b">
                    <a:lnL>
                      <a:noFill/>
                    </a:lnL>
                    <a:lnR>
                      <a:noFill/>
                    </a:lnR>
                    <a:lnT>
                      <a:noFill/>
                    </a:lnT>
                    <a:lnB>
                      <a:noFill/>
                    </a:lnB>
                  </a:tcPr>
                </a:tc>
              </a:tr>
              <a:tr h="342900">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r>
              <a:tr h="342900">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4.60%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4.10%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3.70%</a:t>
                      </a:r>
                    </a:p>
                  </a:txBody>
                  <a:tcPr marL="9525" marR="9525" marT="9525" marB="0" anchor="b">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152400" y="4191000"/>
          <a:ext cx="8839198" cy="2438401"/>
        </p:xfrm>
        <a:graphic>
          <a:graphicData uri="http://schemas.openxmlformats.org/drawingml/2006/table">
            <a:tbl>
              <a:tblPr/>
              <a:tblGrid>
                <a:gridCol w="965373"/>
                <a:gridCol w="965373"/>
                <a:gridCol w="346932"/>
                <a:gridCol w="965373"/>
                <a:gridCol w="965373"/>
                <a:gridCol w="362015"/>
                <a:gridCol w="965373"/>
                <a:gridCol w="965373"/>
                <a:gridCol w="407267"/>
                <a:gridCol w="965373"/>
                <a:gridCol w="965373"/>
              </a:tblGrid>
              <a:tr h="348343">
                <a:tc gridSpan="2">
                  <a:txBody>
                    <a:bodyPr/>
                    <a:lstStyle/>
                    <a:p>
                      <a:pPr algn="l" fontAlgn="b"/>
                      <a:r>
                        <a:rPr lang="en-US" sz="1400" b="0" i="0" u="none" strike="noStrike" dirty="0">
                          <a:latin typeface="Arial"/>
                        </a:rPr>
                        <a:t>Replication #3</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348343">
                <a:tc gridSpan="2">
                  <a:txBody>
                    <a:bodyPr/>
                    <a:lstStyle/>
                    <a:p>
                      <a:pPr algn="l" fontAlgn="b"/>
                      <a:r>
                        <a:rPr lang="en-US" sz="1400" b="0" i="0" u="none" strike="noStrike">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48343">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6.3</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1.4</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164</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124</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185</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26</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7.20%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5.80%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5.10%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7.30%</a:t>
                      </a:r>
                    </a:p>
                  </a:txBody>
                  <a:tcPr marL="9525" marR="9525" marT="9525"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ChangeArrowheads="1"/>
          </p:cNvSpPr>
          <p:nvPr/>
        </p:nvSpPr>
        <p:spPr bwMode="auto">
          <a:xfrm>
            <a:off x="228600" y="76200"/>
            <a:ext cx="8763000" cy="792163"/>
          </a:xfrm>
          <a:prstGeom prst="rect">
            <a:avLst/>
          </a:prstGeom>
          <a:noFill/>
          <a:ln w="9525">
            <a:noFill/>
            <a:miter lim="800000"/>
            <a:headEnd/>
            <a:tailEnd/>
          </a:ln>
        </p:spPr>
        <p:txBody>
          <a:bodyPr anchor="ctr"/>
          <a:lstStyle/>
          <a:p>
            <a:pPr algn="ctr"/>
            <a:r>
              <a:rPr lang="en-US" sz="2800" dirty="0" err="1" smtClean="0">
                <a:solidFill>
                  <a:schemeClr val="tx2"/>
                </a:solidFill>
              </a:rPr>
              <a:t>Penetrometer</a:t>
            </a:r>
            <a:r>
              <a:rPr lang="en-US" sz="2800" dirty="0" smtClean="0">
                <a:solidFill>
                  <a:schemeClr val="tx2"/>
                </a:solidFill>
              </a:rPr>
              <a:t> Readings Spring 2011</a:t>
            </a:r>
            <a:r>
              <a:rPr lang="en-US" sz="2800" dirty="0">
                <a:solidFill>
                  <a:schemeClr val="tx2"/>
                </a:solidFill>
              </a:rPr>
              <a:t/>
            </a:r>
            <a:br>
              <a:rPr lang="en-US" sz="2800" dirty="0">
                <a:solidFill>
                  <a:schemeClr val="tx2"/>
                </a:solidFill>
              </a:rPr>
            </a:br>
            <a:r>
              <a:rPr lang="en-US" sz="2800" dirty="0" smtClean="0">
                <a:solidFill>
                  <a:schemeClr val="tx2"/>
                </a:solidFill>
              </a:rPr>
              <a:t>New Haven</a:t>
            </a:r>
            <a:endParaRPr lang="en-US" sz="2800" dirty="0">
              <a:solidFill>
                <a:schemeClr val="tx2"/>
              </a:solidFill>
            </a:endParaRPr>
          </a:p>
        </p:txBody>
      </p:sp>
      <p:graphicFrame>
        <p:nvGraphicFramePr>
          <p:cNvPr id="6" name="Table 5"/>
          <p:cNvGraphicFramePr>
            <a:graphicFrameLocks noGrp="1"/>
          </p:cNvGraphicFramePr>
          <p:nvPr/>
        </p:nvGraphicFramePr>
        <p:xfrm>
          <a:off x="0" y="1066800"/>
          <a:ext cx="4572000" cy="1981200"/>
        </p:xfrm>
        <a:graphic>
          <a:graphicData uri="http://schemas.openxmlformats.org/drawingml/2006/table">
            <a:tbl>
              <a:tblPr/>
              <a:tblGrid>
                <a:gridCol w="1320983"/>
                <a:gridCol w="543208"/>
                <a:gridCol w="530862"/>
                <a:gridCol w="580245"/>
                <a:gridCol w="279834"/>
                <a:gridCol w="543208"/>
                <a:gridCol w="263373"/>
                <a:gridCol w="510287"/>
              </a:tblGrid>
              <a:tr h="244061">
                <a:tc>
                  <a:txBody>
                    <a:bodyPr/>
                    <a:lstStyle/>
                    <a:p>
                      <a:pPr algn="l" fontAlgn="b"/>
                      <a:r>
                        <a:rPr lang="en-US" sz="1000" b="0" i="0" u="none" strike="noStrike" dirty="0">
                          <a:latin typeface="Arial"/>
                        </a:rPr>
                        <a:t>Rep 1</a:t>
                      </a:r>
                    </a:p>
                  </a:txBody>
                  <a:tcPr marL="0" marR="0" marT="0" marB="0" anchor="b">
                    <a:lnL>
                      <a:noFill/>
                    </a:lnL>
                    <a:lnR>
                      <a:noFill/>
                    </a:lnR>
                    <a:lnT>
                      <a:noFill/>
                    </a:lnT>
                    <a:lnB>
                      <a:noFill/>
                    </a:lnB>
                    <a:solidFill>
                      <a:schemeClr val="accent2">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44061">
                <a:tc gridSpan="2">
                  <a:txBody>
                    <a:bodyPr/>
                    <a:lstStyle/>
                    <a:p>
                      <a:pPr algn="ctr" fontAlgn="b"/>
                      <a:r>
                        <a:rPr lang="en-US" sz="10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Three</a:t>
                      </a:r>
                    </a:p>
                  </a:txBody>
                  <a:tcPr marL="0" marR="0" marT="0" marB="0" anchor="b">
                    <a:lnL>
                      <a:noFill/>
                    </a:lnL>
                    <a:lnR>
                      <a:noFill/>
                    </a:lnR>
                    <a:lnT>
                      <a:noFill/>
                    </a:lnT>
                    <a:lnB>
                      <a:noFill/>
                    </a:lnB>
                  </a:tcPr>
                </a:tc>
                <a:tc hMerge="1">
                  <a:txBody>
                    <a:bodyPr/>
                    <a:lstStyle/>
                    <a:p>
                      <a:endParaRPr lang="en-US"/>
                    </a:p>
                  </a:txBody>
                  <a:tcPr/>
                </a:tc>
              </a:tr>
              <a:tr h="244061">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44061">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44061">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44061">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58417">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ctr"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8417">
                <a:tc>
                  <a:txBody>
                    <a:bodyPr/>
                    <a:lstStyle/>
                    <a:p>
                      <a:pPr algn="l" fontAlgn="b"/>
                      <a:r>
                        <a:rPr lang="en-US" sz="1000" b="0" i="0" u="none" strike="noStrike">
                          <a:latin typeface="Arial"/>
                        </a:rPr>
                        <a:t>Average Depth</a:t>
                      </a: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000" b="0" i="0" u="none" strike="noStrike">
                          <a:latin typeface="Arial"/>
                        </a:rPr>
                        <a:t>4.75</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4.5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6.25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dirty="0">
                          <a:latin typeface="Arial"/>
                        </a:rPr>
                        <a:t>7</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
        <p:nvSpPr>
          <p:cNvPr id="7" name="TextBox 6"/>
          <p:cNvSpPr txBox="1"/>
          <p:nvPr/>
        </p:nvSpPr>
        <p:spPr>
          <a:xfrm>
            <a:off x="5334001" y="1447800"/>
            <a:ext cx="3429000" cy="954107"/>
          </a:xfrm>
          <a:prstGeom prst="rect">
            <a:avLst/>
          </a:prstGeom>
          <a:noFill/>
        </p:spPr>
        <p:txBody>
          <a:bodyPr wrap="square" rtlCol="0">
            <a:spAutoFit/>
          </a:bodyPr>
          <a:lstStyle/>
          <a:p>
            <a:r>
              <a:rPr lang="en-US" sz="1400" dirty="0" smtClean="0"/>
              <a:t>The average depth is the depth when the </a:t>
            </a:r>
            <a:r>
              <a:rPr lang="en-US" sz="1400" dirty="0" err="1" smtClean="0"/>
              <a:t>penetrometer</a:t>
            </a:r>
            <a:r>
              <a:rPr lang="en-US" sz="1400" dirty="0" smtClean="0"/>
              <a:t> reads 300psi.  At 300 psi, roots will have to use more energy to push through the soil.</a:t>
            </a:r>
            <a:endParaRPr lang="en-US" sz="1400" dirty="0"/>
          </a:p>
        </p:txBody>
      </p:sp>
      <p:graphicFrame>
        <p:nvGraphicFramePr>
          <p:cNvPr id="8" name="Table 7"/>
          <p:cNvGraphicFramePr>
            <a:graphicFrameLocks noGrp="1"/>
          </p:cNvGraphicFramePr>
          <p:nvPr/>
        </p:nvGraphicFramePr>
        <p:xfrm>
          <a:off x="4800600" y="3048000"/>
          <a:ext cx="4114800" cy="1905000"/>
        </p:xfrm>
        <a:graphic>
          <a:graphicData uri="http://schemas.openxmlformats.org/drawingml/2006/table">
            <a:tbl>
              <a:tblPr/>
              <a:tblGrid>
                <a:gridCol w="1188885"/>
                <a:gridCol w="488887"/>
                <a:gridCol w="477776"/>
                <a:gridCol w="522220"/>
                <a:gridCol w="251851"/>
                <a:gridCol w="488887"/>
                <a:gridCol w="237036"/>
                <a:gridCol w="459258"/>
              </a:tblGrid>
              <a:tr h="234674">
                <a:tc>
                  <a:txBody>
                    <a:bodyPr/>
                    <a:lstStyle/>
                    <a:p>
                      <a:pPr algn="l" fontAlgn="b"/>
                      <a:r>
                        <a:rPr lang="en-US" sz="1000" b="0" i="0" u="none" strike="noStrike" dirty="0">
                          <a:latin typeface="Arial"/>
                        </a:rPr>
                        <a:t>Rep 2</a:t>
                      </a:r>
                    </a:p>
                  </a:txBody>
                  <a:tcPr marL="0" marR="0" marT="0" marB="0" anchor="b">
                    <a:lnL>
                      <a:noFill/>
                    </a:lnL>
                    <a:lnR>
                      <a:noFill/>
                    </a:lnR>
                    <a:lnT>
                      <a:noFill/>
                    </a:lnT>
                    <a:lnB>
                      <a:noFill/>
                    </a:lnB>
                    <a:solidFill>
                      <a:schemeClr val="accent2">
                        <a:lumMod val="40000"/>
                        <a:lumOff val="60000"/>
                      </a:schemeClr>
                    </a:solidFill>
                  </a:tcPr>
                </a:tc>
                <a:tc>
                  <a:txBody>
                    <a:bodyPr/>
                    <a:lstStyle/>
                    <a:p>
                      <a:pPr algn="l" fontAlgn="b"/>
                      <a:endParaRPr lang="en-US" sz="1000" b="0" i="0" u="none" strike="noStrike" dirty="0">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34674">
                <a:tc gridSpan="2">
                  <a:txBody>
                    <a:bodyPr/>
                    <a:lstStyle/>
                    <a:p>
                      <a:pPr algn="ctr" fontAlgn="b"/>
                      <a:r>
                        <a:rPr lang="en-US" sz="10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Three</a:t>
                      </a:r>
                    </a:p>
                  </a:txBody>
                  <a:tcPr marL="0" marR="0" marT="0" marB="0" anchor="b">
                    <a:lnL>
                      <a:noFill/>
                    </a:lnL>
                    <a:lnR>
                      <a:noFill/>
                    </a:lnR>
                    <a:lnT>
                      <a:noFill/>
                    </a:lnT>
                    <a:lnB>
                      <a:noFill/>
                    </a:lnB>
                  </a:tcPr>
                </a:tc>
                <a:tc hMerge="1">
                  <a:txBody>
                    <a:bodyPr/>
                    <a:lstStyle/>
                    <a:p>
                      <a:endParaRPr lang="en-US"/>
                    </a:p>
                  </a:txBody>
                  <a:tcPr/>
                </a:tc>
              </a:tr>
              <a:tr h="234674">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34674">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4674">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4674">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9</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48478">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8478">
                <a:tc>
                  <a:txBody>
                    <a:bodyPr/>
                    <a:lstStyle/>
                    <a:p>
                      <a:pPr algn="l" fontAlgn="b"/>
                      <a:r>
                        <a:rPr lang="en-US" sz="1000" b="0" i="0" u="none" strike="noStrike">
                          <a:latin typeface="Arial"/>
                        </a:rPr>
                        <a:t>Average Depth</a:t>
                      </a:r>
                    </a:p>
                  </a:txBody>
                  <a:tcPr marL="0" marR="0" marT="0" marB="0" anchor="b">
                    <a:lnL>
                      <a:noFill/>
                    </a:lnL>
                    <a:lnR>
                      <a:noFill/>
                    </a:lnR>
                    <a:lnT>
                      <a:noFill/>
                    </a:lnT>
                    <a:lnB>
                      <a:noFill/>
                    </a:lnB>
                  </a:tcPr>
                </a:tc>
                <a:tc>
                  <a:txBody>
                    <a:bodyPr/>
                    <a:lstStyle/>
                    <a:p>
                      <a:pPr algn="ctr" fontAlgn="b"/>
                      <a:r>
                        <a:rPr lang="en-US" sz="1000" b="0" i="0" u="none" strike="noStrike">
                          <a:latin typeface="Arial"/>
                        </a:rPr>
                        <a:t>5.5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5.5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dirty="0">
                          <a:latin typeface="Arial"/>
                        </a:rPr>
                        <a:t>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graphicFrame>
        <p:nvGraphicFramePr>
          <p:cNvPr id="9" name="Table 8"/>
          <p:cNvGraphicFramePr>
            <a:graphicFrameLocks noGrp="1"/>
          </p:cNvGraphicFramePr>
          <p:nvPr/>
        </p:nvGraphicFramePr>
        <p:xfrm>
          <a:off x="76201" y="4495800"/>
          <a:ext cx="4724400" cy="2286000"/>
        </p:xfrm>
        <a:graphic>
          <a:graphicData uri="http://schemas.openxmlformats.org/drawingml/2006/table">
            <a:tbl>
              <a:tblPr/>
              <a:tblGrid>
                <a:gridCol w="1365016"/>
                <a:gridCol w="561315"/>
                <a:gridCol w="548557"/>
                <a:gridCol w="599587"/>
                <a:gridCol w="289162"/>
                <a:gridCol w="561315"/>
                <a:gridCol w="272152"/>
                <a:gridCol w="527296"/>
              </a:tblGrid>
              <a:tr h="281609">
                <a:tc>
                  <a:txBody>
                    <a:bodyPr/>
                    <a:lstStyle/>
                    <a:p>
                      <a:pPr algn="l" fontAlgn="b"/>
                      <a:r>
                        <a:rPr lang="en-US" sz="1000" b="0" i="0" u="none" strike="noStrike" dirty="0">
                          <a:latin typeface="Arial"/>
                        </a:rPr>
                        <a:t>Rep 3</a:t>
                      </a:r>
                    </a:p>
                  </a:txBody>
                  <a:tcPr marL="0" marR="0" marT="0" marB="0" anchor="b">
                    <a:lnL>
                      <a:noFill/>
                    </a:lnL>
                    <a:lnR>
                      <a:noFill/>
                    </a:lnR>
                    <a:lnT>
                      <a:noFill/>
                    </a:lnT>
                    <a:lnB>
                      <a:noFill/>
                    </a:lnB>
                    <a:solidFill>
                      <a:schemeClr val="accent2">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81609">
                <a:tc gridSpan="2">
                  <a:txBody>
                    <a:bodyPr/>
                    <a:lstStyle/>
                    <a:p>
                      <a:pPr algn="ctr" fontAlgn="b"/>
                      <a:r>
                        <a:rPr lang="en-US" sz="10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dirty="0">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Three</a:t>
                      </a:r>
                    </a:p>
                  </a:txBody>
                  <a:tcPr marL="0" marR="0" marT="0" marB="0" anchor="b">
                    <a:lnL>
                      <a:noFill/>
                    </a:lnL>
                    <a:lnR>
                      <a:noFill/>
                    </a:lnR>
                    <a:lnT>
                      <a:noFill/>
                    </a:lnT>
                    <a:lnB>
                      <a:noFill/>
                    </a:lnB>
                  </a:tcPr>
                </a:tc>
                <a:tc hMerge="1">
                  <a:txBody>
                    <a:bodyPr/>
                    <a:lstStyle/>
                    <a:p>
                      <a:endParaRPr lang="en-US"/>
                    </a:p>
                  </a:txBody>
                  <a:tcPr/>
                </a:tc>
              </a:tr>
              <a:tr h="281609">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81609">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81609">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81609">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98173">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8173">
                <a:tc>
                  <a:txBody>
                    <a:bodyPr/>
                    <a:lstStyle/>
                    <a:p>
                      <a:pPr algn="l" fontAlgn="b"/>
                      <a:r>
                        <a:rPr lang="en-US" sz="1000" b="0" i="0" u="none" strike="noStrike">
                          <a:latin typeface="Arial"/>
                        </a:rPr>
                        <a:t>Average Depth</a:t>
                      </a:r>
                    </a:p>
                  </a:txBody>
                  <a:tcPr marL="0" marR="0" marT="0" marB="0" anchor="b">
                    <a:lnL>
                      <a:noFill/>
                    </a:lnL>
                    <a:lnR>
                      <a:noFill/>
                    </a:lnR>
                    <a:lnT>
                      <a:noFill/>
                    </a:lnT>
                    <a:lnB>
                      <a:noFill/>
                    </a:lnB>
                  </a:tcPr>
                </a:tc>
                <a:tc>
                  <a:txBody>
                    <a:bodyPr/>
                    <a:lstStyle/>
                    <a:p>
                      <a:pPr algn="ctr" fontAlgn="b"/>
                      <a:r>
                        <a:rPr lang="en-US" sz="1000" b="0" i="0" u="none" strike="noStrike">
                          <a:latin typeface="Arial"/>
                        </a:rPr>
                        <a:t>4.75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7.25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5.75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000" b="0" i="0" u="none" strike="noStrike" dirty="0">
                          <a:latin typeface="Arial"/>
                        </a:rPr>
                        <a:t>7.25</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5"/>
          <p:cNvSpPr txBox="1">
            <a:spLocks noChangeArrowheads="1"/>
          </p:cNvSpPr>
          <p:nvPr/>
        </p:nvSpPr>
        <p:spPr bwMode="auto">
          <a:xfrm>
            <a:off x="441325" y="2779713"/>
            <a:ext cx="184150" cy="366712"/>
          </a:xfrm>
          <a:prstGeom prst="rect">
            <a:avLst/>
          </a:prstGeom>
          <a:noFill/>
          <a:ln w="9525">
            <a:noFill/>
            <a:miter lim="800000"/>
            <a:headEnd/>
            <a:tailEnd/>
          </a:ln>
        </p:spPr>
        <p:txBody>
          <a:bodyPr wrap="none">
            <a:spAutoFit/>
          </a:bodyPr>
          <a:lstStyle/>
          <a:p>
            <a:endParaRPr lang="en-US" sz="1800"/>
          </a:p>
        </p:txBody>
      </p:sp>
      <p:pic>
        <p:nvPicPr>
          <p:cNvPr id="30725" name="Picture 5"/>
          <p:cNvPicPr>
            <a:picLocks noChangeAspect="1" noChangeArrowheads="1"/>
          </p:cNvPicPr>
          <p:nvPr/>
        </p:nvPicPr>
        <p:blipFill>
          <a:blip r:embed="rId2" cstate="print"/>
          <a:srcRect l="15112" t="27621" r="23645" b="14319"/>
          <a:stretch>
            <a:fillRect/>
          </a:stretch>
        </p:blipFill>
        <p:spPr bwMode="auto">
          <a:xfrm>
            <a:off x="0" y="0"/>
            <a:ext cx="9144000" cy="6858000"/>
          </a:xfrm>
          <a:prstGeom prst="rect">
            <a:avLst/>
          </a:prstGeom>
          <a:noFill/>
          <a:ln w="9525">
            <a:noFill/>
            <a:miter lim="800000"/>
            <a:headEnd/>
            <a:tailEnd/>
          </a:ln>
          <a:effectLst/>
        </p:spPr>
      </p:pic>
      <p:sp>
        <p:nvSpPr>
          <p:cNvPr id="26" name="Text Box 17"/>
          <p:cNvSpPr txBox="1">
            <a:spLocks noChangeArrowheads="1"/>
          </p:cNvSpPr>
          <p:nvPr/>
        </p:nvSpPr>
        <p:spPr bwMode="auto">
          <a:xfrm>
            <a:off x="0" y="5543550"/>
            <a:ext cx="9144000" cy="1314450"/>
          </a:xfrm>
          <a:prstGeom prst="rect">
            <a:avLst/>
          </a:prstGeom>
          <a:solidFill>
            <a:schemeClr val="bg1"/>
          </a:solidFill>
          <a:ln w="9525">
            <a:noFill/>
            <a:miter lim="800000"/>
            <a:headEnd/>
            <a:tailEnd/>
          </a:ln>
        </p:spPr>
        <p:txBody>
          <a:bodyPr>
            <a:spAutoFit/>
          </a:bodyPr>
          <a:lstStyle/>
          <a:p>
            <a:r>
              <a:rPr lang="en-US" sz="1600" dirty="0"/>
              <a:t>Soil Map:  Hamlin Silt Loam Hydraulic Group B;</a:t>
            </a:r>
          </a:p>
          <a:p>
            <a:r>
              <a:rPr lang="en-US" sz="1600" dirty="0"/>
              <a:t>Cornell Soil Health Test classifies this soil as a Sandy Loam with surface and subsurface compaction </a:t>
            </a:r>
          </a:p>
          <a:p>
            <a:endParaRPr lang="en-US" sz="1600" dirty="0"/>
          </a:p>
          <a:p>
            <a:r>
              <a:rPr lang="en-US" sz="1600" dirty="0"/>
              <a:t>64.7% Sand, 34.6% Silt, and 0.6% Clay</a:t>
            </a:r>
          </a:p>
        </p:txBody>
      </p:sp>
      <p:sp>
        <p:nvSpPr>
          <p:cNvPr id="27" name="Text Box 8"/>
          <p:cNvSpPr txBox="1">
            <a:spLocks noChangeArrowheads="1"/>
          </p:cNvSpPr>
          <p:nvPr/>
        </p:nvSpPr>
        <p:spPr bwMode="auto">
          <a:xfrm>
            <a:off x="304800" y="152400"/>
            <a:ext cx="1301750" cy="366713"/>
          </a:xfrm>
          <a:prstGeom prst="rect">
            <a:avLst/>
          </a:prstGeom>
          <a:noFill/>
          <a:ln w="9525">
            <a:noFill/>
            <a:miter lim="800000"/>
            <a:headEnd/>
            <a:tailEnd/>
          </a:ln>
        </p:spPr>
        <p:txBody>
          <a:bodyPr wrap="none">
            <a:spAutoFit/>
          </a:bodyPr>
          <a:lstStyle/>
          <a:p>
            <a:r>
              <a:rPr lang="en-US" sz="1800" dirty="0"/>
              <a:t>Clarendon </a:t>
            </a:r>
          </a:p>
        </p:txBody>
      </p:sp>
      <p:grpSp>
        <p:nvGrpSpPr>
          <p:cNvPr id="28" name="Group 92"/>
          <p:cNvGrpSpPr>
            <a:grpSpLocks/>
          </p:cNvGrpSpPr>
          <p:nvPr/>
        </p:nvGrpSpPr>
        <p:grpSpPr bwMode="auto">
          <a:xfrm rot="16387215">
            <a:off x="4321545" y="1426788"/>
            <a:ext cx="2774597" cy="1362681"/>
            <a:chOff x="0" y="1152"/>
            <a:chExt cx="2832" cy="960"/>
          </a:xfrm>
        </p:grpSpPr>
        <p:grpSp>
          <p:nvGrpSpPr>
            <p:cNvPr id="29" name="Group 64"/>
            <p:cNvGrpSpPr>
              <a:grpSpLocks/>
            </p:cNvGrpSpPr>
            <p:nvPr/>
          </p:nvGrpSpPr>
          <p:grpSpPr bwMode="auto">
            <a:xfrm>
              <a:off x="0" y="1344"/>
              <a:ext cx="2832" cy="768"/>
              <a:chOff x="144" y="1008"/>
              <a:chExt cx="5424" cy="1344"/>
            </a:xfrm>
          </p:grpSpPr>
          <p:sp>
            <p:nvSpPr>
              <p:cNvPr id="33" name="Rectangle 65"/>
              <p:cNvSpPr>
                <a:spLocks noChangeArrowheads="1"/>
              </p:cNvSpPr>
              <p:nvPr/>
            </p:nvSpPr>
            <p:spPr bwMode="auto">
              <a:xfrm>
                <a:off x="144" y="1680"/>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34" name="Rectangle 66"/>
              <p:cNvSpPr>
                <a:spLocks noChangeArrowheads="1"/>
              </p:cNvSpPr>
              <p:nvPr/>
            </p:nvSpPr>
            <p:spPr bwMode="auto">
              <a:xfrm>
                <a:off x="144" y="1344"/>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35" name="Rectangle 67"/>
              <p:cNvSpPr>
                <a:spLocks noChangeArrowheads="1"/>
              </p:cNvSpPr>
              <p:nvPr/>
            </p:nvSpPr>
            <p:spPr bwMode="auto">
              <a:xfrm>
                <a:off x="144" y="1008"/>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36" name="Rectangle 68"/>
              <p:cNvSpPr>
                <a:spLocks noChangeArrowheads="1"/>
              </p:cNvSpPr>
              <p:nvPr/>
            </p:nvSpPr>
            <p:spPr bwMode="auto">
              <a:xfrm>
                <a:off x="3936" y="1680"/>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37" name="Rectangle 69"/>
              <p:cNvSpPr>
                <a:spLocks noChangeArrowheads="1"/>
              </p:cNvSpPr>
              <p:nvPr/>
            </p:nvSpPr>
            <p:spPr bwMode="auto">
              <a:xfrm>
                <a:off x="3936" y="1344"/>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38" name="Rectangle 70"/>
              <p:cNvSpPr>
                <a:spLocks noChangeArrowheads="1"/>
              </p:cNvSpPr>
              <p:nvPr/>
            </p:nvSpPr>
            <p:spPr bwMode="auto">
              <a:xfrm>
                <a:off x="3936" y="1008"/>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dirty="0"/>
                  <a:t>One</a:t>
                </a:r>
              </a:p>
            </p:txBody>
          </p:sp>
          <p:sp>
            <p:nvSpPr>
              <p:cNvPr id="39" name="Rectangle 71"/>
              <p:cNvSpPr>
                <a:spLocks noChangeArrowheads="1"/>
              </p:cNvSpPr>
              <p:nvPr/>
            </p:nvSpPr>
            <p:spPr bwMode="auto">
              <a:xfrm>
                <a:off x="1968" y="1344"/>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40" name="Rectangle 72"/>
              <p:cNvSpPr>
                <a:spLocks noChangeArrowheads="1"/>
              </p:cNvSpPr>
              <p:nvPr/>
            </p:nvSpPr>
            <p:spPr bwMode="auto">
              <a:xfrm>
                <a:off x="1968" y="1680"/>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dirty="0"/>
                  <a:t>Control</a:t>
                </a:r>
                <a:endParaRPr lang="en-US" sz="1800" dirty="0"/>
              </a:p>
            </p:txBody>
          </p:sp>
          <p:sp>
            <p:nvSpPr>
              <p:cNvPr id="41" name="Rectangle 73"/>
              <p:cNvSpPr>
                <a:spLocks noChangeArrowheads="1"/>
              </p:cNvSpPr>
              <p:nvPr/>
            </p:nvSpPr>
            <p:spPr bwMode="auto">
              <a:xfrm>
                <a:off x="1920" y="1008"/>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42" name="Rectangle 74"/>
              <p:cNvSpPr>
                <a:spLocks noChangeArrowheads="1"/>
              </p:cNvSpPr>
              <p:nvPr/>
            </p:nvSpPr>
            <p:spPr bwMode="auto">
              <a:xfrm>
                <a:off x="1536" y="1008"/>
                <a:ext cx="432" cy="1344"/>
              </a:xfrm>
              <a:prstGeom prst="rect">
                <a:avLst/>
              </a:prstGeom>
              <a:solidFill>
                <a:schemeClr val="folHlink"/>
              </a:solidFill>
              <a:ln w="9525">
                <a:solidFill>
                  <a:schemeClr val="tx1"/>
                </a:solidFill>
                <a:miter lim="800000"/>
                <a:headEnd/>
                <a:tailEnd/>
              </a:ln>
            </p:spPr>
            <p:txBody>
              <a:bodyPr wrap="none" anchor="ctr"/>
              <a:lstStyle/>
              <a:p>
                <a:pPr algn="ctr"/>
                <a:endParaRPr lang="en-US" sz="1800"/>
              </a:p>
            </p:txBody>
          </p:sp>
          <p:sp>
            <p:nvSpPr>
              <p:cNvPr id="43" name="Rectangle 75"/>
              <p:cNvSpPr>
                <a:spLocks noChangeArrowheads="1"/>
              </p:cNvSpPr>
              <p:nvPr/>
            </p:nvSpPr>
            <p:spPr bwMode="auto">
              <a:xfrm>
                <a:off x="144" y="2016"/>
                <a:ext cx="139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endParaRPr lang="en-US" sz="1800"/>
              </a:p>
            </p:txBody>
          </p:sp>
          <p:sp>
            <p:nvSpPr>
              <p:cNvPr id="44" name="Rectangle 76"/>
              <p:cNvSpPr>
                <a:spLocks noChangeArrowheads="1"/>
              </p:cNvSpPr>
              <p:nvPr/>
            </p:nvSpPr>
            <p:spPr bwMode="auto">
              <a:xfrm>
                <a:off x="1968" y="201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45" name="Rectangle 77"/>
              <p:cNvSpPr>
                <a:spLocks noChangeArrowheads="1"/>
              </p:cNvSpPr>
              <p:nvPr/>
            </p:nvSpPr>
            <p:spPr bwMode="auto">
              <a:xfrm>
                <a:off x="3936" y="201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46" name="Rectangle 78"/>
              <p:cNvSpPr>
                <a:spLocks noChangeArrowheads="1"/>
              </p:cNvSpPr>
              <p:nvPr/>
            </p:nvSpPr>
            <p:spPr bwMode="auto">
              <a:xfrm>
                <a:off x="3552" y="1008"/>
                <a:ext cx="384" cy="1344"/>
              </a:xfrm>
              <a:prstGeom prst="rect">
                <a:avLst/>
              </a:prstGeom>
              <a:solidFill>
                <a:schemeClr val="folHlink"/>
              </a:solidFill>
              <a:ln w="9525">
                <a:solidFill>
                  <a:schemeClr val="tx1"/>
                </a:solidFill>
                <a:miter lim="800000"/>
                <a:headEnd/>
                <a:tailEnd/>
              </a:ln>
            </p:spPr>
            <p:txBody>
              <a:bodyPr wrap="none" anchor="ctr"/>
              <a:lstStyle/>
              <a:p>
                <a:pPr algn="ctr"/>
                <a:endParaRPr lang="en-US" sz="1800"/>
              </a:p>
            </p:txBody>
          </p:sp>
        </p:grpSp>
        <p:sp>
          <p:nvSpPr>
            <p:cNvPr id="30" name="Text Box 98"/>
            <p:cNvSpPr txBox="1">
              <a:spLocks noChangeArrowheads="1"/>
            </p:cNvSpPr>
            <p:nvPr/>
          </p:nvSpPr>
          <p:spPr bwMode="auto">
            <a:xfrm>
              <a:off x="100" y="1152"/>
              <a:ext cx="371" cy="173"/>
            </a:xfrm>
            <a:prstGeom prst="rect">
              <a:avLst/>
            </a:prstGeom>
            <a:noFill/>
            <a:ln w="9525">
              <a:noFill/>
              <a:miter lim="800000"/>
              <a:headEnd/>
              <a:tailEnd/>
            </a:ln>
          </p:spPr>
          <p:txBody>
            <a:bodyPr wrap="none">
              <a:spAutoFit/>
            </a:bodyPr>
            <a:lstStyle/>
            <a:p>
              <a:r>
                <a:rPr lang="en-US" sz="1200"/>
                <a:t>Rep 1</a:t>
              </a:r>
            </a:p>
          </p:txBody>
        </p:sp>
        <p:sp>
          <p:nvSpPr>
            <p:cNvPr id="31" name="Text Box 99"/>
            <p:cNvSpPr txBox="1">
              <a:spLocks noChangeArrowheads="1"/>
            </p:cNvSpPr>
            <p:nvPr/>
          </p:nvSpPr>
          <p:spPr bwMode="auto">
            <a:xfrm>
              <a:off x="1220" y="1152"/>
              <a:ext cx="371" cy="173"/>
            </a:xfrm>
            <a:prstGeom prst="rect">
              <a:avLst/>
            </a:prstGeom>
            <a:noFill/>
            <a:ln w="9525">
              <a:noFill/>
              <a:miter lim="800000"/>
              <a:headEnd/>
              <a:tailEnd/>
            </a:ln>
          </p:spPr>
          <p:txBody>
            <a:bodyPr wrap="none">
              <a:spAutoFit/>
            </a:bodyPr>
            <a:lstStyle/>
            <a:p>
              <a:r>
                <a:rPr lang="en-US" sz="1200"/>
                <a:t>Rep 2</a:t>
              </a:r>
            </a:p>
          </p:txBody>
        </p:sp>
        <p:sp>
          <p:nvSpPr>
            <p:cNvPr id="32" name="Text Box 100"/>
            <p:cNvSpPr txBox="1">
              <a:spLocks noChangeArrowheads="1"/>
            </p:cNvSpPr>
            <p:nvPr/>
          </p:nvSpPr>
          <p:spPr bwMode="auto">
            <a:xfrm>
              <a:off x="2304" y="1152"/>
              <a:ext cx="371" cy="173"/>
            </a:xfrm>
            <a:prstGeom prst="rect">
              <a:avLst/>
            </a:prstGeom>
            <a:noFill/>
            <a:ln w="9525">
              <a:noFill/>
              <a:miter lim="800000"/>
              <a:headEnd/>
              <a:tailEnd/>
            </a:ln>
          </p:spPr>
          <p:txBody>
            <a:bodyPr wrap="none">
              <a:spAutoFit/>
            </a:bodyPr>
            <a:lstStyle/>
            <a:p>
              <a:r>
                <a:rPr lang="en-US" sz="1200"/>
                <a:t>Rep 3</a:t>
              </a:r>
            </a:p>
          </p:txBody>
        </p:sp>
      </p:grpSp>
    </p:spTree>
  </p:cSld>
  <p:clrMapOvr>
    <a:masterClrMapping/>
  </p:clrMapOvr>
  <p:transition spd="slow">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0" y="685800"/>
          <a:ext cx="89916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nvGraphicFramePr>
        <p:xfrm>
          <a:off x="152400" y="3733800"/>
          <a:ext cx="8763000" cy="28956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90800" y="152400"/>
            <a:ext cx="4684296" cy="461665"/>
          </a:xfrm>
          <a:prstGeom prst="rect">
            <a:avLst/>
          </a:prstGeom>
          <a:noFill/>
        </p:spPr>
        <p:txBody>
          <a:bodyPr wrap="none" rtlCol="0">
            <a:spAutoFit/>
          </a:bodyPr>
          <a:lstStyle/>
          <a:p>
            <a:r>
              <a:rPr lang="en-US" sz="2400" dirty="0" smtClean="0"/>
              <a:t>Spring 2010 soil test OM at 4.7%</a:t>
            </a:r>
            <a:endParaRPr lang="en-US" sz="2400" dirty="0"/>
          </a:p>
        </p:txBody>
      </p:sp>
      <p:sp>
        <p:nvSpPr>
          <p:cNvPr id="7" name="TextBox 6"/>
          <p:cNvSpPr txBox="1"/>
          <p:nvPr/>
        </p:nvSpPr>
        <p:spPr>
          <a:xfrm>
            <a:off x="0" y="762000"/>
            <a:ext cx="3446393" cy="369332"/>
          </a:xfrm>
          <a:prstGeom prst="rect">
            <a:avLst/>
          </a:prstGeom>
          <a:noFill/>
        </p:spPr>
        <p:txBody>
          <a:bodyPr wrap="none" rtlCol="0">
            <a:spAutoFit/>
          </a:bodyPr>
          <a:lstStyle/>
          <a:p>
            <a:r>
              <a:rPr lang="en-US" sz="1800" dirty="0" smtClean="0"/>
              <a:t>Fall 2011 Soil Test Replication 2</a:t>
            </a:r>
            <a:endParaRPr lang="en-US" sz="1800" dirty="0"/>
          </a:p>
        </p:txBody>
      </p:sp>
      <p:graphicFrame>
        <p:nvGraphicFramePr>
          <p:cNvPr id="8" name="Table 7"/>
          <p:cNvGraphicFramePr>
            <a:graphicFrameLocks noGrp="1"/>
          </p:cNvGraphicFramePr>
          <p:nvPr/>
        </p:nvGraphicFramePr>
        <p:xfrm>
          <a:off x="76198" y="1219200"/>
          <a:ext cx="8991602" cy="2514603"/>
        </p:xfrm>
        <a:graphic>
          <a:graphicData uri="http://schemas.openxmlformats.org/drawingml/2006/table">
            <a:tbl>
              <a:tblPr/>
              <a:tblGrid>
                <a:gridCol w="982018"/>
                <a:gridCol w="982018"/>
                <a:gridCol w="352913"/>
                <a:gridCol w="982018"/>
                <a:gridCol w="982018"/>
                <a:gridCol w="368257"/>
                <a:gridCol w="982018"/>
                <a:gridCol w="982018"/>
                <a:gridCol w="414288"/>
                <a:gridCol w="982018"/>
                <a:gridCol w="982018"/>
              </a:tblGrid>
              <a:tr h="359229">
                <a:tc gridSpan="2">
                  <a:txBody>
                    <a:bodyPr/>
                    <a:lstStyle/>
                    <a:p>
                      <a:pPr algn="l" fontAlgn="b"/>
                      <a:r>
                        <a:rPr lang="en-US" sz="1400" b="0" i="0" u="none" strike="noStrike" dirty="0">
                          <a:latin typeface="Arial"/>
                        </a:rPr>
                        <a:t>Replication #2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359229">
                <a:tc gridSpan="2">
                  <a:txBody>
                    <a:bodyPr/>
                    <a:lstStyle/>
                    <a:p>
                      <a:pPr algn="l" fontAlgn="b"/>
                      <a:r>
                        <a:rPr lang="en-US" sz="1400" b="0" i="0" u="none" strike="noStrike" dirty="0">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59229">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dirty="0">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5.9</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0.8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155</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125</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133</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40</a:t>
                      </a:r>
                    </a:p>
                  </a:txBody>
                  <a:tcPr marL="9525" marR="9525" marT="9525" marB="0" anchor="b">
                    <a:lnL>
                      <a:noFill/>
                    </a:lnL>
                    <a:lnR>
                      <a:noFill/>
                    </a:lnR>
                    <a:lnT>
                      <a:noFill/>
                    </a:lnT>
                    <a:lnB>
                      <a:noFill/>
                    </a:lnB>
                  </a:tcPr>
                </a:tc>
              </a:tr>
              <a:tr h="359229">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5.50%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5.70%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4.70%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5.60%</a:t>
                      </a:r>
                    </a:p>
                  </a:txBody>
                  <a:tcPr marL="9525" marR="9525" marT="9525" marB="0" anchor="b">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76196" y="4343399"/>
          <a:ext cx="8991604" cy="2438401"/>
        </p:xfrm>
        <a:graphic>
          <a:graphicData uri="http://schemas.openxmlformats.org/drawingml/2006/table">
            <a:tbl>
              <a:tblPr/>
              <a:tblGrid>
                <a:gridCol w="982018"/>
                <a:gridCol w="982018"/>
                <a:gridCol w="352914"/>
                <a:gridCol w="982018"/>
                <a:gridCol w="982018"/>
                <a:gridCol w="368257"/>
                <a:gridCol w="982018"/>
                <a:gridCol w="982018"/>
                <a:gridCol w="414289"/>
                <a:gridCol w="982018"/>
                <a:gridCol w="982018"/>
              </a:tblGrid>
              <a:tr h="348343">
                <a:tc gridSpan="2">
                  <a:txBody>
                    <a:bodyPr/>
                    <a:lstStyle/>
                    <a:p>
                      <a:pPr algn="l" fontAlgn="b"/>
                      <a:r>
                        <a:rPr lang="en-US" sz="1400" b="0" i="0" u="none" strike="noStrike" dirty="0">
                          <a:latin typeface="Arial"/>
                        </a:rPr>
                        <a:t>Replication #3</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348343">
                <a:tc gridSpan="2">
                  <a:txBody>
                    <a:bodyPr/>
                    <a:lstStyle/>
                    <a:p>
                      <a:pPr algn="l" fontAlgn="b"/>
                      <a:r>
                        <a:rPr lang="en-US" sz="1400" b="0" i="0" u="none" strike="noStrike">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dirty="0">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48343">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6.3</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1.1</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1.4</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164</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124</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185</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26</a:t>
                      </a:r>
                    </a:p>
                  </a:txBody>
                  <a:tcPr marL="9525" marR="9525" marT="9525" marB="0" anchor="b">
                    <a:lnL>
                      <a:noFill/>
                    </a:lnL>
                    <a:lnR>
                      <a:noFill/>
                    </a:lnR>
                    <a:lnT>
                      <a:noFill/>
                    </a:lnT>
                    <a:lnB>
                      <a:noFill/>
                    </a:lnB>
                  </a:tcPr>
                </a:tc>
              </a:tr>
              <a:tr h="348343">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7.20%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5.80%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5.10%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7.30%</a:t>
                      </a:r>
                    </a:p>
                  </a:txBody>
                  <a:tcPr marL="9525" marR="9525" marT="9525" marB="0" anchor="b">
                    <a:lnL>
                      <a:noFill/>
                    </a:lnL>
                    <a:lnR>
                      <a:noFill/>
                    </a:lnR>
                    <a:lnT>
                      <a:noFill/>
                    </a:lnT>
                    <a:lnB>
                      <a:noFill/>
                    </a:lnB>
                  </a:tcPr>
                </a:tc>
              </a:tr>
            </a:tbl>
          </a:graphicData>
        </a:graphic>
      </p:graphicFrame>
      <p:sp>
        <p:nvSpPr>
          <p:cNvPr id="10" name="TextBox 9"/>
          <p:cNvSpPr txBox="1"/>
          <p:nvPr/>
        </p:nvSpPr>
        <p:spPr>
          <a:xfrm>
            <a:off x="0" y="3886200"/>
            <a:ext cx="3446393" cy="369332"/>
          </a:xfrm>
          <a:prstGeom prst="rect">
            <a:avLst/>
          </a:prstGeom>
          <a:noFill/>
        </p:spPr>
        <p:txBody>
          <a:bodyPr wrap="none" rtlCol="0">
            <a:spAutoFit/>
          </a:bodyPr>
          <a:lstStyle/>
          <a:p>
            <a:r>
              <a:rPr lang="en-US" sz="1800" dirty="0" smtClean="0"/>
              <a:t>Fall 2011 Soil Test Replication 3</a:t>
            </a:r>
            <a:endParaRPr lang="en-US" sz="18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3"/>
          <p:cNvSpPr>
            <a:spLocks noChangeArrowheads="1"/>
          </p:cNvSpPr>
          <p:nvPr/>
        </p:nvSpPr>
        <p:spPr bwMode="auto">
          <a:xfrm>
            <a:off x="228600" y="76200"/>
            <a:ext cx="8763000" cy="792163"/>
          </a:xfrm>
          <a:prstGeom prst="rect">
            <a:avLst/>
          </a:prstGeom>
          <a:noFill/>
          <a:ln w="9525">
            <a:noFill/>
            <a:miter lim="800000"/>
            <a:headEnd/>
            <a:tailEnd/>
          </a:ln>
        </p:spPr>
        <p:txBody>
          <a:bodyPr anchor="ctr"/>
          <a:lstStyle/>
          <a:p>
            <a:pPr algn="ctr"/>
            <a:r>
              <a:rPr lang="en-US" sz="2800" dirty="0" err="1" smtClean="0">
                <a:solidFill>
                  <a:schemeClr val="tx2"/>
                </a:solidFill>
              </a:rPr>
              <a:t>Penetrometer</a:t>
            </a:r>
            <a:r>
              <a:rPr lang="en-US" sz="2800" dirty="0" smtClean="0">
                <a:solidFill>
                  <a:schemeClr val="tx2"/>
                </a:solidFill>
              </a:rPr>
              <a:t> Readings Spring 2011</a:t>
            </a:r>
            <a:r>
              <a:rPr lang="en-US" sz="2800" dirty="0">
                <a:solidFill>
                  <a:schemeClr val="tx2"/>
                </a:solidFill>
              </a:rPr>
              <a:t/>
            </a:r>
            <a:br>
              <a:rPr lang="en-US" sz="2800" dirty="0">
                <a:solidFill>
                  <a:schemeClr val="tx2"/>
                </a:solidFill>
              </a:rPr>
            </a:br>
            <a:r>
              <a:rPr lang="en-US" sz="2800" dirty="0" smtClean="0">
                <a:solidFill>
                  <a:schemeClr val="tx2"/>
                </a:solidFill>
              </a:rPr>
              <a:t>Clarendon</a:t>
            </a:r>
            <a:endParaRPr lang="en-US" sz="2800" dirty="0">
              <a:solidFill>
                <a:schemeClr val="tx2"/>
              </a:solidFill>
            </a:endParaRPr>
          </a:p>
        </p:txBody>
      </p:sp>
      <p:graphicFrame>
        <p:nvGraphicFramePr>
          <p:cNvPr id="7" name="Table 6"/>
          <p:cNvGraphicFramePr>
            <a:graphicFrameLocks noGrp="1"/>
          </p:cNvGraphicFramePr>
          <p:nvPr/>
        </p:nvGraphicFramePr>
        <p:xfrm>
          <a:off x="0" y="990600"/>
          <a:ext cx="4800600" cy="2133603"/>
        </p:xfrm>
        <a:graphic>
          <a:graphicData uri="http://schemas.openxmlformats.org/drawingml/2006/table">
            <a:tbl>
              <a:tblPr/>
              <a:tblGrid>
                <a:gridCol w="1289596"/>
                <a:gridCol w="1069421"/>
                <a:gridCol w="361716"/>
                <a:gridCol w="554368"/>
                <a:gridCol w="267356"/>
                <a:gridCol w="518984"/>
                <a:gridCol w="251629"/>
                <a:gridCol w="487530"/>
              </a:tblGrid>
              <a:tr h="237067">
                <a:tc>
                  <a:txBody>
                    <a:bodyPr/>
                    <a:lstStyle/>
                    <a:p>
                      <a:pPr algn="ctr" fontAlgn="b"/>
                      <a:r>
                        <a:rPr lang="en-US" sz="1000" b="0" i="0" u="none" strike="noStrike" dirty="0">
                          <a:latin typeface="Arial"/>
                        </a:rPr>
                        <a:t>Rep 1</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37067">
                <a:tc gridSpan="2">
                  <a:txBody>
                    <a:bodyPr/>
                    <a:lstStyle/>
                    <a:p>
                      <a:pPr algn="ctr" fontAlgn="b"/>
                      <a:r>
                        <a:rPr lang="en-US" sz="10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Three</a:t>
                      </a:r>
                    </a:p>
                  </a:txBody>
                  <a:tcPr marL="0" marR="0" marT="0" marB="0" anchor="b">
                    <a:lnL>
                      <a:noFill/>
                    </a:lnL>
                    <a:lnR>
                      <a:noFill/>
                    </a:lnR>
                    <a:lnT>
                      <a:noFill/>
                    </a:lnT>
                    <a:lnB>
                      <a:noFill/>
                    </a:lnB>
                  </a:tcPr>
                </a:tc>
                <a:tc hMerge="1">
                  <a:txBody>
                    <a:bodyPr/>
                    <a:lstStyle/>
                    <a:p>
                      <a:endParaRPr lang="en-US"/>
                    </a:p>
                  </a:txBody>
                  <a:tcPr/>
                </a:tc>
              </a:tr>
              <a:tr h="237067">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12</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237067">
                <a:tc>
                  <a:txBody>
                    <a:bodyPr/>
                    <a:lstStyle/>
                    <a:p>
                      <a:pPr algn="ctr" fontAlgn="b"/>
                      <a:r>
                        <a:rPr lang="en-US" sz="1000" b="0" i="0" u="none" strike="noStrike" dirty="0">
                          <a:latin typeface="Arial"/>
                        </a:rPr>
                        <a:t>Average Depth</a:t>
                      </a:r>
                    </a:p>
                  </a:txBody>
                  <a:tcPr marL="0" marR="0" marT="0" marB="0" anchor="b">
                    <a:lnL>
                      <a:noFill/>
                    </a:lnL>
                    <a:lnR>
                      <a:noFill/>
                    </a:lnR>
                    <a:lnT>
                      <a:noFill/>
                    </a:lnT>
                    <a:lnB>
                      <a:noFill/>
                    </a:lnB>
                  </a:tcPr>
                </a:tc>
                <a:tc>
                  <a:txBody>
                    <a:bodyPr/>
                    <a:lstStyle/>
                    <a:p>
                      <a:pPr algn="ctr" fontAlgn="b"/>
                      <a:r>
                        <a:rPr lang="en-US" sz="1000" b="0" i="0" u="none" strike="noStrike" dirty="0">
                          <a:latin typeface="Arial"/>
                        </a:rPr>
                        <a:t>6.4</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6</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5.6</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7</a:t>
                      </a:r>
                    </a:p>
                  </a:txBody>
                  <a:tcPr marL="0" marR="0" marT="0" marB="0" anchor="b">
                    <a:lnL>
                      <a:noFill/>
                    </a:lnL>
                    <a:lnR>
                      <a:noFill/>
                    </a:lnR>
                    <a:lnT>
                      <a:noFill/>
                    </a:lnT>
                    <a:lnB>
                      <a:noFill/>
                    </a:lnB>
                    <a:solidFill>
                      <a:srgbClr val="FFCC99"/>
                    </a:solidFill>
                  </a:tcPr>
                </a:tc>
              </a:tr>
            </a:tbl>
          </a:graphicData>
        </a:graphic>
      </p:graphicFrame>
      <p:graphicFrame>
        <p:nvGraphicFramePr>
          <p:cNvPr id="8" name="Table 7"/>
          <p:cNvGraphicFramePr>
            <a:graphicFrameLocks noGrp="1"/>
          </p:cNvGraphicFramePr>
          <p:nvPr/>
        </p:nvGraphicFramePr>
        <p:xfrm>
          <a:off x="4953000" y="3124203"/>
          <a:ext cx="4038600" cy="2057400"/>
        </p:xfrm>
        <a:graphic>
          <a:graphicData uri="http://schemas.openxmlformats.org/drawingml/2006/table">
            <a:tbl>
              <a:tblPr/>
              <a:tblGrid>
                <a:gridCol w="1084898"/>
                <a:gridCol w="899672"/>
                <a:gridCol w="304301"/>
                <a:gridCol w="466373"/>
                <a:gridCol w="224918"/>
                <a:gridCol w="436605"/>
                <a:gridCol w="211688"/>
                <a:gridCol w="410145"/>
              </a:tblGrid>
              <a:tr h="228600">
                <a:tc>
                  <a:txBody>
                    <a:bodyPr/>
                    <a:lstStyle/>
                    <a:p>
                      <a:pPr algn="ctr" fontAlgn="b"/>
                      <a:r>
                        <a:rPr lang="en-US" sz="1000" b="0" i="0" u="none" strike="noStrike" dirty="0">
                          <a:latin typeface="Arial"/>
                        </a:rPr>
                        <a:t>Rep 2</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28600">
                <a:tc gridSpan="2">
                  <a:txBody>
                    <a:bodyPr/>
                    <a:lstStyle/>
                    <a:p>
                      <a:pPr algn="ctr" fontAlgn="b"/>
                      <a:r>
                        <a:rPr lang="en-US" sz="10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Three</a:t>
                      </a:r>
                    </a:p>
                  </a:txBody>
                  <a:tcPr marL="0" marR="0" marT="0" marB="0" anchor="b">
                    <a:lnL>
                      <a:noFill/>
                    </a:lnL>
                    <a:lnR>
                      <a:noFill/>
                    </a:lnR>
                    <a:lnT>
                      <a:noFill/>
                    </a:lnT>
                    <a:lnB>
                      <a:noFill/>
                    </a:lnB>
                  </a:tcPr>
                </a:tc>
                <a:tc hMerge="1">
                  <a:txBody>
                    <a:bodyPr/>
                    <a:lstStyle/>
                    <a:p>
                      <a:endParaRPr lang="en-US"/>
                    </a:p>
                  </a:txBody>
                  <a:tcPr/>
                </a:tc>
              </a:tr>
              <a:tr h="228600">
                <a:tc>
                  <a:txBody>
                    <a:bodyPr/>
                    <a:lstStyle/>
                    <a:p>
                      <a:pPr algn="r" fontAlgn="b"/>
                      <a:r>
                        <a:rPr lang="en-US" sz="1000" b="0" i="0" u="none" strike="noStrike" dirty="0">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9</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000" b="0" i="0" u="none" strike="noStrike" dirty="0">
                          <a:latin typeface="Arial"/>
                        </a:rPr>
                        <a:t>3</a:t>
                      </a:r>
                    </a:p>
                  </a:txBody>
                  <a:tcPr marL="0" marR="0" marT="0" marB="0" anchor="b">
                    <a:lnL>
                      <a:noFill/>
                    </a:lnL>
                    <a:lnR>
                      <a:noFill/>
                    </a:lnR>
                    <a:lnT>
                      <a:noFill/>
                    </a:lnT>
                    <a:lnB>
                      <a:noFill/>
                    </a:lnB>
                  </a:tcPr>
                </a:tc>
                <a:tc>
                  <a:txBody>
                    <a:bodyPr/>
                    <a:lstStyle/>
                    <a:p>
                      <a:pPr algn="ctr" fontAlgn="b"/>
                      <a:r>
                        <a:rPr lang="en-US" sz="1000" b="0" i="0" u="none" strike="noStrike" dirty="0">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228600">
                <a:tc>
                  <a:txBody>
                    <a:bodyPr/>
                    <a:lstStyle/>
                    <a:p>
                      <a:pPr algn="ctr" fontAlgn="b"/>
                      <a:r>
                        <a:rPr lang="en-US" sz="1000" b="0" i="0" u="none" strike="noStrike" dirty="0">
                          <a:latin typeface="Arial"/>
                        </a:rPr>
                        <a:t>Average Depth</a:t>
                      </a:r>
                    </a:p>
                  </a:txBody>
                  <a:tcPr marL="0" marR="0" marT="0" marB="0" anchor="b">
                    <a:lnL>
                      <a:noFill/>
                    </a:lnL>
                    <a:lnR>
                      <a:noFill/>
                    </a:lnR>
                    <a:lnT>
                      <a:noFill/>
                    </a:lnT>
                    <a:lnB>
                      <a:noFill/>
                    </a:lnB>
                  </a:tcPr>
                </a:tc>
                <a:tc>
                  <a:txBody>
                    <a:bodyPr/>
                    <a:lstStyle/>
                    <a:p>
                      <a:pPr algn="ctr" fontAlgn="b"/>
                      <a:r>
                        <a:rPr lang="en-US" sz="1000" b="0" i="0" u="none" strike="noStrike" dirty="0">
                          <a:latin typeface="Arial"/>
                        </a:rPr>
                        <a:t>5.4</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6.4</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6.6</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7.2</a:t>
                      </a:r>
                    </a:p>
                  </a:txBody>
                  <a:tcPr marL="0" marR="0" marT="0" marB="0" anchor="b">
                    <a:lnL>
                      <a:noFill/>
                    </a:lnL>
                    <a:lnR>
                      <a:noFill/>
                    </a:lnR>
                    <a:lnT>
                      <a:noFill/>
                    </a:lnT>
                    <a:lnB>
                      <a:noFill/>
                    </a:lnB>
                    <a:solidFill>
                      <a:srgbClr val="FFCC99"/>
                    </a:solidFill>
                  </a:tcPr>
                </a:tc>
              </a:tr>
            </a:tbl>
          </a:graphicData>
        </a:graphic>
      </p:graphicFrame>
      <p:graphicFrame>
        <p:nvGraphicFramePr>
          <p:cNvPr id="9" name="Table 8"/>
          <p:cNvGraphicFramePr>
            <a:graphicFrameLocks noGrp="1"/>
          </p:cNvGraphicFramePr>
          <p:nvPr/>
        </p:nvGraphicFramePr>
        <p:xfrm>
          <a:off x="0" y="4648197"/>
          <a:ext cx="4800600" cy="2133603"/>
        </p:xfrm>
        <a:graphic>
          <a:graphicData uri="http://schemas.openxmlformats.org/drawingml/2006/table">
            <a:tbl>
              <a:tblPr/>
              <a:tblGrid>
                <a:gridCol w="1289596"/>
                <a:gridCol w="1069421"/>
                <a:gridCol w="361716"/>
                <a:gridCol w="554368"/>
                <a:gridCol w="267355"/>
                <a:gridCol w="518984"/>
                <a:gridCol w="251629"/>
                <a:gridCol w="487531"/>
              </a:tblGrid>
              <a:tr h="237067">
                <a:tc>
                  <a:txBody>
                    <a:bodyPr/>
                    <a:lstStyle/>
                    <a:p>
                      <a:pPr algn="ctr" fontAlgn="b"/>
                      <a:r>
                        <a:rPr lang="en-US" sz="1000" b="0" i="0" u="none" strike="noStrike" dirty="0">
                          <a:latin typeface="Arial"/>
                        </a:rPr>
                        <a:t>Rep 3</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37067">
                <a:tc gridSpan="2">
                  <a:txBody>
                    <a:bodyPr/>
                    <a:lstStyle/>
                    <a:p>
                      <a:pPr algn="ctr" fontAlgn="b"/>
                      <a:r>
                        <a:rPr lang="en-US" sz="10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000" b="0" i="0" u="none" strike="noStrike">
                          <a:latin typeface="Arial"/>
                        </a:rPr>
                        <a:t>Three</a:t>
                      </a:r>
                    </a:p>
                  </a:txBody>
                  <a:tcPr marL="0" marR="0" marT="0" marB="0" anchor="b">
                    <a:lnL>
                      <a:noFill/>
                    </a:lnL>
                    <a:lnR>
                      <a:noFill/>
                    </a:lnR>
                    <a:lnT>
                      <a:noFill/>
                    </a:lnT>
                    <a:lnB>
                      <a:noFill/>
                    </a:lnB>
                  </a:tcPr>
                </a:tc>
                <a:tc hMerge="1">
                  <a:txBody>
                    <a:bodyPr/>
                    <a:lstStyle/>
                    <a:p>
                      <a:endParaRPr lang="en-US"/>
                    </a:p>
                  </a:txBody>
                  <a:tcPr/>
                </a:tc>
              </a:tr>
              <a:tr h="237067">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1</a:t>
                      </a:r>
                    </a:p>
                  </a:txBody>
                  <a:tcPr marL="0" marR="0" marT="0" marB="0" anchor="b">
                    <a:lnL>
                      <a:noFill/>
                    </a:lnL>
                    <a:lnR>
                      <a:noFill/>
                    </a:lnR>
                    <a:lnT>
                      <a:noFill/>
                    </a:lnT>
                    <a:lnB>
                      <a:noFill/>
                    </a:lnB>
                  </a:tcPr>
                </a:tc>
                <a:tc>
                  <a:txBody>
                    <a:bodyPr/>
                    <a:lstStyle/>
                    <a:p>
                      <a:pPr algn="ctr" fontAlgn="b"/>
                      <a:r>
                        <a:rPr lang="en-US" sz="1000" b="0" i="0" u="none" strike="noStrike">
                          <a:latin typeface="Arial"/>
                        </a:rPr>
                        <a:t>15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dirty="0">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2</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12</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3</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4</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000" b="0" i="0" u="none" strike="noStrike">
                          <a:latin typeface="Arial"/>
                        </a:rPr>
                        <a:t>5</a:t>
                      </a:r>
                    </a:p>
                  </a:txBody>
                  <a:tcPr marL="0" marR="0" marT="0" marB="0" anchor="b">
                    <a:lnL>
                      <a:noFill/>
                    </a:lnL>
                    <a:lnR>
                      <a:noFill/>
                    </a:lnR>
                    <a:lnT>
                      <a:noFill/>
                    </a:lnT>
                    <a:lnB>
                      <a:noFill/>
                    </a:lnB>
                  </a:tcPr>
                </a:tc>
                <a:tc>
                  <a:txBody>
                    <a:bodyPr/>
                    <a:lstStyle/>
                    <a:p>
                      <a:pPr algn="ctr" fontAlgn="b"/>
                      <a:r>
                        <a:rPr lang="en-US" sz="1000" b="0" i="0" u="none" strike="noStrike">
                          <a:latin typeface="Arial"/>
                        </a:rPr>
                        <a:t>18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7067">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r>
              <a:tr h="237067">
                <a:tc>
                  <a:txBody>
                    <a:bodyPr/>
                    <a:lstStyle/>
                    <a:p>
                      <a:pPr algn="ctr" fontAlgn="b"/>
                      <a:r>
                        <a:rPr lang="en-US" sz="1000" b="0" i="0" u="none" strike="noStrike" dirty="0">
                          <a:latin typeface="Arial"/>
                        </a:rPr>
                        <a:t>Average Depth</a:t>
                      </a:r>
                    </a:p>
                  </a:txBody>
                  <a:tcPr marL="0" marR="0" marT="0" marB="0" anchor="b">
                    <a:lnL>
                      <a:noFill/>
                    </a:lnL>
                    <a:lnR>
                      <a:noFill/>
                    </a:lnR>
                    <a:lnT>
                      <a:noFill/>
                    </a:lnT>
                    <a:lnB>
                      <a:noFill/>
                    </a:lnB>
                  </a:tcPr>
                </a:tc>
                <a:tc>
                  <a:txBody>
                    <a:bodyPr/>
                    <a:lstStyle/>
                    <a:p>
                      <a:pPr algn="ctr" fontAlgn="b"/>
                      <a:r>
                        <a:rPr lang="en-US" sz="1000" b="0" i="0" u="none" strike="noStrike" dirty="0">
                          <a:latin typeface="Arial"/>
                        </a:rPr>
                        <a:t>5</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6.4</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7</a:t>
                      </a:r>
                    </a:p>
                  </a:txBody>
                  <a:tcPr marL="0" marR="0" marT="0" marB="0" anchor="b">
                    <a:lnL>
                      <a:noFill/>
                    </a:lnL>
                    <a:lnR>
                      <a:noFill/>
                    </a:lnR>
                    <a:lnT>
                      <a:noFill/>
                    </a:lnT>
                    <a:lnB>
                      <a:noFill/>
                    </a:lnB>
                    <a:solidFill>
                      <a:srgbClr val="FFCC99"/>
                    </a:solidFill>
                  </a:tcPr>
                </a:tc>
                <a:tc>
                  <a:txBody>
                    <a:bodyPr/>
                    <a:lstStyle/>
                    <a:p>
                      <a:pPr algn="ctr" fontAlgn="b"/>
                      <a:endParaRPr lang="en-US" sz="1000" b="0" i="0" u="none" strike="noStrike" dirty="0">
                        <a:latin typeface="Arial"/>
                      </a:endParaRPr>
                    </a:p>
                  </a:txBody>
                  <a:tcPr marL="0" marR="0" marT="0" marB="0" anchor="b">
                    <a:lnL>
                      <a:noFill/>
                    </a:lnL>
                    <a:lnR>
                      <a:noFill/>
                    </a:lnR>
                    <a:lnT>
                      <a:noFill/>
                    </a:lnT>
                    <a:lnB>
                      <a:noFill/>
                    </a:lnB>
                  </a:tcPr>
                </a:tc>
                <a:tc>
                  <a:txBody>
                    <a:bodyPr/>
                    <a:lstStyle/>
                    <a:p>
                      <a:pPr algn="ctr" fontAlgn="b"/>
                      <a:r>
                        <a:rPr lang="en-US" sz="1000" b="0" i="0" u="none" strike="noStrike" dirty="0">
                          <a:latin typeface="Arial"/>
                        </a:rPr>
                        <a:t>9.8</a:t>
                      </a:r>
                    </a:p>
                  </a:txBody>
                  <a:tcPr marL="0" marR="0" marT="0" marB="0" anchor="b">
                    <a:lnL>
                      <a:noFill/>
                    </a:lnL>
                    <a:lnR>
                      <a:noFill/>
                    </a:lnR>
                    <a:lnT>
                      <a:noFill/>
                    </a:lnT>
                    <a:lnB>
                      <a:noFill/>
                    </a:lnB>
                    <a:solidFill>
                      <a:srgbClr val="FFCC99"/>
                    </a:solidFill>
                  </a:tcPr>
                </a:tc>
              </a:tr>
            </a:tbl>
          </a:graphicData>
        </a:graphic>
      </p:graphicFrame>
      <p:sp>
        <p:nvSpPr>
          <p:cNvPr id="10" name="TextBox 9"/>
          <p:cNvSpPr txBox="1"/>
          <p:nvPr/>
        </p:nvSpPr>
        <p:spPr>
          <a:xfrm>
            <a:off x="5334001" y="1447800"/>
            <a:ext cx="3429000" cy="954107"/>
          </a:xfrm>
          <a:prstGeom prst="rect">
            <a:avLst/>
          </a:prstGeom>
          <a:noFill/>
        </p:spPr>
        <p:txBody>
          <a:bodyPr wrap="square" rtlCol="0">
            <a:spAutoFit/>
          </a:bodyPr>
          <a:lstStyle/>
          <a:p>
            <a:r>
              <a:rPr lang="en-US" sz="1400" dirty="0" smtClean="0"/>
              <a:t>The average depth is the depth when the </a:t>
            </a:r>
            <a:r>
              <a:rPr lang="en-US" sz="1400" dirty="0" err="1" smtClean="0"/>
              <a:t>penetrometer</a:t>
            </a:r>
            <a:r>
              <a:rPr lang="en-US" sz="1400" dirty="0" smtClean="0"/>
              <a:t> reads 300psi.  At 300 psi, roots will have to use more energy to push through the soil.</a:t>
            </a:r>
            <a:endParaRPr lang="en-US" sz="1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2771" name="Text Box 7"/>
          <p:cNvSpPr txBox="1">
            <a:spLocks noChangeArrowheads="1"/>
          </p:cNvSpPr>
          <p:nvPr/>
        </p:nvSpPr>
        <p:spPr bwMode="auto">
          <a:xfrm>
            <a:off x="228600" y="228600"/>
            <a:ext cx="1695450" cy="366713"/>
          </a:xfrm>
          <a:prstGeom prst="rect">
            <a:avLst/>
          </a:prstGeom>
          <a:noFill/>
          <a:ln w="9525">
            <a:noFill/>
            <a:miter lim="800000"/>
            <a:headEnd/>
            <a:tailEnd/>
          </a:ln>
        </p:spPr>
        <p:txBody>
          <a:bodyPr wrap="none">
            <a:spAutoFit/>
          </a:bodyPr>
          <a:lstStyle/>
          <a:p>
            <a:r>
              <a:rPr lang="en-US" sz="1800"/>
              <a:t>Tinmouth Field</a:t>
            </a:r>
          </a:p>
        </p:txBody>
      </p:sp>
      <p:grpSp>
        <p:nvGrpSpPr>
          <p:cNvPr id="4" name="Group 93"/>
          <p:cNvGrpSpPr>
            <a:grpSpLocks/>
          </p:cNvGrpSpPr>
          <p:nvPr/>
        </p:nvGrpSpPr>
        <p:grpSpPr bwMode="auto">
          <a:xfrm rot="16828917">
            <a:off x="2514070" y="2766277"/>
            <a:ext cx="3665709" cy="1498774"/>
            <a:chOff x="0" y="2352"/>
            <a:chExt cx="2832" cy="864"/>
          </a:xfrm>
        </p:grpSpPr>
        <p:grpSp>
          <p:nvGrpSpPr>
            <p:cNvPr id="5" name="Group 24"/>
            <p:cNvGrpSpPr>
              <a:grpSpLocks/>
            </p:cNvGrpSpPr>
            <p:nvPr/>
          </p:nvGrpSpPr>
          <p:grpSpPr bwMode="auto">
            <a:xfrm>
              <a:off x="0" y="2520"/>
              <a:ext cx="2832" cy="696"/>
              <a:chOff x="288" y="2064"/>
              <a:chExt cx="5424" cy="1344"/>
            </a:xfrm>
          </p:grpSpPr>
          <p:sp>
            <p:nvSpPr>
              <p:cNvPr id="9" name="Rectangle 25"/>
              <p:cNvSpPr>
                <a:spLocks noChangeArrowheads="1"/>
              </p:cNvSpPr>
              <p:nvPr/>
            </p:nvSpPr>
            <p:spPr bwMode="auto">
              <a:xfrm>
                <a:off x="288" y="2736"/>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10" name="Rectangle 26"/>
              <p:cNvSpPr>
                <a:spLocks noChangeArrowheads="1"/>
              </p:cNvSpPr>
              <p:nvPr/>
            </p:nvSpPr>
            <p:spPr bwMode="auto">
              <a:xfrm>
                <a:off x="288" y="2400"/>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11" name="Rectangle 27"/>
              <p:cNvSpPr>
                <a:spLocks noChangeArrowheads="1"/>
              </p:cNvSpPr>
              <p:nvPr/>
            </p:nvSpPr>
            <p:spPr bwMode="auto">
              <a:xfrm>
                <a:off x="288" y="2064"/>
                <a:ext cx="139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12" name="Rectangle 28"/>
              <p:cNvSpPr>
                <a:spLocks noChangeArrowheads="1"/>
              </p:cNvSpPr>
              <p:nvPr/>
            </p:nvSpPr>
            <p:spPr bwMode="auto">
              <a:xfrm>
                <a:off x="4080" y="273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three</a:t>
                </a:r>
              </a:p>
            </p:txBody>
          </p:sp>
          <p:sp>
            <p:nvSpPr>
              <p:cNvPr id="13" name="Rectangle 29"/>
              <p:cNvSpPr>
                <a:spLocks noChangeArrowheads="1"/>
              </p:cNvSpPr>
              <p:nvPr/>
            </p:nvSpPr>
            <p:spPr bwMode="auto">
              <a:xfrm>
                <a:off x="4080" y="2400"/>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14" name="Rectangle 30"/>
              <p:cNvSpPr>
                <a:spLocks noChangeArrowheads="1"/>
              </p:cNvSpPr>
              <p:nvPr/>
            </p:nvSpPr>
            <p:spPr bwMode="auto">
              <a:xfrm>
                <a:off x="4080" y="2064"/>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15" name="Rectangle 31"/>
              <p:cNvSpPr>
                <a:spLocks noChangeArrowheads="1"/>
              </p:cNvSpPr>
              <p:nvPr/>
            </p:nvSpPr>
            <p:spPr bwMode="auto">
              <a:xfrm>
                <a:off x="2112" y="2400"/>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dirty="0"/>
                  <a:t>three</a:t>
                </a:r>
              </a:p>
            </p:txBody>
          </p:sp>
          <p:sp>
            <p:nvSpPr>
              <p:cNvPr id="16" name="Rectangle 32"/>
              <p:cNvSpPr>
                <a:spLocks noChangeArrowheads="1"/>
              </p:cNvSpPr>
              <p:nvPr/>
            </p:nvSpPr>
            <p:spPr bwMode="auto">
              <a:xfrm>
                <a:off x="2112" y="2064"/>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dirty="0" smtClean="0"/>
                  <a:t>Control</a:t>
                </a:r>
                <a:endParaRPr lang="en-US" sz="1200" dirty="0"/>
              </a:p>
            </p:txBody>
          </p:sp>
          <p:sp>
            <p:nvSpPr>
              <p:cNvPr id="17" name="Rectangle 33"/>
              <p:cNvSpPr>
                <a:spLocks noChangeArrowheads="1"/>
              </p:cNvSpPr>
              <p:nvPr/>
            </p:nvSpPr>
            <p:spPr bwMode="auto">
              <a:xfrm>
                <a:off x="2112" y="273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18" name="Rectangle 34"/>
              <p:cNvSpPr>
                <a:spLocks noChangeArrowheads="1"/>
              </p:cNvSpPr>
              <p:nvPr/>
            </p:nvSpPr>
            <p:spPr bwMode="auto">
              <a:xfrm>
                <a:off x="1680" y="2064"/>
                <a:ext cx="432" cy="1344"/>
              </a:xfrm>
              <a:prstGeom prst="rect">
                <a:avLst/>
              </a:prstGeom>
              <a:solidFill>
                <a:schemeClr val="folHlink"/>
              </a:solidFill>
              <a:ln w="9525">
                <a:solidFill>
                  <a:schemeClr val="tx1"/>
                </a:solidFill>
                <a:miter lim="800000"/>
                <a:headEnd/>
                <a:tailEnd/>
              </a:ln>
            </p:spPr>
            <p:txBody>
              <a:bodyPr wrap="none" anchor="ctr"/>
              <a:lstStyle/>
              <a:p>
                <a:pPr algn="ctr"/>
                <a:endParaRPr lang="en-US" sz="1800"/>
              </a:p>
            </p:txBody>
          </p:sp>
          <p:sp>
            <p:nvSpPr>
              <p:cNvPr id="19" name="Rectangle 35"/>
              <p:cNvSpPr>
                <a:spLocks noChangeArrowheads="1"/>
              </p:cNvSpPr>
              <p:nvPr/>
            </p:nvSpPr>
            <p:spPr bwMode="auto">
              <a:xfrm>
                <a:off x="288" y="3072"/>
                <a:ext cx="139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20" name="Rectangle 36"/>
              <p:cNvSpPr>
                <a:spLocks noChangeArrowheads="1"/>
              </p:cNvSpPr>
              <p:nvPr/>
            </p:nvSpPr>
            <p:spPr bwMode="auto">
              <a:xfrm>
                <a:off x="2112" y="3072"/>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21" name="Rectangle 37"/>
              <p:cNvSpPr>
                <a:spLocks noChangeArrowheads="1"/>
              </p:cNvSpPr>
              <p:nvPr/>
            </p:nvSpPr>
            <p:spPr bwMode="auto">
              <a:xfrm>
                <a:off x="4080" y="3072"/>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22" name="Rectangle 38"/>
              <p:cNvSpPr>
                <a:spLocks noChangeArrowheads="1"/>
              </p:cNvSpPr>
              <p:nvPr/>
            </p:nvSpPr>
            <p:spPr bwMode="auto">
              <a:xfrm>
                <a:off x="3696" y="2064"/>
                <a:ext cx="384" cy="1344"/>
              </a:xfrm>
              <a:prstGeom prst="rect">
                <a:avLst/>
              </a:prstGeom>
              <a:solidFill>
                <a:schemeClr val="folHlink"/>
              </a:solidFill>
              <a:ln w="9525">
                <a:solidFill>
                  <a:schemeClr val="tx1"/>
                </a:solidFill>
                <a:miter lim="800000"/>
                <a:headEnd/>
                <a:tailEnd/>
              </a:ln>
            </p:spPr>
            <p:txBody>
              <a:bodyPr wrap="none" anchor="ctr"/>
              <a:lstStyle/>
              <a:p>
                <a:pPr algn="ctr"/>
                <a:endParaRPr lang="en-US" sz="1800"/>
              </a:p>
            </p:txBody>
          </p:sp>
        </p:grpSp>
        <p:sp>
          <p:nvSpPr>
            <p:cNvPr id="6" name="Text Box 61"/>
            <p:cNvSpPr txBox="1">
              <a:spLocks noChangeArrowheads="1"/>
            </p:cNvSpPr>
            <p:nvPr/>
          </p:nvSpPr>
          <p:spPr bwMode="auto">
            <a:xfrm>
              <a:off x="192" y="2352"/>
              <a:ext cx="371" cy="173"/>
            </a:xfrm>
            <a:prstGeom prst="rect">
              <a:avLst/>
            </a:prstGeom>
            <a:noFill/>
            <a:ln w="9525">
              <a:noFill/>
              <a:miter lim="800000"/>
              <a:headEnd/>
              <a:tailEnd/>
            </a:ln>
          </p:spPr>
          <p:txBody>
            <a:bodyPr wrap="none">
              <a:spAutoFit/>
            </a:bodyPr>
            <a:lstStyle/>
            <a:p>
              <a:r>
                <a:rPr lang="en-US" sz="1200"/>
                <a:t>Rep 1</a:t>
              </a:r>
            </a:p>
          </p:txBody>
        </p:sp>
        <p:sp>
          <p:nvSpPr>
            <p:cNvPr id="7" name="Text Box 62"/>
            <p:cNvSpPr txBox="1">
              <a:spLocks noChangeArrowheads="1"/>
            </p:cNvSpPr>
            <p:nvPr/>
          </p:nvSpPr>
          <p:spPr bwMode="auto">
            <a:xfrm>
              <a:off x="1194" y="2352"/>
              <a:ext cx="371" cy="173"/>
            </a:xfrm>
            <a:prstGeom prst="rect">
              <a:avLst/>
            </a:prstGeom>
            <a:noFill/>
            <a:ln w="9525">
              <a:noFill/>
              <a:miter lim="800000"/>
              <a:headEnd/>
              <a:tailEnd/>
            </a:ln>
          </p:spPr>
          <p:txBody>
            <a:bodyPr wrap="none">
              <a:spAutoFit/>
            </a:bodyPr>
            <a:lstStyle/>
            <a:p>
              <a:r>
                <a:rPr lang="en-US" sz="1200"/>
                <a:t>Rep 2</a:t>
              </a:r>
            </a:p>
          </p:txBody>
        </p:sp>
        <p:sp>
          <p:nvSpPr>
            <p:cNvPr id="8" name="Text Box 63"/>
            <p:cNvSpPr txBox="1">
              <a:spLocks noChangeArrowheads="1"/>
            </p:cNvSpPr>
            <p:nvPr/>
          </p:nvSpPr>
          <p:spPr bwMode="auto">
            <a:xfrm>
              <a:off x="2163" y="2352"/>
              <a:ext cx="371" cy="173"/>
            </a:xfrm>
            <a:prstGeom prst="rect">
              <a:avLst/>
            </a:prstGeom>
            <a:noFill/>
            <a:ln w="9525">
              <a:noFill/>
              <a:miter lim="800000"/>
              <a:headEnd/>
              <a:tailEnd/>
            </a:ln>
          </p:spPr>
          <p:txBody>
            <a:bodyPr wrap="none">
              <a:spAutoFit/>
            </a:bodyPr>
            <a:lstStyle/>
            <a:p>
              <a:r>
                <a:rPr lang="en-US" sz="1200"/>
                <a:t>Rep 3</a:t>
              </a:r>
            </a:p>
          </p:txBody>
        </p:sp>
      </p:grpSp>
      <p:sp>
        <p:nvSpPr>
          <p:cNvPr id="23" name="Rectangle 22"/>
          <p:cNvSpPr/>
          <p:nvPr/>
        </p:nvSpPr>
        <p:spPr>
          <a:xfrm>
            <a:off x="0" y="5780782"/>
            <a:ext cx="9144000" cy="1077218"/>
          </a:xfrm>
          <a:prstGeom prst="rect">
            <a:avLst/>
          </a:prstGeom>
          <a:solidFill>
            <a:schemeClr val="bg1"/>
          </a:solidFill>
        </p:spPr>
        <p:txBody>
          <a:bodyPr wrap="square">
            <a:spAutoFit/>
          </a:bodyPr>
          <a:lstStyle/>
          <a:p>
            <a:r>
              <a:rPr lang="en-US" sz="1600" dirty="0" smtClean="0"/>
              <a:t>Soil Map:  Georgia and </a:t>
            </a:r>
            <a:r>
              <a:rPr lang="en-US" sz="1600" dirty="0" err="1" smtClean="0"/>
              <a:t>Amenia</a:t>
            </a:r>
            <a:r>
              <a:rPr lang="en-US" sz="1600" dirty="0" smtClean="0"/>
              <a:t> Soil - Hydraulic group C </a:t>
            </a:r>
          </a:p>
          <a:p>
            <a:endParaRPr lang="en-US" sz="1600" dirty="0" smtClean="0"/>
          </a:p>
          <a:p>
            <a:r>
              <a:rPr lang="en-US" sz="1600" dirty="0" smtClean="0"/>
              <a:t>Cornell Soil Health Test classified this soil as a Clay Loam with some extra surface tension and subsurface compaction         31.4% Sand, 31.2 % Silt, 37.5% Clay</a:t>
            </a:r>
            <a:endParaRPr lang="en-US" sz="1600" dirty="0"/>
          </a:p>
        </p:txBody>
      </p:sp>
    </p:spTree>
  </p:cSld>
  <p:clrMapOvr>
    <a:masterClrMapping/>
  </p:clrMapOvr>
  <p:transition spd="slow">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533400" y="381000"/>
          <a:ext cx="74676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nvGraphicFramePr>
        <p:xfrm>
          <a:off x="457200" y="3352800"/>
          <a:ext cx="7315200" cy="2971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2743200" y="155575"/>
            <a:ext cx="3713163" cy="495300"/>
          </a:xfrm>
          <a:prstGeom prst="rect">
            <a:avLst/>
          </a:prstGeom>
          <a:noFill/>
          <a:ln w="38100">
            <a:solidFill>
              <a:srgbClr val="000080"/>
            </a:solidFill>
            <a:prstDash val="sysDot"/>
            <a:miter lim="800000"/>
            <a:headEnd/>
            <a:tailEnd/>
          </a:ln>
        </p:spPr>
        <p:txBody>
          <a:bodyPr wrap="none">
            <a:spAutoFit/>
          </a:bodyPr>
          <a:lstStyle/>
          <a:p>
            <a:r>
              <a:rPr lang="en-US" sz="2400"/>
              <a:t>Why look at these things?</a:t>
            </a:r>
          </a:p>
        </p:txBody>
      </p:sp>
      <p:sp>
        <p:nvSpPr>
          <p:cNvPr id="12291" name="Text Box 12"/>
          <p:cNvSpPr txBox="1">
            <a:spLocks noChangeArrowheads="1"/>
          </p:cNvSpPr>
          <p:nvPr/>
        </p:nvSpPr>
        <p:spPr bwMode="auto">
          <a:xfrm>
            <a:off x="3810000" y="2178050"/>
            <a:ext cx="5197475" cy="641350"/>
          </a:xfrm>
          <a:prstGeom prst="rect">
            <a:avLst/>
          </a:prstGeom>
          <a:noFill/>
          <a:ln w="9525">
            <a:noFill/>
            <a:miter lim="800000"/>
            <a:headEnd/>
            <a:tailEnd/>
          </a:ln>
        </p:spPr>
        <p:txBody>
          <a:bodyPr>
            <a:spAutoFit/>
          </a:bodyPr>
          <a:lstStyle/>
          <a:p>
            <a:r>
              <a:rPr lang="en-US" sz="1800"/>
              <a:t>Cost share dictates that you aerate every time manure is spread.</a:t>
            </a:r>
          </a:p>
        </p:txBody>
      </p:sp>
      <p:sp>
        <p:nvSpPr>
          <p:cNvPr id="12292" name="Text Box 11"/>
          <p:cNvSpPr txBox="1">
            <a:spLocks noChangeArrowheads="1"/>
          </p:cNvSpPr>
          <p:nvPr/>
        </p:nvSpPr>
        <p:spPr bwMode="auto">
          <a:xfrm>
            <a:off x="76200" y="1111250"/>
            <a:ext cx="6477000" cy="641350"/>
          </a:xfrm>
          <a:prstGeom prst="rect">
            <a:avLst/>
          </a:prstGeom>
          <a:noFill/>
          <a:ln w="9525">
            <a:noFill/>
            <a:miter lim="800000"/>
            <a:headEnd/>
            <a:tailEnd/>
          </a:ln>
        </p:spPr>
        <p:txBody>
          <a:bodyPr>
            <a:spAutoFit/>
          </a:bodyPr>
          <a:lstStyle/>
          <a:p>
            <a:r>
              <a:rPr lang="en-US" sz="1800"/>
              <a:t>Aerator companies recommend aerating once a year for light soils (spring), twice a year for heavy soils (Spring and Fall). </a:t>
            </a:r>
          </a:p>
        </p:txBody>
      </p:sp>
      <p:sp>
        <p:nvSpPr>
          <p:cNvPr id="12293" name="Text Box 11"/>
          <p:cNvSpPr txBox="1">
            <a:spLocks noChangeArrowheads="1"/>
          </p:cNvSpPr>
          <p:nvPr/>
        </p:nvSpPr>
        <p:spPr bwMode="auto">
          <a:xfrm>
            <a:off x="0" y="3184525"/>
            <a:ext cx="5562600" cy="396875"/>
          </a:xfrm>
          <a:prstGeom prst="rect">
            <a:avLst/>
          </a:prstGeom>
          <a:noFill/>
          <a:ln w="9525">
            <a:noFill/>
            <a:miter lim="800000"/>
            <a:headEnd/>
            <a:tailEnd/>
          </a:ln>
        </p:spPr>
        <p:txBody>
          <a:bodyPr>
            <a:spAutoFit/>
          </a:bodyPr>
          <a:lstStyle/>
          <a:p>
            <a:r>
              <a:rPr lang="en-US" sz="1800"/>
              <a:t>Anecdotal claims of yield increases of 50-75%</a:t>
            </a:r>
            <a:r>
              <a:rPr lang="en-US" sz="2000"/>
              <a:t> .</a:t>
            </a:r>
            <a:r>
              <a:rPr lang="en-US" sz="1400"/>
              <a:t> </a:t>
            </a:r>
          </a:p>
        </p:txBody>
      </p:sp>
      <p:pic>
        <p:nvPicPr>
          <p:cNvPr id="12294" name="Picture 8" descr="MM900282747[1]"/>
          <p:cNvPicPr>
            <a:picLocks noGrp="1" noChangeAspect="1" noChangeArrowheads="1" noCrop="1"/>
          </p:cNvPicPr>
          <p:nvPr>
            <p:ph/>
          </p:nvPr>
        </p:nvPicPr>
        <p:blipFill>
          <a:blip r:embed="rId3" cstate="print"/>
          <a:srcRect/>
          <a:stretch>
            <a:fillRect/>
          </a:stretch>
        </p:blipFill>
        <p:spPr>
          <a:xfrm>
            <a:off x="5105400" y="4343400"/>
            <a:ext cx="2514600" cy="2514600"/>
          </a:xfrm>
        </p:spPr>
      </p:pic>
      <p:sp>
        <p:nvSpPr>
          <p:cNvPr id="12295" name="Text Box 11"/>
          <p:cNvSpPr txBox="1">
            <a:spLocks noChangeArrowheads="1"/>
          </p:cNvSpPr>
          <p:nvPr/>
        </p:nvSpPr>
        <p:spPr bwMode="auto">
          <a:xfrm>
            <a:off x="381000" y="5029200"/>
            <a:ext cx="3505200" cy="366713"/>
          </a:xfrm>
          <a:prstGeom prst="rect">
            <a:avLst/>
          </a:prstGeom>
          <a:noFill/>
          <a:ln w="9525">
            <a:noFill/>
            <a:miter lim="800000"/>
            <a:headEnd/>
            <a:tailEnd/>
          </a:ln>
        </p:spPr>
        <p:txBody>
          <a:bodyPr>
            <a:spAutoFit/>
          </a:bodyPr>
          <a:lstStyle/>
          <a:p>
            <a:r>
              <a:rPr lang="en-US" sz="1800"/>
              <a:t>Who wants to risk their crops?</a:t>
            </a:r>
            <a:r>
              <a:rPr lang="en-US" sz="1400"/>
              <a:t> </a:t>
            </a:r>
          </a:p>
        </p:txBody>
      </p:sp>
      <p:sp>
        <p:nvSpPr>
          <p:cNvPr id="12296" name="Text Box 11"/>
          <p:cNvSpPr txBox="1">
            <a:spLocks noChangeArrowheads="1"/>
          </p:cNvSpPr>
          <p:nvPr/>
        </p:nvSpPr>
        <p:spPr bwMode="auto">
          <a:xfrm>
            <a:off x="3505200" y="3886200"/>
            <a:ext cx="5365750" cy="366713"/>
          </a:xfrm>
          <a:prstGeom prst="rect">
            <a:avLst/>
          </a:prstGeom>
          <a:noFill/>
          <a:ln w="9525">
            <a:noFill/>
            <a:miter lim="800000"/>
            <a:headEnd/>
            <a:tailEnd/>
          </a:ln>
        </p:spPr>
        <p:txBody>
          <a:bodyPr wrap="none">
            <a:spAutoFit/>
          </a:bodyPr>
          <a:lstStyle/>
          <a:p>
            <a:r>
              <a:rPr lang="en-US" sz="1800"/>
              <a:t>Little research with aerators and semi-solid manure</a:t>
            </a:r>
          </a:p>
        </p:txBody>
      </p:sp>
    </p:spTree>
  </p:cSld>
  <p:clrMapOvr>
    <a:masterClrMapping/>
  </p:clrMapOvr>
  <p:transition spd="med">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8"/>
          <p:cNvSpPr txBox="1">
            <a:spLocks noChangeArrowheads="1"/>
          </p:cNvSpPr>
          <p:nvPr/>
        </p:nvSpPr>
        <p:spPr bwMode="auto">
          <a:xfrm>
            <a:off x="441325" y="2779713"/>
            <a:ext cx="184150" cy="366712"/>
          </a:xfrm>
          <a:prstGeom prst="rect">
            <a:avLst/>
          </a:prstGeom>
          <a:noFill/>
          <a:ln w="9525">
            <a:noFill/>
            <a:miter lim="800000"/>
            <a:headEnd/>
            <a:tailEnd/>
          </a:ln>
        </p:spPr>
        <p:txBody>
          <a:bodyPr wrap="none">
            <a:spAutoFit/>
          </a:bodyPr>
          <a:lstStyle/>
          <a:p>
            <a:endParaRPr lang="en-US" sz="1800"/>
          </a:p>
        </p:txBody>
      </p:sp>
      <p:sp>
        <p:nvSpPr>
          <p:cNvPr id="11" name="TextBox 10"/>
          <p:cNvSpPr txBox="1"/>
          <p:nvPr/>
        </p:nvSpPr>
        <p:spPr>
          <a:xfrm>
            <a:off x="152400" y="838200"/>
            <a:ext cx="2258182" cy="615553"/>
          </a:xfrm>
          <a:prstGeom prst="rect">
            <a:avLst/>
          </a:prstGeom>
          <a:noFill/>
        </p:spPr>
        <p:txBody>
          <a:bodyPr wrap="none" rtlCol="0">
            <a:spAutoFit/>
          </a:bodyPr>
          <a:lstStyle/>
          <a:p>
            <a:r>
              <a:rPr lang="en-US" sz="2000" dirty="0" smtClean="0"/>
              <a:t>Fall 2011 Soil Test</a:t>
            </a:r>
          </a:p>
          <a:p>
            <a:r>
              <a:rPr lang="en-US" sz="1400" dirty="0" smtClean="0"/>
              <a:t>11/28/11</a:t>
            </a:r>
            <a:endParaRPr lang="en-US" sz="1400" dirty="0"/>
          </a:p>
        </p:txBody>
      </p:sp>
      <p:sp>
        <p:nvSpPr>
          <p:cNvPr id="12" name="TextBox 11"/>
          <p:cNvSpPr txBox="1"/>
          <p:nvPr/>
        </p:nvSpPr>
        <p:spPr>
          <a:xfrm>
            <a:off x="2133600" y="152400"/>
            <a:ext cx="5197257" cy="461665"/>
          </a:xfrm>
          <a:prstGeom prst="rect">
            <a:avLst/>
          </a:prstGeom>
          <a:noFill/>
        </p:spPr>
        <p:txBody>
          <a:bodyPr wrap="none" rtlCol="0">
            <a:spAutoFit/>
          </a:bodyPr>
          <a:lstStyle/>
          <a:p>
            <a:r>
              <a:rPr lang="en-US" sz="2400" dirty="0" smtClean="0"/>
              <a:t>Spring 2010 soil test the OM at 2.0%</a:t>
            </a:r>
            <a:endParaRPr lang="en-US" sz="2400" dirty="0"/>
          </a:p>
        </p:txBody>
      </p:sp>
      <p:graphicFrame>
        <p:nvGraphicFramePr>
          <p:cNvPr id="13" name="Table 12"/>
          <p:cNvGraphicFramePr>
            <a:graphicFrameLocks noGrp="1"/>
          </p:cNvGraphicFramePr>
          <p:nvPr/>
        </p:nvGraphicFramePr>
        <p:xfrm>
          <a:off x="76198" y="1600200"/>
          <a:ext cx="8991602" cy="2362199"/>
        </p:xfrm>
        <a:graphic>
          <a:graphicData uri="http://schemas.openxmlformats.org/drawingml/2006/table">
            <a:tbl>
              <a:tblPr/>
              <a:tblGrid>
                <a:gridCol w="982018"/>
                <a:gridCol w="982018"/>
                <a:gridCol w="352913"/>
                <a:gridCol w="982018"/>
                <a:gridCol w="982018"/>
                <a:gridCol w="368257"/>
                <a:gridCol w="982018"/>
                <a:gridCol w="982018"/>
                <a:gridCol w="414288"/>
                <a:gridCol w="982018"/>
                <a:gridCol w="982018"/>
              </a:tblGrid>
              <a:tr h="337457">
                <a:tc gridSpan="2">
                  <a:txBody>
                    <a:bodyPr/>
                    <a:lstStyle/>
                    <a:p>
                      <a:pPr algn="l" fontAlgn="b"/>
                      <a:r>
                        <a:rPr lang="en-US" sz="1000" b="0" i="0" u="none" strike="noStrike" dirty="0">
                          <a:latin typeface="Arial"/>
                        </a:rPr>
                        <a:t>Replication #2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r>
              <a:tr h="337457">
                <a:tc>
                  <a:txBody>
                    <a:bodyPr/>
                    <a:lstStyle/>
                    <a:p>
                      <a:pPr algn="l" fontAlgn="b"/>
                      <a:r>
                        <a:rPr lang="en-US" sz="1000" b="0" i="0" u="none" strike="noStrike">
                          <a:latin typeface="Arial"/>
                        </a:rPr>
                        <a:t>Control</a:t>
                      </a:r>
                    </a:p>
                  </a:txBody>
                  <a:tcPr marL="9525" marR="9525" marT="9525" marB="0" anchor="b">
                    <a:lnL>
                      <a:noFill/>
                    </a:lnL>
                    <a:lnR>
                      <a:noFill/>
                    </a:lnR>
                    <a:lnT>
                      <a:noFill/>
                    </a:lnT>
                    <a:lnB>
                      <a:noFill/>
                    </a:lnB>
                    <a:solidFill>
                      <a:srgbClr val="FFFF00"/>
                    </a:solidFill>
                  </a:tcPr>
                </a:tc>
                <a:tc>
                  <a:txBody>
                    <a:bodyPr/>
                    <a:lstStyle/>
                    <a:p>
                      <a:pPr algn="l" fontAlgn="b"/>
                      <a:r>
                        <a:rPr lang="en-US" sz="1000" b="0" i="0" u="none" strike="noStrike">
                          <a:latin typeface="Arial"/>
                        </a:rPr>
                        <a:t> </a:t>
                      </a:r>
                    </a:p>
                  </a:txBody>
                  <a:tcPr marL="9525" marR="9525" marT="9525" marB="0" anchor="b">
                    <a:lnL>
                      <a:noFill/>
                    </a:lnL>
                    <a:lnR>
                      <a:noFill/>
                    </a:lnR>
                    <a:lnT>
                      <a:noFill/>
                    </a:lnT>
                    <a:lnB>
                      <a:noFill/>
                    </a:lnB>
                    <a:solidFill>
                      <a:srgbClr val="FFFF00"/>
                    </a:solidFill>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One Pass</a:t>
                      </a:r>
                    </a:p>
                  </a:txBody>
                  <a:tcPr marL="9525" marR="9525" marT="9525" marB="0" anchor="b">
                    <a:lnL>
                      <a:noFill/>
                    </a:lnL>
                    <a:lnR>
                      <a:noFill/>
                    </a:lnR>
                    <a:lnT>
                      <a:noFill/>
                    </a:lnT>
                    <a:lnB>
                      <a:noFill/>
                    </a:lnB>
                    <a:solidFill>
                      <a:srgbClr val="92D050"/>
                    </a:solidFill>
                  </a:tcPr>
                </a:tc>
                <a:tc>
                  <a:txBody>
                    <a:bodyPr/>
                    <a:lstStyle/>
                    <a:p>
                      <a:pPr algn="l" fontAlgn="b"/>
                      <a:r>
                        <a:rPr lang="en-US" sz="1000" b="0" i="0" u="none" strike="noStrike">
                          <a:latin typeface="Arial"/>
                        </a:rPr>
                        <a:t> </a:t>
                      </a:r>
                    </a:p>
                  </a:txBody>
                  <a:tcPr marL="9525" marR="9525" marT="9525" marB="0" anchor="b">
                    <a:lnL>
                      <a:noFill/>
                    </a:lnL>
                    <a:lnR>
                      <a:noFill/>
                    </a:lnR>
                    <a:lnT>
                      <a:noFill/>
                    </a:lnT>
                    <a:lnB>
                      <a:noFill/>
                    </a:lnB>
                    <a:solidFill>
                      <a:srgbClr val="92D050"/>
                    </a:solidFill>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0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0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37457">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7.1</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7.2</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7.1</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7.1</a:t>
                      </a:r>
                    </a:p>
                  </a:txBody>
                  <a:tcPr marL="9525" marR="9525" marT="9525" marB="0" anchor="b">
                    <a:lnL>
                      <a:noFill/>
                    </a:lnL>
                    <a:lnR>
                      <a:noFill/>
                    </a:lnR>
                    <a:lnT>
                      <a:noFill/>
                    </a:lnT>
                    <a:lnB>
                      <a:noFill/>
                    </a:lnB>
                  </a:tcPr>
                </a:tc>
              </a:tr>
              <a:tr h="337457">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2.7</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2.9</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2.2</a:t>
                      </a:r>
                    </a:p>
                  </a:txBody>
                  <a:tcPr marL="9525" marR="9525" marT="9525" marB="0" anchor="b">
                    <a:lnL>
                      <a:noFill/>
                    </a:lnL>
                    <a:lnR>
                      <a:noFill/>
                    </a:lnR>
                    <a:lnT>
                      <a:noFill/>
                    </a:lnT>
                    <a:lnB>
                      <a:noFill/>
                    </a:lnB>
                  </a:tcPr>
                </a:tc>
              </a:tr>
              <a:tr h="337457">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21</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18</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24</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20</a:t>
                      </a:r>
                    </a:p>
                  </a:txBody>
                  <a:tcPr marL="9525" marR="9525" marT="9525" marB="0" anchor="b">
                    <a:lnL>
                      <a:noFill/>
                    </a:lnL>
                    <a:lnR>
                      <a:noFill/>
                    </a:lnR>
                    <a:lnT>
                      <a:noFill/>
                    </a:lnT>
                    <a:lnB>
                      <a:noFill/>
                    </a:lnB>
                  </a:tcPr>
                </a:tc>
              </a:tr>
              <a:tr h="337457">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a:t>
                      </a:r>
                    </a:p>
                  </a:txBody>
                  <a:tcPr marL="9525" marR="9525" marT="9525" marB="0" anchor="b">
                    <a:lnL>
                      <a:noFill/>
                    </a:lnL>
                    <a:lnR>
                      <a:noFill/>
                    </a:lnR>
                    <a:lnT>
                      <a:noFill/>
                    </a:lnT>
                    <a:lnB>
                      <a:noFill/>
                    </a:lnB>
                  </a:tcPr>
                </a:tc>
              </a:tr>
              <a:tr h="337457">
                <a:tc>
                  <a:txBody>
                    <a:bodyPr/>
                    <a:lstStyle/>
                    <a:p>
                      <a:pPr algn="l" fontAlgn="b"/>
                      <a:r>
                        <a:rPr lang="en-US" sz="1000" b="0" i="0" u="none" strike="noStrike" dirty="0">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3.00%</a:t>
                      </a:r>
                    </a:p>
                  </a:txBody>
                  <a:tcPr marL="9525" marR="9525" marT="9525" marB="0" anchor="b">
                    <a:lnL>
                      <a:noFill/>
                    </a:lnL>
                    <a:lnR>
                      <a:noFill/>
                    </a:lnR>
                    <a:lnT>
                      <a:noFill/>
                    </a:lnT>
                    <a:lnB>
                      <a:noFill/>
                    </a:lnB>
                  </a:tcPr>
                </a:tc>
                <a:tc>
                  <a:txBody>
                    <a:bodyPr/>
                    <a:lstStyle/>
                    <a:p>
                      <a:pPr algn="l" fontAlgn="b"/>
                      <a:endParaRPr lang="en-US" sz="1000" b="0" i="0" u="none" strike="noStrike" dirty="0">
                        <a:latin typeface="Arial"/>
                      </a:endParaRPr>
                    </a:p>
                  </a:txBody>
                  <a:tcPr marL="9525" marR="9525" marT="9525" marB="0" anchor="b">
                    <a:lnL>
                      <a:noFill/>
                    </a:lnL>
                    <a:lnR>
                      <a:noFill/>
                    </a:lnR>
                    <a:lnT>
                      <a:noFill/>
                    </a:lnT>
                    <a:lnB>
                      <a:noFill/>
                    </a:lnB>
                  </a:tcPr>
                </a:tc>
                <a:tc>
                  <a:txBody>
                    <a:bodyPr/>
                    <a:lstStyle/>
                    <a:p>
                      <a:pPr algn="l" fontAlgn="b"/>
                      <a:r>
                        <a:rPr lang="en-US" sz="1000" b="0" i="0" u="none" strike="noStrike" dirty="0">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3.20%</a:t>
                      </a:r>
                    </a:p>
                  </a:txBody>
                  <a:tcPr marL="9525" marR="9525" marT="9525" marB="0" anchor="b">
                    <a:lnL>
                      <a:noFill/>
                    </a:lnL>
                    <a:lnR>
                      <a:noFill/>
                    </a:lnR>
                    <a:lnT>
                      <a:noFill/>
                    </a:lnT>
                    <a:lnB>
                      <a:noFill/>
                    </a:lnB>
                  </a:tcPr>
                </a:tc>
                <a:tc>
                  <a:txBody>
                    <a:bodyPr/>
                    <a:lstStyle/>
                    <a:p>
                      <a:pPr algn="l" fontAlgn="b"/>
                      <a:endParaRPr lang="en-US" sz="1000" b="0" i="0" u="none" strike="noStrike" dirty="0">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3.50%</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3.70%</a:t>
                      </a:r>
                    </a:p>
                  </a:txBody>
                  <a:tcPr marL="9525" marR="9525" marT="9525" marB="0" anchor="b">
                    <a:lnL>
                      <a:noFill/>
                    </a:lnL>
                    <a:lnR>
                      <a:noFill/>
                    </a:lnR>
                    <a:lnT>
                      <a:noFill/>
                    </a:lnT>
                    <a:lnB>
                      <a:noFill/>
                    </a:lnB>
                  </a:tcPr>
                </a:tc>
              </a:tr>
            </a:tbl>
          </a:graphicData>
        </a:graphic>
      </p:graphicFrame>
      <p:graphicFrame>
        <p:nvGraphicFramePr>
          <p:cNvPr id="14" name="Table 13"/>
          <p:cNvGraphicFramePr>
            <a:graphicFrameLocks noGrp="1"/>
          </p:cNvGraphicFramePr>
          <p:nvPr/>
        </p:nvGraphicFramePr>
        <p:xfrm>
          <a:off x="76198" y="4267203"/>
          <a:ext cx="8991602" cy="2285997"/>
        </p:xfrm>
        <a:graphic>
          <a:graphicData uri="http://schemas.openxmlformats.org/drawingml/2006/table">
            <a:tbl>
              <a:tblPr/>
              <a:tblGrid>
                <a:gridCol w="982018"/>
                <a:gridCol w="982018"/>
                <a:gridCol w="352913"/>
                <a:gridCol w="982018"/>
                <a:gridCol w="982018"/>
                <a:gridCol w="368257"/>
                <a:gridCol w="982018"/>
                <a:gridCol w="982018"/>
                <a:gridCol w="414288"/>
                <a:gridCol w="982018"/>
                <a:gridCol w="982018"/>
              </a:tblGrid>
              <a:tr h="326571">
                <a:tc gridSpan="2">
                  <a:txBody>
                    <a:bodyPr/>
                    <a:lstStyle/>
                    <a:p>
                      <a:pPr algn="l" fontAlgn="b"/>
                      <a:r>
                        <a:rPr lang="en-US" sz="1000" b="0" i="0" u="none" strike="noStrike" dirty="0">
                          <a:latin typeface="Arial"/>
                        </a:rPr>
                        <a:t>Replication #3</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r>
              <a:tr h="326571">
                <a:tc>
                  <a:txBody>
                    <a:bodyPr/>
                    <a:lstStyle/>
                    <a:p>
                      <a:pPr algn="l" fontAlgn="b"/>
                      <a:r>
                        <a:rPr lang="en-US" sz="1000" b="0" i="0" u="none" strike="noStrike">
                          <a:latin typeface="Arial"/>
                        </a:rPr>
                        <a:t>Control</a:t>
                      </a:r>
                    </a:p>
                  </a:txBody>
                  <a:tcPr marL="9525" marR="9525" marT="9525" marB="0" anchor="b">
                    <a:lnL>
                      <a:noFill/>
                    </a:lnL>
                    <a:lnR>
                      <a:noFill/>
                    </a:lnR>
                    <a:lnT>
                      <a:noFill/>
                    </a:lnT>
                    <a:lnB>
                      <a:noFill/>
                    </a:lnB>
                    <a:solidFill>
                      <a:srgbClr val="FFFF00"/>
                    </a:solidFill>
                  </a:tcPr>
                </a:tc>
                <a:tc>
                  <a:txBody>
                    <a:bodyPr/>
                    <a:lstStyle/>
                    <a:p>
                      <a:pPr algn="l" fontAlgn="b"/>
                      <a:r>
                        <a:rPr lang="en-US" sz="1000" b="0" i="0" u="none" strike="noStrike">
                          <a:latin typeface="Arial"/>
                        </a:rPr>
                        <a:t> </a:t>
                      </a:r>
                    </a:p>
                  </a:txBody>
                  <a:tcPr marL="9525" marR="9525" marT="9525" marB="0" anchor="b">
                    <a:lnL>
                      <a:noFill/>
                    </a:lnL>
                    <a:lnR>
                      <a:noFill/>
                    </a:lnR>
                    <a:lnT>
                      <a:noFill/>
                    </a:lnT>
                    <a:lnB>
                      <a:noFill/>
                    </a:lnB>
                    <a:solidFill>
                      <a:srgbClr val="FFFF00"/>
                    </a:solidFill>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One Pass</a:t>
                      </a:r>
                    </a:p>
                  </a:txBody>
                  <a:tcPr marL="9525" marR="9525" marT="9525" marB="0" anchor="b">
                    <a:lnL>
                      <a:noFill/>
                    </a:lnL>
                    <a:lnR>
                      <a:noFill/>
                    </a:lnR>
                    <a:lnT>
                      <a:noFill/>
                    </a:lnT>
                    <a:lnB>
                      <a:noFill/>
                    </a:lnB>
                    <a:solidFill>
                      <a:srgbClr val="92D050"/>
                    </a:solidFill>
                  </a:tcPr>
                </a:tc>
                <a:tc>
                  <a:txBody>
                    <a:bodyPr/>
                    <a:lstStyle/>
                    <a:p>
                      <a:pPr algn="l" fontAlgn="b"/>
                      <a:r>
                        <a:rPr lang="en-US" sz="1000" b="0" i="0" u="none" strike="noStrike">
                          <a:latin typeface="Arial"/>
                        </a:rPr>
                        <a:t> </a:t>
                      </a:r>
                    </a:p>
                  </a:txBody>
                  <a:tcPr marL="9525" marR="9525" marT="9525" marB="0" anchor="b">
                    <a:lnL>
                      <a:noFill/>
                    </a:lnL>
                    <a:lnR>
                      <a:noFill/>
                    </a:lnR>
                    <a:lnT>
                      <a:noFill/>
                    </a:lnT>
                    <a:lnB>
                      <a:noFill/>
                    </a:lnB>
                    <a:solidFill>
                      <a:srgbClr val="92D050"/>
                    </a:solidFill>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0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0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326571">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7.3</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dirty="0">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7.2</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7.3</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7.2</a:t>
                      </a:r>
                    </a:p>
                  </a:txBody>
                  <a:tcPr marL="9525" marR="9525" marT="9525" marB="0" anchor="b">
                    <a:lnL>
                      <a:noFill/>
                    </a:lnL>
                    <a:lnR>
                      <a:noFill/>
                    </a:lnR>
                    <a:lnT>
                      <a:noFill/>
                    </a:lnT>
                    <a:lnB>
                      <a:noFill/>
                    </a:lnB>
                  </a:tcPr>
                </a:tc>
              </a:tr>
              <a:tr h="326571">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3.3</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3.7</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2.2</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2.9</a:t>
                      </a:r>
                    </a:p>
                  </a:txBody>
                  <a:tcPr marL="9525" marR="9525" marT="9525" marB="0" anchor="b">
                    <a:lnL>
                      <a:noFill/>
                    </a:lnL>
                    <a:lnR>
                      <a:noFill/>
                    </a:lnR>
                    <a:lnT>
                      <a:noFill/>
                    </a:lnT>
                    <a:lnB>
                      <a:noFill/>
                    </a:lnB>
                  </a:tcPr>
                </a:tc>
              </a:tr>
              <a:tr h="326571">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46</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33</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23</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25</a:t>
                      </a:r>
                    </a:p>
                  </a:txBody>
                  <a:tcPr marL="9525" marR="9525" marT="9525" marB="0" anchor="b">
                    <a:lnL>
                      <a:noFill/>
                    </a:lnL>
                    <a:lnR>
                      <a:noFill/>
                    </a:lnR>
                    <a:lnT>
                      <a:noFill/>
                    </a:lnT>
                    <a:lnB>
                      <a:noFill/>
                    </a:lnB>
                  </a:tcPr>
                </a:tc>
              </a:tr>
              <a:tr h="326571">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10</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9</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9</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9</a:t>
                      </a:r>
                    </a:p>
                  </a:txBody>
                  <a:tcPr marL="9525" marR="9525" marT="9525" marB="0" anchor="b">
                    <a:lnL>
                      <a:noFill/>
                    </a:lnL>
                    <a:lnR>
                      <a:noFill/>
                    </a:lnR>
                    <a:lnT>
                      <a:noFill/>
                    </a:lnT>
                    <a:lnB>
                      <a:noFill/>
                    </a:lnB>
                  </a:tcPr>
                </a:tc>
              </a:tr>
              <a:tr h="326571">
                <a:tc>
                  <a:txBody>
                    <a:bodyPr/>
                    <a:lstStyle/>
                    <a:p>
                      <a:pPr algn="l" fontAlgn="b"/>
                      <a:r>
                        <a:rPr lang="en-US" sz="10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2.90%</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3.20%</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2.40%</a:t>
                      </a:r>
                    </a:p>
                  </a:txBody>
                  <a:tcPr marL="9525" marR="9525" marT="9525" marB="0" anchor="b">
                    <a:lnL>
                      <a:noFill/>
                    </a:lnL>
                    <a:lnR>
                      <a:noFill/>
                    </a:lnR>
                    <a:lnT>
                      <a:noFill/>
                    </a:lnT>
                    <a:lnB>
                      <a:noFill/>
                    </a:lnB>
                  </a:tcPr>
                </a:tc>
                <a:tc>
                  <a:txBody>
                    <a:bodyPr/>
                    <a:lstStyle/>
                    <a:p>
                      <a:pPr algn="l" fontAlgn="b"/>
                      <a:endParaRPr lang="en-US" sz="1000" b="0" i="0" u="none" strike="noStrike">
                        <a:latin typeface="Arial"/>
                      </a:endParaRPr>
                    </a:p>
                  </a:txBody>
                  <a:tcPr marL="9525" marR="9525" marT="9525" marB="0" anchor="b">
                    <a:lnL>
                      <a:noFill/>
                    </a:lnL>
                    <a:lnR>
                      <a:noFill/>
                    </a:lnR>
                    <a:lnT>
                      <a:noFill/>
                    </a:lnT>
                    <a:lnB>
                      <a:noFill/>
                    </a:lnB>
                  </a:tcPr>
                </a:tc>
                <a:tc>
                  <a:txBody>
                    <a:bodyPr/>
                    <a:lstStyle/>
                    <a:p>
                      <a:pPr algn="l" fontAlgn="b"/>
                      <a:r>
                        <a:rPr lang="en-US" sz="10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2.40%</a:t>
                      </a:r>
                    </a:p>
                  </a:txBody>
                  <a:tcPr marL="9525" marR="9525" marT="9525" marB="0" anchor="b">
                    <a:lnL>
                      <a:noFill/>
                    </a:lnL>
                    <a:lnR>
                      <a:noFill/>
                    </a:lnR>
                    <a:lnT>
                      <a:noFill/>
                    </a:lnT>
                    <a:lnB>
                      <a:noFill/>
                    </a:lnB>
                  </a:tcPr>
                </a:tc>
              </a:tr>
            </a:tbl>
          </a:graphicData>
        </a:graphic>
      </p:graphicFrame>
      <p:sp>
        <p:nvSpPr>
          <p:cNvPr id="15" name="TextBox 14"/>
          <p:cNvSpPr txBox="1"/>
          <p:nvPr/>
        </p:nvSpPr>
        <p:spPr>
          <a:xfrm>
            <a:off x="2895600" y="762000"/>
            <a:ext cx="5640006" cy="400110"/>
          </a:xfrm>
          <a:prstGeom prst="rect">
            <a:avLst/>
          </a:prstGeom>
          <a:noFill/>
        </p:spPr>
        <p:txBody>
          <a:bodyPr wrap="none" rtlCol="0">
            <a:spAutoFit/>
          </a:bodyPr>
          <a:lstStyle/>
          <a:p>
            <a:r>
              <a:rPr lang="en-US" sz="2000" dirty="0" smtClean="0"/>
              <a:t>This field was impacted by Tropical Storm Irene </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13"/>
          <p:cNvSpPr>
            <a:spLocks noChangeArrowheads="1"/>
          </p:cNvSpPr>
          <p:nvPr/>
        </p:nvSpPr>
        <p:spPr bwMode="auto">
          <a:xfrm>
            <a:off x="228600" y="76200"/>
            <a:ext cx="8763000" cy="792163"/>
          </a:xfrm>
          <a:prstGeom prst="rect">
            <a:avLst/>
          </a:prstGeom>
          <a:noFill/>
          <a:ln w="9525">
            <a:noFill/>
            <a:miter lim="800000"/>
            <a:headEnd/>
            <a:tailEnd/>
          </a:ln>
        </p:spPr>
        <p:txBody>
          <a:bodyPr anchor="ctr"/>
          <a:lstStyle/>
          <a:p>
            <a:pPr algn="ctr"/>
            <a:r>
              <a:rPr lang="en-US" sz="2800" dirty="0" err="1" smtClean="0">
                <a:solidFill>
                  <a:schemeClr val="tx2"/>
                </a:solidFill>
              </a:rPr>
              <a:t>Penetrometer</a:t>
            </a:r>
            <a:r>
              <a:rPr lang="en-US" sz="2800" dirty="0" smtClean="0">
                <a:solidFill>
                  <a:schemeClr val="tx2"/>
                </a:solidFill>
              </a:rPr>
              <a:t> Readings Spring 2011</a:t>
            </a:r>
            <a:r>
              <a:rPr lang="en-US" sz="2800" dirty="0">
                <a:solidFill>
                  <a:schemeClr val="tx2"/>
                </a:solidFill>
              </a:rPr>
              <a:t/>
            </a:r>
            <a:br>
              <a:rPr lang="en-US" sz="2800" dirty="0">
                <a:solidFill>
                  <a:schemeClr val="tx2"/>
                </a:solidFill>
              </a:rPr>
            </a:br>
            <a:r>
              <a:rPr lang="en-US" sz="2800" dirty="0" err="1" smtClean="0">
                <a:solidFill>
                  <a:schemeClr val="tx2"/>
                </a:solidFill>
              </a:rPr>
              <a:t>Tinnmouth</a:t>
            </a:r>
            <a:endParaRPr lang="en-US" sz="2800" dirty="0">
              <a:solidFill>
                <a:schemeClr val="tx2"/>
              </a:solidFill>
            </a:endParaRPr>
          </a:p>
        </p:txBody>
      </p:sp>
      <p:graphicFrame>
        <p:nvGraphicFramePr>
          <p:cNvPr id="14" name="Table 13"/>
          <p:cNvGraphicFramePr>
            <a:graphicFrameLocks noGrp="1"/>
          </p:cNvGraphicFramePr>
          <p:nvPr/>
        </p:nvGraphicFramePr>
        <p:xfrm>
          <a:off x="76200" y="4648200"/>
          <a:ext cx="4724401" cy="1975485"/>
        </p:xfrm>
        <a:graphic>
          <a:graphicData uri="http://schemas.openxmlformats.org/drawingml/2006/table">
            <a:tbl>
              <a:tblPr/>
              <a:tblGrid>
                <a:gridCol w="944880"/>
                <a:gridCol w="508782"/>
                <a:gridCol w="581465"/>
                <a:gridCol w="508782"/>
                <a:gridCol w="508782"/>
                <a:gridCol w="436099"/>
                <a:gridCol w="581465"/>
                <a:gridCol w="654146"/>
              </a:tblGrid>
              <a:tr h="228600">
                <a:tc>
                  <a:txBody>
                    <a:bodyPr/>
                    <a:lstStyle/>
                    <a:p>
                      <a:pPr algn="l" fontAlgn="b"/>
                      <a:r>
                        <a:rPr lang="en-US" sz="1400" b="0" i="0" u="none" strike="noStrike" dirty="0">
                          <a:latin typeface="Arial"/>
                        </a:rPr>
                        <a:t>Rep 3</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r>
              <a:tr h="228600">
                <a:tc>
                  <a:txBody>
                    <a:bodyPr/>
                    <a:lstStyle/>
                    <a:p>
                      <a:pPr algn="ctr" fontAlgn="b"/>
                      <a:r>
                        <a:rPr lang="en-US" sz="1400" b="0" i="0" u="none" strike="noStrike">
                          <a:latin typeface="Arial"/>
                        </a:rPr>
                        <a:t>Control</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c>
                  <a:txBody>
                    <a:bodyPr/>
                    <a:lstStyle/>
                    <a:p>
                      <a:pPr algn="ctr" fontAlgn="b"/>
                      <a:r>
                        <a:rPr lang="en-US" sz="1400" b="0" i="0" u="none" strike="noStrike">
                          <a:latin typeface="Arial"/>
                        </a:rPr>
                        <a:t>One</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c>
                  <a:txBody>
                    <a:bodyPr/>
                    <a:lstStyle/>
                    <a:p>
                      <a:pPr algn="ctr" fontAlgn="b"/>
                      <a:r>
                        <a:rPr lang="en-US" sz="1400" b="0" i="0" u="none" strike="noStrike">
                          <a:latin typeface="Arial"/>
                        </a:rPr>
                        <a:t>Two</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c>
                  <a:txBody>
                    <a:bodyPr/>
                    <a:lstStyle/>
                    <a:p>
                      <a:pPr algn="ctr" fontAlgn="b"/>
                      <a:r>
                        <a:rPr lang="en-US" sz="1400" b="0" i="0" u="none" strike="noStrike">
                          <a:latin typeface="Arial"/>
                        </a:rPr>
                        <a:t>Three</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r>
              <a:tr h="228600">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0</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dirty="0">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dirty="0">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8125">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auto"/>
                      <a:r>
                        <a:rPr lang="en-US" sz="1400" b="0" i="0" u="none" strike="noStrike">
                          <a:latin typeface="Arial"/>
                        </a:rPr>
                        <a:t> </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latin typeface="Arial"/>
                        </a:rPr>
                        <a:t> </a:t>
                      </a:r>
                      <a:r>
                        <a:rPr lang="en-US" sz="1200" b="0" i="0" u="none" strike="noStrike" dirty="0" smtClean="0">
                          <a:latin typeface="+mn-lt"/>
                        </a:rPr>
                        <a:t>Average Depth</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r" fontAlgn="b"/>
                      <a:r>
                        <a:rPr lang="en-US" sz="1400" b="0" i="0" u="none" strike="noStrike">
                          <a:latin typeface="Arial"/>
                        </a:rPr>
                        <a:t>3.5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l" fontAlgn="b"/>
                      <a:r>
                        <a:rPr lang="en-US" sz="14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r" fontAlgn="b"/>
                      <a:r>
                        <a:rPr lang="en-US" sz="1400" b="0" i="0" u="none" strike="noStrike">
                          <a:latin typeface="Arial"/>
                        </a:rPr>
                        <a:t>3.8</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l" fontAlgn="b"/>
                      <a:endParaRPr lang="en-US" sz="1400" b="0" i="0" u="none" strike="noStrike">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l" fontAlgn="auto"/>
                      <a:r>
                        <a:rPr lang="en-US" sz="1400" b="0" i="0" u="none" strike="noStrike" dirty="0" smtClean="0">
                          <a:latin typeface="Arial"/>
                        </a:rPr>
                        <a:t>0</a:t>
                      </a: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400" b="0" i="0" u="none" strike="noStrike" dirty="0">
                          <a:latin typeface="Arial"/>
                        </a:rPr>
                        <a:t>4.5</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graphicFrame>
        <p:nvGraphicFramePr>
          <p:cNvPr id="15" name="Table 14"/>
          <p:cNvGraphicFramePr>
            <a:graphicFrameLocks noGrp="1"/>
          </p:cNvGraphicFramePr>
          <p:nvPr/>
        </p:nvGraphicFramePr>
        <p:xfrm>
          <a:off x="1" y="1143000"/>
          <a:ext cx="4343401" cy="1975485"/>
        </p:xfrm>
        <a:graphic>
          <a:graphicData uri="http://schemas.openxmlformats.org/drawingml/2006/table">
            <a:tbl>
              <a:tblPr/>
              <a:tblGrid>
                <a:gridCol w="736170"/>
                <a:gridCol w="441702"/>
                <a:gridCol w="588936"/>
                <a:gridCol w="515319"/>
                <a:gridCol w="441702"/>
                <a:gridCol w="515319"/>
                <a:gridCol w="619044"/>
                <a:gridCol w="485209"/>
              </a:tblGrid>
              <a:tr h="228600">
                <a:tc>
                  <a:txBody>
                    <a:bodyPr/>
                    <a:lstStyle/>
                    <a:p>
                      <a:pPr algn="l" fontAlgn="b"/>
                      <a:r>
                        <a:rPr lang="en-US" sz="1400" b="0" i="0" u="none" strike="noStrike" dirty="0">
                          <a:latin typeface="Arial"/>
                        </a:rPr>
                        <a:t>Rep 1</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r>
              <a:tr h="228600">
                <a:tc>
                  <a:txBody>
                    <a:bodyPr/>
                    <a:lstStyle/>
                    <a:p>
                      <a:pPr algn="ctr" fontAlgn="b"/>
                      <a:r>
                        <a:rPr lang="en-US" sz="1400" b="0" i="0" u="none" strike="noStrike">
                          <a:latin typeface="Arial"/>
                        </a:rPr>
                        <a:t>Control</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c>
                  <a:txBody>
                    <a:bodyPr/>
                    <a:lstStyle/>
                    <a:p>
                      <a:pPr algn="ctr" fontAlgn="b"/>
                      <a:r>
                        <a:rPr lang="en-US" sz="1400" b="0" i="0" u="none" strike="noStrike">
                          <a:latin typeface="Arial"/>
                        </a:rPr>
                        <a:t>One</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c>
                  <a:txBody>
                    <a:bodyPr/>
                    <a:lstStyle/>
                    <a:p>
                      <a:pPr algn="ctr" fontAlgn="b"/>
                      <a:r>
                        <a:rPr lang="en-US" sz="1400" b="0" i="0" u="none" strike="noStrike">
                          <a:latin typeface="Arial"/>
                        </a:rPr>
                        <a:t>Two</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c>
                  <a:txBody>
                    <a:bodyPr/>
                    <a:lstStyle/>
                    <a:p>
                      <a:pPr algn="ctr" fontAlgn="b"/>
                      <a:r>
                        <a:rPr lang="en-US" sz="1400" b="0" i="0" u="none" strike="noStrike">
                          <a:latin typeface="Arial"/>
                        </a:rPr>
                        <a:t>Three</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r>
              <a:tr h="228600">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9</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8600">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dirty="0">
                          <a:latin typeface="Arial"/>
                        </a:rPr>
                        <a:t>9</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38125">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125">
                <a:tc>
                  <a:txBody>
                    <a:bodyPr/>
                    <a:lstStyle/>
                    <a:p>
                      <a:pPr algn="l" fontAlgn="b"/>
                      <a:r>
                        <a:rPr lang="en-US" sz="1200" b="0" i="0" u="none" strike="noStrike" dirty="0">
                          <a:latin typeface="Arial"/>
                        </a:rPr>
                        <a:t>Average Depth</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5.25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6.5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7.3</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9</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graphicFrame>
        <p:nvGraphicFramePr>
          <p:cNvPr id="16" name="Table 15"/>
          <p:cNvGraphicFramePr>
            <a:graphicFrameLocks noGrp="1"/>
          </p:cNvGraphicFramePr>
          <p:nvPr/>
        </p:nvGraphicFramePr>
        <p:xfrm>
          <a:off x="4876800" y="2438400"/>
          <a:ext cx="3886200" cy="2571071"/>
        </p:xfrm>
        <a:graphic>
          <a:graphicData uri="http://schemas.openxmlformats.org/drawingml/2006/table">
            <a:tbl>
              <a:tblPr/>
              <a:tblGrid>
                <a:gridCol w="518160"/>
                <a:gridCol w="518160"/>
                <a:gridCol w="323850"/>
                <a:gridCol w="453390"/>
                <a:gridCol w="453390"/>
                <a:gridCol w="518160"/>
                <a:gridCol w="462262"/>
                <a:gridCol w="638828"/>
              </a:tblGrid>
              <a:tr h="255734">
                <a:tc>
                  <a:txBody>
                    <a:bodyPr/>
                    <a:lstStyle/>
                    <a:p>
                      <a:pPr algn="l" fontAlgn="b"/>
                      <a:r>
                        <a:rPr lang="en-US" sz="1400" b="0" i="0" u="none" strike="noStrike" dirty="0">
                          <a:latin typeface="Arial"/>
                        </a:rPr>
                        <a:t>Rep 2</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c>
                  <a:txBody>
                    <a:bodyPr/>
                    <a:lstStyle/>
                    <a:p>
                      <a:pPr algn="l" fontAlgn="b"/>
                      <a:endParaRPr lang="en-US" sz="1400" b="0" i="0" u="none" strike="noStrike">
                        <a:latin typeface="Arial"/>
                      </a:endParaRPr>
                    </a:p>
                  </a:txBody>
                  <a:tcPr marL="0" marR="0" marT="0" marB="0" anchor="b">
                    <a:lnL>
                      <a:noFill/>
                    </a:lnL>
                    <a:lnR>
                      <a:noFill/>
                    </a:lnR>
                    <a:lnT>
                      <a:noFill/>
                    </a:lnT>
                    <a:lnB>
                      <a:noFill/>
                    </a:lnB>
                  </a:tcPr>
                </a:tc>
              </a:tr>
              <a:tr h="477371">
                <a:tc>
                  <a:txBody>
                    <a:bodyPr/>
                    <a:lstStyle/>
                    <a:p>
                      <a:pPr algn="ctr" fontAlgn="b"/>
                      <a:r>
                        <a:rPr lang="en-US" sz="1200" b="0" i="0" u="none" strike="noStrike" dirty="0">
                          <a:latin typeface="Arial"/>
                        </a:rPr>
                        <a:t>Control</a:t>
                      </a:r>
                    </a:p>
                  </a:txBody>
                  <a:tcPr marL="0" marR="0" marT="0" marB="0" anchor="b">
                    <a:lnL>
                      <a:noFill/>
                    </a:lnL>
                    <a:lnR>
                      <a:noFill/>
                    </a:lnR>
                    <a:lnT>
                      <a:noFill/>
                    </a:lnT>
                    <a:lnB>
                      <a:noFill/>
                    </a:lnB>
                  </a:tcPr>
                </a:tc>
                <a:tc>
                  <a:txBody>
                    <a:bodyPr/>
                    <a:lstStyle/>
                    <a:p>
                      <a:pPr algn="ctr" fontAlgn="b"/>
                      <a:endParaRPr lang="en-US" sz="1200" b="0" i="0" u="none" strike="noStrike" dirty="0">
                        <a:latin typeface="Arial"/>
                      </a:endParaRPr>
                    </a:p>
                  </a:txBody>
                  <a:tcPr marL="0" marR="0" marT="0" marB="0" anchor="b">
                    <a:lnL>
                      <a:noFill/>
                    </a:lnL>
                    <a:lnR>
                      <a:noFill/>
                    </a:lnR>
                    <a:lnT>
                      <a:noFill/>
                    </a:lnT>
                    <a:lnB>
                      <a:noFill/>
                    </a:lnB>
                  </a:tcPr>
                </a:tc>
                <a:tc>
                  <a:txBody>
                    <a:bodyPr/>
                    <a:lstStyle/>
                    <a:p>
                      <a:pPr algn="ctr" fontAlgn="b"/>
                      <a:r>
                        <a:rPr lang="en-US" sz="1200" b="0" i="0" u="none" strike="noStrike" dirty="0">
                          <a:latin typeface="Arial"/>
                        </a:rPr>
                        <a:t>One</a:t>
                      </a:r>
                    </a:p>
                  </a:txBody>
                  <a:tcPr marL="0" marR="0" marT="0" marB="0" anchor="b">
                    <a:lnL>
                      <a:noFill/>
                    </a:lnL>
                    <a:lnR>
                      <a:noFill/>
                    </a:lnR>
                    <a:lnT>
                      <a:noFill/>
                    </a:lnT>
                    <a:lnB>
                      <a:noFill/>
                    </a:lnB>
                  </a:tcPr>
                </a:tc>
                <a:tc>
                  <a:txBody>
                    <a:bodyPr/>
                    <a:lstStyle/>
                    <a:p>
                      <a:pPr algn="ctr" fontAlgn="b"/>
                      <a:endParaRPr lang="en-US" sz="1200" b="0" i="0" u="none" strike="noStrike" dirty="0">
                        <a:latin typeface="Arial"/>
                      </a:endParaRPr>
                    </a:p>
                  </a:txBody>
                  <a:tcPr marL="0" marR="0" marT="0" marB="0" anchor="b">
                    <a:lnL>
                      <a:noFill/>
                    </a:lnL>
                    <a:lnR>
                      <a:noFill/>
                    </a:lnR>
                    <a:lnT>
                      <a:noFill/>
                    </a:lnT>
                    <a:lnB>
                      <a:noFill/>
                    </a:lnB>
                  </a:tcPr>
                </a:tc>
                <a:tc>
                  <a:txBody>
                    <a:bodyPr/>
                    <a:lstStyle/>
                    <a:p>
                      <a:pPr algn="ctr" fontAlgn="b"/>
                      <a:r>
                        <a:rPr lang="en-US" sz="1200" b="0" i="0" u="none" strike="noStrike" dirty="0">
                          <a:latin typeface="Arial"/>
                        </a:rPr>
                        <a:t>Two</a:t>
                      </a:r>
                    </a:p>
                  </a:txBody>
                  <a:tcPr marL="0" marR="0" marT="0" marB="0" anchor="b">
                    <a:lnL>
                      <a:noFill/>
                    </a:lnL>
                    <a:lnR>
                      <a:noFill/>
                    </a:lnR>
                    <a:lnT>
                      <a:noFill/>
                    </a:lnT>
                    <a:lnB>
                      <a:noFill/>
                    </a:lnB>
                  </a:tcPr>
                </a:tc>
                <a:tc>
                  <a:txBody>
                    <a:bodyPr/>
                    <a:lstStyle/>
                    <a:p>
                      <a:pPr algn="ctr" fontAlgn="b"/>
                      <a:endParaRPr lang="en-US" sz="1200" b="0" i="0" u="none" strike="noStrike" dirty="0">
                        <a:latin typeface="Arial"/>
                      </a:endParaRPr>
                    </a:p>
                  </a:txBody>
                  <a:tcPr marL="0" marR="0" marT="0" marB="0" anchor="b">
                    <a:lnL>
                      <a:noFill/>
                    </a:lnL>
                    <a:lnR>
                      <a:noFill/>
                    </a:lnR>
                    <a:lnT>
                      <a:noFill/>
                    </a:lnT>
                    <a:lnB>
                      <a:noFill/>
                    </a:lnB>
                  </a:tcPr>
                </a:tc>
                <a:tc>
                  <a:txBody>
                    <a:bodyPr/>
                    <a:lstStyle/>
                    <a:p>
                      <a:pPr algn="ctr" fontAlgn="b"/>
                      <a:r>
                        <a:rPr lang="en-US" sz="1200" b="0" i="0" u="none" strike="noStrike" dirty="0">
                          <a:latin typeface="Arial"/>
                        </a:rPr>
                        <a:t>Three</a:t>
                      </a:r>
                    </a:p>
                  </a:txBody>
                  <a:tcPr marL="0" marR="0" marT="0" marB="0" anchor="b">
                    <a:lnL>
                      <a:noFill/>
                    </a:lnL>
                    <a:lnR>
                      <a:noFill/>
                    </a:lnR>
                    <a:lnT>
                      <a:noFill/>
                    </a:lnT>
                    <a:lnB>
                      <a:noFill/>
                    </a:lnB>
                  </a:tcPr>
                </a:tc>
                <a:tc>
                  <a:txBody>
                    <a:bodyPr/>
                    <a:lstStyle/>
                    <a:p>
                      <a:pPr algn="ctr" fontAlgn="b"/>
                      <a:endParaRPr lang="en-US" sz="1400" b="0" i="0" u="none" strike="noStrike">
                        <a:latin typeface="Arial"/>
                      </a:endParaRPr>
                    </a:p>
                  </a:txBody>
                  <a:tcPr marL="0" marR="0" marT="0" marB="0" anchor="b">
                    <a:lnL>
                      <a:noFill/>
                    </a:lnL>
                    <a:lnR>
                      <a:noFill/>
                    </a:lnR>
                    <a:lnT>
                      <a:noFill/>
                    </a:lnT>
                    <a:lnB>
                      <a:noFill/>
                    </a:lnB>
                  </a:tcPr>
                </a:tc>
              </a:tr>
              <a:tr h="255734">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3</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1</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55734">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dirty="0">
                          <a:latin typeface="Arial"/>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dirty="0">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dirty="0">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2</a:t>
                      </a:r>
                    </a:p>
                  </a:txBody>
                  <a:tcPr marL="0" marR="0" marT="0" marB="0" anchor="b">
                    <a:lnL>
                      <a:noFill/>
                    </a:lnL>
                    <a:lnR>
                      <a:noFill/>
                    </a:lnR>
                    <a:lnT>
                      <a:noFill/>
                    </a:lnT>
                    <a:lnB>
                      <a:noFill/>
                    </a:lnB>
                  </a:tcPr>
                </a:tc>
                <a:tc>
                  <a:txBody>
                    <a:bodyPr/>
                    <a:lstStyle/>
                    <a:p>
                      <a:pPr algn="ctr" fontAlgn="b"/>
                      <a:r>
                        <a:rPr lang="en-US" sz="14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55734">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dirty="0">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3</a:t>
                      </a:r>
                    </a:p>
                  </a:txBody>
                  <a:tcPr marL="0" marR="0" marT="0" marB="0" anchor="b">
                    <a:lnL>
                      <a:noFill/>
                    </a:lnL>
                    <a:lnR>
                      <a:noFill/>
                    </a:lnR>
                    <a:lnT>
                      <a:noFill/>
                    </a:lnT>
                    <a:lnB>
                      <a:noFill/>
                    </a:lnB>
                  </a:tcPr>
                </a:tc>
                <a:tc>
                  <a:txBody>
                    <a:bodyPr/>
                    <a:lstStyle/>
                    <a:p>
                      <a:pPr algn="ctr" fontAlgn="b"/>
                      <a:r>
                        <a:rPr lang="en-US" sz="14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55734">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3</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400" b="0" i="0" u="none" strike="noStrike">
                          <a:latin typeface="Arial"/>
                        </a:rPr>
                        <a:t>4</a:t>
                      </a:r>
                    </a:p>
                  </a:txBody>
                  <a:tcPr marL="0" marR="0" marT="0" marB="0" anchor="b">
                    <a:lnL>
                      <a:noFill/>
                    </a:lnL>
                    <a:lnR>
                      <a:noFill/>
                    </a:lnR>
                    <a:lnT>
                      <a:noFill/>
                    </a:lnT>
                    <a:lnB>
                      <a:noFill/>
                    </a:lnB>
                  </a:tcPr>
                </a:tc>
                <a:tc>
                  <a:txBody>
                    <a:bodyPr/>
                    <a:lstStyle/>
                    <a:p>
                      <a:pPr algn="ctr" fontAlgn="b"/>
                      <a:r>
                        <a:rPr lang="en-US" sz="14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66390">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4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439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200" b="0" i="0" u="none" strike="noStrike" dirty="0">
                          <a:latin typeface="Arial"/>
                        </a:rPr>
                        <a:t> </a:t>
                      </a:r>
                      <a:r>
                        <a:rPr lang="en-US" sz="1200" b="0" i="0" u="none" strike="noStrike" dirty="0" smtClean="0">
                          <a:latin typeface="+mn-lt"/>
                        </a:rPr>
                        <a:t>Average Depth</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4</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3.8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4.5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400" b="0" i="0" u="none" strike="noStrike" dirty="0">
                          <a:latin typeface="Arial"/>
                        </a:rPr>
                        <a:t>5.75</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
        <p:nvSpPr>
          <p:cNvPr id="17" name="TextBox 16"/>
          <p:cNvSpPr txBox="1"/>
          <p:nvPr/>
        </p:nvSpPr>
        <p:spPr>
          <a:xfrm>
            <a:off x="5334000" y="1295400"/>
            <a:ext cx="3429000" cy="954107"/>
          </a:xfrm>
          <a:prstGeom prst="rect">
            <a:avLst/>
          </a:prstGeom>
          <a:noFill/>
        </p:spPr>
        <p:txBody>
          <a:bodyPr wrap="square" rtlCol="0">
            <a:spAutoFit/>
          </a:bodyPr>
          <a:lstStyle/>
          <a:p>
            <a:r>
              <a:rPr lang="en-US" sz="1400" dirty="0" smtClean="0"/>
              <a:t>The average depth is the depth when the </a:t>
            </a:r>
            <a:r>
              <a:rPr lang="en-US" sz="1400" dirty="0" err="1" smtClean="0"/>
              <a:t>penetrometer</a:t>
            </a:r>
            <a:r>
              <a:rPr lang="en-US" sz="1400" dirty="0" smtClean="0"/>
              <a:t> reads 300psi.  At 300 psi, roots will have to use more energy to push through the soil.</a:t>
            </a:r>
            <a:endParaRPr lang="en-US" sz="1400" dirty="0"/>
          </a:p>
        </p:txBody>
      </p:sp>
      <p:sp>
        <p:nvSpPr>
          <p:cNvPr id="18" name="TextBox 17"/>
          <p:cNvSpPr txBox="1"/>
          <p:nvPr/>
        </p:nvSpPr>
        <p:spPr>
          <a:xfrm>
            <a:off x="5257800" y="5638800"/>
            <a:ext cx="3429000" cy="1169551"/>
          </a:xfrm>
          <a:prstGeom prst="rect">
            <a:avLst/>
          </a:prstGeom>
          <a:noFill/>
        </p:spPr>
        <p:txBody>
          <a:bodyPr wrap="square" rtlCol="0">
            <a:spAutoFit/>
          </a:bodyPr>
          <a:lstStyle/>
          <a:p>
            <a:r>
              <a:rPr lang="en-US" sz="1400" dirty="0" smtClean="0"/>
              <a:t>No </a:t>
            </a:r>
            <a:r>
              <a:rPr lang="en-US" sz="1400" dirty="0" err="1" smtClean="0"/>
              <a:t>penetrometer</a:t>
            </a:r>
            <a:r>
              <a:rPr lang="en-US" sz="1400" dirty="0" smtClean="0"/>
              <a:t> readings were taken on the 2 pass in Rep 3 as the farm had driven all over this plot while moving hay in spring .  Tire depression were present in the soil and grass was crushed.</a:t>
            </a:r>
            <a:endParaRPr lang="en-US"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Grp="1" noChangeAspect="1" noChangeArrowheads="1"/>
          </p:cNvPicPr>
          <p:nvPr>
            <p:ph/>
          </p:nvPr>
        </p:nvPicPr>
        <p:blipFill>
          <a:blip r:embed="rId2" cstate="print"/>
          <a:srcRect/>
          <a:stretch>
            <a:fillRect/>
          </a:stretch>
        </p:blipFill>
        <p:spPr>
          <a:xfrm>
            <a:off x="0" y="0"/>
            <a:ext cx="9144000" cy="7086600"/>
          </a:xfrm>
          <a:noFill/>
        </p:spPr>
      </p:pic>
      <p:sp>
        <p:nvSpPr>
          <p:cNvPr id="34819" name="Text Box 5"/>
          <p:cNvSpPr txBox="1">
            <a:spLocks noChangeArrowheads="1"/>
          </p:cNvSpPr>
          <p:nvPr/>
        </p:nvSpPr>
        <p:spPr bwMode="auto">
          <a:xfrm>
            <a:off x="228600" y="152400"/>
            <a:ext cx="1847850" cy="366713"/>
          </a:xfrm>
          <a:prstGeom prst="rect">
            <a:avLst/>
          </a:prstGeom>
          <a:noFill/>
          <a:ln w="9525">
            <a:noFill/>
            <a:miter lim="800000"/>
            <a:headEnd/>
            <a:tailEnd/>
          </a:ln>
        </p:spPr>
        <p:txBody>
          <a:bodyPr wrap="none">
            <a:spAutoFit/>
          </a:bodyPr>
          <a:lstStyle/>
          <a:p>
            <a:r>
              <a:rPr lang="en-US" sz="1800" dirty="0"/>
              <a:t>East Wallingford</a:t>
            </a:r>
          </a:p>
        </p:txBody>
      </p:sp>
      <p:grpSp>
        <p:nvGrpSpPr>
          <p:cNvPr id="4" name="Group 101"/>
          <p:cNvGrpSpPr>
            <a:grpSpLocks/>
          </p:cNvGrpSpPr>
          <p:nvPr/>
        </p:nvGrpSpPr>
        <p:grpSpPr bwMode="auto">
          <a:xfrm rot="6654724">
            <a:off x="4367268" y="2605059"/>
            <a:ext cx="1857262" cy="1819104"/>
            <a:chOff x="624" y="480"/>
            <a:chExt cx="4176" cy="2400"/>
          </a:xfrm>
        </p:grpSpPr>
        <p:sp>
          <p:nvSpPr>
            <p:cNvPr id="5" name="Rectangle 102"/>
            <p:cNvSpPr>
              <a:spLocks noChangeArrowheads="1"/>
            </p:cNvSpPr>
            <p:nvPr/>
          </p:nvSpPr>
          <p:spPr bwMode="auto">
            <a:xfrm>
              <a:off x="720" y="2496"/>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6" name="Rectangle 103"/>
            <p:cNvSpPr>
              <a:spLocks noChangeArrowheads="1"/>
            </p:cNvSpPr>
            <p:nvPr/>
          </p:nvSpPr>
          <p:spPr bwMode="auto">
            <a:xfrm>
              <a:off x="720" y="2160"/>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7" name="Rectangle 104"/>
            <p:cNvSpPr>
              <a:spLocks noChangeArrowheads="1"/>
            </p:cNvSpPr>
            <p:nvPr/>
          </p:nvSpPr>
          <p:spPr bwMode="auto">
            <a:xfrm>
              <a:off x="720" y="1824"/>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8" name="Rectangle 105"/>
            <p:cNvSpPr>
              <a:spLocks noChangeArrowheads="1"/>
            </p:cNvSpPr>
            <p:nvPr/>
          </p:nvSpPr>
          <p:spPr bwMode="auto">
            <a:xfrm>
              <a:off x="720" y="480"/>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9" name="Rectangle 106"/>
            <p:cNvSpPr>
              <a:spLocks noChangeArrowheads="1"/>
            </p:cNvSpPr>
            <p:nvPr/>
          </p:nvSpPr>
          <p:spPr bwMode="auto">
            <a:xfrm>
              <a:off x="720" y="1152"/>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10" name="Rectangle 107"/>
            <p:cNvSpPr>
              <a:spLocks noChangeArrowheads="1"/>
            </p:cNvSpPr>
            <p:nvPr/>
          </p:nvSpPr>
          <p:spPr bwMode="auto">
            <a:xfrm>
              <a:off x="720" y="816"/>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11" name="Rectangle 108"/>
            <p:cNvSpPr>
              <a:spLocks noChangeArrowheads="1"/>
            </p:cNvSpPr>
            <p:nvPr/>
          </p:nvSpPr>
          <p:spPr bwMode="auto">
            <a:xfrm>
              <a:off x="3120" y="1152"/>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12" name="Rectangle 109"/>
            <p:cNvSpPr>
              <a:spLocks noChangeArrowheads="1"/>
            </p:cNvSpPr>
            <p:nvPr/>
          </p:nvSpPr>
          <p:spPr bwMode="auto">
            <a:xfrm>
              <a:off x="3120" y="480"/>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13" name="Rectangle 110"/>
            <p:cNvSpPr>
              <a:spLocks noChangeArrowheads="1"/>
            </p:cNvSpPr>
            <p:nvPr/>
          </p:nvSpPr>
          <p:spPr bwMode="auto">
            <a:xfrm>
              <a:off x="3120" y="81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14" name="Rectangle 111"/>
            <p:cNvSpPr>
              <a:spLocks noChangeArrowheads="1"/>
            </p:cNvSpPr>
            <p:nvPr/>
          </p:nvSpPr>
          <p:spPr bwMode="auto">
            <a:xfrm>
              <a:off x="3120" y="2160"/>
              <a:ext cx="1632" cy="336"/>
            </a:xfrm>
            <a:prstGeom prst="rect">
              <a:avLst/>
            </a:prstGeom>
            <a:solidFill>
              <a:srgbClr val="FF0000"/>
            </a:solidFill>
            <a:ln w="9525">
              <a:solidFill>
                <a:schemeClr val="tx1"/>
              </a:solidFill>
              <a:miter lim="800000"/>
              <a:headEnd/>
              <a:tailEnd/>
            </a:ln>
          </p:spPr>
          <p:txBody>
            <a:bodyPr wrap="none" anchor="ctr"/>
            <a:lstStyle/>
            <a:p>
              <a:pPr algn="ctr"/>
              <a:r>
                <a:rPr lang="en-US" sz="1200"/>
                <a:t>control</a:t>
              </a:r>
            </a:p>
          </p:txBody>
        </p:sp>
        <p:sp>
          <p:nvSpPr>
            <p:cNvPr id="15" name="Rectangle 112"/>
            <p:cNvSpPr>
              <a:spLocks noChangeArrowheads="1"/>
            </p:cNvSpPr>
            <p:nvPr/>
          </p:nvSpPr>
          <p:spPr bwMode="auto">
            <a:xfrm>
              <a:off x="3120" y="1824"/>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one</a:t>
              </a:r>
            </a:p>
          </p:txBody>
        </p:sp>
        <p:sp>
          <p:nvSpPr>
            <p:cNvPr id="16" name="Rectangle 113"/>
            <p:cNvSpPr>
              <a:spLocks noChangeArrowheads="1"/>
            </p:cNvSpPr>
            <p:nvPr/>
          </p:nvSpPr>
          <p:spPr bwMode="auto">
            <a:xfrm>
              <a:off x="3120" y="2496"/>
              <a:ext cx="1632" cy="336"/>
            </a:xfrm>
            <a:prstGeom prst="rect">
              <a:avLst/>
            </a:prstGeom>
            <a:solidFill>
              <a:schemeClr val="accent1"/>
            </a:solidFill>
            <a:ln w="9525">
              <a:solidFill>
                <a:schemeClr val="tx1"/>
              </a:solidFill>
              <a:miter lim="800000"/>
              <a:headEnd/>
              <a:tailEnd/>
            </a:ln>
          </p:spPr>
          <p:txBody>
            <a:bodyPr wrap="none" anchor="ctr"/>
            <a:lstStyle/>
            <a:p>
              <a:pPr algn="ctr"/>
              <a:r>
                <a:rPr lang="en-US" sz="1200"/>
                <a:t>two</a:t>
              </a:r>
            </a:p>
          </p:txBody>
        </p:sp>
        <p:sp>
          <p:nvSpPr>
            <p:cNvPr id="17" name="Rectangle 114"/>
            <p:cNvSpPr>
              <a:spLocks noChangeArrowheads="1"/>
            </p:cNvSpPr>
            <p:nvPr/>
          </p:nvSpPr>
          <p:spPr bwMode="auto">
            <a:xfrm>
              <a:off x="2352" y="480"/>
              <a:ext cx="768" cy="2400"/>
            </a:xfrm>
            <a:prstGeom prst="rect">
              <a:avLst/>
            </a:prstGeom>
            <a:solidFill>
              <a:schemeClr val="folHlink"/>
            </a:solidFill>
            <a:ln w="9525">
              <a:solidFill>
                <a:schemeClr val="tx1"/>
              </a:solidFill>
              <a:miter lim="800000"/>
              <a:headEnd/>
              <a:tailEnd/>
            </a:ln>
          </p:spPr>
          <p:txBody>
            <a:bodyPr wrap="none" anchor="ctr"/>
            <a:lstStyle/>
            <a:p>
              <a:pPr algn="ctr"/>
              <a:endParaRPr lang="en-US" sz="1200"/>
            </a:p>
            <a:p>
              <a:pPr algn="ctr"/>
              <a:endParaRPr lang="en-US" sz="1200"/>
            </a:p>
            <a:p>
              <a:pPr algn="ctr"/>
              <a:endParaRPr lang="en-US" sz="1200"/>
            </a:p>
            <a:p>
              <a:pPr algn="ctr"/>
              <a:endParaRPr lang="en-US" sz="1200"/>
            </a:p>
            <a:p>
              <a:pPr algn="ctr"/>
              <a:endParaRPr lang="en-US" sz="1200"/>
            </a:p>
            <a:p>
              <a:pPr algn="ctr"/>
              <a:endParaRPr lang="en-US" sz="1200"/>
            </a:p>
          </p:txBody>
        </p:sp>
        <p:sp>
          <p:nvSpPr>
            <p:cNvPr id="18" name="Rectangle 115"/>
            <p:cNvSpPr>
              <a:spLocks noChangeArrowheads="1"/>
            </p:cNvSpPr>
            <p:nvPr/>
          </p:nvSpPr>
          <p:spPr bwMode="auto">
            <a:xfrm>
              <a:off x="624" y="1488"/>
              <a:ext cx="4176" cy="336"/>
            </a:xfrm>
            <a:prstGeom prst="rect">
              <a:avLst/>
            </a:prstGeom>
            <a:solidFill>
              <a:schemeClr val="folHlink"/>
            </a:solidFill>
            <a:ln w="9525">
              <a:solidFill>
                <a:schemeClr val="tx1"/>
              </a:solidFill>
              <a:miter lim="800000"/>
              <a:headEnd/>
              <a:tailEnd/>
            </a:ln>
          </p:spPr>
          <p:txBody>
            <a:bodyPr wrap="none" anchor="ctr"/>
            <a:lstStyle/>
            <a:p>
              <a:pPr algn="ctr"/>
              <a:r>
                <a:rPr lang="en-US" sz="1200"/>
                <a:t>Laneways: no aeration- 25 ft</a:t>
              </a:r>
            </a:p>
          </p:txBody>
        </p:sp>
      </p:grpSp>
      <p:sp>
        <p:nvSpPr>
          <p:cNvPr id="19" name="Text Box 19"/>
          <p:cNvSpPr txBox="1">
            <a:spLocks noChangeArrowheads="1"/>
          </p:cNvSpPr>
          <p:nvPr/>
        </p:nvSpPr>
        <p:spPr bwMode="auto">
          <a:xfrm>
            <a:off x="0" y="5867400"/>
            <a:ext cx="9144000" cy="1190625"/>
          </a:xfrm>
          <a:prstGeom prst="rect">
            <a:avLst/>
          </a:prstGeom>
          <a:solidFill>
            <a:schemeClr val="bg1"/>
          </a:solidFill>
          <a:ln w="9525">
            <a:noFill/>
            <a:miter lim="800000"/>
            <a:headEnd/>
            <a:tailEnd/>
          </a:ln>
        </p:spPr>
        <p:txBody>
          <a:bodyPr wrap="square">
            <a:spAutoFit/>
          </a:bodyPr>
          <a:lstStyle/>
          <a:p>
            <a:r>
              <a:rPr lang="en-US" sz="1800" dirty="0"/>
              <a:t>Soil Map:  Adams Fine Sandy Loam Hydraulic group A</a:t>
            </a:r>
          </a:p>
          <a:p>
            <a:r>
              <a:rPr lang="en-US" sz="1800" dirty="0"/>
              <a:t>Cornell Soil Health Test classified this soil as a Sandy Loam with surface and subsurface compaction </a:t>
            </a:r>
          </a:p>
          <a:p>
            <a:r>
              <a:rPr lang="en-US" sz="1800" dirty="0"/>
              <a:t>57.9% Sand, 41.3 % Silt, .8% Clay</a:t>
            </a:r>
          </a:p>
        </p:txBody>
      </p:sp>
    </p:spTree>
  </p:cSld>
  <p:clrMapOvr>
    <a:masterClrMapping/>
  </p:clrMapOvr>
  <p:transition spd="slow">
    <p:cover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Text Box 4"/>
          <p:cNvSpPr txBox="1">
            <a:spLocks noChangeArrowheads="1"/>
          </p:cNvSpPr>
          <p:nvPr/>
        </p:nvSpPr>
        <p:spPr bwMode="auto">
          <a:xfrm>
            <a:off x="228600" y="152400"/>
            <a:ext cx="1847850" cy="366713"/>
          </a:xfrm>
          <a:prstGeom prst="rect">
            <a:avLst/>
          </a:prstGeom>
          <a:noFill/>
          <a:ln w="9525">
            <a:noFill/>
            <a:miter lim="800000"/>
            <a:headEnd/>
            <a:tailEnd/>
          </a:ln>
        </p:spPr>
        <p:txBody>
          <a:bodyPr wrap="none">
            <a:spAutoFit/>
          </a:bodyPr>
          <a:lstStyle/>
          <a:p>
            <a:r>
              <a:rPr lang="en-US" sz="1800"/>
              <a:t>East Wallingford</a:t>
            </a:r>
          </a:p>
        </p:txBody>
      </p:sp>
      <p:sp>
        <p:nvSpPr>
          <p:cNvPr id="35847" name="Text Box 8"/>
          <p:cNvSpPr txBox="1">
            <a:spLocks noChangeArrowheads="1"/>
          </p:cNvSpPr>
          <p:nvPr/>
        </p:nvSpPr>
        <p:spPr bwMode="auto">
          <a:xfrm>
            <a:off x="365125" y="4837113"/>
            <a:ext cx="184150" cy="366712"/>
          </a:xfrm>
          <a:prstGeom prst="rect">
            <a:avLst/>
          </a:prstGeom>
          <a:noFill/>
          <a:ln w="9525">
            <a:noFill/>
            <a:miter lim="800000"/>
            <a:headEnd/>
            <a:tailEnd/>
          </a:ln>
        </p:spPr>
        <p:txBody>
          <a:bodyPr wrap="none">
            <a:spAutoFit/>
          </a:bodyPr>
          <a:lstStyle/>
          <a:p>
            <a:endParaRPr lang="en-US" sz="1800"/>
          </a:p>
        </p:txBody>
      </p:sp>
      <p:graphicFrame>
        <p:nvGraphicFramePr>
          <p:cNvPr id="8" name="Chart 7"/>
          <p:cNvGraphicFramePr/>
          <p:nvPr/>
        </p:nvGraphicFramePr>
        <p:xfrm>
          <a:off x="152400" y="3962400"/>
          <a:ext cx="8763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nvGraphicFramePr>
        <p:xfrm>
          <a:off x="228600" y="990600"/>
          <a:ext cx="86868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76199" y="990600"/>
          <a:ext cx="8991601" cy="2057398"/>
        </p:xfrm>
        <a:graphic>
          <a:graphicData uri="http://schemas.openxmlformats.org/drawingml/2006/table">
            <a:tbl>
              <a:tblPr/>
              <a:tblGrid>
                <a:gridCol w="982018"/>
                <a:gridCol w="982018"/>
                <a:gridCol w="352913"/>
                <a:gridCol w="982018"/>
                <a:gridCol w="982018"/>
                <a:gridCol w="368256"/>
                <a:gridCol w="982018"/>
                <a:gridCol w="982018"/>
                <a:gridCol w="414288"/>
                <a:gridCol w="982018"/>
                <a:gridCol w="982018"/>
              </a:tblGrid>
              <a:tr h="293914">
                <a:tc gridSpan="2">
                  <a:txBody>
                    <a:bodyPr/>
                    <a:lstStyle/>
                    <a:p>
                      <a:pPr algn="l" fontAlgn="b"/>
                      <a:r>
                        <a:rPr lang="en-US" sz="1400" b="0" i="0" u="none" strike="noStrike" dirty="0">
                          <a:latin typeface="Arial"/>
                        </a:rPr>
                        <a:t>Replication #1</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293914">
                <a:tc gridSpan="2">
                  <a:txBody>
                    <a:bodyPr/>
                    <a:lstStyle/>
                    <a:p>
                      <a:pPr algn="l" fontAlgn="b"/>
                      <a:r>
                        <a:rPr lang="en-US" sz="1400" b="0" i="0" u="none" strike="noStrike" dirty="0">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293914">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6.6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6.9</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2.9</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54</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9</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5.50%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5.40%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5.50%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5.30%</a:t>
                      </a:r>
                    </a:p>
                  </a:txBody>
                  <a:tcPr marL="9525" marR="9525" marT="9525" marB="0" anchor="b">
                    <a:lnL>
                      <a:noFill/>
                    </a:lnL>
                    <a:lnR>
                      <a:noFill/>
                    </a:lnR>
                    <a:lnT>
                      <a:noFill/>
                    </a:lnT>
                    <a:lnB>
                      <a:noFill/>
                    </a:lnB>
                  </a:tcPr>
                </a:tc>
              </a:tr>
            </a:tbl>
          </a:graphicData>
        </a:graphic>
      </p:graphicFrame>
      <p:sp>
        <p:nvSpPr>
          <p:cNvPr id="14" name="TextBox 13"/>
          <p:cNvSpPr txBox="1"/>
          <p:nvPr/>
        </p:nvSpPr>
        <p:spPr>
          <a:xfrm>
            <a:off x="0" y="533400"/>
            <a:ext cx="2048574" cy="369332"/>
          </a:xfrm>
          <a:prstGeom prst="rect">
            <a:avLst/>
          </a:prstGeom>
          <a:noFill/>
        </p:spPr>
        <p:txBody>
          <a:bodyPr wrap="none" rtlCol="0">
            <a:spAutoFit/>
          </a:bodyPr>
          <a:lstStyle/>
          <a:p>
            <a:r>
              <a:rPr lang="en-US" sz="1800" dirty="0" smtClean="0"/>
              <a:t>Fall 2011 Soil Test</a:t>
            </a:r>
            <a:endParaRPr lang="en-US" sz="1800" dirty="0"/>
          </a:p>
        </p:txBody>
      </p:sp>
      <p:sp>
        <p:nvSpPr>
          <p:cNvPr id="15" name="TextBox 14"/>
          <p:cNvSpPr txBox="1"/>
          <p:nvPr/>
        </p:nvSpPr>
        <p:spPr>
          <a:xfrm>
            <a:off x="2743200" y="76200"/>
            <a:ext cx="3942105" cy="369332"/>
          </a:xfrm>
          <a:prstGeom prst="rect">
            <a:avLst/>
          </a:prstGeom>
          <a:noFill/>
        </p:spPr>
        <p:txBody>
          <a:bodyPr wrap="none" rtlCol="0">
            <a:spAutoFit/>
          </a:bodyPr>
          <a:lstStyle/>
          <a:p>
            <a:r>
              <a:rPr lang="en-US" sz="1800" dirty="0" smtClean="0"/>
              <a:t>Spring 2010 soil test the OM at 3.9%</a:t>
            </a:r>
            <a:endParaRPr lang="en-US" sz="1800" dirty="0"/>
          </a:p>
        </p:txBody>
      </p:sp>
      <p:graphicFrame>
        <p:nvGraphicFramePr>
          <p:cNvPr id="7" name="Table 6"/>
          <p:cNvGraphicFramePr>
            <a:graphicFrameLocks noGrp="1"/>
          </p:cNvGraphicFramePr>
          <p:nvPr/>
        </p:nvGraphicFramePr>
        <p:xfrm>
          <a:off x="76200" y="3886200"/>
          <a:ext cx="8991602" cy="2057398"/>
        </p:xfrm>
        <a:graphic>
          <a:graphicData uri="http://schemas.openxmlformats.org/drawingml/2006/table">
            <a:tbl>
              <a:tblPr/>
              <a:tblGrid>
                <a:gridCol w="982018"/>
                <a:gridCol w="982018"/>
                <a:gridCol w="352913"/>
                <a:gridCol w="982018"/>
                <a:gridCol w="982018"/>
                <a:gridCol w="368257"/>
                <a:gridCol w="982018"/>
                <a:gridCol w="982018"/>
                <a:gridCol w="414288"/>
                <a:gridCol w="982018"/>
                <a:gridCol w="982018"/>
              </a:tblGrid>
              <a:tr h="293914">
                <a:tc gridSpan="2">
                  <a:txBody>
                    <a:bodyPr/>
                    <a:lstStyle/>
                    <a:p>
                      <a:pPr algn="l" fontAlgn="b"/>
                      <a:r>
                        <a:rPr lang="en-US" sz="1400" b="0" i="0" u="none" strike="noStrike" dirty="0">
                          <a:latin typeface="Arial"/>
                        </a:rPr>
                        <a:t>Replication #2</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r>
              <a:tr h="293914">
                <a:tc gridSpan="2">
                  <a:txBody>
                    <a:bodyPr/>
                    <a:lstStyle/>
                    <a:p>
                      <a:pPr algn="l" fontAlgn="b"/>
                      <a:r>
                        <a:rPr lang="en-US" sz="1400" b="0" i="0" u="none" strike="noStrike" dirty="0">
                          <a:latin typeface="Arial"/>
                        </a:rPr>
                        <a:t>Control</a:t>
                      </a:r>
                    </a:p>
                  </a:txBody>
                  <a:tcPr marL="9525" marR="9525" marT="9525" marB="0" anchor="b">
                    <a:lnL>
                      <a:noFill/>
                    </a:lnL>
                    <a:lnR>
                      <a:noFill/>
                    </a:lnR>
                    <a:lnT>
                      <a:noFill/>
                    </a:lnT>
                    <a:lnB>
                      <a:noFill/>
                    </a:lnB>
                    <a:solidFill>
                      <a:srgbClr val="FFFF0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One Pass</a:t>
                      </a:r>
                    </a:p>
                  </a:txBody>
                  <a:tcPr marL="9525" marR="9525" marT="9525" marB="0" anchor="b">
                    <a:lnL>
                      <a:noFill/>
                    </a:lnL>
                    <a:lnR>
                      <a:noFill/>
                    </a:lnR>
                    <a:lnT>
                      <a:noFill/>
                    </a:lnT>
                    <a:lnB>
                      <a:noFill/>
                    </a:lnB>
                    <a:solidFill>
                      <a:srgbClr val="92D05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Two Passes</a:t>
                      </a:r>
                    </a:p>
                  </a:txBody>
                  <a:tcPr marL="9525" marR="9525" marT="9525" marB="0" anchor="b">
                    <a:lnL>
                      <a:noFill/>
                    </a:lnL>
                    <a:lnR>
                      <a:noFill/>
                    </a:lnR>
                    <a:lnT>
                      <a:noFill/>
                    </a:lnT>
                    <a:lnB>
                      <a:noFill/>
                    </a:lnB>
                    <a:solidFill>
                      <a:srgbClr val="00B0F0"/>
                    </a:solidFill>
                  </a:tcPr>
                </a:tc>
                <a:tc hMerge="1">
                  <a:txBody>
                    <a:bodyPr/>
                    <a:lstStyle/>
                    <a:p>
                      <a:endParaRPr lang="en-US"/>
                    </a:p>
                  </a:txBody>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gridSpan="2">
                  <a:txBody>
                    <a:bodyPr/>
                    <a:lstStyle/>
                    <a:p>
                      <a:pPr algn="l" fontAlgn="b"/>
                      <a:r>
                        <a:rPr lang="en-US" sz="1400" b="0" i="0" u="none" strike="noStrike">
                          <a:latin typeface="Arial"/>
                        </a:rPr>
                        <a:t>Three Passes</a:t>
                      </a:r>
                    </a:p>
                  </a:txBody>
                  <a:tcPr marL="9525" marR="9525" marT="9525" marB="0" anchor="b">
                    <a:lnL>
                      <a:noFill/>
                    </a:lnL>
                    <a:lnR>
                      <a:noFill/>
                    </a:lnR>
                    <a:lnT>
                      <a:noFill/>
                    </a:lnT>
                    <a:lnB>
                      <a:noFill/>
                    </a:lnB>
                    <a:solidFill>
                      <a:srgbClr val="FF0000"/>
                    </a:solidFill>
                  </a:tcPr>
                </a:tc>
                <a:tc hMerge="1">
                  <a:txBody>
                    <a:bodyPr/>
                    <a:lstStyle/>
                    <a:p>
                      <a:endParaRPr lang="en-US"/>
                    </a:p>
                  </a:txBody>
                  <a:tcPr/>
                </a:tc>
              </a:tr>
              <a:tr h="293914">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6.7</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pH</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6.7</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1.6</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1.8</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2.2</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Avail P</a:t>
                      </a:r>
                    </a:p>
                  </a:txBody>
                  <a:tcPr marL="9525" marR="9525" marT="9525" marB="0" anchor="b">
                    <a:lnL>
                      <a:noFill/>
                    </a:lnL>
                    <a:lnR>
                      <a:noFill/>
                    </a:lnR>
                    <a:lnT>
                      <a:noFill/>
                    </a:lnT>
                    <a:lnB>
                      <a:noFill/>
                    </a:lnB>
                  </a:tcPr>
                </a:tc>
                <a:tc>
                  <a:txBody>
                    <a:bodyPr/>
                    <a:lstStyle/>
                    <a:p>
                      <a:pPr algn="r" fontAlgn="b"/>
                      <a:r>
                        <a:rPr lang="en-US" sz="1400" b="0" i="0" u="none" strike="noStrike">
                          <a:latin typeface="Arial"/>
                        </a:rPr>
                        <a:t>3.6</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63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K</a:t>
                      </a:r>
                    </a:p>
                  </a:txBody>
                  <a:tcPr marL="9525" marR="9525" marT="9525" marB="0" anchor="b">
                    <a:lnL>
                      <a:noFill/>
                    </a:lnL>
                    <a:lnR>
                      <a:noFill/>
                    </a:lnR>
                    <a:lnT>
                      <a:noFill/>
                    </a:lnT>
                    <a:lnB>
                      <a:noFill/>
                    </a:lnB>
                  </a:tcPr>
                </a:tc>
                <a:tc>
                  <a:txBody>
                    <a:bodyPr/>
                    <a:lstStyle/>
                    <a:p>
                      <a:pPr algn="r" fontAlgn="b"/>
                      <a:r>
                        <a:rPr lang="en-US" sz="1400" b="0" i="0" u="none" strike="noStrike">
                          <a:latin typeface="Arial"/>
                        </a:rPr>
                        <a:t>84</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13</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9</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Al</a:t>
                      </a:r>
                    </a:p>
                  </a:txBody>
                  <a:tcPr marL="9525" marR="9525" marT="9525" marB="0" anchor="b">
                    <a:lnL>
                      <a:noFill/>
                    </a:lnL>
                    <a:lnR>
                      <a:noFill/>
                    </a:lnR>
                    <a:lnT>
                      <a:noFill/>
                    </a:lnT>
                    <a:lnB>
                      <a:noFill/>
                    </a:lnB>
                  </a:tcPr>
                </a:tc>
                <a:tc>
                  <a:txBody>
                    <a:bodyPr/>
                    <a:lstStyle/>
                    <a:p>
                      <a:pPr algn="r" fontAlgn="b"/>
                      <a:r>
                        <a:rPr lang="en-US" sz="1400" b="0" i="0" u="none" strike="noStrike">
                          <a:latin typeface="Arial"/>
                        </a:rPr>
                        <a:t>11</a:t>
                      </a:r>
                    </a:p>
                  </a:txBody>
                  <a:tcPr marL="9525" marR="9525" marT="9525" marB="0" anchor="b">
                    <a:lnL>
                      <a:noFill/>
                    </a:lnL>
                    <a:lnR>
                      <a:noFill/>
                    </a:lnR>
                    <a:lnT>
                      <a:noFill/>
                    </a:lnT>
                    <a:lnB>
                      <a:noFill/>
                    </a:lnB>
                  </a:tcPr>
                </a:tc>
              </a:tr>
              <a:tr h="293914">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4.60%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4.90%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a:latin typeface="Arial"/>
                        </a:rPr>
                        <a:t>5.40%</a:t>
                      </a:r>
                    </a:p>
                  </a:txBody>
                  <a:tcPr marL="9525" marR="9525" marT="9525" marB="0" anchor="b">
                    <a:lnL>
                      <a:noFill/>
                    </a:lnL>
                    <a:lnR>
                      <a:noFill/>
                    </a:lnR>
                    <a:lnT>
                      <a:noFill/>
                    </a:lnT>
                    <a:lnB>
                      <a:noFill/>
                    </a:lnB>
                  </a:tcPr>
                </a:tc>
                <a:tc>
                  <a:txBody>
                    <a:bodyPr/>
                    <a:lstStyle/>
                    <a:p>
                      <a:pPr algn="l" fontAlgn="b"/>
                      <a:endParaRPr lang="en-US" sz="1400" b="0" i="0" u="none" strike="noStrike">
                        <a:latin typeface="Arial"/>
                      </a:endParaRPr>
                    </a:p>
                  </a:txBody>
                  <a:tcPr marL="9525" marR="9525" marT="9525" marB="0" anchor="b">
                    <a:lnL>
                      <a:noFill/>
                    </a:lnL>
                    <a:lnR>
                      <a:noFill/>
                    </a:lnR>
                    <a:lnT>
                      <a:noFill/>
                    </a:lnT>
                    <a:lnB>
                      <a:noFill/>
                    </a:lnB>
                  </a:tcPr>
                </a:tc>
                <a:tc>
                  <a:txBody>
                    <a:bodyPr/>
                    <a:lstStyle/>
                    <a:p>
                      <a:pPr algn="l" fontAlgn="b"/>
                      <a:r>
                        <a:rPr lang="en-US" sz="1400" b="0" i="0" u="none" strike="noStrike">
                          <a:latin typeface="Arial"/>
                        </a:rPr>
                        <a:t>OM</a:t>
                      </a:r>
                    </a:p>
                  </a:txBody>
                  <a:tcPr marL="9525" marR="9525" marT="9525" marB="0" anchor="b">
                    <a:lnL>
                      <a:noFill/>
                    </a:lnL>
                    <a:lnR>
                      <a:noFill/>
                    </a:lnR>
                    <a:lnT>
                      <a:noFill/>
                    </a:lnT>
                    <a:lnB>
                      <a:noFill/>
                    </a:lnB>
                  </a:tcPr>
                </a:tc>
                <a:tc>
                  <a:txBody>
                    <a:bodyPr/>
                    <a:lstStyle/>
                    <a:p>
                      <a:pPr algn="r" fontAlgn="b"/>
                      <a:r>
                        <a:rPr lang="en-US" sz="1400" b="0" i="0" u="none" strike="noStrike" dirty="0">
                          <a:latin typeface="Arial"/>
                        </a:rPr>
                        <a:t>5.50%</a:t>
                      </a:r>
                    </a:p>
                  </a:txBody>
                  <a:tcPr marL="9525" marR="9525" marT="9525" marB="0" anchor="b">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1219200"/>
          <a:ext cx="3733801" cy="1904997"/>
        </p:xfrm>
        <a:graphic>
          <a:graphicData uri="http://schemas.openxmlformats.org/drawingml/2006/table">
            <a:tbl>
              <a:tblPr/>
              <a:tblGrid>
                <a:gridCol w="1334312"/>
                <a:gridCol w="500368"/>
                <a:gridCol w="348740"/>
                <a:gridCol w="534484"/>
                <a:gridCol w="257765"/>
                <a:gridCol w="758132"/>
              </a:tblGrid>
              <a:tr h="208935">
                <a:tc>
                  <a:txBody>
                    <a:bodyPr/>
                    <a:lstStyle/>
                    <a:p>
                      <a:pPr algn="l" fontAlgn="b"/>
                      <a:r>
                        <a:rPr lang="en-US" sz="1000" b="0" i="0" u="none" strike="noStrike" dirty="0">
                          <a:latin typeface="Arial"/>
                        </a:rPr>
                        <a:t>Rep 1</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08935">
                <a:tc gridSpan="2">
                  <a:txBody>
                    <a:bodyPr/>
                    <a:lstStyle/>
                    <a:p>
                      <a:pPr algn="ctr" fontAlgn="b"/>
                      <a:r>
                        <a:rPr lang="en-US" sz="12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r>
              <a:tr h="208935">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dirty="0">
                          <a:latin typeface="Arial"/>
                        </a:rPr>
                        <a:t>9</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1226">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26">
                <a:tc>
                  <a:txBody>
                    <a:bodyPr/>
                    <a:lstStyle/>
                    <a:p>
                      <a:pPr algn="l" fontAlgn="b"/>
                      <a:r>
                        <a:rPr lang="en-US" sz="1200" b="0" i="0" u="none" strike="noStrike">
                          <a:latin typeface="Arial"/>
                        </a:rPr>
                        <a:t>Average Depth</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dirty="0">
                          <a:latin typeface="Arial"/>
                        </a:rPr>
                        <a:t>5.8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latin typeface="Arial"/>
                        </a:rPr>
                        <a:t>4.6</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dirty="0">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latin typeface="Arial"/>
                        </a:rPr>
                        <a:t>6.8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
        <p:nvSpPr>
          <p:cNvPr id="3" name="Rectangle 13"/>
          <p:cNvSpPr>
            <a:spLocks noChangeArrowheads="1"/>
          </p:cNvSpPr>
          <p:nvPr/>
        </p:nvSpPr>
        <p:spPr bwMode="auto">
          <a:xfrm>
            <a:off x="228600" y="76200"/>
            <a:ext cx="8763000" cy="792163"/>
          </a:xfrm>
          <a:prstGeom prst="rect">
            <a:avLst/>
          </a:prstGeom>
          <a:noFill/>
          <a:ln w="9525">
            <a:noFill/>
            <a:miter lim="800000"/>
            <a:headEnd/>
            <a:tailEnd/>
          </a:ln>
        </p:spPr>
        <p:txBody>
          <a:bodyPr anchor="ctr"/>
          <a:lstStyle/>
          <a:p>
            <a:pPr algn="ctr"/>
            <a:r>
              <a:rPr lang="en-US" sz="2800" dirty="0" err="1" smtClean="0">
                <a:solidFill>
                  <a:schemeClr val="tx2"/>
                </a:solidFill>
              </a:rPr>
              <a:t>Penetrometer</a:t>
            </a:r>
            <a:r>
              <a:rPr lang="en-US" sz="2800" dirty="0" smtClean="0">
                <a:solidFill>
                  <a:schemeClr val="tx2"/>
                </a:solidFill>
              </a:rPr>
              <a:t> Readings Spring 2011</a:t>
            </a:r>
            <a:r>
              <a:rPr lang="en-US" sz="2800" dirty="0">
                <a:solidFill>
                  <a:schemeClr val="tx2"/>
                </a:solidFill>
              </a:rPr>
              <a:t/>
            </a:r>
            <a:br>
              <a:rPr lang="en-US" sz="2800" dirty="0">
                <a:solidFill>
                  <a:schemeClr val="tx2"/>
                </a:solidFill>
              </a:rPr>
            </a:br>
            <a:r>
              <a:rPr lang="en-US" sz="2800" dirty="0" smtClean="0">
                <a:solidFill>
                  <a:schemeClr val="tx2"/>
                </a:solidFill>
              </a:rPr>
              <a:t>East Wallingford</a:t>
            </a:r>
            <a:endParaRPr lang="en-US" sz="2800" dirty="0">
              <a:solidFill>
                <a:schemeClr val="tx2"/>
              </a:solidFill>
            </a:endParaRPr>
          </a:p>
        </p:txBody>
      </p:sp>
      <p:sp>
        <p:nvSpPr>
          <p:cNvPr id="4" name="TextBox 3"/>
          <p:cNvSpPr txBox="1"/>
          <p:nvPr/>
        </p:nvSpPr>
        <p:spPr>
          <a:xfrm>
            <a:off x="5334001" y="1447800"/>
            <a:ext cx="3429000" cy="954107"/>
          </a:xfrm>
          <a:prstGeom prst="rect">
            <a:avLst/>
          </a:prstGeom>
          <a:noFill/>
        </p:spPr>
        <p:txBody>
          <a:bodyPr wrap="square" rtlCol="0">
            <a:spAutoFit/>
          </a:bodyPr>
          <a:lstStyle/>
          <a:p>
            <a:r>
              <a:rPr lang="en-US" sz="1400" dirty="0" smtClean="0"/>
              <a:t>The average depth is the depth when the </a:t>
            </a:r>
            <a:r>
              <a:rPr lang="en-US" sz="1400" dirty="0" err="1" smtClean="0"/>
              <a:t>penetrometer</a:t>
            </a:r>
            <a:r>
              <a:rPr lang="en-US" sz="1400" dirty="0" smtClean="0"/>
              <a:t> reads 300psi.  At 300 psi, roots will have to use more energy to push through the soil.</a:t>
            </a:r>
            <a:endParaRPr lang="en-US" sz="1400" dirty="0"/>
          </a:p>
        </p:txBody>
      </p:sp>
      <p:graphicFrame>
        <p:nvGraphicFramePr>
          <p:cNvPr id="5" name="Table 4"/>
          <p:cNvGraphicFramePr>
            <a:graphicFrameLocks noGrp="1"/>
          </p:cNvGraphicFramePr>
          <p:nvPr/>
        </p:nvGraphicFramePr>
        <p:xfrm>
          <a:off x="4495799" y="2438400"/>
          <a:ext cx="3733801" cy="1981198"/>
        </p:xfrm>
        <a:graphic>
          <a:graphicData uri="http://schemas.openxmlformats.org/drawingml/2006/table">
            <a:tbl>
              <a:tblPr/>
              <a:tblGrid>
                <a:gridCol w="1334312"/>
                <a:gridCol w="500368"/>
                <a:gridCol w="348740"/>
                <a:gridCol w="534484"/>
                <a:gridCol w="257765"/>
                <a:gridCol w="758132"/>
              </a:tblGrid>
              <a:tr h="195816">
                <a:tc>
                  <a:txBody>
                    <a:bodyPr/>
                    <a:lstStyle/>
                    <a:p>
                      <a:pPr algn="l" fontAlgn="b"/>
                      <a:r>
                        <a:rPr lang="en-US" sz="1000" b="0" i="0" u="none" strike="noStrike" dirty="0">
                          <a:latin typeface="Arial"/>
                        </a:rPr>
                        <a:t>Rep 2</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195816">
                <a:tc gridSpan="2">
                  <a:txBody>
                    <a:bodyPr/>
                    <a:lstStyle/>
                    <a:p>
                      <a:pPr algn="ctr" fontAlgn="b"/>
                      <a:r>
                        <a:rPr lang="en-US" sz="12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r>
              <a:tr h="195816">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195816">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5816">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5816">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195816">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11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11</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7335">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7335">
                <a:tc>
                  <a:txBody>
                    <a:bodyPr/>
                    <a:lstStyle/>
                    <a:p>
                      <a:pPr algn="l" fontAlgn="b"/>
                      <a:r>
                        <a:rPr lang="en-US" sz="1200" b="0" i="0" u="none" strike="noStrike">
                          <a:latin typeface="Arial"/>
                        </a:rPr>
                        <a:t>Average Depth</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6.6</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latin typeface="Arial"/>
                        </a:rPr>
                        <a:t>6.8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latin typeface="Arial"/>
                        </a:rPr>
                        <a:t>5.8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r h="195816">
                <a:tc>
                  <a:txBody>
                    <a:bodyPr/>
                    <a:lstStyle/>
                    <a:p>
                      <a:pPr algn="l" fontAlgn="b"/>
                      <a:endParaRPr lang="en-US"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latin typeface="Arial"/>
                      </a:endParaRPr>
                    </a:p>
                  </a:txBody>
                  <a:tcPr marL="0" marR="0" marT="0" marB="0" anchor="b">
                    <a:lnL>
                      <a:noFill/>
                    </a:lnL>
                    <a:lnR>
                      <a:noFill/>
                    </a:lnR>
                    <a:lnT w="12700" cap="flat" cmpd="sng" algn="ctr">
                      <a:solidFill>
                        <a:srgbClr val="000000"/>
                      </a:solidFill>
                      <a:prstDash val="solid"/>
                      <a:round/>
                      <a:headEnd type="none" w="med" len="med"/>
                      <a:tailEnd type="none" w="med" len="med"/>
                    </a:lnT>
                    <a:lnB>
                      <a:noFill/>
                    </a:lnB>
                  </a:tcPr>
                </a:tc>
              </a:tr>
            </a:tbl>
          </a:graphicData>
        </a:graphic>
      </p:graphicFrame>
      <p:graphicFrame>
        <p:nvGraphicFramePr>
          <p:cNvPr id="6" name="Table 5"/>
          <p:cNvGraphicFramePr>
            <a:graphicFrameLocks noGrp="1"/>
          </p:cNvGraphicFramePr>
          <p:nvPr/>
        </p:nvGraphicFramePr>
        <p:xfrm>
          <a:off x="457200" y="3886200"/>
          <a:ext cx="3657601" cy="2286003"/>
        </p:xfrm>
        <a:graphic>
          <a:graphicData uri="http://schemas.openxmlformats.org/drawingml/2006/table">
            <a:tbl>
              <a:tblPr/>
              <a:tblGrid>
                <a:gridCol w="1307081"/>
                <a:gridCol w="490156"/>
                <a:gridCol w="341623"/>
                <a:gridCol w="523576"/>
                <a:gridCol w="252505"/>
                <a:gridCol w="742660"/>
              </a:tblGrid>
              <a:tr h="250723">
                <a:tc>
                  <a:txBody>
                    <a:bodyPr/>
                    <a:lstStyle/>
                    <a:p>
                      <a:pPr algn="l" fontAlgn="b"/>
                      <a:r>
                        <a:rPr lang="en-US" sz="1000" b="0" i="0" u="none" strike="noStrike" dirty="0">
                          <a:latin typeface="Arial"/>
                        </a:rPr>
                        <a:t>Rep 3</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50723">
                <a:tc gridSpan="2">
                  <a:txBody>
                    <a:bodyPr/>
                    <a:lstStyle/>
                    <a:p>
                      <a:pPr algn="ctr" fontAlgn="b"/>
                      <a:r>
                        <a:rPr lang="en-US" sz="12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r>
              <a:tr h="250723">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8</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50723">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50723">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50723">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50723">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10</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8</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65471">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471">
                <a:tc>
                  <a:txBody>
                    <a:bodyPr/>
                    <a:lstStyle/>
                    <a:p>
                      <a:pPr algn="l" fontAlgn="b"/>
                      <a:r>
                        <a:rPr lang="en-US" sz="1200" b="0" i="0" u="none" strike="noStrike">
                          <a:latin typeface="Arial"/>
                        </a:rPr>
                        <a:t>Average Depth</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6.8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latin typeface="Arial"/>
                        </a:rPr>
                        <a:t>7</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latin typeface="Arial"/>
                        </a:rPr>
                        <a:t>6.6</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graphicFrame>
        <p:nvGraphicFramePr>
          <p:cNvPr id="7" name="Table 6"/>
          <p:cNvGraphicFramePr>
            <a:graphicFrameLocks noGrp="1"/>
          </p:cNvGraphicFramePr>
          <p:nvPr/>
        </p:nvGraphicFramePr>
        <p:xfrm>
          <a:off x="4572000" y="4648200"/>
          <a:ext cx="3810000" cy="1904997"/>
        </p:xfrm>
        <a:graphic>
          <a:graphicData uri="http://schemas.openxmlformats.org/drawingml/2006/table">
            <a:tbl>
              <a:tblPr/>
              <a:tblGrid>
                <a:gridCol w="1361543"/>
                <a:gridCol w="510579"/>
                <a:gridCol w="355857"/>
                <a:gridCol w="545391"/>
                <a:gridCol w="263026"/>
                <a:gridCol w="773604"/>
              </a:tblGrid>
              <a:tr h="208935">
                <a:tc>
                  <a:txBody>
                    <a:bodyPr/>
                    <a:lstStyle/>
                    <a:p>
                      <a:pPr algn="ctr" fontAlgn="b"/>
                      <a:r>
                        <a:rPr lang="en-US" sz="1000" b="0" i="0" u="none" strike="noStrike" dirty="0">
                          <a:latin typeface="Arial"/>
                        </a:rPr>
                        <a:t>Rep 4</a:t>
                      </a:r>
                    </a:p>
                  </a:txBody>
                  <a:tcPr marL="0" marR="0" marT="0" marB="0" anchor="b">
                    <a:lnL>
                      <a:noFill/>
                    </a:lnL>
                    <a:lnR>
                      <a:noFill/>
                    </a:lnR>
                    <a:lnT>
                      <a:noFill/>
                    </a:lnT>
                    <a:lnB>
                      <a:noFill/>
                    </a:lnB>
                    <a:solidFill>
                      <a:schemeClr val="accent6">
                        <a:lumMod val="40000"/>
                        <a:lumOff val="60000"/>
                      </a:schemeClr>
                    </a:solidFill>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c>
                  <a:txBody>
                    <a:bodyPr/>
                    <a:lstStyle/>
                    <a:p>
                      <a:pPr algn="l" fontAlgn="b"/>
                      <a:endParaRPr lang="en-US" sz="1000" b="0" i="0" u="none" strike="noStrike">
                        <a:latin typeface="Arial"/>
                      </a:endParaRPr>
                    </a:p>
                  </a:txBody>
                  <a:tcPr marL="0" marR="0" marT="0" marB="0" anchor="b">
                    <a:lnL>
                      <a:noFill/>
                    </a:lnL>
                    <a:lnR>
                      <a:noFill/>
                    </a:lnR>
                    <a:lnT>
                      <a:noFill/>
                    </a:lnT>
                    <a:lnB>
                      <a:noFill/>
                    </a:lnB>
                  </a:tcPr>
                </a:tc>
              </a:tr>
              <a:tr h="208935">
                <a:tc gridSpan="2">
                  <a:txBody>
                    <a:bodyPr/>
                    <a:lstStyle/>
                    <a:p>
                      <a:pPr algn="ctr" fontAlgn="b"/>
                      <a:r>
                        <a:rPr lang="en-US" sz="1200" b="0" i="0" u="none" strike="noStrike">
                          <a:latin typeface="Arial"/>
                        </a:rPr>
                        <a:t>Control</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One</a:t>
                      </a:r>
                    </a:p>
                  </a:txBody>
                  <a:tcPr marL="0" marR="0" marT="0" marB="0" anchor="b">
                    <a:lnL>
                      <a:noFill/>
                    </a:lnL>
                    <a:lnR>
                      <a:noFill/>
                    </a:lnR>
                    <a:lnT>
                      <a:noFill/>
                    </a:lnT>
                    <a:lnB>
                      <a:noFill/>
                    </a:lnB>
                  </a:tcPr>
                </a:tc>
                <a:tc hMerge="1">
                  <a:txBody>
                    <a:bodyPr/>
                    <a:lstStyle/>
                    <a:p>
                      <a:endParaRPr lang="en-US"/>
                    </a:p>
                  </a:txBody>
                  <a:tcPr/>
                </a:tc>
                <a:tc gridSpan="2">
                  <a:txBody>
                    <a:bodyPr/>
                    <a:lstStyle/>
                    <a:p>
                      <a:pPr algn="ctr" fontAlgn="b"/>
                      <a:r>
                        <a:rPr lang="en-US" sz="1200" b="0" i="0" u="none" strike="noStrike">
                          <a:latin typeface="Arial"/>
                        </a:rPr>
                        <a:t>Two</a:t>
                      </a:r>
                    </a:p>
                  </a:txBody>
                  <a:tcPr marL="0" marR="0" marT="0" marB="0" anchor="b">
                    <a:lnL>
                      <a:noFill/>
                    </a:lnL>
                    <a:lnR>
                      <a:noFill/>
                    </a:lnR>
                    <a:lnT>
                      <a:noFill/>
                    </a:lnT>
                    <a:lnB>
                      <a:noFill/>
                    </a:lnB>
                  </a:tcPr>
                </a:tc>
                <a:tc hMerge="1">
                  <a:txBody>
                    <a:bodyPr/>
                    <a:lstStyle/>
                    <a:p>
                      <a:endParaRPr lang="en-US"/>
                    </a:p>
                  </a:txBody>
                  <a:tcPr/>
                </a:tc>
              </a:tr>
              <a:tr h="208935">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1</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a:noFill/>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7</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2</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3</a:t>
                      </a:r>
                    </a:p>
                  </a:txBody>
                  <a:tcPr marL="0" marR="0" marT="0" marB="0" anchor="b">
                    <a:lnL>
                      <a:noFill/>
                    </a:lnL>
                    <a:lnR>
                      <a:noFill/>
                    </a:lnR>
                    <a:lnT>
                      <a:noFill/>
                    </a:lnT>
                    <a:lnB>
                      <a:noFill/>
                    </a:lnB>
                  </a:tcPr>
                </a:tc>
                <a:tc>
                  <a:txBody>
                    <a:bodyPr/>
                    <a:lstStyle/>
                    <a:p>
                      <a:pPr algn="ctr" fontAlgn="b"/>
                      <a:r>
                        <a:rPr lang="en-US" sz="1200" b="0" i="0" u="none" strike="noStrike">
                          <a:latin typeface="Arial"/>
                        </a:rPr>
                        <a:t>15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dirty="0">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4</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08935">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5</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4</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r" fontAlgn="b"/>
                      <a:r>
                        <a:rPr lang="en-US" sz="1200" b="0" i="0" u="none" strike="noStrike">
                          <a:latin typeface="Arial"/>
                        </a:rPr>
                        <a:t>5</a:t>
                      </a:r>
                    </a:p>
                  </a:txBody>
                  <a:tcPr marL="0" marR="0" marT="0" marB="0" anchor="b">
                    <a:lnL>
                      <a:noFill/>
                    </a:lnL>
                    <a:lnR>
                      <a:noFill/>
                    </a:lnR>
                    <a:lnT>
                      <a:noFill/>
                    </a:lnT>
                    <a:lnB>
                      <a:noFill/>
                    </a:lnB>
                  </a:tcPr>
                </a:tc>
                <a:tc>
                  <a:txBody>
                    <a:bodyPr/>
                    <a:lstStyle/>
                    <a:p>
                      <a:pPr algn="ctr" fontAlgn="b"/>
                      <a:r>
                        <a:rPr lang="en-US" sz="1200" b="0" i="0" u="none" strike="noStrike">
                          <a:latin typeface="Arial"/>
                        </a:rPr>
                        <a:t>6</a:t>
                      </a:r>
                    </a:p>
                  </a:txBody>
                  <a:tcPr marL="0" marR="0" marT="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221226">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1200" b="0" i="0" u="none" strike="noStrike">
                        <a:latin typeface="Arial"/>
                      </a:endParaRPr>
                    </a:p>
                  </a:txBody>
                  <a:tcPr marL="0" marR="0" marT="0"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1226">
                <a:tc>
                  <a:txBody>
                    <a:bodyPr/>
                    <a:lstStyle/>
                    <a:p>
                      <a:pPr algn="l" fontAlgn="b"/>
                      <a:r>
                        <a:rPr lang="en-US" sz="1200" b="0" i="0" u="none" strike="noStrike">
                          <a:latin typeface="Arial"/>
                        </a:rPr>
                        <a:t>Average Depth</a:t>
                      </a:r>
                    </a:p>
                  </a:txBody>
                  <a:tcPr marL="0" marR="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4.6</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a:latin typeface="Arial"/>
                        </a:rPr>
                        <a:t>5.8</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c>
                  <a:txBody>
                    <a:bodyPr/>
                    <a:lstStyle/>
                    <a:p>
                      <a:pPr algn="ctr" fontAlgn="b"/>
                      <a:r>
                        <a:rPr lang="en-US" sz="1200" b="0" i="0" u="none" strike="noStrike">
                          <a:latin typeface="Arial"/>
                        </a:rPr>
                        <a:t> </a:t>
                      </a: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latin typeface="Arial"/>
                        </a:rPr>
                        <a:t>7.8</a:t>
                      </a:r>
                    </a:p>
                  </a:txBody>
                  <a:tcPr marL="0" marR="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99"/>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PIC_0066"/>
          <p:cNvPicPr>
            <a:picLocks noGrp="1" noChangeAspect="1" noChangeArrowheads="1"/>
          </p:cNvPicPr>
          <p:nvPr>
            <p:ph/>
          </p:nvPr>
        </p:nvPicPr>
        <p:blipFill>
          <a:blip r:embed="rId2" cstate="print"/>
          <a:srcRect/>
          <a:stretch>
            <a:fillRect/>
          </a:stretch>
        </p:blipFill>
        <p:spPr>
          <a:xfrm>
            <a:off x="0" y="0"/>
            <a:ext cx="9144000" cy="6856413"/>
          </a:xfrm>
        </p:spPr>
      </p:pic>
      <p:sp>
        <p:nvSpPr>
          <p:cNvPr id="36867" name="Text Box 8"/>
          <p:cNvSpPr txBox="1">
            <a:spLocks noChangeArrowheads="1"/>
          </p:cNvSpPr>
          <p:nvPr/>
        </p:nvSpPr>
        <p:spPr bwMode="auto">
          <a:xfrm>
            <a:off x="457200" y="6096000"/>
            <a:ext cx="8278813" cy="579438"/>
          </a:xfrm>
          <a:prstGeom prst="rect">
            <a:avLst/>
          </a:prstGeom>
          <a:solidFill>
            <a:srgbClr val="E7E71B"/>
          </a:solidFill>
          <a:ln w="9525">
            <a:noFill/>
            <a:miter lim="800000"/>
            <a:headEnd/>
            <a:tailEnd/>
          </a:ln>
        </p:spPr>
        <p:txBody>
          <a:bodyPr wrap="none">
            <a:spAutoFit/>
          </a:bodyPr>
          <a:lstStyle/>
          <a:p>
            <a:r>
              <a:rPr lang="en-US" sz="3200"/>
              <a:t>Other things we saw through out the summer</a:t>
            </a:r>
          </a:p>
        </p:txBody>
      </p:sp>
    </p:spTree>
  </p:cSld>
  <p:clrMapOvr>
    <a:masterClrMapping/>
  </p:clrMapOvr>
  <p:transition spd="slow">
    <p:wheel spokes="8"/>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01174"/>
          <p:cNvPicPr>
            <a:picLocks noGrp="1" noChangeAspect="1" noChangeArrowheads="1"/>
          </p:cNvPicPr>
          <p:nvPr>
            <p:ph sz="quarter" idx="3"/>
          </p:nvPr>
        </p:nvPicPr>
        <p:blipFill>
          <a:blip r:embed="rId3" cstate="print"/>
          <a:srcRect t="18925" r="3098"/>
          <a:stretch>
            <a:fillRect/>
          </a:stretch>
        </p:blipFill>
        <p:spPr>
          <a:xfrm>
            <a:off x="0" y="0"/>
            <a:ext cx="9144000" cy="6858000"/>
          </a:xfrm>
        </p:spPr>
      </p:pic>
      <p:sp>
        <p:nvSpPr>
          <p:cNvPr id="37891" name="Text Box 3"/>
          <p:cNvSpPr txBox="1">
            <a:spLocks noChangeArrowheads="1"/>
          </p:cNvSpPr>
          <p:nvPr/>
        </p:nvSpPr>
        <p:spPr bwMode="auto">
          <a:xfrm>
            <a:off x="5943600" y="0"/>
            <a:ext cx="3200400" cy="366713"/>
          </a:xfrm>
          <a:prstGeom prst="rect">
            <a:avLst/>
          </a:prstGeom>
          <a:noFill/>
          <a:ln w="9525">
            <a:noFill/>
            <a:miter lim="800000"/>
            <a:headEnd/>
            <a:tailEnd/>
          </a:ln>
        </p:spPr>
        <p:txBody>
          <a:bodyPr>
            <a:spAutoFit/>
          </a:bodyPr>
          <a:lstStyle/>
          <a:p>
            <a:r>
              <a:rPr lang="en-US" sz="1800"/>
              <a:t>Aeration took place in April.</a:t>
            </a:r>
          </a:p>
        </p:txBody>
      </p:sp>
      <p:sp>
        <p:nvSpPr>
          <p:cNvPr id="37892" name="Text Box 5"/>
          <p:cNvSpPr txBox="1">
            <a:spLocks noChangeArrowheads="1"/>
          </p:cNvSpPr>
          <p:nvPr/>
        </p:nvSpPr>
        <p:spPr bwMode="auto">
          <a:xfrm>
            <a:off x="0" y="0"/>
            <a:ext cx="3377848" cy="369332"/>
          </a:xfrm>
          <a:prstGeom prst="rect">
            <a:avLst/>
          </a:prstGeom>
          <a:noFill/>
          <a:ln w="9525">
            <a:noFill/>
            <a:miter lim="800000"/>
            <a:headEnd/>
            <a:tailEnd/>
          </a:ln>
        </p:spPr>
        <p:txBody>
          <a:bodyPr wrap="none">
            <a:spAutoFit/>
          </a:bodyPr>
          <a:lstStyle/>
          <a:p>
            <a:r>
              <a:rPr lang="en-US" sz="1800" dirty="0"/>
              <a:t>Holes left on October </a:t>
            </a:r>
            <a:r>
              <a:rPr lang="en-US" sz="1800" dirty="0" smtClean="0"/>
              <a:t>12, 2010.</a:t>
            </a:r>
            <a:endParaRPr lang="en-US" sz="1800" dirty="0"/>
          </a:p>
        </p:txBody>
      </p:sp>
      <p:sp>
        <p:nvSpPr>
          <p:cNvPr id="37893" name="Text Box 6"/>
          <p:cNvSpPr txBox="1">
            <a:spLocks noChangeArrowheads="1"/>
          </p:cNvSpPr>
          <p:nvPr/>
        </p:nvSpPr>
        <p:spPr bwMode="auto">
          <a:xfrm>
            <a:off x="0" y="6491288"/>
            <a:ext cx="5251450" cy="366712"/>
          </a:xfrm>
          <a:prstGeom prst="rect">
            <a:avLst/>
          </a:prstGeom>
          <a:noFill/>
          <a:ln w="9525">
            <a:noFill/>
            <a:miter lim="800000"/>
            <a:headEnd/>
            <a:tailEnd/>
          </a:ln>
        </p:spPr>
        <p:txBody>
          <a:bodyPr wrap="none">
            <a:spAutoFit/>
          </a:bodyPr>
          <a:lstStyle/>
          <a:p>
            <a:r>
              <a:rPr lang="en-US" sz="1800" b="1">
                <a:solidFill>
                  <a:schemeClr val="bg1"/>
                </a:solidFill>
              </a:rPr>
              <a:t>Field had been under water the week previous.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1" descr="DSC01173"/>
          <p:cNvPicPr>
            <a:picLocks noGrp="1" noChangeAspect="1" noChangeArrowheads="1"/>
          </p:cNvPicPr>
          <p:nvPr>
            <p:ph sz="quarter" idx="2"/>
          </p:nvPr>
        </p:nvPicPr>
        <p:blipFill>
          <a:blip r:embed="rId2" cstate="print"/>
          <a:srcRect l="742"/>
          <a:stretch>
            <a:fillRect/>
          </a:stretch>
        </p:blipFill>
        <p:spPr>
          <a:xfrm>
            <a:off x="0" y="0"/>
            <a:ext cx="9144000" cy="6858000"/>
          </a:xfrm>
        </p:spPr>
      </p:pic>
      <p:sp>
        <p:nvSpPr>
          <p:cNvPr id="38915" name="Text Box 19"/>
          <p:cNvSpPr txBox="1">
            <a:spLocks noChangeArrowheads="1"/>
          </p:cNvSpPr>
          <p:nvPr/>
        </p:nvSpPr>
        <p:spPr bwMode="auto">
          <a:xfrm>
            <a:off x="4876800" y="0"/>
            <a:ext cx="4267200" cy="366713"/>
          </a:xfrm>
          <a:prstGeom prst="rect">
            <a:avLst/>
          </a:prstGeom>
          <a:noFill/>
          <a:ln w="9525">
            <a:noFill/>
            <a:miter lim="800000"/>
            <a:headEnd/>
            <a:tailEnd/>
          </a:ln>
        </p:spPr>
        <p:txBody>
          <a:bodyPr>
            <a:spAutoFit/>
          </a:bodyPr>
          <a:lstStyle/>
          <a:p>
            <a:r>
              <a:rPr lang="en-US" sz="1800"/>
              <a:t>Aeration took place in April and June.</a:t>
            </a:r>
          </a:p>
        </p:txBody>
      </p:sp>
      <p:sp>
        <p:nvSpPr>
          <p:cNvPr id="38916" name="Text Box 5"/>
          <p:cNvSpPr txBox="1">
            <a:spLocks noChangeArrowheads="1"/>
          </p:cNvSpPr>
          <p:nvPr/>
        </p:nvSpPr>
        <p:spPr bwMode="auto">
          <a:xfrm>
            <a:off x="0" y="0"/>
            <a:ext cx="3313728" cy="369332"/>
          </a:xfrm>
          <a:prstGeom prst="rect">
            <a:avLst/>
          </a:prstGeom>
          <a:noFill/>
          <a:ln w="9525">
            <a:noFill/>
            <a:miter lim="800000"/>
            <a:headEnd/>
            <a:tailEnd/>
          </a:ln>
        </p:spPr>
        <p:txBody>
          <a:bodyPr wrap="none">
            <a:spAutoFit/>
          </a:bodyPr>
          <a:lstStyle/>
          <a:p>
            <a:r>
              <a:rPr lang="en-US" sz="1800" dirty="0"/>
              <a:t>Holes left on October </a:t>
            </a:r>
            <a:r>
              <a:rPr lang="en-US" sz="1800" dirty="0" smtClean="0"/>
              <a:t>12 2010.</a:t>
            </a:r>
            <a:endParaRPr lang="en-US" sz="1800" dirty="0"/>
          </a:p>
        </p:txBody>
      </p:sp>
      <p:sp>
        <p:nvSpPr>
          <p:cNvPr id="38917" name="Text Box 6"/>
          <p:cNvSpPr txBox="1">
            <a:spLocks noChangeArrowheads="1"/>
          </p:cNvSpPr>
          <p:nvPr/>
        </p:nvSpPr>
        <p:spPr bwMode="auto">
          <a:xfrm>
            <a:off x="3962400" y="6491288"/>
            <a:ext cx="4933950" cy="366712"/>
          </a:xfrm>
          <a:prstGeom prst="rect">
            <a:avLst/>
          </a:prstGeom>
          <a:noFill/>
          <a:ln w="9525">
            <a:noFill/>
            <a:miter lim="800000"/>
            <a:headEnd/>
            <a:tailEnd/>
          </a:ln>
        </p:spPr>
        <p:txBody>
          <a:bodyPr wrap="none">
            <a:spAutoFit/>
          </a:bodyPr>
          <a:lstStyle/>
          <a:p>
            <a:r>
              <a:rPr lang="en-US" sz="1800">
                <a:solidFill>
                  <a:schemeClr val="bg1"/>
                </a:solidFill>
              </a:rPr>
              <a:t>Field had been under water the week previous.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DSC01172"/>
          <p:cNvPicPr>
            <a:picLocks noGrp="1" noChangeAspect="1" noChangeArrowheads="1"/>
          </p:cNvPicPr>
          <p:nvPr>
            <p:ph sz="half" idx="1"/>
          </p:nvPr>
        </p:nvPicPr>
        <p:blipFill>
          <a:blip r:embed="rId2" cstate="print"/>
          <a:srcRect/>
          <a:stretch>
            <a:fillRect/>
          </a:stretch>
        </p:blipFill>
        <p:spPr>
          <a:xfrm>
            <a:off x="0" y="0"/>
            <a:ext cx="9144000" cy="6858000"/>
          </a:xfrm>
        </p:spPr>
      </p:pic>
      <p:sp>
        <p:nvSpPr>
          <p:cNvPr id="39939" name="Text Box 8"/>
          <p:cNvSpPr txBox="1">
            <a:spLocks noChangeArrowheads="1"/>
          </p:cNvSpPr>
          <p:nvPr/>
        </p:nvSpPr>
        <p:spPr bwMode="auto">
          <a:xfrm>
            <a:off x="4267200" y="76200"/>
            <a:ext cx="4876800" cy="366713"/>
          </a:xfrm>
          <a:prstGeom prst="rect">
            <a:avLst/>
          </a:prstGeom>
          <a:noFill/>
          <a:ln w="9525">
            <a:noFill/>
            <a:miter lim="800000"/>
            <a:headEnd/>
            <a:tailEnd/>
          </a:ln>
        </p:spPr>
        <p:txBody>
          <a:bodyPr>
            <a:spAutoFit/>
          </a:bodyPr>
          <a:lstStyle/>
          <a:p>
            <a:r>
              <a:rPr lang="en-US" sz="1800"/>
              <a:t>Aeration took place in April, June and August</a:t>
            </a:r>
          </a:p>
        </p:txBody>
      </p:sp>
      <p:sp>
        <p:nvSpPr>
          <p:cNvPr id="39940" name="Text Box 5"/>
          <p:cNvSpPr txBox="1">
            <a:spLocks noChangeArrowheads="1"/>
          </p:cNvSpPr>
          <p:nvPr/>
        </p:nvSpPr>
        <p:spPr bwMode="auto">
          <a:xfrm>
            <a:off x="3962400" y="6491288"/>
            <a:ext cx="4933950" cy="366712"/>
          </a:xfrm>
          <a:prstGeom prst="rect">
            <a:avLst/>
          </a:prstGeom>
          <a:noFill/>
          <a:ln w="9525">
            <a:noFill/>
            <a:miter lim="800000"/>
            <a:headEnd/>
            <a:tailEnd/>
          </a:ln>
        </p:spPr>
        <p:txBody>
          <a:bodyPr wrap="none">
            <a:spAutoFit/>
          </a:bodyPr>
          <a:lstStyle/>
          <a:p>
            <a:r>
              <a:rPr lang="en-US" sz="1800">
                <a:solidFill>
                  <a:schemeClr val="bg1"/>
                </a:solidFill>
              </a:rPr>
              <a:t>Field had been under water the week previous.</a:t>
            </a:r>
          </a:p>
        </p:txBody>
      </p:sp>
      <p:sp>
        <p:nvSpPr>
          <p:cNvPr id="39941" name="Text Box 6"/>
          <p:cNvSpPr txBox="1">
            <a:spLocks noChangeArrowheads="1"/>
          </p:cNvSpPr>
          <p:nvPr/>
        </p:nvSpPr>
        <p:spPr bwMode="auto">
          <a:xfrm>
            <a:off x="0" y="0"/>
            <a:ext cx="3377848" cy="369332"/>
          </a:xfrm>
          <a:prstGeom prst="rect">
            <a:avLst/>
          </a:prstGeom>
          <a:noFill/>
          <a:ln w="9525">
            <a:noFill/>
            <a:miter lim="800000"/>
            <a:headEnd/>
            <a:tailEnd/>
          </a:ln>
        </p:spPr>
        <p:txBody>
          <a:bodyPr wrap="none">
            <a:spAutoFit/>
          </a:bodyPr>
          <a:lstStyle/>
          <a:p>
            <a:r>
              <a:rPr lang="en-US" sz="1800" dirty="0"/>
              <a:t>Holes left on October </a:t>
            </a:r>
            <a:r>
              <a:rPr lang="en-US" sz="1800" dirty="0" smtClean="0"/>
              <a:t>12, 2010.</a:t>
            </a:r>
            <a:endParaRPr lang="en-US" sz="18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5" descr="DSC01178"/>
          <p:cNvPicPr>
            <a:picLocks noChangeAspect="1" noChangeArrowheads="1"/>
          </p:cNvPicPr>
          <p:nvPr/>
        </p:nvPicPr>
        <p:blipFill>
          <a:blip r:embed="rId3" cstate="print"/>
          <a:srcRect t="12500" r="4688"/>
          <a:stretch>
            <a:fillRect/>
          </a:stretch>
        </p:blipFill>
        <p:spPr bwMode="auto">
          <a:xfrm>
            <a:off x="0" y="1143000"/>
            <a:ext cx="4648200" cy="3200400"/>
          </a:xfrm>
          <a:prstGeom prst="rect">
            <a:avLst/>
          </a:prstGeom>
          <a:noFill/>
          <a:ln w="9525">
            <a:noFill/>
            <a:miter lim="800000"/>
            <a:headEnd/>
            <a:tailEnd/>
          </a:ln>
        </p:spPr>
      </p:pic>
      <p:pic>
        <p:nvPicPr>
          <p:cNvPr id="13315" name="Picture 6" descr="DSC01177"/>
          <p:cNvPicPr>
            <a:picLocks noChangeAspect="1" noChangeArrowheads="1"/>
          </p:cNvPicPr>
          <p:nvPr/>
        </p:nvPicPr>
        <p:blipFill>
          <a:blip r:embed="rId4" cstate="print"/>
          <a:srcRect l="6250" t="14583"/>
          <a:stretch>
            <a:fillRect/>
          </a:stretch>
        </p:blipFill>
        <p:spPr bwMode="auto">
          <a:xfrm>
            <a:off x="4648200" y="1166813"/>
            <a:ext cx="4495800" cy="3176587"/>
          </a:xfrm>
          <a:prstGeom prst="rect">
            <a:avLst/>
          </a:prstGeom>
          <a:noFill/>
          <a:ln w="9525">
            <a:noFill/>
            <a:miter lim="800000"/>
            <a:headEnd/>
            <a:tailEnd/>
          </a:ln>
        </p:spPr>
      </p:pic>
      <p:sp>
        <p:nvSpPr>
          <p:cNvPr id="13316" name="Text Box 7"/>
          <p:cNvSpPr txBox="1">
            <a:spLocks noChangeArrowheads="1"/>
          </p:cNvSpPr>
          <p:nvPr/>
        </p:nvSpPr>
        <p:spPr bwMode="auto">
          <a:xfrm>
            <a:off x="288925" y="4616450"/>
            <a:ext cx="8550275" cy="915988"/>
          </a:xfrm>
          <a:prstGeom prst="rect">
            <a:avLst/>
          </a:prstGeom>
          <a:noFill/>
          <a:ln w="9525">
            <a:noFill/>
            <a:miter lim="800000"/>
            <a:headEnd/>
            <a:tailEnd/>
          </a:ln>
        </p:spPr>
        <p:txBody>
          <a:bodyPr>
            <a:spAutoFit/>
          </a:bodyPr>
          <a:lstStyle/>
          <a:p>
            <a:r>
              <a:rPr lang="en-US" sz="1800"/>
              <a:t>The Gen-Till aerator set at the 0 setting (1</a:t>
            </a:r>
            <a:r>
              <a:rPr lang="en-US" sz="1800" baseline="30000"/>
              <a:t>st</a:t>
            </a:r>
            <a:r>
              <a:rPr lang="en-US" sz="1800"/>
              <a:t> hole) produces a slit in the soil approximately 10” long and ~1.5” at the widest point and between 5 and 6” deep at the deepest point.</a:t>
            </a:r>
          </a:p>
        </p:txBody>
      </p:sp>
      <p:sp>
        <p:nvSpPr>
          <p:cNvPr id="13317" name="AutoShape 10"/>
          <p:cNvSpPr>
            <a:spLocks noChangeArrowheads="1"/>
          </p:cNvSpPr>
          <p:nvPr/>
        </p:nvSpPr>
        <p:spPr bwMode="auto">
          <a:xfrm rot="10800000">
            <a:off x="3657600" y="5638800"/>
            <a:ext cx="1905000" cy="914400"/>
          </a:xfrm>
          <a:prstGeom prst="triangle">
            <a:avLst>
              <a:gd name="adj" fmla="val 50000"/>
            </a:avLst>
          </a:prstGeom>
          <a:solidFill>
            <a:srgbClr val="808000"/>
          </a:solidFill>
          <a:ln w="9525">
            <a:solidFill>
              <a:schemeClr val="tx1"/>
            </a:solidFill>
            <a:miter lim="800000"/>
            <a:headEnd/>
            <a:tailEnd/>
          </a:ln>
        </p:spPr>
        <p:txBody>
          <a:bodyPr rot="10800000" wrap="none" anchor="ctr"/>
          <a:lstStyle/>
          <a:p>
            <a:endParaRPr lang="en-US" sz="1800"/>
          </a:p>
        </p:txBody>
      </p:sp>
      <p:sp>
        <p:nvSpPr>
          <p:cNvPr id="13318" name="Text Box 10"/>
          <p:cNvSpPr txBox="1">
            <a:spLocks noChangeArrowheads="1"/>
          </p:cNvSpPr>
          <p:nvPr/>
        </p:nvSpPr>
        <p:spPr bwMode="auto">
          <a:xfrm>
            <a:off x="0" y="166688"/>
            <a:ext cx="9144000" cy="823912"/>
          </a:xfrm>
          <a:prstGeom prst="rect">
            <a:avLst/>
          </a:prstGeom>
          <a:noFill/>
          <a:ln w="9525">
            <a:noFill/>
            <a:miter lim="800000"/>
            <a:headEnd/>
            <a:tailEnd/>
          </a:ln>
        </p:spPr>
        <p:txBody>
          <a:bodyPr>
            <a:spAutoFit/>
          </a:bodyPr>
          <a:lstStyle/>
          <a:p>
            <a:pPr algn="ctr"/>
            <a:r>
              <a:rPr lang="en-US" sz="4800"/>
              <a:t>What does an aerator do? </a:t>
            </a:r>
          </a:p>
        </p:txBody>
      </p:sp>
    </p:spTree>
  </p:cSld>
  <p:clrMapOvr>
    <a:masterClrMapping/>
  </p:clrMapOvr>
  <p:transition>
    <p:split orient="vert" dir="in"/>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6" descr="P_deficiency"/>
          <p:cNvPicPr>
            <a:picLocks noGrp="1" noChangeAspect="1" noChangeArrowheads="1"/>
          </p:cNvPicPr>
          <p:nvPr>
            <p:ph sz="half" idx="2"/>
          </p:nvPr>
        </p:nvPicPr>
        <p:blipFill>
          <a:blip r:embed="rId2" cstate="print"/>
          <a:srcRect/>
          <a:stretch>
            <a:fillRect/>
          </a:stretch>
        </p:blipFill>
        <p:spPr>
          <a:xfrm>
            <a:off x="0" y="0"/>
            <a:ext cx="9144000" cy="6858000"/>
          </a:xfrm>
          <a:noFill/>
        </p:spPr>
      </p:pic>
      <p:sp>
        <p:nvSpPr>
          <p:cNvPr id="40963" name="Text Box 17"/>
          <p:cNvSpPr txBox="1">
            <a:spLocks noChangeArrowheads="1"/>
          </p:cNvSpPr>
          <p:nvPr/>
        </p:nvSpPr>
        <p:spPr bwMode="auto">
          <a:xfrm>
            <a:off x="3048000" y="152400"/>
            <a:ext cx="2647950" cy="366713"/>
          </a:xfrm>
          <a:prstGeom prst="rect">
            <a:avLst/>
          </a:prstGeom>
          <a:solidFill>
            <a:srgbClr val="DC04A3"/>
          </a:solidFill>
          <a:ln w="9525">
            <a:noFill/>
            <a:miter lim="800000"/>
            <a:headEnd/>
            <a:tailEnd/>
          </a:ln>
        </p:spPr>
        <p:txBody>
          <a:bodyPr wrap="none">
            <a:spAutoFit/>
          </a:bodyPr>
          <a:lstStyle/>
          <a:p>
            <a:r>
              <a:rPr lang="en-US" sz="1800"/>
              <a:t>Phosphorous Deficiency</a:t>
            </a:r>
          </a:p>
        </p:txBody>
      </p:sp>
    </p:spTree>
  </p:cSld>
  <p:clrMapOvr>
    <a:masterClrMapping/>
  </p:clrMapOvr>
  <p:transition spd="slow">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4" descr="K_deficiency"/>
          <p:cNvPicPr>
            <a:picLocks noGrp="1" noChangeAspect="1" noChangeArrowheads="1"/>
          </p:cNvPicPr>
          <p:nvPr>
            <p:ph sz="half" idx="1"/>
          </p:nvPr>
        </p:nvPicPr>
        <p:blipFill>
          <a:blip r:embed="rId2" cstate="print"/>
          <a:srcRect/>
          <a:stretch>
            <a:fillRect/>
          </a:stretch>
        </p:blipFill>
        <p:spPr>
          <a:xfrm>
            <a:off x="0" y="0"/>
            <a:ext cx="9144000" cy="6858000"/>
          </a:xfrm>
        </p:spPr>
      </p:pic>
      <p:sp>
        <p:nvSpPr>
          <p:cNvPr id="41987" name="Text Box 10"/>
          <p:cNvSpPr txBox="1">
            <a:spLocks noChangeArrowheads="1"/>
          </p:cNvSpPr>
          <p:nvPr/>
        </p:nvSpPr>
        <p:spPr bwMode="auto">
          <a:xfrm>
            <a:off x="3429000" y="90488"/>
            <a:ext cx="2368550" cy="366712"/>
          </a:xfrm>
          <a:prstGeom prst="rect">
            <a:avLst/>
          </a:prstGeom>
          <a:solidFill>
            <a:srgbClr val="E7E71B"/>
          </a:solidFill>
          <a:ln w="9525">
            <a:noFill/>
            <a:miter lim="800000"/>
            <a:headEnd/>
            <a:tailEnd/>
          </a:ln>
        </p:spPr>
        <p:txBody>
          <a:bodyPr wrap="none">
            <a:spAutoFit/>
          </a:bodyPr>
          <a:lstStyle/>
          <a:p>
            <a:r>
              <a:rPr lang="en-US" sz="1800"/>
              <a:t>Potassium Deficiency</a:t>
            </a:r>
          </a:p>
        </p:txBody>
      </p:sp>
    </p:spTree>
  </p:cSld>
  <p:clrMapOvr>
    <a:masterClrMapping/>
  </p:clrMapOvr>
  <p:transition spd="slow">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5" descr="DSC00849"/>
          <p:cNvPicPr>
            <a:picLocks noGrp="1" noChangeAspect="1" noChangeArrowheads="1"/>
          </p:cNvPicPr>
          <p:nvPr>
            <p:ph/>
          </p:nvPr>
        </p:nvPicPr>
        <p:blipFill>
          <a:blip r:embed="rId2" cstate="print"/>
          <a:srcRect/>
          <a:stretch>
            <a:fillRect/>
          </a:stretch>
        </p:blipFill>
        <p:spPr>
          <a:xfrm>
            <a:off x="0" y="-11113"/>
            <a:ext cx="9144000" cy="6856413"/>
          </a:xfrm>
        </p:spPr>
      </p:pic>
      <p:sp>
        <p:nvSpPr>
          <p:cNvPr id="43011" name="Text Box 7"/>
          <p:cNvSpPr txBox="1">
            <a:spLocks noChangeArrowheads="1"/>
          </p:cNvSpPr>
          <p:nvPr/>
        </p:nvSpPr>
        <p:spPr bwMode="auto">
          <a:xfrm>
            <a:off x="3651250" y="76200"/>
            <a:ext cx="1911350" cy="366713"/>
          </a:xfrm>
          <a:prstGeom prst="rect">
            <a:avLst/>
          </a:prstGeom>
          <a:solidFill>
            <a:srgbClr val="E7E71B"/>
          </a:solidFill>
          <a:ln w="9525">
            <a:noFill/>
            <a:miter lim="800000"/>
            <a:headEnd/>
            <a:tailEnd/>
          </a:ln>
        </p:spPr>
        <p:txBody>
          <a:bodyPr wrap="none">
            <a:spAutoFit/>
          </a:bodyPr>
          <a:lstStyle/>
          <a:p>
            <a:r>
              <a:rPr lang="en-US" sz="1800"/>
              <a:t>Boron Deficiency</a:t>
            </a:r>
          </a:p>
        </p:txBody>
      </p:sp>
    </p:spTree>
  </p:cSld>
  <p:clrMapOvr>
    <a:masterClrMapping/>
  </p:clrMapOvr>
  <p:transition spd="slow">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8"/>
          <p:cNvSpPr txBox="1">
            <a:spLocks noChangeArrowheads="1"/>
          </p:cNvSpPr>
          <p:nvPr/>
        </p:nvSpPr>
        <p:spPr bwMode="auto">
          <a:xfrm>
            <a:off x="76200" y="76200"/>
            <a:ext cx="9067800" cy="5355312"/>
          </a:xfrm>
          <a:prstGeom prst="rect">
            <a:avLst/>
          </a:prstGeom>
          <a:noFill/>
          <a:ln w="9525">
            <a:noFill/>
            <a:miter lim="800000"/>
            <a:headEnd/>
            <a:tailEnd/>
          </a:ln>
        </p:spPr>
        <p:txBody>
          <a:bodyPr>
            <a:spAutoFit/>
          </a:bodyPr>
          <a:lstStyle/>
          <a:p>
            <a:pPr marL="342900" indent="-342900"/>
            <a:r>
              <a:rPr lang="en-US" sz="1800" dirty="0"/>
              <a:t>Final Observations :</a:t>
            </a:r>
          </a:p>
          <a:p>
            <a:pPr marL="342900" indent="-342900"/>
            <a:endParaRPr lang="en-US" sz="1800" dirty="0"/>
          </a:p>
          <a:p>
            <a:pPr marL="342900" indent="-342900">
              <a:buFontTx/>
              <a:buAutoNum type="arabicParenR"/>
            </a:pPr>
            <a:r>
              <a:rPr lang="en-US" sz="1800" dirty="0"/>
              <a:t>No statistical difference in yield or growth between the plots regardless of the number of passes with the aerator.</a:t>
            </a:r>
          </a:p>
          <a:p>
            <a:pPr marL="342900" indent="-342900">
              <a:buFontTx/>
              <a:buAutoNum type="arabicParenR"/>
            </a:pPr>
            <a:endParaRPr lang="en-US" sz="1800" dirty="0"/>
          </a:p>
          <a:p>
            <a:pPr marL="342900" indent="-342900">
              <a:buFontTx/>
              <a:buAutoNum type="arabicParenR"/>
            </a:pPr>
            <a:r>
              <a:rPr lang="en-US" sz="1800" dirty="0"/>
              <a:t>There was no visible detriment to the various plots regardless of the number of </a:t>
            </a:r>
          </a:p>
          <a:p>
            <a:pPr marL="342900" indent="-342900"/>
            <a:r>
              <a:rPr lang="en-US" sz="1800" dirty="0"/>
              <a:t>     passes with the aerator. </a:t>
            </a:r>
          </a:p>
          <a:p>
            <a:pPr marL="342900" indent="-342900"/>
            <a:endParaRPr lang="en-US" sz="1800" dirty="0"/>
          </a:p>
          <a:p>
            <a:pPr marL="342900" indent="-342900"/>
            <a:r>
              <a:rPr lang="en-US" sz="1800" dirty="0"/>
              <a:t>3)  Aeration did not seem to affect forage analysis</a:t>
            </a:r>
          </a:p>
          <a:p>
            <a:pPr marL="342900" indent="-342900"/>
            <a:endParaRPr lang="en-US" sz="1800" dirty="0"/>
          </a:p>
          <a:p>
            <a:pPr marL="342900" indent="-342900"/>
            <a:r>
              <a:rPr lang="en-US" sz="1800" dirty="0"/>
              <a:t>4</a:t>
            </a:r>
            <a:r>
              <a:rPr lang="en-US" sz="1800" dirty="0" smtClean="0"/>
              <a:t>) </a:t>
            </a:r>
            <a:r>
              <a:rPr lang="en-US" sz="1800" b="1" dirty="0" smtClean="0"/>
              <a:t>Not see an decrease in OM with aeration </a:t>
            </a:r>
          </a:p>
          <a:p>
            <a:pPr marL="342900" indent="-342900"/>
            <a:endParaRPr lang="en-US" sz="1800" b="1" dirty="0" smtClean="0"/>
          </a:p>
          <a:p>
            <a:pPr marL="342900" indent="-342900"/>
            <a:r>
              <a:rPr lang="en-US" sz="1800" b="1" dirty="0" smtClean="0"/>
              <a:t>5)  In 2011, we saw a decrease in surface compaction in most plots that were aerated, with the greatest increase in plots that were aerated 3 times through out the summer based on </a:t>
            </a:r>
            <a:r>
              <a:rPr lang="en-US" sz="1800" b="1" dirty="0" err="1" smtClean="0"/>
              <a:t>penetrometer</a:t>
            </a:r>
            <a:r>
              <a:rPr lang="en-US" sz="1800" b="1" dirty="0" smtClean="0"/>
              <a:t> readings.</a:t>
            </a:r>
            <a:endParaRPr lang="en-US" sz="1800" dirty="0"/>
          </a:p>
          <a:p>
            <a:pPr marL="342900" indent="-342900"/>
            <a:endParaRPr lang="en-US" sz="1800" b="1" dirty="0" smtClean="0"/>
          </a:p>
          <a:p>
            <a:pPr marL="342900" indent="-342900"/>
            <a:endParaRPr lang="en-US" sz="1800" dirty="0"/>
          </a:p>
          <a:p>
            <a:pPr marL="342900" indent="-342900"/>
            <a:endParaRPr lang="en-US" sz="1800" dirty="0"/>
          </a:p>
          <a:p>
            <a:pPr marL="342900" indent="-342900"/>
            <a:endParaRPr lang="en-US" sz="18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PIC_0066"/>
          <p:cNvPicPr>
            <a:picLocks noGrp="1" noChangeAspect="1" noChangeArrowheads="1"/>
          </p:cNvPicPr>
          <p:nvPr>
            <p:ph/>
          </p:nvPr>
        </p:nvPicPr>
        <p:blipFill>
          <a:blip r:embed="rId2" cstate="print"/>
          <a:srcRect/>
          <a:stretch>
            <a:fillRect/>
          </a:stretch>
        </p:blipFill>
        <p:spPr>
          <a:xfrm>
            <a:off x="0" y="0"/>
            <a:ext cx="9144000" cy="6856413"/>
          </a:xfrm>
        </p:spPr>
      </p:pic>
      <p:sp>
        <p:nvSpPr>
          <p:cNvPr id="36867" name="Text Box 8"/>
          <p:cNvSpPr txBox="1">
            <a:spLocks noChangeArrowheads="1"/>
          </p:cNvSpPr>
          <p:nvPr/>
        </p:nvSpPr>
        <p:spPr bwMode="auto">
          <a:xfrm>
            <a:off x="609600" y="4572000"/>
            <a:ext cx="3600666" cy="584775"/>
          </a:xfrm>
          <a:prstGeom prst="rect">
            <a:avLst/>
          </a:prstGeom>
          <a:solidFill>
            <a:srgbClr val="E7E71B"/>
          </a:solidFill>
          <a:ln w="9525">
            <a:noFill/>
            <a:miter lim="800000"/>
            <a:headEnd/>
            <a:tailEnd/>
          </a:ln>
        </p:spPr>
        <p:txBody>
          <a:bodyPr wrap="none">
            <a:spAutoFit/>
          </a:bodyPr>
          <a:lstStyle/>
          <a:p>
            <a:r>
              <a:rPr lang="en-US" sz="3200" dirty="0" smtClean="0"/>
              <a:t>Final Observations</a:t>
            </a:r>
            <a:endParaRPr lang="en-US" sz="3200" dirty="0"/>
          </a:p>
        </p:txBody>
      </p:sp>
    </p:spTree>
  </p:cSld>
  <p:clrMapOvr>
    <a:masterClrMapping/>
  </p:clrMapOvr>
  <p:transition spd="slow">
    <p:strips/>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304800"/>
            <a:ext cx="6929589" cy="646331"/>
          </a:xfrm>
          <a:prstGeom prst="rect">
            <a:avLst/>
          </a:prstGeom>
          <a:noFill/>
        </p:spPr>
        <p:txBody>
          <a:bodyPr wrap="none" rtlCol="0">
            <a:spAutoFit/>
          </a:bodyPr>
          <a:lstStyle/>
          <a:p>
            <a:r>
              <a:rPr lang="en-US" sz="1800" dirty="0" smtClean="0">
                <a:solidFill>
                  <a:srgbClr val="993300"/>
                </a:solidFill>
                <a:latin typeface="Bell MT" pitchFamily="18" charset="0"/>
              </a:rPr>
              <a:t>No statistical difference in yield or growth between the plots regardless</a:t>
            </a:r>
          </a:p>
          <a:p>
            <a:r>
              <a:rPr lang="en-US" sz="1800" dirty="0" smtClean="0">
                <a:solidFill>
                  <a:srgbClr val="993300"/>
                </a:solidFill>
                <a:latin typeface="Bell MT" pitchFamily="18" charset="0"/>
              </a:rPr>
              <a:t> of the number of passes with the aerator.</a:t>
            </a:r>
            <a:endParaRPr lang="en-US" sz="1800" dirty="0">
              <a:solidFill>
                <a:srgbClr val="993300"/>
              </a:solidFill>
              <a:latin typeface="Bell MT" pitchFamily="18" charset="0"/>
            </a:endParaRPr>
          </a:p>
        </p:txBody>
      </p:sp>
      <p:sp>
        <p:nvSpPr>
          <p:cNvPr id="5" name="TextBox 4"/>
          <p:cNvSpPr txBox="1"/>
          <p:nvPr/>
        </p:nvSpPr>
        <p:spPr>
          <a:xfrm>
            <a:off x="609600" y="1371600"/>
            <a:ext cx="8263801" cy="646331"/>
          </a:xfrm>
          <a:prstGeom prst="rect">
            <a:avLst/>
          </a:prstGeom>
          <a:noFill/>
        </p:spPr>
        <p:txBody>
          <a:bodyPr wrap="none" rtlCol="0">
            <a:spAutoFit/>
          </a:bodyPr>
          <a:lstStyle/>
          <a:p>
            <a:pPr marL="342900" indent="-342900"/>
            <a:r>
              <a:rPr lang="en-US" sz="1800" dirty="0" smtClean="0">
                <a:solidFill>
                  <a:srgbClr val="7030A0"/>
                </a:solidFill>
              </a:rPr>
              <a:t>There was no visible detriment to the various plots regardless of the number of </a:t>
            </a:r>
          </a:p>
          <a:p>
            <a:pPr marL="342900" indent="-342900"/>
            <a:r>
              <a:rPr lang="en-US" sz="1800" dirty="0" smtClean="0">
                <a:solidFill>
                  <a:srgbClr val="7030A0"/>
                </a:solidFill>
              </a:rPr>
              <a:t>     passes with the aerator. </a:t>
            </a:r>
          </a:p>
        </p:txBody>
      </p:sp>
      <p:sp>
        <p:nvSpPr>
          <p:cNvPr id="6" name="TextBox 5"/>
          <p:cNvSpPr txBox="1"/>
          <p:nvPr/>
        </p:nvSpPr>
        <p:spPr>
          <a:xfrm>
            <a:off x="228600" y="2286000"/>
            <a:ext cx="7629012" cy="523220"/>
          </a:xfrm>
          <a:prstGeom prst="rect">
            <a:avLst/>
          </a:prstGeom>
          <a:noFill/>
        </p:spPr>
        <p:txBody>
          <a:bodyPr wrap="none" rtlCol="0">
            <a:spAutoFit/>
          </a:bodyPr>
          <a:lstStyle/>
          <a:p>
            <a:pPr marL="342900" indent="-342900"/>
            <a:r>
              <a:rPr lang="en-US" sz="2800" dirty="0" smtClean="0">
                <a:latin typeface="Baskerville Old Face" pitchFamily="18" charset="0"/>
              </a:rPr>
              <a:t>Aeration did not affect forage analysis between plots.</a:t>
            </a:r>
          </a:p>
        </p:txBody>
      </p:sp>
      <p:sp>
        <p:nvSpPr>
          <p:cNvPr id="7" name="TextBox 6"/>
          <p:cNvSpPr txBox="1"/>
          <p:nvPr/>
        </p:nvSpPr>
        <p:spPr>
          <a:xfrm>
            <a:off x="0" y="4267200"/>
            <a:ext cx="9057288" cy="1384995"/>
          </a:xfrm>
          <a:prstGeom prst="rect">
            <a:avLst/>
          </a:prstGeom>
          <a:noFill/>
        </p:spPr>
        <p:txBody>
          <a:bodyPr wrap="none" rtlCol="0">
            <a:spAutoFit/>
          </a:bodyPr>
          <a:lstStyle/>
          <a:p>
            <a:pPr marL="342900" indent="-342900"/>
            <a:r>
              <a:rPr lang="en-US" sz="2800" b="1" i="1" dirty="0" smtClean="0">
                <a:solidFill>
                  <a:srgbClr val="C00000"/>
                </a:solidFill>
                <a:latin typeface="Aparajita" pitchFamily="34" charset="0"/>
                <a:cs typeface="Aparajita" pitchFamily="34" charset="0"/>
              </a:rPr>
              <a:t>Saw a decrease in surface compaction in most plots that were aerated,</a:t>
            </a:r>
          </a:p>
          <a:p>
            <a:pPr marL="342900" indent="-342900"/>
            <a:r>
              <a:rPr lang="en-US" sz="2800" b="1" i="1" dirty="0" smtClean="0">
                <a:solidFill>
                  <a:srgbClr val="C00000"/>
                </a:solidFill>
                <a:latin typeface="Aparajita" pitchFamily="34" charset="0"/>
                <a:cs typeface="Aparajita" pitchFamily="34" charset="0"/>
              </a:rPr>
              <a:t> with the greatest decrease in compaction in plots that were aerated 3 times</a:t>
            </a:r>
          </a:p>
          <a:p>
            <a:pPr marL="342900" indent="-342900"/>
            <a:r>
              <a:rPr lang="en-US" sz="2800" b="1" i="1" dirty="0" smtClean="0">
                <a:solidFill>
                  <a:srgbClr val="C00000"/>
                </a:solidFill>
                <a:latin typeface="Aparajita" pitchFamily="34" charset="0"/>
                <a:cs typeface="Aparajita" pitchFamily="34" charset="0"/>
              </a:rPr>
              <a:t> through out the summer.</a:t>
            </a:r>
          </a:p>
        </p:txBody>
      </p:sp>
      <p:sp>
        <p:nvSpPr>
          <p:cNvPr id="8" name="TextBox 7"/>
          <p:cNvSpPr txBox="1"/>
          <p:nvPr/>
        </p:nvSpPr>
        <p:spPr>
          <a:xfrm>
            <a:off x="2743200" y="3352800"/>
            <a:ext cx="5777544" cy="400110"/>
          </a:xfrm>
          <a:prstGeom prst="rect">
            <a:avLst/>
          </a:prstGeom>
          <a:noFill/>
        </p:spPr>
        <p:txBody>
          <a:bodyPr wrap="none" rtlCol="0">
            <a:spAutoFit/>
          </a:bodyPr>
          <a:lstStyle/>
          <a:p>
            <a:pPr marL="342900" indent="-342900"/>
            <a:r>
              <a:rPr lang="en-US" sz="2000" b="1" dirty="0" smtClean="0"/>
              <a:t>No decrease in OM with aeration over 2 years.</a:t>
            </a:r>
            <a:endParaRPr lang="en-US" sz="2000" dirty="0" smtClean="0"/>
          </a:p>
        </p:txBody>
      </p:sp>
      <p:sp>
        <p:nvSpPr>
          <p:cNvPr id="9" name="TextBox 8"/>
          <p:cNvSpPr txBox="1"/>
          <p:nvPr/>
        </p:nvSpPr>
        <p:spPr>
          <a:xfrm>
            <a:off x="228600" y="6248400"/>
            <a:ext cx="8759129" cy="461665"/>
          </a:xfrm>
          <a:prstGeom prst="rect">
            <a:avLst/>
          </a:prstGeom>
          <a:noFill/>
        </p:spPr>
        <p:txBody>
          <a:bodyPr wrap="none" rtlCol="0">
            <a:spAutoFit/>
          </a:bodyPr>
          <a:lstStyle/>
          <a:p>
            <a:pPr marL="342900" indent="-342900"/>
            <a:r>
              <a:rPr lang="en-US" sz="2400" dirty="0" smtClean="0"/>
              <a:t>Most hay fields are not fertilized to promote optimal production.</a:t>
            </a:r>
            <a:endParaRPr lang="en-US" sz="2400"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down)">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down)">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fade">
                                      <p:cBhvr>
                                        <p:cTn id="30" dur="20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fade">
                                      <p:cBhvr>
                                        <p:cTn id="49"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P spid="8" grpId="0" build="allAtOnce"/>
      <p:bldP spid="9" grpId="0" build="allAtOnce"/>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PIC_0066"/>
          <p:cNvPicPr>
            <a:picLocks noGrp="1" noChangeAspect="1" noChangeArrowheads="1"/>
          </p:cNvPicPr>
          <p:nvPr>
            <p:ph/>
          </p:nvPr>
        </p:nvPicPr>
        <p:blipFill>
          <a:blip r:embed="rId3" cstate="print">
            <a:grayscl/>
          </a:blip>
          <a:srcRect/>
          <a:stretch>
            <a:fillRect/>
          </a:stretch>
        </p:blipFill>
        <p:spPr>
          <a:xfrm>
            <a:off x="0" y="0"/>
            <a:ext cx="9144000" cy="6856413"/>
          </a:xfrm>
        </p:spPr>
      </p:pic>
      <p:sp>
        <p:nvSpPr>
          <p:cNvPr id="4" name="TextBox 3"/>
          <p:cNvSpPr txBox="1"/>
          <p:nvPr/>
        </p:nvSpPr>
        <p:spPr>
          <a:xfrm>
            <a:off x="1447800" y="5562600"/>
            <a:ext cx="7391400" cy="1077218"/>
          </a:xfrm>
          <a:prstGeom prst="rect">
            <a:avLst/>
          </a:prstGeom>
          <a:solidFill>
            <a:schemeClr val="bg1"/>
          </a:solidFill>
          <a:ln w="38100">
            <a:noFill/>
            <a:prstDash val="sysDot"/>
          </a:ln>
          <a:effectLst>
            <a:glow rad="228600">
              <a:schemeClr val="accent6">
                <a:satMod val="175000"/>
                <a:alpha val="40000"/>
              </a:schemeClr>
            </a:glow>
          </a:effectLst>
          <a:scene3d>
            <a:camera prst="orthographicFront"/>
            <a:lightRig rig="threePt" dir="t"/>
          </a:scene3d>
          <a:sp3d>
            <a:bevelT prst="relaxedInset"/>
          </a:sp3d>
        </p:spPr>
        <p:txBody>
          <a:bodyPr wrap="square" rtlCol="0">
            <a:spAutoFit/>
          </a:bodyPr>
          <a:lstStyle/>
          <a:p>
            <a:r>
              <a:rPr lang="en-US" sz="3200" b="1" i="1" dirty="0" smtClean="0">
                <a:solidFill>
                  <a:schemeClr val="tx1">
                    <a:lumMod val="95000"/>
                    <a:lumOff val="5000"/>
                  </a:schemeClr>
                </a:solidFill>
                <a:latin typeface="Bell MT" pitchFamily="18" charset="0"/>
              </a:rPr>
              <a:t>For loosening the soil for cover crop seeding after corn silage harvest </a:t>
            </a:r>
            <a:endParaRPr lang="en-US" sz="3200" b="1" i="1" dirty="0">
              <a:solidFill>
                <a:schemeClr val="tx1">
                  <a:lumMod val="95000"/>
                  <a:lumOff val="5000"/>
                </a:schemeClr>
              </a:solidFill>
              <a:latin typeface="Bell MT" pitchFamily="18" charset="0"/>
            </a:endParaRPr>
          </a:p>
        </p:txBody>
      </p:sp>
      <p:sp>
        <p:nvSpPr>
          <p:cNvPr id="6" name="TextBox 5"/>
          <p:cNvSpPr txBox="1"/>
          <p:nvPr/>
        </p:nvSpPr>
        <p:spPr>
          <a:xfrm>
            <a:off x="0" y="685801"/>
            <a:ext cx="9144000" cy="1384995"/>
          </a:xfrm>
          <a:prstGeom prst="rect">
            <a:avLst/>
          </a:prstGeom>
          <a:solidFill>
            <a:schemeClr val="bg2">
              <a:lumMod val="40000"/>
              <a:lumOff val="60000"/>
            </a:schemeClr>
          </a:solidFill>
          <a:ln w="76200">
            <a:solidFill>
              <a:schemeClr val="tx1"/>
            </a:solidFill>
            <a:prstDash val="sysDash"/>
          </a:ln>
          <a:scene3d>
            <a:camera prst="isometricOffAxis1Right"/>
            <a:lightRig rig="threePt" dir="t"/>
          </a:scene3d>
          <a:sp3d>
            <a:bevelT w="139700" prst="cross"/>
          </a:sp3d>
        </p:spPr>
        <p:txBody>
          <a:bodyPr wrap="square" rtlCol="0">
            <a:spAutoFit/>
          </a:bodyPr>
          <a:lstStyle/>
          <a:p>
            <a:r>
              <a:rPr lang="en-US" sz="3200" b="1" i="1" dirty="0" smtClean="0">
                <a:solidFill>
                  <a:srgbClr val="993300"/>
                </a:solidFill>
                <a:latin typeface="Bell MT" pitchFamily="18" charset="0"/>
              </a:rPr>
              <a:t>Remember …</a:t>
            </a:r>
          </a:p>
          <a:p>
            <a:r>
              <a:rPr lang="en-US" sz="3200" b="1" i="1" dirty="0" smtClean="0">
                <a:solidFill>
                  <a:srgbClr val="993300"/>
                </a:solidFill>
                <a:latin typeface="Bell MT" pitchFamily="18" charset="0"/>
              </a:rPr>
              <a:t>	aerators can also be used for:</a:t>
            </a:r>
          </a:p>
          <a:p>
            <a:endParaRPr lang="en-US" sz="2000" dirty="0"/>
          </a:p>
        </p:txBody>
      </p:sp>
      <p:sp>
        <p:nvSpPr>
          <p:cNvPr id="7" name="TextBox 6"/>
          <p:cNvSpPr txBox="1"/>
          <p:nvPr/>
        </p:nvSpPr>
        <p:spPr>
          <a:xfrm>
            <a:off x="228600" y="4343400"/>
            <a:ext cx="8155438" cy="584775"/>
          </a:xfrm>
          <a:prstGeom prst="rect">
            <a:avLst/>
          </a:prstGeom>
          <a:solidFill>
            <a:schemeClr val="accent3"/>
          </a:solidFill>
          <a:ln w="38100">
            <a:noFill/>
            <a:prstDash val="sysDot"/>
          </a:ln>
          <a:effectLst>
            <a:glow rad="228600">
              <a:schemeClr val="accent2">
                <a:satMod val="175000"/>
                <a:alpha val="40000"/>
              </a:schemeClr>
            </a:glow>
          </a:effectLst>
        </p:spPr>
        <p:txBody>
          <a:bodyPr wrap="none" rtlCol="0">
            <a:spAutoFit/>
          </a:bodyPr>
          <a:lstStyle/>
          <a:p>
            <a:r>
              <a:rPr lang="en-US" sz="2800" b="1" i="1" dirty="0" smtClean="0">
                <a:solidFill>
                  <a:schemeClr val="bg1"/>
                </a:solidFill>
                <a:latin typeface="Bell MT" pitchFamily="18" charset="0"/>
              </a:rPr>
              <a:t>~ </a:t>
            </a:r>
            <a:r>
              <a:rPr lang="en-US" sz="3200" b="1" i="1" dirty="0" smtClean="0">
                <a:solidFill>
                  <a:schemeClr val="tx1">
                    <a:lumMod val="95000"/>
                    <a:lumOff val="5000"/>
                  </a:schemeClr>
                </a:solidFill>
                <a:latin typeface="Bell MT" pitchFamily="18" charset="0"/>
              </a:rPr>
              <a:t>Incorporating manure on corn silage fields</a:t>
            </a:r>
            <a:endParaRPr lang="en-US" sz="3200" b="1" i="1" dirty="0">
              <a:solidFill>
                <a:schemeClr val="tx1">
                  <a:lumMod val="95000"/>
                  <a:lumOff val="5000"/>
                </a:schemeClr>
              </a:solidFill>
              <a:latin typeface="Bell MT" pitchFamily="18" charset="0"/>
            </a:endParaRPr>
          </a:p>
        </p:txBody>
      </p:sp>
    </p:spTree>
  </p:cSld>
  <p:clrMapOvr>
    <a:masterClrMapping/>
  </p:clrMapOvr>
  <p:transition spd="slow">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SARElogo_Northeast"/>
          <p:cNvPicPr>
            <a:picLocks noChangeAspect="1" noChangeArrowheads="1"/>
          </p:cNvPicPr>
          <p:nvPr/>
        </p:nvPicPr>
        <p:blipFill>
          <a:blip r:embed="rId2" cstate="print"/>
          <a:srcRect l="8960" t="7765" r="8321" b="9177"/>
          <a:stretch>
            <a:fillRect/>
          </a:stretch>
        </p:blipFill>
        <p:spPr bwMode="auto">
          <a:xfrm>
            <a:off x="-25400" y="-9525"/>
            <a:ext cx="1778000" cy="1322388"/>
          </a:xfrm>
          <a:prstGeom prst="rect">
            <a:avLst/>
          </a:prstGeom>
          <a:solidFill>
            <a:schemeClr val="bg1">
              <a:alpha val="0"/>
            </a:schemeClr>
          </a:solidFill>
          <a:ln w="9525">
            <a:noFill/>
            <a:miter lim="800000"/>
            <a:headEnd/>
            <a:tailEnd/>
          </a:ln>
        </p:spPr>
      </p:pic>
      <p:sp>
        <p:nvSpPr>
          <p:cNvPr id="45059" name="Text Box 12"/>
          <p:cNvSpPr txBox="1">
            <a:spLocks noChangeArrowheads="1"/>
          </p:cNvSpPr>
          <p:nvPr/>
        </p:nvSpPr>
        <p:spPr bwMode="auto">
          <a:xfrm>
            <a:off x="1270000" y="2362200"/>
            <a:ext cx="6350000" cy="1555750"/>
          </a:xfrm>
          <a:prstGeom prst="rect">
            <a:avLst/>
          </a:prstGeom>
          <a:noFill/>
          <a:ln w="9525">
            <a:noFill/>
            <a:miter lim="800000"/>
            <a:headEnd/>
            <a:tailEnd/>
          </a:ln>
        </p:spPr>
        <p:txBody>
          <a:bodyPr wrap="none">
            <a:spAutoFit/>
          </a:bodyPr>
          <a:lstStyle/>
          <a:p>
            <a:r>
              <a:rPr lang="en-US" sz="9600"/>
              <a:t>Questions?</a:t>
            </a:r>
          </a:p>
        </p:txBody>
      </p:sp>
      <p:pic>
        <p:nvPicPr>
          <p:cNvPr id="45060" name="Picture 6" descr="SARElogo_Northeast"/>
          <p:cNvPicPr>
            <a:picLocks noChangeAspect="1" noChangeArrowheads="1"/>
          </p:cNvPicPr>
          <p:nvPr/>
        </p:nvPicPr>
        <p:blipFill>
          <a:blip r:embed="rId2" cstate="print"/>
          <a:srcRect l="8960" t="7765" r="8321" b="9177"/>
          <a:stretch>
            <a:fillRect/>
          </a:stretch>
        </p:blipFill>
        <p:spPr bwMode="auto">
          <a:xfrm>
            <a:off x="3556000" y="0"/>
            <a:ext cx="1778000" cy="1322388"/>
          </a:xfrm>
          <a:prstGeom prst="rect">
            <a:avLst/>
          </a:prstGeom>
          <a:solidFill>
            <a:schemeClr val="bg1">
              <a:alpha val="0"/>
            </a:schemeClr>
          </a:solidFill>
          <a:ln w="9525">
            <a:noFill/>
            <a:miter lim="800000"/>
            <a:headEnd/>
            <a:tailEnd/>
          </a:ln>
        </p:spPr>
      </p:pic>
      <p:pic>
        <p:nvPicPr>
          <p:cNvPr id="45061" name="Picture 7" descr="SARElogo_Northeast"/>
          <p:cNvPicPr>
            <a:picLocks noChangeAspect="1" noChangeArrowheads="1"/>
          </p:cNvPicPr>
          <p:nvPr/>
        </p:nvPicPr>
        <p:blipFill>
          <a:blip r:embed="rId2" cstate="print"/>
          <a:srcRect l="8960" t="7765" r="8321" b="9177"/>
          <a:stretch>
            <a:fillRect/>
          </a:stretch>
        </p:blipFill>
        <p:spPr bwMode="auto">
          <a:xfrm>
            <a:off x="0" y="5535613"/>
            <a:ext cx="1778000" cy="1322387"/>
          </a:xfrm>
          <a:prstGeom prst="rect">
            <a:avLst/>
          </a:prstGeom>
          <a:solidFill>
            <a:schemeClr val="bg1">
              <a:alpha val="0"/>
            </a:schemeClr>
          </a:solidFill>
          <a:ln w="9525">
            <a:noFill/>
            <a:miter lim="800000"/>
            <a:headEnd/>
            <a:tailEnd/>
          </a:ln>
        </p:spPr>
      </p:pic>
      <p:pic>
        <p:nvPicPr>
          <p:cNvPr id="45062" name="Picture 8" descr="SARElogo_Northeast"/>
          <p:cNvPicPr>
            <a:picLocks noChangeAspect="1" noChangeArrowheads="1"/>
          </p:cNvPicPr>
          <p:nvPr/>
        </p:nvPicPr>
        <p:blipFill>
          <a:blip r:embed="rId2" cstate="print"/>
          <a:srcRect l="8960" t="7765" r="8321" b="9177"/>
          <a:stretch>
            <a:fillRect/>
          </a:stretch>
        </p:blipFill>
        <p:spPr bwMode="auto">
          <a:xfrm>
            <a:off x="7366000" y="5535613"/>
            <a:ext cx="1778000" cy="1322387"/>
          </a:xfrm>
          <a:prstGeom prst="rect">
            <a:avLst/>
          </a:prstGeom>
          <a:solidFill>
            <a:schemeClr val="bg1">
              <a:alpha val="0"/>
            </a:schemeClr>
          </a:solidFill>
          <a:ln w="9525">
            <a:noFill/>
            <a:miter lim="800000"/>
            <a:headEnd/>
            <a:tailEnd/>
          </a:ln>
        </p:spPr>
      </p:pic>
      <p:pic>
        <p:nvPicPr>
          <p:cNvPr id="45063" name="Picture 9" descr="SARElogo_Northeast"/>
          <p:cNvPicPr>
            <a:picLocks noChangeAspect="1" noChangeArrowheads="1"/>
          </p:cNvPicPr>
          <p:nvPr/>
        </p:nvPicPr>
        <p:blipFill>
          <a:blip r:embed="rId2" cstate="print"/>
          <a:srcRect l="8960" t="7765" r="8321" b="9177"/>
          <a:stretch>
            <a:fillRect/>
          </a:stretch>
        </p:blipFill>
        <p:spPr bwMode="auto">
          <a:xfrm>
            <a:off x="7366000" y="0"/>
            <a:ext cx="1778000" cy="1322388"/>
          </a:xfrm>
          <a:prstGeom prst="rect">
            <a:avLst/>
          </a:prstGeom>
          <a:solidFill>
            <a:schemeClr val="bg1">
              <a:alpha val="0"/>
            </a:schemeClr>
          </a:solidFill>
          <a:ln w="9525">
            <a:noFill/>
            <a:miter lim="800000"/>
            <a:headEnd/>
            <a:tailEnd/>
          </a:ln>
        </p:spPr>
      </p:pic>
      <p:pic>
        <p:nvPicPr>
          <p:cNvPr id="45064" name="Picture 10" descr="SARElogo_Northeast"/>
          <p:cNvPicPr>
            <a:picLocks noChangeAspect="1" noChangeArrowheads="1"/>
          </p:cNvPicPr>
          <p:nvPr/>
        </p:nvPicPr>
        <p:blipFill>
          <a:blip r:embed="rId2" cstate="print"/>
          <a:srcRect l="8960" t="7765" r="8321" b="9177"/>
          <a:stretch>
            <a:fillRect/>
          </a:stretch>
        </p:blipFill>
        <p:spPr bwMode="auto">
          <a:xfrm>
            <a:off x="3632200" y="5535613"/>
            <a:ext cx="1778000" cy="1322387"/>
          </a:xfrm>
          <a:prstGeom prst="rect">
            <a:avLst/>
          </a:prstGeom>
          <a:solidFill>
            <a:schemeClr val="bg1">
              <a:alpha val="0"/>
            </a:schemeClr>
          </a:solidFill>
          <a:ln w="9525">
            <a:noFill/>
            <a:miter lim="800000"/>
            <a:headEnd/>
            <a:tailEnd/>
          </a:ln>
        </p:spPr>
      </p:pic>
      <p:pic>
        <p:nvPicPr>
          <p:cNvPr id="45065" name="Picture 11" descr="lcbplogo.JPG"/>
          <p:cNvPicPr>
            <a:picLocks noChangeAspect="1"/>
          </p:cNvPicPr>
          <p:nvPr/>
        </p:nvPicPr>
        <p:blipFill>
          <a:blip r:embed="rId3" cstate="print"/>
          <a:srcRect/>
          <a:stretch>
            <a:fillRect/>
          </a:stretch>
        </p:blipFill>
        <p:spPr bwMode="auto">
          <a:xfrm>
            <a:off x="5562600" y="0"/>
            <a:ext cx="1524000" cy="1427163"/>
          </a:xfrm>
          <a:prstGeom prst="rect">
            <a:avLst/>
          </a:prstGeom>
          <a:noFill/>
          <a:ln w="9525">
            <a:noFill/>
            <a:miter lim="800000"/>
            <a:headEnd/>
            <a:tailEnd/>
          </a:ln>
        </p:spPr>
      </p:pic>
      <p:pic>
        <p:nvPicPr>
          <p:cNvPr id="45066" name="Picture 12" descr="lcbplogo.JPG"/>
          <p:cNvPicPr>
            <a:picLocks noChangeAspect="1"/>
          </p:cNvPicPr>
          <p:nvPr/>
        </p:nvPicPr>
        <p:blipFill>
          <a:blip r:embed="rId3" cstate="print"/>
          <a:srcRect/>
          <a:stretch>
            <a:fillRect/>
          </a:stretch>
        </p:blipFill>
        <p:spPr bwMode="auto">
          <a:xfrm>
            <a:off x="1905000" y="0"/>
            <a:ext cx="1524000" cy="1427163"/>
          </a:xfrm>
          <a:prstGeom prst="rect">
            <a:avLst/>
          </a:prstGeom>
          <a:noFill/>
          <a:ln w="9525">
            <a:noFill/>
            <a:miter lim="800000"/>
            <a:headEnd/>
            <a:tailEnd/>
          </a:ln>
        </p:spPr>
      </p:pic>
      <p:pic>
        <p:nvPicPr>
          <p:cNvPr id="45067" name="Picture 13" descr="lcbplogo.JPG"/>
          <p:cNvPicPr>
            <a:picLocks noChangeAspect="1"/>
          </p:cNvPicPr>
          <p:nvPr/>
        </p:nvPicPr>
        <p:blipFill>
          <a:blip r:embed="rId3" cstate="print"/>
          <a:srcRect/>
          <a:stretch>
            <a:fillRect/>
          </a:stretch>
        </p:blipFill>
        <p:spPr bwMode="auto">
          <a:xfrm>
            <a:off x="1905000" y="5430838"/>
            <a:ext cx="1524000" cy="1427162"/>
          </a:xfrm>
          <a:prstGeom prst="rect">
            <a:avLst/>
          </a:prstGeom>
          <a:noFill/>
          <a:ln w="9525">
            <a:noFill/>
            <a:miter lim="800000"/>
            <a:headEnd/>
            <a:tailEnd/>
          </a:ln>
        </p:spPr>
      </p:pic>
      <p:pic>
        <p:nvPicPr>
          <p:cNvPr id="45068" name="Picture 14" descr="lcbplogo.JPG"/>
          <p:cNvPicPr>
            <a:picLocks noChangeAspect="1"/>
          </p:cNvPicPr>
          <p:nvPr/>
        </p:nvPicPr>
        <p:blipFill>
          <a:blip r:embed="rId3" cstate="print"/>
          <a:srcRect/>
          <a:stretch>
            <a:fillRect/>
          </a:stretch>
        </p:blipFill>
        <p:spPr bwMode="auto">
          <a:xfrm>
            <a:off x="5638800" y="5430838"/>
            <a:ext cx="1524000" cy="1427162"/>
          </a:xfrm>
          <a:prstGeom prst="rect">
            <a:avLst/>
          </a:prstGeom>
          <a:noFill/>
          <a:ln w="9525">
            <a:noFill/>
            <a:miter lim="800000"/>
            <a:headEnd/>
            <a:tailEnd/>
          </a:ln>
        </p:spPr>
      </p:pic>
    </p:spTree>
  </p:cSld>
  <p:clrMapOvr>
    <a:masterClrMapping/>
  </p:clrMapOvr>
  <p:transition spd="slow">
    <p:wedg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_0014.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0" y="5780782"/>
            <a:ext cx="9144000" cy="1077218"/>
          </a:xfrm>
          <a:prstGeom prst="rect">
            <a:avLst/>
          </a:prstGeom>
          <a:solidFill>
            <a:srgbClr val="00B0F0"/>
          </a:solidFill>
        </p:spPr>
        <p:txBody>
          <a:bodyPr wrap="square" rtlCol="0">
            <a:spAutoFit/>
          </a:bodyPr>
          <a:lstStyle/>
          <a:p>
            <a:r>
              <a:rPr lang="en-US" sz="3200" dirty="0" smtClean="0"/>
              <a:t>Notice that the tine goes into the soil at a</a:t>
            </a:r>
          </a:p>
          <a:p>
            <a:r>
              <a:rPr lang="en-US" sz="3200" dirty="0" smtClean="0"/>
              <a:t> slight angle and comes out straight</a:t>
            </a:r>
            <a:endParaRPr lang="en-US" sz="3200" dirty="0"/>
          </a:p>
        </p:txBody>
      </p:sp>
    </p:spTree>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leastagressive"/>
          <p:cNvPicPr>
            <a:picLocks noGrp="1" noChangeAspect="1" noChangeArrowheads="1"/>
          </p:cNvPicPr>
          <p:nvPr>
            <p:ph sz="half" idx="4294967295"/>
          </p:nvPr>
        </p:nvPicPr>
        <p:blipFill>
          <a:blip r:embed="rId3" cstate="print"/>
          <a:srcRect/>
          <a:stretch>
            <a:fillRect/>
          </a:stretch>
        </p:blipFill>
        <p:spPr>
          <a:xfrm>
            <a:off x="0" y="0"/>
            <a:ext cx="5143500" cy="6858000"/>
          </a:xfrm>
          <a:noFill/>
        </p:spPr>
      </p:pic>
      <p:sp>
        <p:nvSpPr>
          <p:cNvPr id="14339" name="Text Box 4"/>
          <p:cNvSpPr txBox="1">
            <a:spLocks noChangeArrowheads="1"/>
          </p:cNvSpPr>
          <p:nvPr/>
        </p:nvSpPr>
        <p:spPr bwMode="auto">
          <a:xfrm>
            <a:off x="5410200" y="533400"/>
            <a:ext cx="3295650" cy="366713"/>
          </a:xfrm>
          <a:prstGeom prst="rect">
            <a:avLst/>
          </a:prstGeom>
          <a:noFill/>
          <a:ln w="9525">
            <a:noFill/>
            <a:miter lim="800000"/>
            <a:headEnd/>
            <a:tailEnd/>
          </a:ln>
        </p:spPr>
        <p:txBody>
          <a:bodyPr>
            <a:spAutoFit/>
          </a:bodyPr>
          <a:lstStyle/>
          <a:p>
            <a:r>
              <a:rPr lang="en-US" sz="1800" dirty="0"/>
              <a:t>Setting 1 </a:t>
            </a:r>
            <a:r>
              <a:rPr lang="en-US" sz="1800" dirty="0" smtClean="0"/>
              <a:t>(2.5 degrees) </a:t>
            </a:r>
            <a:r>
              <a:rPr lang="en-US" sz="1800" dirty="0"/>
              <a:t>:  </a:t>
            </a:r>
          </a:p>
        </p:txBody>
      </p:sp>
      <p:pic>
        <p:nvPicPr>
          <p:cNvPr id="14340" name="Picture 6" descr="DSC00187"/>
          <p:cNvPicPr>
            <a:picLocks noChangeAspect="1" noChangeArrowheads="1"/>
          </p:cNvPicPr>
          <p:nvPr/>
        </p:nvPicPr>
        <p:blipFill>
          <a:blip r:embed="rId4" cstate="print"/>
          <a:srcRect l="15790" t="21053" r="-2632" b="5263"/>
          <a:stretch>
            <a:fillRect/>
          </a:stretch>
        </p:blipFill>
        <p:spPr bwMode="auto">
          <a:xfrm>
            <a:off x="5638800" y="1905000"/>
            <a:ext cx="2514600" cy="1600200"/>
          </a:xfrm>
          <a:prstGeom prst="rect">
            <a:avLst/>
          </a:prstGeom>
          <a:noFill/>
          <a:ln w="9525">
            <a:noFill/>
            <a:miter lim="800000"/>
            <a:headEnd/>
            <a:tailEnd/>
          </a:ln>
        </p:spPr>
      </p:pic>
      <p:sp>
        <p:nvSpPr>
          <p:cNvPr id="14341" name="Line 7"/>
          <p:cNvSpPr>
            <a:spLocks noChangeShapeType="1"/>
          </p:cNvSpPr>
          <p:nvPr/>
        </p:nvSpPr>
        <p:spPr bwMode="auto">
          <a:xfrm flipH="1">
            <a:off x="6477000" y="1143000"/>
            <a:ext cx="152400" cy="1219200"/>
          </a:xfrm>
          <a:prstGeom prst="line">
            <a:avLst/>
          </a:prstGeom>
          <a:noFill/>
          <a:ln w="38100" cmpd="dbl">
            <a:solidFill>
              <a:srgbClr val="00FFFF"/>
            </a:solidFill>
            <a:round/>
            <a:headEnd type="oval" w="med" len="med"/>
            <a:tailEnd type="stealth" w="lg" len="lg"/>
          </a:ln>
        </p:spPr>
        <p:txBody>
          <a:bodyPr/>
          <a:lstStyle/>
          <a:p>
            <a:endParaRPr lang="en-US"/>
          </a:p>
        </p:txBody>
      </p:sp>
      <p:sp>
        <p:nvSpPr>
          <p:cNvPr id="14342" name="Text Box 8"/>
          <p:cNvSpPr txBox="1">
            <a:spLocks noChangeArrowheads="1"/>
          </p:cNvSpPr>
          <p:nvPr/>
        </p:nvSpPr>
        <p:spPr bwMode="auto">
          <a:xfrm>
            <a:off x="5410200" y="4038600"/>
            <a:ext cx="3352800" cy="1190625"/>
          </a:xfrm>
          <a:prstGeom prst="rect">
            <a:avLst/>
          </a:prstGeom>
          <a:noFill/>
          <a:ln w="9525">
            <a:noFill/>
            <a:miter lim="800000"/>
            <a:headEnd/>
            <a:tailEnd/>
          </a:ln>
        </p:spPr>
        <p:txBody>
          <a:bodyPr>
            <a:spAutoFit/>
          </a:bodyPr>
          <a:lstStyle/>
          <a:p>
            <a:r>
              <a:rPr lang="en-US" sz="1800"/>
              <a:t>More soil disturbance than first setting. </a:t>
            </a:r>
          </a:p>
          <a:p>
            <a:r>
              <a:rPr lang="en-US" sz="1800"/>
              <a:t> Slits a little wider</a:t>
            </a:r>
          </a:p>
          <a:p>
            <a:endParaRPr lang="en-US" sz="18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4" descr="middlesetting"/>
          <p:cNvPicPr>
            <a:picLocks noGrp="1" noChangeAspect="1" noChangeArrowheads="1"/>
          </p:cNvPicPr>
          <p:nvPr>
            <p:ph sz="quarter" idx="4294967295"/>
          </p:nvPr>
        </p:nvPicPr>
        <p:blipFill>
          <a:blip r:embed="rId2" cstate="print"/>
          <a:srcRect/>
          <a:stretch>
            <a:fillRect/>
          </a:stretch>
        </p:blipFill>
        <p:spPr>
          <a:xfrm>
            <a:off x="0" y="0"/>
            <a:ext cx="5143500" cy="6858000"/>
          </a:xfrm>
          <a:noFill/>
        </p:spPr>
      </p:pic>
      <p:sp>
        <p:nvSpPr>
          <p:cNvPr id="15363" name="Text Box 7"/>
          <p:cNvSpPr txBox="1">
            <a:spLocks noChangeArrowheads="1"/>
          </p:cNvSpPr>
          <p:nvPr/>
        </p:nvSpPr>
        <p:spPr bwMode="auto">
          <a:xfrm>
            <a:off x="6172200" y="381000"/>
            <a:ext cx="2659702" cy="369332"/>
          </a:xfrm>
          <a:prstGeom prst="rect">
            <a:avLst/>
          </a:prstGeom>
          <a:noFill/>
          <a:ln w="9525">
            <a:noFill/>
            <a:miter lim="800000"/>
            <a:headEnd/>
            <a:tailEnd/>
          </a:ln>
        </p:spPr>
        <p:txBody>
          <a:bodyPr wrap="none">
            <a:spAutoFit/>
          </a:bodyPr>
          <a:lstStyle/>
          <a:p>
            <a:r>
              <a:rPr lang="en-US" sz="1800" dirty="0"/>
              <a:t>Setting 3 </a:t>
            </a:r>
            <a:r>
              <a:rPr lang="en-US" sz="1800" dirty="0" smtClean="0"/>
              <a:t>(7 ½ degrees)</a:t>
            </a:r>
            <a:endParaRPr lang="en-US" sz="1800" dirty="0"/>
          </a:p>
        </p:txBody>
      </p:sp>
      <p:sp>
        <p:nvSpPr>
          <p:cNvPr id="15364" name="Text Box 9"/>
          <p:cNvSpPr txBox="1">
            <a:spLocks noChangeArrowheads="1"/>
          </p:cNvSpPr>
          <p:nvPr/>
        </p:nvSpPr>
        <p:spPr bwMode="auto">
          <a:xfrm>
            <a:off x="5562600" y="4114800"/>
            <a:ext cx="3295650" cy="641350"/>
          </a:xfrm>
          <a:prstGeom prst="rect">
            <a:avLst/>
          </a:prstGeom>
          <a:noFill/>
          <a:ln w="9525">
            <a:noFill/>
            <a:miter lim="800000"/>
            <a:headEnd/>
            <a:tailEnd/>
          </a:ln>
        </p:spPr>
        <p:txBody>
          <a:bodyPr>
            <a:spAutoFit/>
          </a:bodyPr>
          <a:lstStyle/>
          <a:p>
            <a:r>
              <a:rPr lang="en-US" sz="1800"/>
              <a:t>Slits are wider yet and soil it beginning to tuff.</a:t>
            </a:r>
          </a:p>
        </p:txBody>
      </p:sp>
      <p:pic>
        <p:nvPicPr>
          <p:cNvPr id="15365" name="Picture 6" descr="DSC00187"/>
          <p:cNvPicPr>
            <a:picLocks noChangeAspect="1" noChangeArrowheads="1"/>
          </p:cNvPicPr>
          <p:nvPr/>
        </p:nvPicPr>
        <p:blipFill>
          <a:blip r:embed="rId3" cstate="print"/>
          <a:srcRect l="15790" t="21053" r="-2632" b="5263"/>
          <a:stretch>
            <a:fillRect/>
          </a:stretch>
        </p:blipFill>
        <p:spPr bwMode="auto">
          <a:xfrm>
            <a:off x="5638800" y="1905000"/>
            <a:ext cx="2514600" cy="1600200"/>
          </a:xfrm>
          <a:prstGeom prst="rect">
            <a:avLst/>
          </a:prstGeom>
          <a:noFill/>
          <a:ln w="9525">
            <a:noFill/>
            <a:miter lim="800000"/>
            <a:headEnd/>
            <a:tailEnd/>
          </a:ln>
        </p:spPr>
      </p:pic>
      <p:sp>
        <p:nvSpPr>
          <p:cNvPr id="15366" name="Line 7"/>
          <p:cNvSpPr>
            <a:spLocks noChangeShapeType="1"/>
          </p:cNvSpPr>
          <p:nvPr/>
        </p:nvSpPr>
        <p:spPr bwMode="auto">
          <a:xfrm>
            <a:off x="6629400" y="1143000"/>
            <a:ext cx="304800" cy="1295400"/>
          </a:xfrm>
          <a:prstGeom prst="line">
            <a:avLst/>
          </a:prstGeom>
          <a:noFill/>
          <a:ln w="38100" cmpd="dbl">
            <a:solidFill>
              <a:srgbClr val="00FFFF"/>
            </a:solidFill>
            <a:round/>
            <a:headEnd type="oval" w="med" len="med"/>
            <a:tailEnd type="stealth" w="lg" len="lg"/>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descr="mostagressiveinhay"/>
          <p:cNvPicPr>
            <a:picLocks noGrp="1" noChangeAspect="1" noChangeArrowheads="1"/>
          </p:cNvPicPr>
          <p:nvPr>
            <p:ph sz="quarter" idx="4294967295"/>
          </p:nvPr>
        </p:nvPicPr>
        <p:blipFill>
          <a:blip r:embed="rId2" cstate="print"/>
          <a:srcRect/>
          <a:stretch>
            <a:fillRect/>
          </a:stretch>
        </p:blipFill>
        <p:spPr>
          <a:xfrm>
            <a:off x="0" y="0"/>
            <a:ext cx="5146675" cy="6858000"/>
          </a:xfrm>
          <a:noFill/>
        </p:spPr>
      </p:pic>
      <p:sp>
        <p:nvSpPr>
          <p:cNvPr id="16387" name="Text Box 8"/>
          <p:cNvSpPr txBox="1">
            <a:spLocks noChangeArrowheads="1"/>
          </p:cNvSpPr>
          <p:nvPr/>
        </p:nvSpPr>
        <p:spPr bwMode="auto">
          <a:xfrm>
            <a:off x="6019800" y="381000"/>
            <a:ext cx="2467342" cy="369332"/>
          </a:xfrm>
          <a:prstGeom prst="rect">
            <a:avLst/>
          </a:prstGeom>
          <a:noFill/>
          <a:ln w="9525">
            <a:noFill/>
            <a:miter lim="800000"/>
            <a:headEnd/>
            <a:tailEnd/>
          </a:ln>
        </p:spPr>
        <p:txBody>
          <a:bodyPr wrap="none">
            <a:spAutoFit/>
          </a:bodyPr>
          <a:lstStyle/>
          <a:p>
            <a:r>
              <a:rPr lang="en-US" sz="1800" dirty="0"/>
              <a:t>Setting 4 </a:t>
            </a:r>
            <a:r>
              <a:rPr lang="en-US" sz="1800" dirty="0" smtClean="0"/>
              <a:t>(10 degrees)</a:t>
            </a:r>
            <a:endParaRPr lang="en-US" sz="1800" dirty="0"/>
          </a:p>
        </p:txBody>
      </p:sp>
      <p:sp>
        <p:nvSpPr>
          <p:cNvPr id="16388" name="Text Box 9"/>
          <p:cNvSpPr txBox="1">
            <a:spLocks noChangeArrowheads="1"/>
          </p:cNvSpPr>
          <p:nvPr/>
        </p:nvSpPr>
        <p:spPr bwMode="auto">
          <a:xfrm>
            <a:off x="5410200" y="4724400"/>
            <a:ext cx="3295650" cy="915988"/>
          </a:xfrm>
          <a:prstGeom prst="rect">
            <a:avLst/>
          </a:prstGeom>
          <a:noFill/>
          <a:ln w="9525">
            <a:noFill/>
            <a:miter lim="800000"/>
            <a:headEnd/>
            <a:tailEnd/>
          </a:ln>
        </p:spPr>
        <p:txBody>
          <a:bodyPr>
            <a:spAutoFit/>
          </a:bodyPr>
          <a:lstStyle/>
          <a:p>
            <a:r>
              <a:rPr lang="en-US" sz="1800"/>
              <a:t>Slits widest on this setting.  Soil is being thrown with major disturbance.  </a:t>
            </a:r>
          </a:p>
        </p:txBody>
      </p:sp>
      <p:pic>
        <p:nvPicPr>
          <p:cNvPr id="16389" name="Picture 6" descr="DSC00187"/>
          <p:cNvPicPr>
            <a:picLocks noChangeAspect="1" noChangeArrowheads="1"/>
          </p:cNvPicPr>
          <p:nvPr/>
        </p:nvPicPr>
        <p:blipFill>
          <a:blip r:embed="rId3" cstate="print"/>
          <a:srcRect l="15790" t="21053" r="-2632" b="5263"/>
          <a:stretch>
            <a:fillRect/>
          </a:stretch>
        </p:blipFill>
        <p:spPr bwMode="auto">
          <a:xfrm>
            <a:off x="5638800" y="1905000"/>
            <a:ext cx="2514600" cy="1600200"/>
          </a:xfrm>
          <a:prstGeom prst="rect">
            <a:avLst/>
          </a:prstGeom>
          <a:noFill/>
          <a:ln w="9525">
            <a:noFill/>
            <a:miter lim="800000"/>
            <a:headEnd/>
            <a:tailEnd/>
          </a:ln>
        </p:spPr>
      </p:pic>
      <p:sp>
        <p:nvSpPr>
          <p:cNvPr id="16390" name="Line 7"/>
          <p:cNvSpPr>
            <a:spLocks noChangeShapeType="1"/>
          </p:cNvSpPr>
          <p:nvPr/>
        </p:nvSpPr>
        <p:spPr bwMode="auto">
          <a:xfrm>
            <a:off x="6629400" y="1066800"/>
            <a:ext cx="685800" cy="1447800"/>
          </a:xfrm>
          <a:prstGeom prst="line">
            <a:avLst/>
          </a:prstGeom>
          <a:noFill/>
          <a:ln w="38100" cmpd="dbl">
            <a:solidFill>
              <a:srgbClr val="00FFFF"/>
            </a:solidFill>
            <a:round/>
            <a:headEnd type="oval" w="med" len="med"/>
            <a:tailEnd type="stealth" w="lg" len="lg"/>
          </a:ln>
        </p:spPr>
        <p:txBody>
          <a:bodyP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5"/>
          <p:cNvSpPr>
            <a:spLocks noChangeArrowheads="1"/>
          </p:cNvSpPr>
          <p:nvPr/>
        </p:nvSpPr>
        <p:spPr bwMode="auto">
          <a:xfrm>
            <a:off x="0" y="0"/>
            <a:ext cx="9144000" cy="6740307"/>
          </a:xfrm>
          <a:prstGeom prst="rect">
            <a:avLst/>
          </a:prstGeom>
          <a:noFill/>
          <a:ln w="9525">
            <a:noFill/>
            <a:miter lim="800000"/>
            <a:headEnd/>
            <a:tailEnd/>
          </a:ln>
        </p:spPr>
        <p:txBody>
          <a:bodyPr wrap="square">
            <a:spAutoFit/>
          </a:bodyPr>
          <a:lstStyle/>
          <a:p>
            <a:pPr algn="ctr"/>
            <a:r>
              <a:rPr lang="en-US" sz="4800" dirty="0" smtClean="0">
                <a:latin typeface="Baskerville Old Face" pitchFamily="18" charset="0"/>
              </a:rPr>
              <a:t>The faster you go </a:t>
            </a:r>
          </a:p>
          <a:p>
            <a:pPr algn="ctr"/>
            <a:r>
              <a:rPr lang="en-US" sz="4800" dirty="0" smtClean="0">
                <a:latin typeface="Baskerville Old Face" pitchFamily="18" charset="0"/>
              </a:rPr>
              <a:t>the more </a:t>
            </a:r>
          </a:p>
          <a:p>
            <a:pPr algn="ctr"/>
            <a:r>
              <a:rPr lang="en-US" sz="4800" dirty="0" smtClean="0">
                <a:latin typeface="Baskerville Old Face" pitchFamily="18" charset="0"/>
              </a:rPr>
              <a:t>apt you are to throw soil on </a:t>
            </a:r>
          </a:p>
          <a:p>
            <a:pPr algn="ctr"/>
            <a:r>
              <a:rPr lang="en-US" sz="4800" dirty="0" smtClean="0">
                <a:latin typeface="Baskerville Old Face" pitchFamily="18" charset="0"/>
              </a:rPr>
              <a:t>any setting!</a:t>
            </a:r>
          </a:p>
          <a:p>
            <a:pPr algn="ctr"/>
            <a:endParaRPr lang="en-US" sz="4800" dirty="0" smtClean="0">
              <a:latin typeface="Baskerville Old Face" pitchFamily="18" charset="0"/>
            </a:endParaRPr>
          </a:p>
          <a:p>
            <a:pPr algn="ctr"/>
            <a:r>
              <a:rPr lang="en-US" sz="4800" dirty="0" smtClean="0">
                <a:latin typeface="Baskerville Old Face" pitchFamily="18" charset="0"/>
              </a:rPr>
              <a:t>If you try and aerate </a:t>
            </a:r>
          </a:p>
          <a:p>
            <a:pPr algn="ctr"/>
            <a:r>
              <a:rPr lang="en-US" sz="4800" dirty="0" smtClean="0">
                <a:latin typeface="Baskerville Old Face" pitchFamily="18" charset="0"/>
              </a:rPr>
              <a:t>a </a:t>
            </a:r>
            <a:r>
              <a:rPr lang="en-US" sz="4800" dirty="0" smtClean="0">
                <a:solidFill>
                  <a:schemeClr val="accent6">
                    <a:lumMod val="60000"/>
                    <a:lumOff val="40000"/>
                  </a:schemeClr>
                </a:solidFill>
                <a:latin typeface="Baskerville Old Face" pitchFamily="18" charset="0"/>
              </a:rPr>
              <a:t>WET</a:t>
            </a:r>
            <a:r>
              <a:rPr lang="en-US" sz="4800" dirty="0" smtClean="0">
                <a:latin typeface="Baskerville Old Face" pitchFamily="18" charset="0"/>
              </a:rPr>
              <a:t> field, </a:t>
            </a:r>
          </a:p>
          <a:p>
            <a:pPr algn="ctr"/>
            <a:r>
              <a:rPr lang="en-US" sz="4800" dirty="0" smtClean="0">
                <a:latin typeface="Baskerville Old Face" pitchFamily="18" charset="0"/>
              </a:rPr>
              <a:t>you WILL </a:t>
            </a:r>
          </a:p>
          <a:p>
            <a:pPr algn="ctr"/>
            <a:r>
              <a:rPr lang="en-US" sz="4800" dirty="0" smtClean="0">
                <a:latin typeface="Baskerville Old Face" pitchFamily="18" charset="0"/>
              </a:rPr>
              <a:t>tear it up!</a:t>
            </a:r>
          </a:p>
        </p:txBody>
      </p:sp>
    </p:spTree>
  </p:cSld>
  <p:clrMapOvr>
    <a:masterClrMapping/>
  </p:clrMapOvr>
  <p:transition spd="slow">
    <p:wheel spokes="8"/>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4699</TotalTime>
  <Words>2934</Words>
  <Application>Microsoft Office PowerPoint</Application>
  <PresentationFormat>On-screen Show (4:3)</PresentationFormat>
  <Paragraphs>1293</Paragraphs>
  <Slides>47</Slides>
  <Notes>15</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Default Design</vt:lpstr>
      <vt:lpstr>Results Year 2 Aerator Research</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The Fields and Data</vt:lpstr>
      <vt:lpstr>Slide 18</vt:lpstr>
      <vt:lpstr>Growth Charts West Haven</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Results Year 1 Aerator Research</dc:title>
  <dc:creator>Jennifer</dc:creator>
  <cp:lastModifiedBy>PMNRCD</cp:lastModifiedBy>
  <cp:revision>123</cp:revision>
  <dcterms:created xsi:type="dcterms:W3CDTF">2011-02-22T17:52:03Z</dcterms:created>
  <dcterms:modified xsi:type="dcterms:W3CDTF">2012-11-27T21:58:27Z</dcterms:modified>
</cp:coreProperties>
</file>