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65760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FF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72" y="-714"/>
      </p:cViewPr>
      <p:guideLst>
        <p:guide orient="horz" pos="11520"/>
        <p:guide pos="1612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udent\Downloads\weedsworking%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e\Downloads\weedsworking%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tudent\Downloads\weedsworking%20NEW%20GRAPH.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lgn="ctr">
              <a:defRPr sz="3600"/>
            </a:pPr>
            <a:r>
              <a:rPr lang="en-US" sz="3600">
                <a:latin typeface="Baskerville Old Face" pitchFamily="18" charset="0"/>
              </a:rPr>
              <a:t>Broadleaf Abundance</a:t>
            </a:r>
          </a:p>
        </c:rich>
      </c:tx>
      <c:layout>
        <c:manualLayout>
          <c:xMode val="edge"/>
          <c:yMode val="edge"/>
          <c:x val="0.25152000097210081"/>
          <c:y val="4.5454545454545484E-2"/>
        </c:manualLayout>
      </c:layout>
    </c:title>
    <c:plotArea>
      <c:layout>
        <c:manualLayout>
          <c:layoutTarget val="inner"/>
          <c:xMode val="edge"/>
          <c:yMode val="edge"/>
          <c:x val="0.12489658792650957"/>
          <c:y val="0.18586836481505423"/>
          <c:w val="0.86312270341207364"/>
          <c:h val="0.65798228346456822"/>
        </c:manualLayout>
      </c:layout>
      <c:barChart>
        <c:barDir val="col"/>
        <c:grouping val="clustered"/>
        <c:ser>
          <c:idx val="0"/>
          <c:order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c:spPr>
          <c:dPt>
            <c:idx val="0"/>
            <c:spPr>
              <a:gradFill flip="none" rotWithShape="1">
                <a:gsLst>
                  <a:gs pos="0">
                    <a:srgbClr val="FF9933"/>
                  </a:gs>
                  <a:gs pos="50000">
                    <a:srgbClr val="FFCC00"/>
                  </a:gs>
                  <a:gs pos="100000">
                    <a:srgbClr val="FFCC00"/>
                  </a:gs>
                </a:gsLst>
                <a:lin ang="16200000" scaled="1"/>
                <a:tileRect/>
              </a:gradFill>
              <a:effectLst>
                <a:outerShdw blurRad="50800" dist="38100" dir="2700000" algn="tl" rotWithShape="0">
                  <a:prstClr val="black">
                    <a:alpha val="40000"/>
                  </a:prstClr>
                </a:outerShdw>
              </a:effectLst>
            </c:spPr>
          </c:dPt>
          <c:dPt>
            <c:idx val="1"/>
            <c:spPr>
              <a:gradFill flip="none" rotWithShape="1">
                <a:gsLst>
                  <a:gs pos="0">
                    <a:srgbClr val="FA7D00"/>
                  </a:gs>
                  <a:gs pos="50000">
                    <a:srgbClr val="FF9933"/>
                  </a:gs>
                  <a:gs pos="100000">
                    <a:srgbClr val="FF9900"/>
                  </a:gs>
                </a:gsLst>
                <a:lin ang="16200000" scaled="1"/>
                <a:tileRect/>
              </a:gradFill>
              <a:effectLst>
                <a:outerShdw blurRad="50800" dist="38100" dir="2700000" algn="tl" rotWithShape="0">
                  <a:prstClr val="black">
                    <a:alpha val="40000"/>
                  </a:prstClr>
                </a:outerShdw>
              </a:effectLst>
            </c:spPr>
          </c:dPt>
          <c:dPt>
            <c:idx val="2"/>
            <c:spPr>
              <a:gradFill flip="none" rotWithShape="1">
                <a:gsLst>
                  <a:gs pos="0">
                    <a:srgbClr val="8AAC46"/>
                  </a:gs>
                  <a:gs pos="50000">
                    <a:srgbClr val="9BBB59"/>
                  </a:gs>
                  <a:gs pos="100000">
                    <a:srgbClr val="9BBB59"/>
                  </a:gs>
                </a:gsLst>
                <a:lin ang="16200000" scaled="1"/>
                <a:tileRect/>
              </a:gradFill>
              <a:effectLst>
                <a:outerShdw blurRad="50800" dist="38100" dir="2700000" algn="tl" rotWithShape="0">
                  <a:prstClr val="black">
                    <a:alpha val="40000"/>
                  </a:prstClr>
                </a:outerShdw>
              </a:effectLst>
            </c:spPr>
          </c:dPt>
          <c:dPt>
            <c:idx val="3"/>
            <c:spPr>
              <a:gradFill flip="none" rotWithShape="1">
                <a:gsLst>
                  <a:gs pos="0">
                    <a:srgbClr val="5D7430"/>
                  </a:gs>
                  <a:gs pos="50000">
                    <a:srgbClr val="9BBB59">
                      <a:lumMod val="75000"/>
                    </a:srgbClr>
                  </a:gs>
                  <a:gs pos="100000">
                    <a:srgbClr val="9BBB59">
                      <a:lumMod val="75000"/>
                    </a:srgbClr>
                  </a:gs>
                </a:gsLst>
                <a:lin ang="16200000" scaled="1"/>
                <a:tileRect/>
              </a:gradFill>
              <a:effectLst>
                <a:outerShdw blurRad="50800" dist="38100" dir="2700000" algn="tl" rotWithShape="0">
                  <a:prstClr val="black">
                    <a:alpha val="40000"/>
                  </a:prstClr>
                </a:outerShdw>
              </a:effectLst>
            </c:spPr>
          </c:dPt>
          <c:cat>
            <c:strRef>
              <c:f>(Sheet1!$C$5,Sheet1!$C$9,Sheet1!$C$13,Sheet1!$C$17)</c:f>
              <c:strCache>
                <c:ptCount val="4"/>
                <c:pt idx="0">
                  <c:v>A</c:v>
                </c:pt>
                <c:pt idx="1">
                  <c:v>B</c:v>
                </c:pt>
                <c:pt idx="2">
                  <c:v>C</c:v>
                </c:pt>
                <c:pt idx="3">
                  <c:v>D</c:v>
                </c:pt>
              </c:strCache>
            </c:strRef>
          </c:cat>
          <c:val>
            <c:numRef>
              <c:f>(Sheet1!$AI$5,Sheet1!$AI$9,Sheet1!$AI$13,Sheet1!$AI$17)</c:f>
              <c:numCache>
                <c:formatCode>0.00</c:formatCode>
                <c:ptCount val="4"/>
                <c:pt idx="0">
                  <c:v>6.229166666666667</c:v>
                </c:pt>
                <c:pt idx="1">
                  <c:v>3.2291666666666692</c:v>
                </c:pt>
                <c:pt idx="2">
                  <c:v>1.7500000000000009</c:v>
                </c:pt>
                <c:pt idx="3">
                  <c:v>3</c:v>
                </c:pt>
              </c:numCache>
            </c:numRef>
          </c:val>
        </c:ser>
        <c:axId val="73643136"/>
        <c:axId val="73645056"/>
      </c:barChart>
      <c:catAx>
        <c:axId val="73643136"/>
        <c:scaling>
          <c:orientation val="minMax"/>
        </c:scaling>
        <c:axPos val="b"/>
        <c:title>
          <c:tx>
            <c:rich>
              <a:bodyPr/>
              <a:lstStyle/>
              <a:p>
                <a:pPr>
                  <a:defRPr sz="2000">
                    <a:latin typeface="Arial Unicode MS" pitchFamily="34" charset="-128"/>
                    <a:ea typeface="Arial Unicode MS" pitchFamily="34" charset="-128"/>
                    <a:cs typeface="Arial Unicode MS" pitchFamily="34" charset="-128"/>
                  </a:defRPr>
                </a:pPr>
                <a:r>
                  <a:rPr lang="en-US" sz="2000">
                    <a:latin typeface="Arial Unicode MS" pitchFamily="34" charset="-128"/>
                    <a:ea typeface="Arial Unicode MS" pitchFamily="34" charset="-128"/>
                    <a:cs typeface="Arial Unicode MS" pitchFamily="34" charset="-128"/>
                  </a:rPr>
                  <a:t>Cover Crop Treatment</a:t>
                </a:r>
              </a:p>
            </c:rich>
          </c:tx>
          <c:layout/>
        </c:title>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3645056"/>
        <c:crosses val="autoZero"/>
        <c:auto val="1"/>
        <c:lblAlgn val="ctr"/>
        <c:lblOffset val="100"/>
      </c:catAx>
      <c:valAx>
        <c:axId val="73645056"/>
        <c:scaling>
          <c:orientation val="minMax"/>
        </c:scaling>
        <c:axPos val="l"/>
        <c:majorGridlines/>
        <c:title>
          <c:tx>
            <c:rich>
              <a:bodyPr rot="-5400000" vert="horz"/>
              <a:lstStyle/>
              <a:p>
                <a:pPr>
                  <a:defRPr sz="2000"/>
                </a:pPr>
                <a:r>
                  <a:rPr lang="en-US" sz="2000" dirty="0" smtClean="0">
                    <a:latin typeface="Arial Unicode MS" pitchFamily="34" charset="-128"/>
                    <a:ea typeface="Arial Unicode MS" pitchFamily="34" charset="-128"/>
                    <a:cs typeface="Arial Unicode MS" pitchFamily="34" charset="-128"/>
                  </a:rPr>
                  <a:t>Number of Individuals</a:t>
                </a:r>
              </a:p>
            </c:rich>
          </c:tx>
          <c:layout>
            <c:manualLayout>
              <c:xMode val="edge"/>
              <c:yMode val="edge"/>
              <c:x val="3.0864197530864235E-3"/>
              <c:y val="0.26529507675176939"/>
            </c:manualLayout>
          </c:layout>
        </c:title>
        <c:numFmt formatCode="0.00" sourceLinked="1"/>
        <c:tickLblPos val="nextTo"/>
        <c:txPr>
          <a:bodyPr/>
          <a:lstStyle/>
          <a:p>
            <a:pPr>
              <a:defRPr sz="1800"/>
            </a:pPr>
            <a:endParaRPr lang="en-US"/>
          </a:p>
        </c:txPr>
        <c:crossAx val="73643136"/>
        <c:crosses val="autoZero"/>
        <c:crossBetween val="between"/>
      </c:valAx>
    </c:plotArea>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600"/>
            </a:pPr>
            <a:r>
              <a:rPr lang="en-US" sz="3600">
                <a:latin typeface="Baskerville Old Face" pitchFamily="18" charset="0"/>
              </a:rPr>
              <a:t>Grass</a:t>
            </a:r>
            <a:r>
              <a:rPr lang="en-US" sz="3600" baseline="0">
                <a:latin typeface="Baskerville Old Face" pitchFamily="18" charset="0"/>
              </a:rPr>
              <a:t> Abundance</a:t>
            </a:r>
            <a:endParaRPr lang="en-US" sz="3600">
              <a:latin typeface="Baskerville Old Face" pitchFamily="18" charset="0"/>
            </a:endParaRPr>
          </a:p>
        </c:rich>
      </c:tx>
      <c:layout>
        <c:manualLayout>
          <c:xMode val="edge"/>
          <c:yMode val="edge"/>
          <c:x val="0.29755018469913486"/>
          <c:y val="4.5454545454545463E-2"/>
        </c:manualLayout>
      </c:layout>
    </c:title>
    <c:plotArea>
      <c:layout/>
      <c:barChart>
        <c:barDir val="col"/>
        <c:grouping val="clustered"/>
        <c:ser>
          <c:idx val="0"/>
          <c:order val="0"/>
          <c:spPr>
            <a:gradFill flip="none" rotWithShape="1">
              <a:gsLst>
                <a:gs pos="0">
                  <a:srgbClr val="FF9933"/>
                </a:gs>
                <a:gs pos="50000">
                  <a:srgbClr val="FFC000"/>
                </a:gs>
                <a:gs pos="100000">
                  <a:srgbClr val="FFC000"/>
                </a:gs>
              </a:gsLst>
              <a:lin ang="16200000" scaled="1"/>
              <a:tileRect/>
            </a:gradFill>
          </c:spPr>
          <c:dPt>
            <c:idx val="0"/>
            <c:spPr>
              <a:gradFill flip="none" rotWithShape="1">
                <a:gsLst>
                  <a:gs pos="0">
                    <a:srgbClr val="FF9933"/>
                  </a:gs>
                  <a:gs pos="50000">
                    <a:srgbClr val="FFC000"/>
                  </a:gs>
                  <a:gs pos="100000">
                    <a:srgbClr val="FFC000"/>
                  </a:gs>
                </a:gsLst>
                <a:lin ang="16200000" scaled="1"/>
                <a:tileRect/>
              </a:gradFill>
              <a:effectLst>
                <a:outerShdw blurRad="50800" dist="38100" dir="2700000" algn="tl" rotWithShape="0">
                  <a:prstClr val="black">
                    <a:alpha val="40000"/>
                  </a:prstClr>
                </a:outerShdw>
              </a:effectLst>
            </c:spPr>
          </c:dPt>
          <c:dPt>
            <c:idx val="1"/>
            <c:spPr>
              <a:gradFill flip="none" rotWithShape="1">
                <a:gsLst>
                  <a:gs pos="0">
                    <a:srgbClr val="FA7D00"/>
                  </a:gs>
                  <a:gs pos="50000">
                    <a:srgbClr val="FF9900"/>
                  </a:gs>
                  <a:gs pos="100000">
                    <a:srgbClr val="FF9900"/>
                  </a:gs>
                </a:gsLst>
                <a:lin ang="16200000" scaled="1"/>
                <a:tileRect/>
              </a:gradFill>
              <a:effectLst>
                <a:outerShdw blurRad="50800" dist="38100" dir="2700000" algn="tl" rotWithShape="0">
                  <a:prstClr val="black">
                    <a:alpha val="40000"/>
                  </a:prstClr>
                </a:outerShdw>
              </a:effectLst>
            </c:spPr>
          </c:dPt>
          <c:dPt>
            <c:idx val="2"/>
            <c:spPr>
              <a:gradFill flip="none" rotWithShape="1">
                <a:gsLst>
                  <a:gs pos="0">
                    <a:srgbClr val="698335"/>
                  </a:gs>
                  <a:gs pos="50000">
                    <a:srgbClr val="9BBB59"/>
                  </a:gs>
                  <a:gs pos="100000">
                    <a:schemeClr val="accent3"/>
                  </a:gs>
                </a:gsLst>
                <a:lin ang="16200000" scaled="1"/>
                <a:tileRect/>
              </a:gradFill>
              <a:effectLst>
                <a:outerShdw blurRad="50800" dist="38100" dir="2700000" algn="tl" rotWithShape="0">
                  <a:prstClr val="black">
                    <a:alpha val="40000"/>
                  </a:prstClr>
                </a:outerShdw>
              </a:effectLst>
            </c:spPr>
          </c:dPt>
          <c:dPt>
            <c:idx val="3"/>
            <c:spPr>
              <a:gradFill flip="none" rotWithShape="1">
                <a:gsLst>
                  <a:gs pos="0">
                    <a:srgbClr val="5D7430"/>
                  </a:gs>
                  <a:gs pos="50000">
                    <a:srgbClr val="9BBB59">
                      <a:lumMod val="75000"/>
                    </a:srgbClr>
                  </a:gs>
                  <a:gs pos="100000">
                    <a:schemeClr val="accent3">
                      <a:lumMod val="75000"/>
                    </a:schemeClr>
                  </a:gs>
                </a:gsLst>
                <a:lin ang="16200000" scaled="1"/>
                <a:tileRect/>
              </a:gradFill>
              <a:effectLst>
                <a:outerShdw blurRad="50800" dist="38100" dir="2700000" algn="tl" rotWithShape="0">
                  <a:prstClr val="black">
                    <a:alpha val="40000"/>
                  </a:prstClr>
                </a:outerShdw>
              </a:effectLst>
            </c:spPr>
          </c:dPt>
          <c:cat>
            <c:strRef>
              <c:f>(LCG!$C$117,LCG!$C$139,LCG!$C$166,LCG!$C$195)</c:f>
              <c:strCache>
                <c:ptCount val="4"/>
                <c:pt idx="0">
                  <c:v>A</c:v>
                </c:pt>
                <c:pt idx="1">
                  <c:v>B</c:v>
                </c:pt>
                <c:pt idx="2">
                  <c:v>C</c:v>
                </c:pt>
                <c:pt idx="3">
                  <c:v>D</c:v>
                </c:pt>
              </c:strCache>
            </c:strRef>
          </c:cat>
          <c:val>
            <c:numRef>
              <c:f>(LCG!$F$117,LCG!$F$139,LCG!$F$166,LCG!$F$195)</c:f>
              <c:numCache>
                <c:formatCode>0.00</c:formatCode>
                <c:ptCount val="4"/>
                <c:pt idx="0">
                  <c:v>64.588235294117666</c:v>
                </c:pt>
                <c:pt idx="1">
                  <c:v>76.954545454545467</c:v>
                </c:pt>
                <c:pt idx="2">
                  <c:v>71.407407407407405</c:v>
                </c:pt>
                <c:pt idx="3">
                  <c:v>55.79310344827595</c:v>
                </c:pt>
              </c:numCache>
            </c:numRef>
          </c:val>
        </c:ser>
        <c:axId val="73314688"/>
        <c:axId val="73316608"/>
      </c:barChart>
      <c:catAx>
        <c:axId val="73314688"/>
        <c:scaling>
          <c:orientation val="minMax"/>
        </c:scaling>
        <c:axPos val="b"/>
        <c:title>
          <c:tx>
            <c:rich>
              <a:bodyPr/>
              <a:lstStyle/>
              <a:p>
                <a:pPr>
                  <a:defRPr sz="2000"/>
                </a:pPr>
                <a:r>
                  <a:rPr lang="en-US" sz="2000">
                    <a:latin typeface="Arial Unicode MS" pitchFamily="34" charset="-128"/>
                    <a:ea typeface="Arial Unicode MS" pitchFamily="34" charset="-128"/>
                    <a:cs typeface="Arial Unicode MS" pitchFamily="34" charset="-128"/>
                  </a:rPr>
                  <a:t>Treatment</a:t>
                </a:r>
              </a:p>
            </c:rich>
          </c:tx>
          <c:layout/>
        </c:title>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3316608"/>
        <c:crosses val="autoZero"/>
        <c:auto val="1"/>
        <c:lblAlgn val="ctr"/>
        <c:lblOffset val="100"/>
      </c:catAx>
      <c:valAx>
        <c:axId val="73316608"/>
        <c:scaling>
          <c:orientation val="minMax"/>
        </c:scaling>
        <c:axPos val="l"/>
        <c:majorGridlines/>
        <c:title>
          <c:tx>
            <c:rich>
              <a:bodyPr rot="-5400000" vert="horz"/>
              <a:lstStyle/>
              <a:p>
                <a:pPr>
                  <a:defRPr sz="2000">
                    <a:latin typeface="Arial Unicode MS" pitchFamily="34" charset="-128"/>
                    <a:ea typeface="Arial Unicode MS" pitchFamily="34" charset="-128"/>
                    <a:cs typeface="Arial Unicode MS" pitchFamily="34" charset="-128"/>
                  </a:defRPr>
                </a:pPr>
                <a:r>
                  <a:rPr lang="en-US" sz="2000">
                    <a:latin typeface="Arial Unicode MS" pitchFamily="34" charset="-128"/>
                    <a:ea typeface="Arial Unicode MS" pitchFamily="34" charset="-128"/>
                    <a:cs typeface="Arial Unicode MS" pitchFamily="34" charset="-128"/>
                  </a:rPr>
                  <a:t>Percent Cover</a:t>
                </a:r>
              </a:p>
            </c:rich>
          </c:tx>
          <c:layout/>
        </c:title>
        <c:numFmt formatCode="0" sourceLinked="0"/>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3314688"/>
        <c:crosses val="autoZero"/>
        <c:crossBetween val="between"/>
      </c:valAx>
    </c:plotArea>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3600">
                <a:latin typeface="Baskerville Old Face" pitchFamily="18" charset="0"/>
              </a:rPr>
              <a:t>Broadleaf</a:t>
            </a:r>
          </a:p>
          <a:p>
            <a:pPr>
              <a:defRPr sz="2400"/>
            </a:pPr>
            <a:r>
              <a:rPr lang="en-US" sz="3600">
                <a:latin typeface="Baskerville Old Face" pitchFamily="18" charset="0"/>
              </a:rPr>
              <a:t>Dry Weight</a:t>
            </a:r>
            <a:r>
              <a:rPr lang="en-US" sz="3600" baseline="0">
                <a:latin typeface="Baskerville Old Face" pitchFamily="18" charset="0"/>
              </a:rPr>
              <a:t> Average</a:t>
            </a:r>
            <a:endParaRPr lang="en-US" sz="3600">
              <a:latin typeface="Baskerville Old Face" pitchFamily="18" charset="0"/>
            </a:endParaRPr>
          </a:p>
        </c:rich>
      </c:tx>
      <c:layout/>
    </c:title>
    <c:plotArea>
      <c:layout/>
      <c:scatterChart>
        <c:scatterStyle val="lineMarker"/>
        <c:ser>
          <c:idx val="0"/>
          <c:order val="0"/>
          <c:tx>
            <c:strRef>
              <c:f>'avg rework'!$R$3</c:f>
              <c:strCache>
                <c:ptCount val="1"/>
                <c:pt idx="0">
                  <c:v>A</c:v>
                </c:pt>
              </c:strCache>
            </c:strRef>
          </c:tx>
          <c:spPr>
            <a:ln w="38100">
              <a:solidFill>
                <a:srgbClr val="FFC000"/>
              </a:solidFill>
            </a:ln>
          </c:spPr>
          <c:marker>
            <c:symbol val="square"/>
            <c:size val="8"/>
            <c:spPr>
              <a:solidFill>
                <a:srgbClr val="FFC000"/>
              </a:solidFill>
              <a:ln>
                <a:solidFill>
                  <a:srgbClr val="FFC000"/>
                </a:solidFill>
              </a:ln>
            </c:spPr>
          </c:marker>
          <c:xVal>
            <c:numRef>
              <c:f>'avg rework'!$S$2:$V$2</c:f>
              <c:numCache>
                <c:formatCode>m/d</c:formatCode>
                <c:ptCount val="4"/>
                <c:pt idx="0">
                  <c:v>39630</c:v>
                </c:pt>
                <c:pt idx="1">
                  <c:v>39666</c:v>
                </c:pt>
                <c:pt idx="2">
                  <c:v>39690</c:v>
                </c:pt>
                <c:pt idx="3">
                  <c:v>39735</c:v>
                </c:pt>
              </c:numCache>
            </c:numRef>
          </c:xVal>
          <c:yVal>
            <c:numRef>
              <c:f>'avg rework'!$S$3:$V$3</c:f>
              <c:numCache>
                <c:formatCode>General</c:formatCode>
                <c:ptCount val="4"/>
                <c:pt idx="0">
                  <c:v>0.50833333333333341</c:v>
                </c:pt>
                <c:pt idx="1">
                  <c:v>1.0666666666666667</c:v>
                </c:pt>
                <c:pt idx="2">
                  <c:v>6.2916666666666714</c:v>
                </c:pt>
                <c:pt idx="3">
                  <c:v>3.1749999999999994</c:v>
                </c:pt>
              </c:numCache>
            </c:numRef>
          </c:yVal>
        </c:ser>
        <c:ser>
          <c:idx val="1"/>
          <c:order val="1"/>
          <c:tx>
            <c:strRef>
              <c:f>'avg rework'!$R$4</c:f>
              <c:strCache>
                <c:ptCount val="1"/>
                <c:pt idx="0">
                  <c:v>B</c:v>
                </c:pt>
              </c:strCache>
            </c:strRef>
          </c:tx>
          <c:spPr>
            <a:ln w="38100">
              <a:solidFill>
                <a:schemeClr val="accent6"/>
              </a:solidFill>
            </a:ln>
          </c:spPr>
          <c:marker>
            <c:symbol val="square"/>
            <c:size val="8"/>
            <c:spPr>
              <a:solidFill>
                <a:schemeClr val="accent6"/>
              </a:solidFill>
              <a:ln>
                <a:solidFill>
                  <a:srgbClr val="F79646"/>
                </a:solidFill>
              </a:ln>
            </c:spPr>
          </c:marker>
          <c:xVal>
            <c:numRef>
              <c:f>'avg rework'!$S$2:$V$2</c:f>
              <c:numCache>
                <c:formatCode>m/d</c:formatCode>
                <c:ptCount val="4"/>
                <c:pt idx="0">
                  <c:v>39630</c:v>
                </c:pt>
                <c:pt idx="1">
                  <c:v>39666</c:v>
                </c:pt>
                <c:pt idx="2">
                  <c:v>39690</c:v>
                </c:pt>
                <c:pt idx="3">
                  <c:v>39735</c:v>
                </c:pt>
              </c:numCache>
            </c:numRef>
          </c:xVal>
          <c:yVal>
            <c:numRef>
              <c:f>'avg rework'!$S$4:$V$4</c:f>
              <c:numCache>
                <c:formatCode>General</c:formatCode>
                <c:ptCount val="4"/>
                <c:pt idx="0">
                  <c:v>5.5</c:v>
                </c:pt>
                <c:pt idx="1">
                  <c:v>1.5999999999999988</c:v>
                </c:pt>
                <c:pt idx="2">
                  <c:v>1.3333333333333333</c:v>
                </c:pt>
                <c:pt idx="3">
                  <c:v>7.666666666666667</c:v>
                </c:pt>
              </c:numCache>
            </c:numRef>
          </c:yVal>
        </c:ser>
        <c:ser>
          <c:idx val="2"/>
          <c:order val="2"/>
          <c:tx>
            <c:strRef>
              <c:f>'avg rework'!$R$5</c:f>
              <c:strCache>
                <c:ptCount val="1"/>
                <c:pt idx="0">
                  <c:v>C</c:v>
                </c:pt>
              </c:strCache>
            </c:strRef>
          </c:tx>
          <c:spPr>
            <a:ln w="38100">
              <a:solidFill>
                <a:schemeClr val="accent3"/>
              </a:solidFill>
            </a:ln>
          </c:spPr>
          <c:marker>
            <c:symbol val="square"/>
            <c:size val="8"/>
            <c:spPr>
              <a:solidFill>
                <a:schemeClr val="accent3"/>
              </a:solidFill>
              <a:ln>
                <a:solidFill>
                  <a:srgbClr val="9BBB59"/>
                </a:solidFill>
              </a:ln>
            </c:spPr>
          </c:marker>
          <c:xVal>
            <c:numRef>
              <c:f>'avg rework'!$S$2:$V$2</c:f>
              <c:numCache>
                <c:formatCode>m/d</c:formatCode>
                <c:ptCount val="4"/>
                <c:pt idx="0">
                  <c:v>39630</c:v>
                </c:pt>
                <c:pt idx="1">
                  <c:v>39666</c:v>
                </c:pt>
                <c:pt idx="2">
                  <c:v>39690</c:v>
                </c:pt>
                <c:pt idx="3">
                  <c:v>39735</c:v>
                </c:pt>
              </c:numCache>
            </c:numRef>
          </c:xVal>
          <c:yVal>
            <c:numRef>
              <c:f>'avg rework'!$S$5:$V$5</c:f>
              <c:numCache>
                <c:formatCode>General</c:formatCode>
                <c:ptCount val="4"/>
                <c:pt idx="0">
                  <c:v>1.375</c:v>
                </c:pt>
                <c:pt idx="1">
                  <c:v>0.49166666666666703</c:v>
                </c:pt>
                <c:pt idx="2">
                  <c:v>1.9249999999999998</c:v>
                </c:pt>
                <c:pt idx="3">
                  <c:v>0.76666666666666661</c:v>
                </c:pt>
              </c:numCache>
            </c:numRef>
          </c:yVal>
        </c:ser>
        <c:ser>
          <c:idx val="3"/>
          <c:order val="3"/>
          <c:tx>
            <c:strRef>
              <c:f>'avg rework'!$R$6</c:f>
              <c:strCache>
                <c:ptCount val="1"/>
                <c:pt idx="0">
                  <c:v>D</c:v>
                </c:pt>
              </c:strCache>
            </c:strRef>
          </c:tx>
          <c:spPr>
            <a:ln w="38100">
              <a:solidFill>
                <a:schemeClr val="accent3">
                  <a:lumMod val="75000"/>
                </a:schemeClr>
              </a:solidFill>
            </a:ln>
          </c:spPr>
          <c:marker>
            <c:symbol val="square"/>
            <c:size val="8"/>
            <c:spPr>
              <a:solidFill>
                <a:schemeClr val="accent3">
                  <a:lumMod val="75000"/>
                </a:schemeClr>
              </a:solidFill>
              <a:ln>
                <a:solidFill>
                  <a:srgbClr val="9BBB59">
                    <a:lumMod val="75000"/>
                  </a:srgbClr>
                </a:solidFill>
              </a:ln>
            </c:spPr>
          </c:marker>
          <c:xVal>
            <c:numRef>
              <c:f>'avg rework'!$S$2:$V$2</c:f>
              <c:numCache>
                <c:formatCode>m/d</c:formatCode>
                <c:ptCount val="4"/>
                <c:pt idx="0">
                  <c:v>39630</c:v>
                </c:pt>
                <c:pt idx="1">
                  <c:v>39666</c:v>
                </c:pt>
                <c:pt idx="2">
                  <c:v>39690</c:v>
                </c:pt>
                <c:pt idx="3">
                  <c:v>39735</c:v>
                </c:pt>
              </c:numCache>
            </c:numRef>
          </c:xVal>
          <c:yVal>
            <c:numRef>
              <c:f>'avg rework'!$S$6:$V$6</c:f>
              <c:numCache>
                <c:formatCode>General</c:formatCode>
                <c:ptCount val="4"/>
                <c:pt idx="0">
                  <c:v>0</c:v>
                </c:pt>
                <c:pt idx="1">
                  <c:v>5.5583333333333389</c:v>
                </c:pt>
                <c:pt idx="2">
                  <c:v>4.45</c:v>
                </c:pt>
                <c:pt idx="3">
                  <c:v>6.6000000000000005</c:v>
                </c:pt>
              </c:numCache>
            </c:numRef>
          </c:yVal>
        </c:ser>
        <c:axId val="75452416"/>
        <c:axId val="75454720"/>
      </c:scatterChart>
      <c:valAx>
        <c:axId val="75452416"/>
        <c:scaling>
          <c:orientation val="minMax"/>
        </c:scaling>
        <c:axPos val="b"/>
        <c:title>
          <c:tx>
            <c:rich>
              <a:bodyPr/>
              <a:lstStyle/>
              <a:p>
                <a:pPr>
                  <a:defRPr sz="2000"/>
                </a:pPr>
                <a:r>
                  <a:rPr lang="en-US" sz="2000">
                    <a:latin typeface="Arial Unicode MS" pitchFamily="34" charset="-128"/>
                    <a:ea typeface="Arial Unicode MS" pitchFamily="34" charset="-128"/>
                    <a:cs typeface="Arial Unicode MS" pitchFamily="34" charset="-128"/>
                  </a:rPr>
                  <a:t>Date</a:t>
                </a:r>
              </a:p>
            </c:rich>
          </c:tx>
          <c:layout/>
        </c:title>
        <c:numFmt formatCode="m/d"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454720"/>
        <c:crosses val="autoZero"/>
        <c:crossBetween val="midCat"/>
      </c:valAx>
      <c:valAx>
        <c:axId val="75454720"/>
        <c:scaling>
          <c:orientation val="minMax"/>
        </c:scaling>
        <c:axPos val="l"/>
        <c:majorGridlines/>
        <c:title>
          <c:tx>
            <c:rich>
              <a:bodyPr rot="-5400000" vert="horz"/>
              <a:lstStyle/>
              <a:p>
                <a:pPr>
                  <a:defRPr sz="2000"/>
                </a:pPr>
                <a:r>
                  <a:rPr lang="en-US" sz="2000">
                    <a:latin typeface="Arial Unicode MS" pitchFamily="34" charset="-128"/>
                    <a:ea typeface="Arial Unicode MS" pitchFamily="34" charset="-128"/>
                    <a:cs typeface="Arial Unicode MS" pitchFamily="34" charset="-128"/>
                  </a:rPr>
                  <a:t>Dry Weight (g)</a:t>
                </a:r>
              </a:p>
            </c:rich>
          </c:tx>
          <c:layout/>
        </c:title>
        <c:numFmt formatCode="General"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452416"/>
        <c:crosses val="autoZero"/>
        <c:crossBetween val="midCat"/>
      </c:valAx>
    </c:plotArea>
    <c:legend>
      <c:legendPos val="r"/>
      <c:layout>
        <c:manualLayout>
          <c:xMode val="edge"/>
          <c:yMode val="edge"/>
          <c:x val="0.88658147372643636"/>
          <c:y val="0.26139171627936758"/>
          <c:w val="9.5192803790318525E-2"/>
          <c:h val="0.50873130594745952"/>
        </c:manualLayout>
      </c:layout>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600">
                <a:latin typeface="Baskerville Old Face" pitchFamily="18" charset="0"/>
              </a:rPr>
              <a:t>Grass</a:t>
            </a:r>
            <a:r>
              <a:rPr lang="en-US" sz="3600" baseline="0">
                <a:latin typeface="Baskerville Old Face" pitchFamily="18" charset="0"/>
              </a:rPr>
              <a:t> </a:t>
            </a:r>
          </a:p>
          <a:p>
            <a:pPr>
              <a:defRPr/>
            </a:pPr>
            <a:r>
              <a:rPr lang="en-US" sz="3600" baseline="0">
                <a:latin typeface="Baskerville Old Face" pitchFamily="18" charset="0"/>
              </a:rPr>
              <a:t>Dry Weight Average</a:t>
            </a:r>
            <a:endParaRPr lang="en-US" sz="3600">
              <a:latin typeface="Baskerville Old Face" pitchFamily="18" charset="0"/>
            </a:endParaRPr>
          </a:p>
        </c:rich>
      </c:tx>
      <c:layout/>
    </c:title>
    <c:plotArea>
      <c:layout/>
      <c:scatterChart>
        <c:scatterStyle val="lineMarker"/>
        <c:ser>
          <c:idx val="0"/>
          <c:order val="0"/>
          <c:tx>
            <c:strRef>
              <c:f>'avg rework'!$R$20</c:f>
              <c:strCache>
                <c:ptCount val="1"/>
                <c:pt idx="0">
                  <c:v>A</c:v>
                </c:pt>
              </c:strCache>
            </c:strRef>
          </c:tx>
          <c:spPr>
            <a:ln w="38100">
              <a:solidFill>
                <a:srgbClr val="FFC000"/>
              </a:solidFill>
            </a:ln>
          </c:spPr>
          <c:marker>
            <c:symbol val="square"/>
            <c:size val="8"/>
            <c:spPr>
              <a:solidFill>
                <a:srgbClr val="FFC000"/>
              </a:solidFill>
              <a:ln>
                <a:solidFill>
                  <a:srgbClr val="FFC000"/>
                </a:solidFill>
              </a:ln>
            </c:spPr>
          </c:marker>
          <c:xVal>
            <c:numRef>
              <c:f>'avg rework'!$S$19:$V$19</c:f>
              <c:numCache>
                <c:formatCode>m/d</c:formatCode>
                <c:ptCount val="4"/>
                <c:pt idx="0">
                  <c:v>39630</c:v>
                </c:pt>
                <c:pt idx="1">
                  <c:v>39666</c:v>
                </c:pt>
                <c:pt idx="2">
                  <c:v>39690</c:v>
                </c:pt>
                <c:pt idx="3">
                  <c:v>39735</c:v>
                </c:pt>
              </c:numCache>
            </c:numRef>
          </c:xVal>
          <c:yVal>
            <c:numRef>
              <c:f>'avg rework'!$S$20:$V$20</c:f>
              <c:numCache>
                <c:formatCode>General</c:formatCode>
                <c:ptCount val="4"/>
                <c:pt idx="0">
                  <c:v>0.68333333333333368</c:v>
                </c:pt>
                <c:pt idx="1">
                  <c:v>4.3666666666666663</c:v>
                </c:pt>
                <c:pt idx="2">
                  <c:v>12.258333333333333</c:v>
                </c:pt>
                <c:pt idx="3">
                  <c:v>12.175000000000002</c:v>
                </c:pt>
              </c:numCache>
            </c:numRef>
          </c:yVal>
        </c:ser>
        <c:ser>
          <c:idx val="1"/>
          <c:order val="1"/>
          <c:tx>
            <c:strRef>
              <c:f>'avg rework'!$R$21</c:f>
              <c:strCache>
                <c:ptCount val="1"/>
                <c:pt idx="0">
                  <c:v>B</c:v>
                </c:pt>
              </c:strCache>
            </c:strRef>
          </c:tx>
          <c:spPr>
            <a:ln w="38100">
              <a:solidFill>
                <a:schemeClr val="accent6"/>
              </a:solidFill>
            </a:ln>
          </c:spPr>
          <c:marker>
            <c:symbol val="square"/>
            <c:size val="8"/>
            <c:spPr>
              <a:solidFill>
                <a:schemeClr val="accent6"/>
              </a:solidFill>
              <a:ln>
                <a:solidFill>
                  <a:srgbClr val="F79646"/>
                </a:solidFill>
              </a:ln>
            </c:spPr>
          </c:marker>
          <c:xVal>
            <c:numRef>
              <c:f>'avg rework'!$S$19:$V$19</c:f>
              <c:numCache>
                <c:formatCode>m/d</c:formatCode>
                <c:ptCount val="4"/>
                <c:pt idx="0">
                  <c:v>39630</c:v>
                </c:pt>
                <c:pt idx="1">
                  <c:v>39666</c:v>
                </c:pt>
                <c:pt idx="2">
                  <c:v>39690</c:v>
                </c:pt>
                <c:pt idx="3">
                  <c:v>39735</c:v>
                </c:pt>
              </c:numCache>
            </c:numRef>
          </c:xVal>
          <c:yVal>
            <c:numRef>
              <c:f>'avg rework'!$S$21:$V$21</c:f>
              <c:numCache>
                <c:formatCode>General</c:formatCode>
                <c:ptCount val="4"/>
                <c:pt idx="0">
                  <c:v>2.3749999999999987</c:v>
                </c:pt>
                <c:pt idx="1">
                  <c:v>11.916666666666677</c:v>
                </c:pt>
                <c:pt idx="2">
                  <c:v>15.9</c:v>
                </c:pt>
                <c:pt idx="3">
                  <c:v>15.925000000000002</c:v>
                </c:pt>
              </c:numCache>
            </c:numRef>
          </c:yVal>
        </c:ser>
        <c:ser>
          <c:idx val="2"/>
          <c:order val="2"/>
          <c:tx>
            <c:strRef>
              <c:f>'avg rework'!$R$22</c:f>
              <c:strCache>
                <c:ptCount val="1"/>
                <c:pt idx="0">
                  <c:v>C</c:v>
                </c:pt>
              </c:strCache>
            </c:strRef>
          </c:tx>
          <c:spPr>
            <a:ln w="38100">
              <a:solidFill>
                <a:schemeClr val="accent3"/>
              </a:solidFill>
            </a:ln>
          </c:spPr>
          <c:marker>
            <c:symbol val="square"/>
            <c:size val="8"/>
            <c:spPr>
              <a:solidFill>
                <a:schemeClr val="accent3"/>
              </a:solidFill>
              <a:ln>
                <a:solidFill>
                  <a:srgbClr val="9BBB59"/>
                </a:solidFill>
              </a:ln>
            </c:spPr>
          </c:marker>
          <c:xVal>
            <c:numRef>
              <c:f>'avg rework'!$S$19:$V$19</c:f>
              <c:numCache>
                <c:formatCode>m/d</c:formatCode>
                <c:ptCount val="4"/>
                <c:pt idx="0">
                  <c:v>39630</c:v>
                </c:pt>
                <c:pt idx="1">
                  <c:v>39666</c:v>
                </c:pt>
                <c:pt idx="2">
                  <c:v>39690</c:v>
                </c:pt>
                <c:pt idx="3">
                  <c:v>39735</c:v>
                </c:pt>
              </c:numCache>
            </c:numRef>
          </c:xVal>
          <c:yVal>
            <c:numRef>
              <c:f>'avg rework'!$S$22:$V$22</c:f>
              <c:numCache>
                <c:formatCode>General</c:formatCode>
                <c:ptCount val="4"/>
                <c:pt idx="0">
                  <c:v>0.9583333333333337</c:v>
                </c:pt>
                <c:pt idx="1">
                  <c:v>6.55</c:v>
                </c:pt>
                <c:pt idx="2">
                  <c:v>15.450000000000006</c:v>
                </c:pt>
                <c:pt idx="3">
                  <c:v>11.166666666666677</c:v>
                </c:pt>
              </c:numCache>
            </c:numRef>
          </c:yVal>
        </c:ser>
        <c:ser>
          <c:idx val="3"/>
          <c:order val="3"/>
          <c:tx>
            <c:strRef>
              <c:f>'avg rework'!$R$23</c:f>
              <c:strCache>
                <c:ptCount val="1"/>
                <c:pt idx="0">
                  <c:v>D</c:v>
                </c:pt>
              </c:strCache>
            </c:strRef>
          </c:tx>
          <c:spPr>
            <a:ln w="38100">
              <a:solidFill>
                <a:schemeClr val="accent3">
                  <a:lumMod val="75000"/>
                </a:schemeClr>
              </a:solidFill>
            </a:ln>
          </c:spPr>
          <c:marker>
            <c:symbol val="square"/>
            <c:size val="8"/>
            <c:spPr>
              <a:solidFill>
                <a:schemeClr val="accent3">
                  <a:lumMod val="75000"/>
                </a:schemeClr>
              </a:solidFill>
              <a:ln>
                <a:solidFill>
                  <a:srgbClr val="9BBB59">
                    <a:lumMod val="75000"/>
                  </a:srgbClr>
                </a:solidFill>
              </a:ln>
            </c:spPr>
          </c:marker>
          <c:xVal>
            <c:numRef>
              <c:f>'avg rework'!$S$19:$V$19</c:f>
              <c:numCache>
                <c:formatCode>m/d</c:formatCode>
                <c:ptCount val="4"/>
                <c:pt idx="0">
                  <c:v>39630</c:v>
                </c:pt>
                <c:pt idx="1">
                  <c:v>39666</c:v>
                </c:pt>
                <c:pt idx="2">
                  <c:v>39690</c:v>
                </c:pt>
                <c:pt idx="3">
                  <c:v>39735</c:v>
                </c:pt>
              </c:numCache>
            </c:numRef>
          </c:xVal>
          <c:yVal>
            <c:numRef>
              <c:f>'avg rework'!$S$23:$V$23</c:f>
              <c:numCache>
                <c:formatCode>General</c:formatCode>
                <c:ptCount val="4"/>
                <c:pt idx="0">
                  <c:v>7.5000000000000011E-2</c:v>
                </c:pt>
                <c:pt idx="1">
                  <c:v>7.5</c:v>
                </c:pt>
                <c:pt idx="2">
                  <c:v>19.816666666666684</c:v>
                </c:pt>
                <c:pt idx="3">
                  <c:v>10.858333333333334</c:v>
                </c:pt>
              </c:numCache>
            </c:numRef>
          </c:yVal>
        </c:ser>
        <c:axId val="75518336"/>
        <c:axId val="75520640"/>
      </c:scatterChart>
      <c:valAx>
        <c:axId val="75518336"/>
        <c:scaling>
          <c:orientation val="minMax"/>
        </c:scaling>
        <c:axPos val="b"/>
        <c:title>
          <c:tx>
            <c:rich>
              <a:bodyPr/>
              <a:lstStyle/>
              <a:p>
                <a:pPr>
                  <a:defRPr sz="2000"/>
                </a:pPr>
                <a:r>
                  <a:rPr lang="en-US" sz="2000">
                    <a:latin typeface="Arial Unicode MS" pitchFamily="34" charset="-128"/>
                    <a:ea typeface="Arial Unicode MS" pitchFamily="34" charset="-128"/>
                    <a:cs typeface="Arial Unicode MS" pitchFamily="34" charset="-128"/>
                  </a:rPr>
                  <a:t>Date</a:t>
                </a:r>
              </a:p>
            </c:rich>
          </c:tx>
          <c:layout/>
        </c:title>
        <c:numFmt formatCode="m/d" sourceLinked="1"/>
        <c:tickLblPos val="nextTo"/>
        <c:txPr>
          <a:bodyPr/>
          <a:lstStyle/>
          <a:p>
            <a:pPr>
              <a:defRPr sz="1800"/>
            </a:pPr>
            <a:endParaRPr lang="en-US"/>
          </a:p>
        </c:txPr>
        <c:crossAx val="75520640"/>
        <c:crosses val="autoZero"/>
        <c:crossBetween val="midCat"/>
      </c:valAx>
      <c:valAx>
        <c:axId val="75520640"/>
        <c:scaling>
          <c:orientation val="minMax"/>
        </c:scaling>
        <c:axPos val="l"/>
        <c:majorGridlines/>
        <c:title>
          <c:tx>
            <c:rich>
              <a:bodyPr rot="-5400000" vert="horz"/>
              <a:lstStyle/>
              <a:p>
                <a:pPr>
                  <a:defRPr sz="2000"/>
                </a:pPr>
                <a:r>
                  <a:rPr lang="en-US" sz="2000">
                    <a:latin typeface="Arial Unicode MS" pitchFamily="34" charset="-128"/>
                    <a:ea typeface="Arial Unicode MS" pitchFamily="34" charset="-128"/>
                    <a:cs typeface="Arial Unicode MS" pitchFamily="34" charset="-128"/>
                  </a:rPr>
                  <a:t>Dry Weight (g)</a:t>
                </a:r>
              </a:p>
            </c:rich>
          </c:tx>
          <c:layout/>
        </c:title>
        <c:numFmt formatCode="General" sourceLinked="1"/>
        <c:tickLblPos val="nextTo"/>
        <c:txPr>
          <a:bodyPr/>
          <a:lstStyle/>
          <a:p>
            <a:pPr>
              <a:defRPr sz="1800"/>
            </a:pPr>
            <a:endParaRPr lang="en-US"/>
          </a:p>
        </c:txPr>
        <c:crossAx val="75518336"/>
        <c:crosses val="autoZero"/>
        <c:crossBetween val="midCat"/>
      </c:valAx>
    </c:plotArea>
    <c:legend>
      <c:legendPos val="r"/>
      <c:layout>
        <c:manualLayout>
          <c:xMode val="edge"/>
          <c:yMode val="edge"/>
          <c:x val="0.88765246251148189"/>
          <c:y val="0.27392738204372341"/>
          <c:w val="9.5550863772335029E-2"/>
          <c:h val="0.52357356738858363"/>
        </c:manualLayout>
      </c:layout>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600">
                <a:latin typeface="Baskerville Old Face" pitchFamily="18" charset="0"/>
              </a:rPr>
              <a:t>Cover Crop</a:t>
            </a:r>
          </a:p>
          <a:p>
            <a:pPr>
              <a:defRPr/>
            </a:pPr>
            <a:r>
              <a:rPr lang="en-US" sz="3600">
                <a:latin typeface="Baskerville Old Face" pitchFamily="18" charset="0"/>
              </a:rPr>
              <a:t>Dry Weight Average</a:t>
            </a:r>
          </a:p>
        </c:rich>
      </c:tx>
      <c:layout/>
    </c:title>
    <c:plotArea>
      <c:layout/>
      <c:scatterChart>
        <c:scatterStyle val="lineMarker"/>
        <c:ser>
          <c:idx val="0"/>
          <c:order val="0"/>
          <c:tx>
            <c:strRef>
              <c:f>'avg rework'!$R$34</c:f>
              <c:strCache>
                <c:ptCount val="1"/>
                <c:pt idx="0">
                  <c:v>A</c:v>
                </c:pt>
              </c:strCache>
            </c:strRef>
          </c:tx>
          <c:spPr>
            <a:ln w="38100">
              <a:solidFill>
                <a:srgbClr val="FFC000"/>
              </a:solidFill>
            </a:ln>
          </c:spPr>
          <c:marker>
            <c:symbol val="square"/>
            <c:size val="8"/>
            <c:spPr>
              <a:solidFill>
                <a:srgbClr val="FFC000"/>
              </a:solidFill>
              <a:ln>
                <a:solidFill>
                  <a:srgbClr val="FFC000"/>
                </a:solidFill>
              </a:ln>
            </c:spPr>
          </c:marker>
          <c:xVal>
            <c:numRef>
              <c:f>'avg rework'!$S$33:$V$33</c:f>
              <c:numCache>
                <c:formatCode>m/d</c:formatCode>
                <c:ptCount val="4"/>
                <c:pt idx="0">
                  <c:v>39630</c:v>
                </c:pt>
                <c:pt idx="1">
                  <c:v>39666</c:v>
                </c:pt>
                <c:pt idx="2">
                  <c:v>39690</c:v>
                </c:pt>
                <c:pt idx="3">
                  <c:v>39735</c:v>
                </c:pt>
              </c:numCache>
            </c:numRef>
          </c:xVal>
          <c:yVal>
            <c:numRef>
              <c:f>'avg rework'!$S$34:$V$34</c:f>
              <c:numCache>
                <c:formatCode>General</c:formatCode>
                <c:ptCount val="4"/>
                <c:pt idx="0">
                  <c:v>0</c:v>
                </c:pt>
                <c:pt idx="1">
                  <c:v>0</c:v>
                </c:pt>
                <c:pt idx="2">
                  <c:v>0</c:v>
                </c:pt>
                <c:pt idx="3">
                  <c:v>0</c:v>
                </c:pt>
              </c:numCache>
            </c:numRef>
          </c:yVal>
        </c:ser>
        <c:ser>
          <c:idx val="1"/>
          <c:order val="1"/>
          <c:tx>
            <c:strRef>
              <c:f>'avg rework'!$R$35</c:f>
              <c:strCache>
                <c:ptCount val="1"/>
                <c:pt idx="0">
                  <c:v>B</c:v>
                </c:pt>
              </c:strCache>
            </c:strRef>
          </c:tx>
          <c:spPr>
            <a:ln w="38100">
              <a:solidFill>
                <a:schemeClr val="accent6"/>
              </a:solidFill>
            </a:ln>
          </c:spPr>
          <c:marker>
            <c:symbol val="square"/>
            <c:size val="8"/>
            <c:spPr>
              <a:solidFill>
                <a:schemeClr val="accent6"/>
              </a:solidFill>
              <a:ln>
                <a:solidFill>
                  <a:schemeClr val="accent6"/>
                </a:solidFill>
              </a:ln>
            </c:spPr>
          </c:marker>
          <c:xVal>
            <c:numRef>
              <c:f>'avg rework'!$S$33:$V$33</c:f>
              <c:numCache>
                <c:formatCode>m/d</c:formatCode>
                <c:ptCount val="4"/>
                <c:pt idx="0">
                  <c:v>39630</c:v>
                </c:pt>
                <c:pt idx="1">
                  <c:v>39666</c:v>
                </c:pt>
                <c:pt idx="2">
                  <c:v>39690</c:v>
                </c:pt>
                <c:pt idx="3">
                  <c:v>39735</c:v>
                </c:pt>
              </c:numCache>
            </c:numRef>
          </c:xVal>
          <c:yVal>
            <c:numRef>
              <c:f>'avg rework'!$S$35:$V$35</c:f>
              <c:numCache>
                <c:formatCode>General</c:formatCode>
                <c:ptCount val="4"/>
                <c:pt idx="0">
                  <c:v>21.45</c:v>
                </c:pt>
                <c:pt idx="1">
                  <c:v>12.608333333333333</c:v>
                </c:pt>
                <c:pt idx="2">
                  <c:v>17.541666666666668</c:v>
                </c:pt>
                <c:pt idx="3">
                  <c:v>5.2750000000000004</c:v>
                </c:pt>
              </c:numCache>
            </c:numRef>
          </c:yVal>
        </c:ser>
        <c:ser>
          <c:idx val="2"/>
          <c:order val="2"/>
          <c:tx>
            <c:strRef>
              <c:f>'avg rework'!$R$36</c:f>
              <c:strCache>
                <c:ptCount val="1"/>
                <c:pt idx="0">
                  <c:v>C</c:v>
                </c:pt>
              </c:strCache>
            </c:strRef>
          </c:tx>
          <c:spPr>
            <a:ln w="38100">
              <a:solidFill>
                <a:schemeClr val="accent3"/>
              </a:solidFill>
            </a:ln>
          </c:spPr>
          <c:marker>
            <c:symbol val="square"/>
            <c:size val="8"/>
            <c:spPr>
              <a:solidFill>
                <a:schemeClr val="accent3"/>
              </a:solidFill>
              <a:ln>
                <a:solidFill>
                  <a:srgbClr val="9BBB59"/>
                </a:solidFill>
              </a:ln>
            </c:spPr>
          </c:marker>
          <c:xVal>
            <c:numRef>
              <c:f>'avg rework'!$S$33:$V$33</c:f>
              <c:numCache>
                <c:formatCode>m/d</c:formatCode>
                <c:ptCount val="4"/>
                <c:pt idx="0">
                  <c:v>39630</c:v>
                </c:pt>
                <c:pt idx="1">
                  <c:v>39666</c:v>
                </c:pt>
                <c:pt idx="2">
                  <c:v>39690</c:v>
                </c:pt>
                <c:pt idx="3">
                  <c:v>39735</c:v>
                </c:pt>
              </c:numCache>
            </c:numRef>
          </c:xVal>
          <c:yVal>
            <c:numRef>
              <c:f>'avg rework'!$S$36:$V$36</c:f>
              <c:numCache>
                <c:formatCode>General</c:formatCode>
                <c:ptCount val="4"/>
                <c:pt idx="0">
                  <c:v>16.933333333333294</c:v>
                </c:pt>
                <c:pt idx="1">
                  <c:v>10.950000000000006</c:v>
                </c:pt>
                <c:pt idx="2">
                  <c:v>7.7749999999999995</c:v>
                </c:pt>
                <c:pt idx="3">
                  <c:v>5.2333333333333414</c:v>
                </c:pt>
              </c:numCache>
            </c:numRef>
          </c:yVal>
        </c:ser>
        <c:ser>
          <c:idx val="3"/>
          <c:order val="3"/>
          <c:tx>
            <c:strRef>
              <c:f>'avg rework'!$R$37</c:f>
              <c:strCache>
                <c:ptCount val="1"/>
                <c:pt idx="0">
                  <c:v>D</c:v>
                </c:pt>
              </c:strCache>
            </c:strRef>
          </c:tx>
          <c:spPr>
            <a:ln w="38100">
              <a:solidFill>
                <a:schemeClr val="accent3">
                  <a:lumMod val="75000"/>
                </a:schemeClr>
              </a:solidFill>
            </a:ln>
          </c:spPr>
          <c:marker>
            <c:symbol val="square"/>
            <c:size val="8"/>
            <c:spPr>
              <a:solidFill>
                <a:schemeClr val="accent3">
                  <a:lumMod val="75000"/>
                </a:schemeClr>
              </a:solidFill>
              <a:ln>
                <a:solidFill>
                  <a:srgbClr val="9BBB59">
                    <a:lumMod val="75000"/>
                  </a:srgbClr>
                </a:solidFill>
              </a:ln>
            </c:spPr>
          </c:marker>
          <c:xVal>
            <c:numRef>
              <c:f>'avg rework'!$S$33:$V$33</c:f>
              <c:numCache>
                <c:formatCode>m/d</c:formatCode>
                <c:ptCount val="4"/>
                <c:pt idx="0">
                  <c:v>39630</c:v>
                </c:pt>
                <c:pt idx="1">
                  <c:v>39666</c:v>
                </c:pt>
                <c:pt idx="2">
                  <c:v>39690</c:v>
                </c:pt>
                <c:pt idx="3">
                  <c:v>39735</c:v>
                </c:pt>
              </c:numCache>
            </c:numRef>
          </c:xVal>
          <c:yVal>
            <c:numRef>
              <c:f>'avg rework'!$S$37:$V$37</c:f>
              <c:numCache>
                <c:formatCode>General</c:formatCode>
                <c:ptCount val="4"/>
                <c:pt idx="0">
                  <c:v>0</c:v>
                </c:pt>
                <c:pt idx="1">
                  <c:v>0.28333333333333333</c:v>
                </c:pt>
                <c:pt idx="2">
                  <c:v>0.15833333333333352</c:v>
                </c:pt>
                <c:pt idx="3">
                  <c:v>2.2250000000000001</c:v>
                </c:pt>
              </c:numCache>
            </c:numRef>
          </c:yVal>
        </c:ser>
        <c:axId val="75543296"/>
        <c:axId val="75545600"/>
      </c:scatterChart>
      <c:valAx>
        <c:axId val="75543296"/>
        <c:scaling>
          <c:orientation val="minMax"/>
        </c:scaling>
        <c:axPos val="b"/>
        <c:title>
          <c:tx>
            <c:rich>
              <a:bodyPr/>
              <a:lstStyle/>
              <a:p>
                <a:pPr>
                  <a:defRPr sz="2000"/>
                </a:pPr>
                <a:r>
                  <a:rPr lang="en-US" sz="2000">
                    <a:latin typeface="Arial Unicode MS" pitchFamily="34" charset="-128"/>
                    <a:ea typeface="Arial Unicode MS" pitchFamily="34" charset="-128"/>
                    <a:cs typeface="Arial Unicode MS" pitchFamily="34" charset="-128"/>
                  </a:rPr>
                  <a:t>Date</a:t>
                </a:r>
              </a:p>
            </c:rich>
          </c:tx>
          <c:layout/>
        </c:title>
        <c:numFmt formatCode="m/d"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545600"/>
        <c:crosses val="autoZero"/>
        <c:crossBetween val="midCat"/>
      </c:valAx>
      <c:valAx>
        <c:axId val="75545600"/>
        <c:scaling>
          <c:orientation val="minMax"/>
        </c:scaling>
        <c:axPos val="l"/>
        <c:majorGridlines/>
        <c:title>
          <c:tx>
            <c:rich>
              <a:bodyPr rot="-5400000" vert="horz"/>
              <a:lstStyle/>
              <a:p>
                <a:pPr>
                  <a:defRPr sz="2000"/>
                </a:pPr>
                <a:r>
                  <a:rPr lang="en-US" sz="2000">
                    <a:latin typeface="Arial Unicode MS" pitchFamily="34" charset="-128"/>
                    <a:ea typeface="Arial Unicode MS" pitchFamily="34" charset="-128"/>
                    <a:cs typeface="Arial Unicode MS" pitchFamily="34" charset="-128"/>
                  </a:rPr>
                  <a:t>Dry Weight (g)</a:t>
                </a:r>
              </a:p>
            </c:rich>
          </c:tx>
          <c:layout/>
        </c:title>
        <c:numFmt formatCode="General"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543296"/>
        <c:crosses val="autoZero"/>
        <c:crossBetween val="midCat"/>
      </c:valAx>
    </c:plotArea>
    <c:legend>
      <c:legendPos val="r"/>
      <c:layout>
        <c:manualLayout>
          <c:xMode val="edge"/>
          <c:yMode val="edge"/>
          <c:x val="0.88706872413313054"/>
          <c:y val="0.27809519096096647"/>
          <c:w val="9.5294832518925565E-2"/>
          <c:h val="0.49718643749041175"/>
        </c:manualLayout>
      </c:layout>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600">
                <a:latin typeface="Baskerville Old Face" pitchFamily="18" charset="0"/>
              </a:rPr>
              <a:t>Total</a:t>
            </a:r>
          </a:p>
          <a:p>
            <a:pPr>
              <a:defRPr/>
            </a:pPr>
            <a:r>
              <a:rPr lang="en-US" sz="3600">
                <a:latin typeface="Baskerville Old Face" pitchFamily="18" charset="0"/>
              </a:rPr>
              <a:t>Dry Weight Average</a:t>
            </a:r>
          </a:p>
        </c:rich>
      </c:tx>
      <c:layout/>
    </c:title>
    <c:plotArea>
      <c:layout/>
      <c:scatterChart>
        <c:scatterStyle val="lineMarker"/>
        <c:ser>
          <c:idx val="0"/>
          <c:order val="0"/>
          <c:tx>
            <c:strRef>
              <c:f>'avg rework'!$R$49</c:f>
              <c:strCache>
                <c:ptCount val="1"/>
                <c:pt idx="0">
                  <c:v>A</c:v>
                </c:pt>
              </c:strCache>
            </c:strRef>
          </c:tx>
          <c:spPr>
            <a:ln w="38100">
              <a:solidFill>
                <a:srgbClr val="FFC000"/>
              </a:solidFill>
            </a:ln>
          </c:spPr>
          <c:marker>
            <c:symbol val="square"/>
            <c:size val="8"/>
            <c:spPr>
              <a:solidFill>
                <a:srgbClr val="FFC000"/>
              </a:solidFill>
              <a:ln>
                <a:solidFill>
                  <a:srgbClr val="FFC000"/>
                </a:solidFill>
              </a:ln>
            </c:spPr>
          </c:marker>
          <c:xVal>
            <c:numRef>
              <c:f>'avg rework'!$S$48:$V$48</c:f>
              <c:numCache>
                <c:formatCode>m/d</c:formatCode>
                <c:ptCount val="4"/>
                <c:pt idx="0">
                  <c:v>39630</c:v>
                </c:pt>
                <c:pt idx="1">
                  <c:v>39666</c:v>
                </c:pt>
                <c:pt idx="2">
                  <c:v>39690</c:v>
                </c:pt>
                <c:pt idx="3">
                  <c:v>39735</c:v>
                </c:pt>
              </c:numCache>
            </c:numRef>
          </c:xVal>
          <c:yVal>
            <c:numRef>
              <c:f>'avg rework'!$S$49:$V$49</c:f>
              <c:numCache>
                <c:formatCode>General</c:formatCode>
                <c:ptCount val="4"/>
                <c:pt idx="0">
                  <c:v>1.1916666666666669</c:v>
                </c:pt>
                <c:pt idx="1">
                  <c:v>5.4333333333333425</c:v>
                </c:pt>
                <c:pt idx="2">
                  <c:v>18.55</c:v>
                </c:pt>
                <c:pt idx="3">
                  <c:v>15.350000000000009</c:v>
                </c:pt>
              </c:numCache>
            </c:numRef>
          </c:yVal>
        </c:ser>
        <c:ser>
          <c:idx val="1"/>
          <c:order val="1"/>
          <c:tx>
            <c:strRef>
              <c:f>'avg rework'!$R$50</c:f>
              <c:strCache>
                <c:ptCount val="1"/>
                <c:pt idx="0">
                  <c:v>B</c:v>
                </c:pt>
              </c:strCache>
            </c:strRef>
          </c:tx>
          <c:spPr>
            <a:ln w="38100">
              <a:solidFill>
                <a:schemeClr val="accent6"/>
              </a:solidFill>
            </a:ln>
          </c:spPr>
          <c:marker>
            <c:symbol val="square"/>
            <c:size val="8"/>
            <c:spPr>
              <a:solidFill>
                <a:schemeClr val="accent6"/>
              </a:solidFill>
              <a:ln>
                <a:solidFill>
                  <a:srgbClr val="F79646"/>
                </a:solidFill>
              </a:ln>
            </c:spPr>
          </c:marker>
          <c:xVal>
            <c:numRef>
              <c:f>'avg rework'!$S$48:$V$48</c:f>
              <c:numCache>
                <c:formatCode>m/d</c:formatCode>
                <c:ptCount val="4"/>
                <c:pt idx="0">
                  <c:v>39630</c:v>
                </c:pt>
                <c:pt idx="1">
                  <c:v>39666</c:v>
                </c:pt>
                <c:pt idx="2">
                  <c:v>39690</c:v>
                </c:pt>
                <c:pt idx="3">
                  <c:v>39735</c:v>
                </c:pt>
              </c:numCache>
            </c:numRef>
          </c:xVal>
          <c:yVal>
            <c:numRef>
              <c:f>'avg rework'!$S$50:$V$50</c:f>
              <c:numCache>
                <c:formatCode>General</c:formatCode>
                <c:ptCount val="4"/>
                <c:pt idx="0">
                  <c:v>7.875</c:v>
                </c:pt>
                <c:pt idx="1">
                  <c:v>13.516666666666675</c:v>
                </c:pt>
                <c:pt idx="2">
                  <c:v>17.233333333333295</c:v>
                </c:pt>
                <c:pt idx="3">
                  <c:v>23.591666666666686</c:v>
                </c:pt>
              </c:numCache>
            </c:numRef>
          </c:yVal>
        </c:ser>
        <c:ser>
          <c:idx val="2"/>
          <c:order val="2"/>
          <c:tx>
            <c:strRef>
              <c:f>'avg rework'!$R$51</c:f>
              <c:strCache>
                <c:ptCount val="1"/>
                <c:pt idx="0">
                  <c:v>C</c:v>
                </c:pt>
              </c:strCache>
            </c:strRef>
          </c:tx>
          <c:spPr>
            <a:ln w="38100">
              <a:solidFill>
                <a:schemeClr val="accent3"/>
              </a:solidFill>
            </a:ln>
          </c:spPr>
          <c:marker>
            <c:symbol val="square"/>
            <c:size val="8"/>
            <c:spPr>
              <a:solidFill>
                <a:schemeClr val="accent3"/>
              </a:solidFill>
              <a:ln>
                <a:solidFill>
                  <a:srgbClr val="9BBB59"/>
                </a:solidFill>
              </a:ln>
            </c:spPr>
          </c:marker>
          <c:xVal>
            <c:numRef>
              <c:f>'avg rework'!$S$48:$V$48</c:f>
              <c:numCache>
                <c:formatCode>m/d</c:formatCode>
                <c:ptCount val="4"/>
                <c:pt idx="0">
                  <c:v>39630</c:v>
                </c:pt>
                <c:pt idx="1">
                  <c:v>39666</c:v>
                </c:pt>
                <c:pt idx="2">
                  <c:v>39690</c:v>
                </c:pt>
                <c:pt idx="3">
                  <c:v>39735</c:v>
                </c:pt>
              </c:numCache>
            </c:numRef>
          </c:xVal>
          <c:yVal>
            <c:numRef>
              <c:f>'avg rework'!$S$51:$V$51</c:f>
              <c:numCache>
                <c:formatCode>General</c:formatCode>
                <c:ptCount val="4"/>
                <c:pt idx="0">
                  <c:v>2.3333333333333335</c:v>
                </c:pt>
                <c:pt idx="1">
                  <c:v>7.0416666666666705</c:v>
                </c:pt>
                <c:pt idx="2">
                  <c:v>17.375</c:v>
                </c:pt>
                <c:pt idx="3">
                  <c:v>11.933333333333334</c:v>
                </c:pt>
              </c:numCache>
            </c:numRef>
          </c:yVal>
        </c:ser>
        <c:ser>
          <c:idx val="3"/>
          <c:order val="3"/>
          <c:tx>
            <c:strRef>
              <c:f>'avg rework'!$R$52</c:f>
              <c:strCache>
                <c:ptCount val="1"/>
                <c:pt idx="0">
                  <c:v>D</c:v>
                </c:pt>
              </c:strCache>
            </c:strRef>
          </c:tx>
          <c:spPr>
            <a:ln w="38100">
              <a:solidFill>
                <a:schemeClr val="accent3">
                  <a:lumMod val="75000"/>
                </a:schemeClr>
              </a:solidFill>
            </a:ln>
          </c:spPr>
          <c:marker>
            <c:symbol val="square"/>
            <c:size val="8"/>
            <c:spPr>
              <a:solidFill>
                <a:schemeClr val="accent3">
                  <a:lumMod val="75000"/>
                </a:schemeClr>
              </a:solidFill>
              <a:ln>
                <a:solidFill>
                  <a:srgbClr val="9BBB59">
                    <a:lumMod val="75000"/>
                  </a:srgbClr>
                </a:solidFill>
              </a:ln>
            </c:spPr>
          </c:marker>
          <c:xVal>
            <c:numRef>
              <c:f>'avg rework'!$S$48:$V$48</c:f>
              <c:numCache>
                <c:formatCode>m/d</c:formatCode>
                <c:ptCount val="4"/>
                <c:pt idx="0">
                  <c:v>39630</c:v>
                </c:pt>
                <c:pt idx="1">
                  <c:v>39666</c:v>
                </c:pt>
                <c:pt idx="2">
                  <c:v>39690</c:v>
                </c:pt>
                <c:pt idx="3">
                  <c:v>39735</c:v>
                </c:pt>
              </c:numCache>
            </c:numRef>
          </c:xVal>
          <c:yVal>
            <c:numRef>
              <c:f>'avg rework'!$S$52:$V$52</c:f>
              <c:numCache>
                <c:formatCode>General</c:formatCode>
                <c:ptCount val="4"/>
                <c:pt idx="0">
                  <c:v>7.5000000000000011E-2</c:v>
                </c:pt>
                <c:pt idx="1">
                  <c:v>13.058333333333334</c:v>
                </c:pt>
                <c:pt idx="2">
                  <c:v>24.266666666666666</c:v>
                </c:pt>
                <c:pt idx="3">
                  <c:v>17.458333333333279</c:v>
                </c:pt>
              </c:numCache>
            </c:numRef>
          </c:yVal>
        </c:ser>
        <c:axId val="75416704"/>
        <c:axId val="75419008"/>
      </c:scatterChart>
      <c:valAx>
        <c:axId val="75416704"/>
        <c:scaling>
          <c:orientation val="minMax"/>
        </c:scaling>
        <c:axPos val="b"/>
        <c:title>
          <c:tx>
            <c:rich>
              <a:bodyPr/>
              <a:lstStyle/>
              <a:p>
                <a:pPr>
                  <a:defRPr sz="2000"/>
                </a:pPr>
                <a:r>
                  <a:rPr lang="en-US" sz="2000">
                    <a:latin typeface="Arial Unicode MS" pitchFamily="34" charset="-128"/>
                    <a:ea typeface="Arial Unicode MS" pitchFamily="34" charset="-128"/>
                    <a:cs typeface="Arial Unicode MS" pitchFamily="34" charset="-128"/>
                  </a:rPr>
                  <a:t>Date</a:t>
                </a:r>
              </a:p>
            </c:rich>
          </c:tx>
          <c:layout/>
        </c:title>
        <c:numFmt formatCode="m/d"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419008"/>
        <c:crosses val="autoZero"/>
        <c:crossBetween val="midCat"/>
      </c:valAx>
      <c:valAx>
        <c:axId val="75419008"/>
        <c:scaling>
          <c:orientation val="minMax"/>
        </c:scaling>
        <c:axPos val="l"/>
        <c:majorGridlines/>
        <c:title>
          <c:tx>
            <c:rich>
              <a:bodyPr rot="-5400000" vert="horz"/>
              <a:lstStyle/>
              <a:p>
                <a:pPr>
                  <a:defRPr sz="2000"/>
                </a:pPr>
                <a:r>
                  <a:rPr lang="en-US" sz="2000">
                    <a:latin typeface="Arial Unicode MS" pitchFamily="34" charset="-128"/>
                    <a:ea typeface="Arial Unicode MS" pitchFamily="34" charset="-128"/>
                    <a:cs typeface="Arial Unicode MS" pitchFamily="34" charset="-128"/>
                  </a:rPr>
                  <a:t>Dry Weight (g)</a:t>
                </a:r>
              </a:p>
            </c:rich>
          </c:tx>
          <c:layout/>
        </c:title>
        <c:numFmt formatCode="General" sourceLinked="1"/>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416704"/>
        <c:crosses val="autoZero"/>
        <c:crossBetween val="midCat"/>
      </c:valAx>
    </c:plotArea>
    <c:legend>
      <c:legendPos val="r"/>
      <c:layout>
        <c:manualLayout>
          <c:xMode val="edge"/>
          <c:yMode val="edge"/>
          <c:x val="0.90196351760831561"/>
          <c:y val="0.24299917290390291"/>
          <c:w val="8.2668599479458468E-2"/>
          <c:h val="0.54370377852504315"/>
        </c:manualLayout>
      </c:layout>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chart>
  <c:spPr>
    <a:solidFill>
      <a:schemeClr val="bg1"/>
    </a:solidFill>
    <a:ln w="28575">
      <a:solidFill>
        <a:schemeClr val="accent3">
          <a:lumMod val="75000"/>
        </a:schemeClr>
      </a:solidFill>
    </a:ln>
    <a:effectLst>
      <a:outerShdw blurRad="50800" dist="38100" dir="2700000" algn="tl" rotWithShape="0">
        <a:prstClr val="black">
          <a:alpha val="40000"/>
        </a:prstClr>
      </a:outerShdw>
    </a:effectLst>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600">
                <a:latin typeface="Baskerville Old Face" pitchFamily="18" charset="0"/>
              </a:rPr>
              <a:t>Abundance per</a:t>
            </a:r>
            <a:r>
              <a:rPr lang="en-US" sz="3600" baseline="0">
                <a:latin typeface="Baskerville Old Face" pitchFamily="18" charset="0"/>
              </a:rPr>
              <a:t> Species</a:t>
            </a:r>
          </a:p>
          <a:p>
            <a:pPr>
              <a:defRPr/>
            </a:pPr>
            <a:r>
              <a:rPr lang="en-US" sz="3600" baseline="0">
                <a:latin typeface="Baskerville Old Face" pitchFamily="18" charset="0"/>
              </a:rPr>
              <a:t>(small transect)</a:t>
            </a:r>
            <a:endParaRPr lang="en-US" sz="3600">
              <a:latin typeface="Baskerville Old Face" pitchFamily="18" charset="0"/>
            </a:endParaRPr>
          </a:p>
        </c:rich>
      </c:tx>
      <c:layout/>
    </c:title>
    <c:plotArea>
      <c:layout/>
      <c:barChart>
        <c:barDir val="col"/>
        <c:grouping val="clustered"/>
        <c:ser>
          <c:idx val="0"/>
          <c:order val="0"/>
          <c:tx>
            <c:strRef>
              <c:f>Sheet2!$M$198</c:f>
              <c:strCache>
                <c:ptCount val="1"/>
                <c:pt idx="0">
                  <c:v>A</c:v>
                </c:pt>
              </c:strCache>
            </c:strRef>
          </c:tx>
          <c:spPr>
            <a:gradFill flip="none" rotWithShape="1">
              <a:gsLst>
                <a:gs pos="0">
                  <a:srgbClr val="FBB505"/>
                </a:gs>
                <a:gs pos="50000">
                  <a:srgbClr val="FFCC00"/>
                </a:gs>
                <a:gs pos="100000">
                  <a:srgbClr val="FFCC00"/>
                </a:gs>
              </a:gsLst>
              <a:lin ang="16200000" scaled="1"/>
              <a:tileRect/>
            </a:gradFill>
            <a:effectLst>
              <a:outerShdw blurRad="50800" dist="38100" dir="2700000" algn="tl" rotWithShape="0">
                <a:prstClr val="black">
                  <a:alpha val="40000"/>
                </a:prstClr>
              </a:outerShdw>
            </a:effectLst>
          </c:spPr>
          <c:cat>
            <c:strRef>
              <c:f>Sheet2!$N$197:$Q$197</c:f>
              <c:strCache>
                <c:ptCount val="4"/>
                <c:pt idx="0">
                  <c:v>Erigeron annus</c:v>
                </c:pt>
                <c:pt idx="1">
                  <c:v>Polygonum persicaria</c:v>
                </c:pt>
                <c:pt idx="2">
                  <c:v>Portulaca oleracea</c:v>
                </c:pt>
                <c:pt idx="3">
                  <c:v>Amaranthus retroflexus</c:v>
                </c:pt>
              </c:strCache>
            </c:strRef>
          </c:cat>
          <c:val>
            <c:numRef>
              <c:f>Sheet2!$N$198:$Q$198</c:f>
              <c:numCache>
                <c:formatCode>0.000</c:formatCode>
                <c:ptCount val="4"/>
                <c:pt idx="0">
                  <c:v>0.33333333333333331</c:v>
                </c:pt>
                <c:pt idx="1">
                  <c:v>3.5</c:v>
                </c:pt>
                <c:pt idx="2">
                  <c:v>5.5</c:v>
                </c:pt>
                <c:pt idx="3">
                  <c:v>10.166666666666677</c:v>
                </c:pt>
              </c:numCache>
            </c:numRef>
          </c:val>
        </c:ser>
        <c:ser>
          <c:idx val="1"/>
          <c:order val="1"/>
          <c:tx>
            <c:strRef>
              <c:f>Sheet2!$M$199</c:f>
              <c:strCache>
                <c:ptCount val="1"/>
                <c:pt idx="0">
                  <c:v>B</c:v>
                </c:pt>
              </c:strCache>
            </c:strRef>
          </c:tx>
          <c:spPr>
            <a:gradFill flip="none" rotWithShape="1">
              <a:gsLst>
                <a:gs pos="0">
                  <a:srgbClr val="FA7D00"/>
                </a:gs>
                <a:gs pos="50000">
                  <a:srgbClr val="FF9933"/>
                </a:gs>
                <a:gs pos="100000">
                  <a:srgbClr val="FF9933"/>
                </a:gs>
              </a:gsLst>
              <a:lin ang="16200000" scaled="1"/>
              <a:tileRect/>
            </a:gradFill>
            <a:effectLst>
              <a:outerShdw blurRad="50800" dist="38100" dir="2700000" algn="tl" rotWithShape="0">
                <a:prstClr val="black">
                  <a:alpha val="40000"/>
                </a:prstClr>
              </a:outerShdw>
            </a:effectLst>
          </c:spPr>
          <c:cat>
            <c:strRef>
              <c:f>Sheet2!$N$197:$Q$197</c:f>
              <c:strCache>
                <c:ptCount val="4"/>
                <c:pt idx="0">
                  <c:v>Erigeron annus</c:v>
                </c:pt>
                <c:pt idx="1">
                  <c:v>Polygonum persicaria</c:v>
                </c:pt>
                <c:pt idx="2">
                  <c:v>Portulaca oleracea</c:v>
                </c:pt>
                <c:pt idx="3">
                  <c:v>Amaranthus retroflexus</c:v>
                </c:pt>
              </c:strCache>
            </c:strRef>
          </c:cat>
          <c:val>
            <c:numRef>
              <c:f>Sheet2!$N$199:$Q$199</c:f>
              <c:numCache>
                <c:formatCode>0.000</c:formatCode>
                <c:ptCount val="4"/>
                <c:pt idx="0">
                  <c:v>2.8333333333333335</c:v>
                </c:pt>
                <c:pt idx="1">
                  <c:v>2.3333333333333335</c:v>
                </c:pt>
                <c:pt idx="2">
                  <c:v>2.6666666666666665</c:v>
                </c:pt>
                <c:pt idx="3">
                  <c:v>5.666666666666667</c:v>
                </c:pt>
              </c:numCache>
            </c:numRef>
          </c:val>
        </c:ser>
        <c:ser>
          <c:idx val="2"/>
          <c:order val="2"/>
          <c:tx>
            <c:strRef>
              <c:f>Sheet2!$M$200</c:f>
              <c:strCache>
                <c:ptCount val="1"/>
                <c:pt idx="0">
                  <c:v>C</c:v>
                </c:pt>
              </c:strCache>
            </c:strRef>
          </c:tx>
          <c:spPr>
            <a:gradFill flip="none" rotWithShape="1">
              <a:gsLst>
                <a:gs pos="0">
                  <a:srgbClr val="7C9B3F"/>
                </a:gs>
                <a:gs pos="50000">
                  <a:srgbClr val="9BBB59"/>
                </a:gs>
                <a:gs pos="100000">
                  <a:srgbClr val="9BBB59"/>
                </a:gs>
              </a:gsLst>
              <a:lin ang="16200000" scaled="1"/>
              <a:tileRect/>
            </a:gradFill>
            <a:effectLst>
              <a:outerShdw blurRad="50800" dist="38100" dir="2700000" algn="tl" rotWithShape="0">
                <a:prstClr val="black">
                  <a:alpha val="40000"/>
                </a:prstClr>
              </a:outerShdw>
            </a:effectLst>
          </c:spPr>
          <c:cat>
            <c:strRef>
              <c:f>Sheet2!$N$197:$Q$197</c:f>
              <c:strCache>
                <c:ptCount val="4"/>
                <c:pt idx="0">
                  <c:v>Erigeron annus</c:v>
                </c:pt>
                <c:pt idx="1">
                  <c:v>Polygonum persicaria</c:v>
                </c:pt>
                <c:pt idx="2">
                  <c:v>Portulaca oleracea</c:v>
                </c:pt>
                <c:pt idx="3">
                  <c:v>Amaranthus retroflexus</c:v>
                </c:pt>
              </c:strCache>
            </c:strRef>
          </c:cat>
          <c:val>
            <c:numRef>
              <c:f>Sheet2!$N$200:$Q$200</c:f>
              <c:numCache>
                <c:formatCode>0.000</c:formatCode>
                <c:ptCount val="4"/>
                <c:pt idx="0">
                  <c:v>3.5</c:v>
                </c:pt>
                <c:pt idx="1">
                  <c:v>3</c:v>
                </c:pt>
                <c:pt idx="2">
                  <c:v>1.5</c:v>
                </c:pt>
                <c:pt idx="3">
                  <c:v>2.8333333333333335</c:v>
                </c:pt>
              </c:numCache>
            </c:numRef>
          </c:val>
        </c:ser>
        <c:ser>
          <c:idx val="3"/>
          <c:order val="3"/>
          <c:tx>
            <c:strRef>
              <c:f>Sheet2!$M$201</c:f>
              <c:strCache>
                <c:ptCount val="1"/>
                <c:pt idx="0">
                  <c:v>D</c:v>
                </c:pt>
              </c:strCache>
            </c:strRef>
          </c:tx>
          <c:spPr>
            <a:gradFill flip="none" rotWithShape="1">
              <a:gsLst>
                <a:gs pos="0">
                  <a:srgbClr val="5D7430"/>
                </a:gs>
                <a:gs pos="50000">
                  <a:srgbClr val="9BBB59">
                    <a:lumMod val="75000"/>
                  </a:srgbClr>
                </a:gs>
                <a:gs pos="100000">
                  <a:srgbClr val="9BBB59">
                    <a:lumMod val="75000"/>
                  </a:srgbClr>
                </a:gs>
              </a:gsLst>
              <a:lin ang="16200000" scaled="1"/>
              <a:tileRect/>
            </a:gradFill>
            <a:effectLst>
              <a:outerShdw blurRad="50800" dist="38100" dir="2700000" algn="tl" rotWithShape="0">
                <a:prstClr val="black">
                  <a:alpha val="40000"/>
                </a:prstClr>
              </a:outerShdw>
            </a:effectLst>
          </c:spPr>
          <c:cat>
            <c:strRef>
              <c:f>Sheet2!$N$197:$Q$197</c:f>
              <c:strCache>
                <c:ptCount val="4"/>
                <c:pt idx="0">
                  <c:v>Erigeron annus</c:v>
                </c:pt>
                <c:pt idx="1">
                  <c:v>Polygonum persicaria</c:v>
                </c:pt>
                <c:pt idx="2">
                  <c:v>Portulaca oleracea</c:v>
                </c:pt>
                <c:pt idx="3">
                  <c:v>Amaranthus retroflexus</c:v>
                </c:pt>
              </c:strCache>
            </c:strRef>
          </c:cat>
          <c:val>
            <c:numRef>
              <c:f>Sheet2!$N$201:$Q$201</c:f>
              <c:numCache>
                <c:formatCode>0.000</c:formatCode>
                <c:ptCount val="4"/>
                <c:pt idx="0">
                  <c:v>4.3333333333333393</c:v>
                </c:pt>
                <c:pt idx="1">
                  <c:v>3.6666666666666665</c:v>
                </c:pt>
                <c:pt idx="2">
                  <c:v>0.5</c:v>
                </c:pt>
                <c:pt idx="3">
                  <c:v>0.5</c:v>
                </c:pt>
              </c:numCache>
            </c:numRef>
          </c:val>
        </c:ser>
        <c:axId val="75627136"/>
        <c:axId val="75637504"/>
      </c:barChart>
      <c:catAx>
        <c:axId val="75627136"/>
        <c:scaling>
          <c:orientation val="minMax"/>
        </c:scaling>
        <c:axPos val="b"/>
        <c:title>
          <c:tx>
            <c:rich>
              <a:bodyPr/>
              <a:lstStyle/>
              <a:p>
                <a:pPr>
                  <a:defRPr/>
                </a:pPr>
                <a:r>
                  <a:rPr lang="en-US" sz="2000">
                    <a:latin typeface="Arial Unicode MS" pitchFamily="34" charset="-128"/>
                    <a:ea typeface="Arial Unicode MS" pitchFamily="34" charset="-128"/>
                    <a:cs typeface="Arial Unicode MS" pitchFamily="34" charset="-128"/>
                  </a:rPr>
                  <a:t>Weed Species</a:t>
                </a:r>
              </a:p>
            </c:rich>
          </c:tx>
          <c:layout/>
        </c:title>
        <c:majorTickMark val="none"/>
        <c:tickLblPos val="nextTo"/>
        <c:txPr>
          <a:bodyPr/>
          <a:lstStyle/>
          <a:p>
            <a:pPr>
              <a:defRPr sz="1800" b="0" i="1">
                <a:latin typeface="Arial Unicode MS" pitchFamily="34" charset="-128"/>
                <a:ea typeface="Arial Unicode MS" pitchFamily="34" charset="-128"/>
                <a:cs typeface="Arial Unicode MS" pitchFamily="34" charset="-128"/>
              </a:defRPr>
            </a:pPr>
            <a:endParaRPr lang="en-US"/>
          </a:p>
        </c:txPr>
        <c:crossAx val="75637504"/>
        <c:crosses val="autoZero"/>
        <c:auto val="1"/>
        <c:lblAlgn val="ctr"/>
        <c:lblOffset val="100"/>
      </c:catAx>
      <c:valAx>
        <c:axId val="75637504"/>
        <c:scaling>
          <c:orientation val="minMax"/>
        </c:scaling>
        <c:axPos val="l"/>
        <c:majorGridlines/>
        <c:title>
          <c:tx>
            <c:rich>
              <a:bodyPr rot="-5400000" vert="horz"/>
              <a:lstStyle/>
              <a:p>
                <a:pPr>
                  <a:defRPr/>
                </a:pPr>
                <a:r>
                  <a:rPr lang="en-US" sz="2000">
                    <a:latin typeface="Arial Unicode MS" pitchFamily="34" charset="-128"/>
                    <a:ea typeface="Arial Unicode MS" pitchFamily="34" charset="-128"/>
                    <a:cs typeface="Arial Unicode MS" pitchFamily="34" charset="-128"/>
                  </a:rPr>
                  <a:t>Number of Individuals</a:t>
                </a:r>
              </a:p>
            </c:rich>
          </c:tx>
          <c:layout/>
        </c:title>
        <c:numFmt formatCode="0" sourceLinked="0"/>
        <c:majorTickMark val="none"/>
        <c:tickLblPos val="nextTo"/>
        <c:txPr>
          <a:bodyPr/>
          <a:lstStyle/>
          <a:p>
            <a:pPr>
              <a:defRPr sz="1800">
                <a:latin typeface="Arial Unicode MS" pitchFamily="34" charset="-128"/>
                <a:ea typeface="Arial Unicode MS" pitchFamily="34" charset="-128"/>
                <a:cs typeface="Arial Unicode MS" pitchFamily="34" charset="-128"/>
              </a:defRPr>
            </a:pPr>
            <a:endParaRPr lang="en-US"/>
          </a:p>
        </c:txPr>
        <c:crossAx val="75627136"/>
        <c:crosses val="autoZero"/>
        <c:crossBetween val="between"/>
      </c:valAx>
    </c:plotArea>
    <c:legend>
      <c:legendPos val="r"/>
      <c:layout>
        <c:manualLayout>
          <c:xMode val="edge"/>
          <c:yMode val="edge"/>
          <c:x val="0.91446784776902856"/>
          <c:y val="0.19350794692330126"/>
          <c:w val="7.9219040801717974E-2"/>
          <c:h val="0.64711862911668172"/>
        </c:manualLayout>
      </c:layout>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chart>
  <c:spPr>
    <a:solidFill>
      <a:schemeClr val="bg1"/>
    </a:solidFill>
    <a:ln w="28575">
      <a:solidFill>
        <a:schemeClr val="accent3">
          <a:lumMod val="75000"/>
        </a:schemeClr>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600">
                <a:latin typeface="Baskerville Old Face" pitchFamily="18" charset="0"/>
              </a:rPr>
              <a:t>Abundance per Species </a:t>
            </a:r>
          </a:p>
          <a:p>
            <a:pPr>
              <a:defRPr/>
            </a:pPr>
            <a:r>
              <a:rPr lang="en-US" sz="3600">
                <a:latin typeface="Baskerville Old Face" pitchFamily="18" charset="0"/>
              </a:rPr>
              <a:t>(large</a:t>
            </a:r>
            <a:r>
              <a:rPr lang="en-US" sz="3600" baseline="0">
                <a:latin typeface="Baskerville Old Face" pitchFamily="18" charset="0"/>
              </a:rPr>
              <a:t> transect)</a:t>
            </a:r>
            <a:endParaRPr lang="en-US" sz="3600">
              <a:latin typeface="Baskerville Old Face" pitchFamily="18" charset="0"/>
            </a:endParaRPr>
          </a:p>
        </c:rich>
      </c:tx>
      <c:layout/>
      <c:spPr>
        <a:noFill/>
        <a:ln w="25400">
          <a:noFill/>
        </a:ln>
      </c:spPr>
    </c:title>
    <c:plotArea>
      <c:layout/>
      <c:barChart>
        <c:barDir val="col"/>
        <c:grouping val="clustered"/>
        <c:ser>
          <c:idx val="0"/>
          <c:order val="0"/>
          <c:tx>
            <c:strRef>
              <c:f>[2]Sheet1!$T$3</c:f>
              <c:strCache>
                <c:ptCount val="1"/>
                <c:pt idx="0">
                  <c:v>A</c:v>
                </c:pt>
              </c:strCache>
            </c:strRef>
          </c:tx>
          <c:spPr>
            <a:gradFill flip="none" rotWithShape="1">
              <a:gsLst>
                <a:gs pos="66000">
                  <a:srgbClr val="FFC000"/>
                </a:gs>
                <a:gs pos="100000">
                  <a:srgbClr val="FF9933"/>
                </a:gs>
              </a:gsLst>
              <a:lin ang="5400000" scaled="1"/>
              <a:tileRect/>
            </a:gradFill>
            <a:ln w="25400">
              <a:noFill/>
            </a:ln>
            <a:effectLst>
              <a:outerShdw blurRad="50800" dist="38100" dir="2700000" algn="tl" rotWithShape="0">
                <a:prstClr val="black">
                  <a:alpha val="40000"/>
                </a:prstClr>
              </a:outerShdw>
            </a:effectLst>
          </c:spPr>
          <c:cat>
            <c:strRef>
              <c:f>[2]Sheet1!$S$4:$S$7</c:f>
              <c:strCache>
                <c:ptCount val="4"/>
                <c:pt idx="0">
                  <c:v>Erigeron annus</c:v>
                </c:pt>
                <c:pt idx="1">
                  <c:v>Polygonum persicaria</c:v>
                </c:pt>
                <c:pt idx="2">
                  <c:v>Portulaca oleracea</c:v>
                </c:pt>
                <c:pt idx="3">
                  <c:v>Amaranthus retroflexus</c:v>
                </c:pt>
              </c:strCache>
            </c:strRef>
          </c:cat>
          <c:val>
            <c:numRef>
              <c:f>[2]Sheet1!$T$4:$T$7</c:f>
              <c:numCache>
                <c:formatCode>General</c:formatCode>
                <c:ptCount val="4"/>
                <c:pt idx="0">
                  <c:v>1.0208333333333333</c:v>
                </c:pt>
                <c:pt idx="1">
                  <c:v>6.1874999999999956</c:v>
                </c:pt>
                <c:pt idx="2">
                  <c:v>8.1666666666666767</c:v>
                </c:pt>
                <c:pt idx="3">
                  <c:v>7.895833333333333</c:v>
                </c:pt>
              </c:numCache>
            </c:numRef>
          </c:val>
        </c:ser>
        <c:ser>
          <c:idx val="1"/>
          <c:order val="1"/>
          <c:tx>
            <c:strRef>
              <c:f>[2]Sheet1!$U$3</c:f>
              <c:strCache>
                <c:ptCount val="1"/>
                <c:pt idx="0">
                  <c:v>B</c:v>
                </c:pt>
              </c:strCache>
            </c:strRef>
          </c:tx>
          <c:spPr>
            <a:gradFill flip="none" rotWithShape="1">
              <a:gsLst>
                <a:gs pos="0">
                  <a:srgbClr val="FF9933"/>
                </a:gs>
                <a:gs pos="100000">
                  <a:srgbClr val="FF8001"/>
                </a:gs>
              </a:gsLst>
              <a:lin ang="5400000" scaled="1"/>
              <a:tileRect/>
            </a:gradFill>
            <a:ln w="25400">
              <a:noFill/>
            </a:ln>
            <a:effectLst>
              <a:outerShdw blurRad="50800" dist="38100" dir="2700000" algn="tl" rotWithShape="0">
                <a:prstClr val="black">
                  <a:alpha val="40000"/>
                </a:prstClr>
              </a:outerShdw>
            </a:effectLst>
          </c:spPr>
          <c:cat>
            <c:strRef>
              <c:f>[2]Sheet1!$S$4:$S$7</c:f>
              <c:strCache>
                <c:ptCount val="4"/>
                <c:pt idx="0">
                  <c:v>Erigeron annus</c:v>
                </c:pt>
                <c:pt idx="1">
                  <c:v>Polygonum persicaria</c:v>
                </c:pt>
                <c:pt idx="2">
                  <c:v>Portulaca oleracea</c:v>
                </c:pt>
                <c:pt idx="3">
                  <c:v>Amaranthus retroflexus</c:v>
                </c:pt>
              </c:strCache>
            </c:strRef>
          </c:cat>
          <c:val>
            <c:numRef>
              <c:f>[2]Sheet1!$U$4:$U$7</c:f>
              <c:numCache>
                <c:formatCode>General</c:formatCode>
                <c:ptCount val="4"/>
                <c:pt idx="0">
                  <c:v>7.5416666666666714</c:v>
                </c:pt>
                <c:pt idx="1">
                  <c:v>3.9583333333333335</c:v>
                </c:pt>
                <c:pt idx="2">
                  <c:v>0.10416666666666674</c:v>
                </c:pt>
                <c:pt idx="3">
                  <c:v>0.5</c:v>
                </c:pt>
              </c:numCache>
            </c:numRef>
          </c:val>
        </c:ser>
        <c:ser>
          <c:idx val="2"/>
          <c:order val="2"/>
          <c:tx>
            <c:strRef>
              <c:f>[2]Sheet1!$V$3</c:f>
              <c:strCache>
                <c:ptCount val="1"/>
                <c:pt idx="0">
                  <c:v>C</c:v>
                </c:pt>
              </c:strCache>
            </c:strRef>
          </c:tx>
          <c:spPr>
            <a:gradFill flip="none" rotWithShape="1">
              <a:gsLst>
                <a:gs pos="0">
                  <a:srgbClr val="9BBB59"/>
                </a:gs>
                <a:gs pos="100000">
                  <a:srgbClr val="7C9B3F"/>
                </a:gs>
              </a:gsLst>
              <a:lin ang="5400000" scaled="1"/>
              <a:tileRect/>
            </a:gradFill>
            <a:ln w="25400">
              <a:noFill/>
            </a:ln>
            <a:effectLst>
              <a:outerShdw blurRad="50800" dist="38100" dir="2700000" algn="tl" rotWithShape="0">
                <a:prstClr val="black">
                  <a:alpha val="40000"/>
                </a:prstClr>
              </a:outerShdw>
            </a:effectLst>
          </c:spPr>
          <c:cat>
            <c:strRef>
              <c:f>[2]Sheet1!$S$4:$S$7</c:f>
              <c:strCache>
                <c:ptCount val="4"/>
                <c:pt idx="0">
                  <c:v>Erigeron annus</c:v>
                </c:pt>
                <c:pt idx="1">
                  <c:v>Polygonum persicaria</c:v>
                </c:pt>
                <c:pt idx="2">
                  <c:v>Portulaca oleracea</c:v>
                </c:pt>
                <c:pt idx="3">
                  <c:v>Amaranthus retroflexus</c:v>
                </c:pt>
              </c:strCache>
            </c:strRef>
          </c:cat>
          <c:val>
            <c:numRef>
              <c:f>[2]Sheet1!$V$4:$V$7</c:f>
              <c:numCache>
                <c:formatCode>General</c:formatCode>
                <c:ptCount val="4"/>
                <c:pt idx="0">
                  <c:v>7.2291666666666661</c:v>
                </c:pt>
                <c:pt idx="1">
                  <c:v>5.0624999999999956</c:v>
                </c:pt>
                <c:pt idx="2">
                  <c:v>0.79166666666666652</c:v>
                </c:pt>
                <c:pt idx="3">
                  <c:v>1.9583333333333341</c:v>
                </c:pt>
              </c:numCache>
            </c:numRef>
          </c:val>
        </c:ser>
        <c:ser>
          <c:idx val="3"/>
          <c:order val="3"/>
          <c:tx>
            <c:strRef>
              <c:f>[2]Sheet1!$W$3</c:f>
              <c:strCache>
                <c:ptCount val="1"/>
                <c:pt idx="0">
                  <c:v>D</c:v>
                </c:pt>
              </c:strCache>
            </c:strRef>
          </c:tx>
          <c:spPr>
            <a:gradFill flip="none" rotWithShape="1">
              <a:gsLst>
                <a:gs pos="0">
                  <a:srgbClr val="9BBB59">
                    <a:lumMod val="75000"/>
                  </a:srgbClr>
                </a:gs>
                <a:gs pos="100000">
                  <a:srgbClr val="5A702E"/>
                </a:gs>
              </a:gsLst>
              <a:lin ang="5400000" scaled="1"/>
              <a:tileRect/>
            </a:gradFill>
            <a:ln w="25400">
              <a:noFill/>
            </a:ln>
            <a:effectLst>
              <a:outerShdw blurRad="50800" dist="38100" dir="2700000" algn="tl" rotWithShape="0">
                <a:prstClr val="black">
                  <a:alpha val="40000"/>
                </a:prstClr>
              </a:outerShdw>
            </a:effectLst>
          </c:spPr>
          <c:cat>
            <c:strRef>
              <c:f>[2]Sheet1!$S$4:$S$7</c:f>
              <c:strCache>
                <c:ptCount val="4"/>
                <c:pt idx="0">
                  <c:v>Erigeron annus</c:v>
                </c:pt>
                <c:pt idx="1">
                  <c:v>Polygonum persicaria</c:v>
                </c:pt>
                <c:pt idx="2">
                  <c:v>Portulaca oleracea</c:v>
                </c:pt>
                <c:pt idx="3">
                  <c:v>Amaranthus retroflexus</c:v>
                </c:pt>
              </c:strCache>
            </c:strRef>
          </c:cat>
          <c:val>
            <c:numRef>
              <c:f>[2]Sheet1!$W$4:$W$7</c:f>
              <c:numCache>
                <c:formatCode>General</c:formatCode>
                <c:ptCount val="4"/>
                <c:pt idx="0">
                  <c:v>0.25</c:v>
                </c:pt>
                <c:pt idx="1">
                  <c:v>11.1875</c:v>
                </c:pt>
                <c:pt idx="2">
                  <c:v>8.9583333333333357</c:v>
                </c:pt>
                <c:pt idx="3">
                  <c:v>6.0624999999999964</c:v>
                </c:pt>
              </c:numCache>
            </c:numRef>
          </c:val>
        </c:ser>
        <c:axId val="75774976"/>
        <c:axId val="75785344"/>
      </c:barChart>
      <c:catAx>
        <c:axId val="75774976"/>
        <c:scaling>
          <c:orientation val="minMax"/>
        </c:scaling>
        <c:axPos val="b"/>
        <c:title>
          <c:tx>
            <c:rich>
              <a:bodyPr/>
              <a:lstStyle/>
              <a:p>
                <a:pPr>
                  <a:defRPr/>
                </a:pPr>
                <a:r>
                  <a:rPr lang="en-US" sz="2000">
                    <a:latin typeface="Arial Unicode MS" pitchFamily="34" charset="-128"/>
                    <a:ea typeface="Arial Unicode MS" pitchFamily="34" charset="-128"/>
                    <a:cs typeface="Arial Unicode MS" pitchFamily="34" charset="-128"/>
                  </a:rPr>
                  <a:t>Weed</a:t>
                </a:r>
                <a:r>
                  <a:rPr lang="en-US" sz="2000" baseline="0">
                    <a:latin typeface="Arial Unicode MS" pitchFamily="34" charset="-128"/>
                    <a:ea typeface="Arial Unicode MS" pitchFamily="34" charset="-128"/>
                    <a:cs typeface="Arial Unicode MS" pitchFamily="34" charset="-128"/>
                  </a:rPr>
                  <a:t> Species</a:t>
                </a:r>
                <a:endParaRPr lang="en-US" sz="2000">
                  <a:latin typeface="Arial Unicode MS" pitchFamily="34" charset="-128"/>
                  <a:ea typeface="Arial Unicode MS" pitchFamily="34" charset="-128"/>
                  <a:cs typeface="Arial Unicode MS" pitchFamily="34" charset="-128"/>
                </a:endParaRPr>
              </a:p>
            </c:rich>
          </c:tx>
          <c:layout/>
        </c:title>
        <c:numFmt formatCode="General" sourceLinked="1"/>
        <c:majorTickMark val="none"/>
        <c:tickLblPos val="nextTo"/>
        <c:spPr>
          <a:ln w="3175">
            <a:solidFill>
              <a:srgbClr val="808080"/>
            </a:solidFill>
            <a:prstDash val="solid"/>
          </a:ln>
        </c:spPr>
        <c:txPr>
          <a:bodyPr/>
          <a:lstStyle/>
          <a:p>
            <a:pPr>
              <a:defRPr sz="1800" i="1">
                <a:latin typeface="Arial Unicode MS" pitchFamily="34" charset="-128"/>
                <a:ea typeface="Arial Unicode MS" pitchFamily="34" charset="-128"/>
                <a:cs typeface="Arial Unicode MS" pitchFamily="34" charset="-128"/>
              </a:defRPr>
            </a:pPr>
            <a:endParaRPr lang="en-US"/>
          </a:p>
        </c:txPr>
        <c:crossAx val="75785344"/>
        <c:crosses val="autoZero"/>
        <c:auto val="1"/>
        <c:lblAlgn val="ctr"/>
        <c:lblOffset val="100"/>
      </c:catAx>
      <c:valAx>
        <c:axId val="75785344"/>
        <c:scaling>
          <c:orientation val="minMax"/>
        </c:scaling>
        <c:axPos val="l"/>
        <c:majorGridlines>
          <c:spPr>
            <a:ln w="3175">
              <a:solidFill>
                <a:srgbClr val="808080"/>
              </a:solidFill>
              <a:prstDash val="solid"/>
            </a:ln>
          </c:spPr>
        </c:majorGridlines>
        <c:title>
          <c:tx>
            <c:rich>
              <a:bodyPr rot="-5400000" vert="horz"/>
              <a:lstStyle/>
              <a:p>
                <a:pPr>
                  <a:defRPr/>
                </a:pPr>
                <a:r>
                  <a:rPr lang="en-US" sz="2000">
                    <a:latin typeface="Arial Unicode MS" pitchFamily="34" charset="-128"/>
                    <a:ea typeface="Arial Unicode MS" pitchFamily="34" charset="-128"/>
                    <a:cs typeface="Arial Unicode MS" pitchFamily="34" charset="-128"/>
                  </a:rPr>
                  <a:t>Number</a:t>
                </a:r>
                <a:r>
                  <a:rPr lang="en-US" sz="2000" baseline="0">
                    <a:latin typeface="Arial Unicode MS" pitchFamily="34" charset="-128"/>
                    <a:ea typeface="Arial Unicode MS" pitchFamily="34" charset="-128"/>
                    <a:cs typeface="Arial Unicode MS" pitchFamily="34" charset="-128"/>
                  </a:rPr>
                  <a:t> of Individuals</a:t>
                </a:r>
                <a:endParaRPr lang="en-US" sz="2000">
                  <a:latin typeface="Arial Unicode MS" pitchFamily="34" charset="-128"/>
                  <a:ea typeface="Arial Unicode MS" pitchFamily="34" charset="-128"/>
                  <a:cs typeface="Arial Unicode MS" pitchFamily="34" charset="-128"/>
                </a:endParaRPr>
              </a:p>
            </c:rich>
          </c:tx>
          <c:layout/>
        </c:title>
        <c:numFmt formatCode="General" sourceLinked="1"/>
        <c:majorTickMark val="none"/>
        <c:tickLblPos val="nextTo"/>
        <c:spPr>
          <a:ln w="3175">
            <a:solidFill>
              <a:srgbClr val="808080"/>
            </a:solidFill>
            <a:prstDash val="solid"/>
          </a:ln>
        </c:spPr>
        <c:txPr>
          <a:bodyPr/>
          <a:lstStyle/>
          <a:p>
            <a:pPr>
              <a:defRPr sz="1800">
                <a:latin typeface="Arial Unicode MS" pitchFamily="34" charset="-128"/>
                <a:ea typeface="Arial Unicode MS" pitchFamily="34" charset="-128"/>
                <a:cs typeface="Arial Unicode MS" pitchFamily="34" charset="-128"/>
              </a:defRPr>
            </a:pPr>
            <a:endParaRPr lang="en-US"/>
          </a:p>
        </c:txPr>
        <c:crossAx val="75774976"/>
        <c:crosses val="autoZero"/>
        <c:crossBetween val="between"/>
      </c:valAx>
      <c:spPr>
        <a:solidFill>
          <a:srgbClr val="FFFFFF"/>
        </a:solidFill>
        <a:ln w="25400">
          <a:noFill/>
        </a:ln>
      </c:spPr>
    </c:plotArea>
    <c:legend>
      <c:legendPos val="r"/>
      <c:layout>
        <c:manualLayout>
          <c:xMode val="edge"/>
          <c:yMode val="edge"/>
          <c:x val="0.91158958372524135"/>
          <c:y val="0.22860423955959241"/>
          <c:w val="7.9309164852687034E-2"/>
          <c:h val="0.59852853417823149"/>
        </c:manualLayout>
      </c:layout>
      <c:spPr>
        <a:noFill/>
        <a:ln w="25400">
          <a:noFill/>
        </a:ln>
      </c:spPr>
      <c:txPr>
        <a:bodyPr/>
        <a:lstStyle/>
        <a:p>
          <a:pPr>
            <a:defRPr sz="2400" b="1">
              <a:latin typeface="Arial Unicode MS" pitchFamily="34" charset="-128"/>
              <a:ea typeface="Arial Unicode MS" pitchFamily="34" charset="-128"/>
              <a:cs typeface="Arial Unicode MS" pitchFamily="34" charset="-128"/>
            </a:defRPr>
          </a:pPr>
          <a:endParaRPr lang="en-US"/>
        </a:p>
      </c:txPr>
    </c:legend>
    <c:plotVisOnly val="1"/>
    <c:dispBlanksAs val="gap"/>
  </c:chart>
  <c:spPr>
    <a:solidFill>
      <a:schemeClr val="bg1"/>
    </a:solidFill>
    <a:ln w="28575">
      <a:solidFill>
        <a:schemeClr val="accent3">
          <a:lumMod val="75000"/>
        </a:schemeClr>
      </a:solidFill>
      <a:prstDash val="solid"/>
    </a:ln>
    <a:effectLst>
      <a:outerShdw blurRad="50800" dist="38100" dir="2700000" algn="tl" rotWithShape="0">
        <a:prstClr val="black">
          <a:alpha val="40000"/>
        </a:prstClr>
      </a:outerShdw>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FBAF2-A47A-4FD2-A2E3-AB210C96A2FB}" type="datetimeFigureOut">
              <a:rPr lang="en-US" smtClean="0"/>
              <a:pPr/>
              <a:t>12/10/2012</a:t>
            </a:fld>
            <a:endParaRPr lang="en-US"/>
          </a:p>
        </p:txBody>
      </p:sp>
      <p:sp>
        <p:nvSpPr>
          <p:cNvPr id="4" name="Slide Image Placeholder 3"/>
          <p:cNvSpPr>
            <a:spLocks noGrp="1" noRot="1" noChangeAspect="1"/>
          </p:cNvSpPr>
          <p:nvPr>
            <p:ph type="sldImg" idx="2"/>
          </p:nvPr>
        </p:nvSpPr>
        <p:spPr>
          <a:xfrm>
            <a:off x="1028700" y="685800"/>
            <a:ext cx="4800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8919D-3E0B-436E-9BC6-789693AD8D35}" type="slidenum">
              <a:rPr lang="en-US" smtClean="0"/>
              <a:pPr/>
              <a:t>‹#›</a:t>
            </a:fld>
            <a:endParaRPr lang="en-US"/>
          </a:p>
        </p:txBody>
      </p:sp>
    </p:spTree>
    <p:extLst>
      <p:ext uri="{BB962C8B-B14F-4D97-AF65-F5344CB8AC3E}">
        <p14:creationId xmlns:p14="http://schemas.microsoft.com/office/powerpoint/2010/main" xmlns="" val="3748406468"/>
      </p:ext>
    </p:extLst>
  </p:cSld>
  <p:clrMap bg1="lt1" tx1="dk1" bg2="lt2" tx2="dk2" accent1="accent1" accent2="accent2" accent3="accent3" accent4="accent4" accent5="accent5" accent6="accent6" hlink="hlink" folHlink="folHlink"/>
  <p:notesStyle>
    <a:lvl1pPr marL="0" algn="l" defTabSz="5016124" rtl="0" eaLnBrk="1" latinLnBrk="0" hangingPunct="1">
      <a:defRPr sz="6600" kern="1200">
        <a:solidFill>
          <a:schemeClr val="tx1"/>
        </a:solidFill>
        <a:latin typeface="+mn-lt"/>
        <a:ea typeface="+mn-ea"/>
        <a:cs typeface="+mn-cs"/>
      </a:defRPr>
    </a:lvl1pPr>
    <a:lvl2pPr marL="2508062" algn="l" defTabSz="5016124" rtl="0" eaLnBrk="1" latinLnBrk="0" hangingPunct="1">
      <a:defRPr sz="6600" kern="1200">
        <a:solidFill>
          <a:schemeClr val="tx1"/>
        </a:solidFill>
        <a:latin typeface="+mn-lt"/>
        <a:ea typeface="+mn-ea"/>
        <a:cs typeface="+mn-cs"/>
      </a:defRPr>
    </a:lvl2pPr>
    <a:lvl3pPr marL="5016124" algn="l" defTabSz="5016124" rtl="0" eaLnBrk="1" latinLnBrk="0" hangingPunct="1">
      <a:defRPr sz="6600" kern="1200">
        <a:solidFill>
          <a:schemeClr val="tx1"/>
        </a:solidFill>
        <a:latin typeface="+mn-lt"/>
        <a:ea typeface="+mn-ea"/>
        <a:cs typeface="+mn-cs"/>
      </a:defRPr>
    </a:lvl3pPr>
    <a:lvl4pPr marL="7524186" algn="l" defTabSz="5016124" rtl="0" eaLnBrk="1" latinLnBrk="0" hangingPunct="1">
      <a:defRPr sz="6600" kern="1200">
        <a:solidFill>
          <a:schemeClr val="tx1"/>
        </a:solidFill>
        <a:latin typeface="+mn-lt"/>
        <a:ea typeface="+mn-ea"/>
        <a:cs typeface="+mn-cs"/>
      </a:defRPr>
    </a:lvl4pPr>
    <a:lvl5pPr marL="10032248" algn="l" defTabSz="5016124" rtl="0" eaLnBrk="1" latinLnBrk="0" hangingPunct="1">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919D-3E0B-436E-9BC6-789693AD8D35}" type="slidenum">
              <a:rPr lang="en-US" smtClean="0"/>
              <a:pPr/>
              <a:t>1</a:t>
            </a:fld>
            <a:endParaRPr lang="en-US"/>
          </a:p>
        </p:txBody>
      </p:sp>
    </p:spTree>
    <p:extLst>
      <p:ext uri="{BB962C8B-B14F-4D97-AF65-F5344CB8AC3E}">
        <p14:creationId xmlns:p14="http://schemas.microsoft.com/office/powerpoint/2010/main" xmlns="" val="170180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2594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374226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7814739"/>
            <a:ext cx="64514733"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7814739"/>
            <a:ext cx="192708527"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294315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185016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502472"/>
            <a:ext cx="4352544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285446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45516800"/>
            <a:ext cx="128611627"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45516800"/>
            <a:ext cx="128611633"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136103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187269"/>
            <a:ext cx="22633940"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6012143" y="11599333"/>
            <a:ext cx="22633940"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285463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8241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980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456267"/>
            <a:ext cx="16846553" cy="619760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20020280" y="1456269"/>
            <a:ext cx="28625800"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7653869"/>
            <a:ext cx="16846553"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230847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268133"/>
            <a:ext cx="30723840" cy="2194560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2BB8C-06F9-4CFA-AF64-211C0F93C457}"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17713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534403"/>
            <a:ext cx="46085760" cy="24138469"/>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3900536"/>
            <a:ext cx="11948160" cy="1947333"/>
          </a:xfrm>
          <a:prstGeom prst="rect">
            <a:avLst/>
          </a:prstGeom>
        </p:spPr>
        <p:txBody>
          <a:bodyPr vert="horz" lIns="501612" tIns="250806" rIns="501612" bIns="250806" rtlCol="0" anchor="ctr"/>
          <a:lstStyle>
            <a:lvl1pPr algn="l">
              <a:defRPr sz="6600">
                <a:solidFill>
                  <a:schemeClr val="tx1">
                    <a:tint val="75000"/>
                  </a:schemeClr>
                </a:solidFill>
              </a:defRPr>
            </a:lvl1pPr>
          </a:lstStyle>
          <a:p>
            <a:fld id="{53E2BB8C-06F9-4CFA-AF64-211C0F93C457}" type="datetimeFigureOut">
              <a:rPr lang="en-US" smtClean="0"/>
              <a:pPr/>
              <a:t>12/10/2012</a:t>
            </a:fld>
            <a:endParaRPr lang="en-US"/>
          </a:p>
        </p:txBody>
      </p:sp>
      <p:sp>
        <p:nvSpPr>
          <p:cNvPr id="5" name="Footer Placeholder 4"/>
          <p:cNvSpPr>
            <a:spLocks noGrp="1"/>
          </p:cNvSpPr>
          <p:nvPr>
            <p:ph type="ftr" sz="quarter" idx="3"/>
          </p:nvPr>
        </p:nvSpPr>
        <p:spPr>
          <a:xfrm>
            <a:off x="17495520" y="33900536"/>
            <a:ext cx="16215360" cy="1947333"/>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900536"/>
            <a:ext cx="11948160" cy="1947333"/>
          </a:xfrm>
          <a:prstGeom prst="rect">
            <a:avLst/>
          </a:prstGeom>
        </p:spPr>
        <p:txBody>
          <a:bodyPr vert="horz" lIns="501612" tIns="250806" rIns="501612" bIns="250806" rtlCol="0" anchor="ctr"/>
          <a:lstStyle>
            <a:lvl1pPr algn="r">
              <a:defRPr sz="6600">
                <a:solidFill>
                  <a:schemeClr val="tx1">
                    <a:tint val="75000"/>
                  </a:schemeClr>
                </a:solidFill>
              </a:defRPr>
            </a:lvl1pPr>
          </a:lstStyle>
          <a:p>
            <a:fld id="{52ADE5F6-53BA-4371-B5BF-BDFC9DB3F68C}" type="slidenum">
              <a:rPr lang="en-US" smtClean="0"/>
              <a:pPr/>
              <a:t>‹#›</a:t>
            </a:fld>
            <a:endParaRPr lang="en-US"/>
          </a:p>
        </p:txBody>
      </p:sp>
    </p:spTree>
    <p:extLst>
      <p:ext uri="{BB962C8B-B14F-4D97-AF65-F5344CB8AC3E}">
        <p14:creationId xmlns:p14="http://schemas.microsoft.com/office/powerpoint/2010/main" xmlns="" val="413936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5.xml"/><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chart" Target="../charts/chart4.xml"/><Relationship Id="rId17" Type="http://schemas.openxmlformats.org/officeDocument/2006/relationships/image" Target="../media/image7.gif"/><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chart" Target="../charts/chart8.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hart" Target="../charts/chart3.xml"/><Relationship Id="rId24"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chart" Target="../charts/chart7.xml"/><Relationship Id="rId23" Type="http://schemas.openxmlformats.org/officeDocument/2006/relationships/image" Target="../media/image13.png"/><Relationship Id="rId10" Type="http://schemas.openxmlformats.org/officeDocument/2006/relationships/chart" Target="../charts/chart2.xml"/><Relationship Id="rId19"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chart" Target="../charts/chart6.xml"/><Relationship Id="rId22" Type="http://schemas.openxmlformats.org/officeDocument/2006/relationships/image" Target="../media/image12.png"/><Relationship Id="rId27"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5000">
              <a:srgbClr val="FFC000"/>
            </a:gs>
            <a:gs pos="75000">
              <a:srgbClr val="FF9900"/>
            </a:gs>
          </a:gsLst>
          <a:lin ang="14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3657600" y="838200"/>
            <a:ext cx="43891200" cy="2072362"/>
          </a:xfrm>
          <a:prstGeom prst="rect">
            <a:avLst/>
          </a:prstGeom>
          <a:solidFill>
            <a:schemeClr val="accent3">
              <a:lumMod val="75000"/>
            </a:schemeClr>
          </a:solidFill>
          <a:ln w="76200">
            <a:solidFill>
              <a:schemeClr val="bg1"/>
            </a:solidFill>
          </a:ln>
        </p:spPr>
        <p:txBody>
          <a:bodyPr wrap="square" rtlCol="0">
            <a:spAutoFit/>
          </a:bodyPr>
          <a:lstStyle/>
          <a:p>
            <a:pPr algn="ctr"/>
            <a:r>
              <a:rPr lang="en-US" sz="8000" b="1" dirty="0" smtClean="0">
                <a:solidFill>
                  <a:schemeClr val="bg1"/>
                </a:solidFill>
                <a:latin typeface="Baskerville Old Face" pitchFamily="18" charset="0"/>
              </a:rPr>
              <a:t>Cover Cropping Techniques and Effects Weed Management </a:t>
            </a:r>
            <a:endParaRPr lang="en-US" sz="8000" b="1" dirty="0">
              <a:solidFill>
                <a:schemeClr val="bg1"/>
              </a:solidFill>
              <a:latin typeface="Baskerville Old Face" pitchFamily="18" charset="0"/>
            </a:endParaRPr>
          </a:p>
          <a:p>
            <a:pPr algn="ctr"/>
            <a:r>
              <a:rPr lang="en-US" sz="3000" dirty="0" smtClean="0">
                <a:solidFill>
                  <a:schemeClr val="bg1"/>
                </a:solidFill>
                <a:latin typeface="Arial Unicode MS" pitchFamily="34" charset="-128"/>
                <a:ea typeface="Arial Unicode MS" pitchFamily="34" charset="-128"/>
                <a:cs typeface="Arial Unicode MS" pitchFamily="34" charset="-128"/>
              </a:rPr>
              <a:t>Emily Cotter</a:t>
            </a:r>
            <a:r>
              <a:rPr lang="en-US" sz="3000" baseline="30000" dirty="0" smtClean="0">
                <a:solidFill>
                  <a:schemeClr val="bg1"/>
                </a:solidFill>
                <a:latin typeface="Arial Unicode MS" pitchFamily="34" charset="-128"/>
                <a:ea typeface="Arial Unicode MS" pitchFamily="34" charset="-128"/>
                <a:cs typeface="Arial Unicode MS" pitchFamily="34" charset="-128"/>
              </a:rPr>
              <a:t>1</a:t>
            </a:r>
            <a:r>
              <a:rPr lang="en-US" sz="3000" dirty="0" smtClean="0">
                <a:solidFill>
                  <a:schemeClr val="bg1"/>
                </a:solidFill>
                <a:latin typeface="Arial Unicode MS" pitchFamily="34" charset="-128"/>
                <a:ea typeface="Arial Unicode MS" pitchFamily="34" charset="-128"/>
                <a:cs typeface="Arial Unicode MS" pitchFamily="34" charset="-128"/>
              </a:rPr>
              <a:t>, Jeff Pieper</a:t>
            </a:r>
            <a:r>
              <a:rPr lang="en-US" sz="3000" baseline="30000" dirty="0" smtClean="0">
                <a:solidFill>
                  <a:schemeClr val="bg1"/>
                </a:solidFill>
                <a:latin typeface="Arial Unicode MS" pitchFamily="34" charset="-128"/>
                <a:ea typeface="Arial Unicode MS" pitchFamily="34" charset="-128"/>
                <a:cs typeface="Arial Unicode MS" pitchFamily="34" charset="-128"/>
              </a:rPr>
              <a:t>2</a:t>
            </a:r>
            <a:r>
              <a:rPr lang="en-US" sz="3000" dirty="0" smtClean="0">
                <a:solidFill>
                  <a:schemeClr val="bg1"/>
                </a:solidFill>
                <a:latin typeface="Arial Unicode MS" pitchFamily="34" charset="-128"/>
                <a:ea typeface="Arial Unicode MS" pitchFamily="34" charset="-128"/>
                <a:cs typeface="Arial Unicode MS" pitchFamily="34" charset="-128"/>
              </a:rPr>
              <a:t>, Dr. Rebecca Brown</a:t>
            </a:r>
            <a:r>
              <a:rPr lang="en-US" sz="3000" baseline="30000" dirty="0" smtClean="0">
                <a:solidFill>
                  <a:schemeClr val="bg1"/>
                </a:solidFill>
                <a:latin typeface="Arial Unicode MS" pitchFamily="34" charset="-128"/>
                <a:ea typeface="Arial Unicode MS" pitchFamily="34" charset="-128"/>
                <a:cs typeface="Arial Unicode MS" pitchFamily="34" charset="-128"/>
              </a:rPr>
              <a:t>3</a:t>
            </a:r>
          </a:p>
          <a:p>
            <a:pPr algn="ctr"/>
            <a:endParaRPr lang="en-US" sz="1400" baseline="30000" dirty="0" smtClean="0">
              <a:solidFill>
                <a:schemeClr val="bg1"/>
              </a:solidFill>
              <a:latin typeface="Arial Black" pitchFamily="34" charset="0"/>
            </a:endParaRPr>
          </a:p>
          <a:p>
            <a:pPr algn="ctr"/>
            <a:r>
              <a:rPr lang="en-US" sz="1400" baseline="30000" dirty="0" smtClean="0">
                <a:solidFill>
                  <a:schemeClr val="bg1"/>
                </a:solidFill>
                <a:latin typeface="Arial Black" pitchFamily="34" charset="0"/>
              </a:rPr>
              <a:t>123</a:t>
            </a:r>
          </a:p>
        </p:txBody>
      </p:sp>
      <p:sp>
        <p:nvSpPr>
          <p:cNvPr id="5" name="TextBox 4"/>
          <p:cNvSpPr txBox="1"/>
          <p:nvPr/>
        </p:nvSpPr>
        <p:spPr>
          <a:xfrm>
            <a:off x="1828800" y="36576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spc="600" dirty="0" smtClean="0">
                <a:solidFill>
                  <a:schemeClr val="bg1"/>
                </a:solidFill>
                <a:latin typeface="Arabic Typesetting" pitchFamily="66" charset="-78"/>
                <a:cs typeface="Arabic Typesetting" pitchFamily="66" charset="-78"/>
              </a:rPr>
              <a:t>INTRODUCTION</a:t>
            </a:r>
          </a:p>
        </p:txBody>
      </p:sp>
      <p:sp>
        <p:nvSpPr>
          <p:cNvPr id="6" name="TextBox 5"/>
          <p:cNvSpPr txBox="1"/>
          <p:nvPr/>
        </p:nvSpPr>
        <p:spPr>
          <a:xfrm>
            <a:off x="1828800" y="128016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dirty="0" smtClean="0">
                <a:solidFill>
                  <a:schemeClr val="bg1"/>
                </a:solidFill>
                <a:latin typeface="Arabic Typesetting" pitchFamily="66" charset="-78"/>
                <a:cs typeface="Arabic Typesetting" pitchFamily="66" charset="-78"/>
              </a:rPr>
              <a:t>METHODS</a:t>
            </a:r>
          </a:p>
        </p:txBody>
      </p:sp>
      <p:sp>
        <p:nvSpPr>
          <p:cNvPr id="7" name="TextBox 6"/>
          <p:cNvSpPr txBox="1"/>
          <p:nvPr/>
        </p:nvSpPr>
        <p:spPr>
          <a:xfrm>
            <a:off x="18669000" y="36576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spc="600" dirty="0" smtClean="0">
                <a:solidFill>
                  <a:schemeClr val="bg1"/>
                </a:solidFill>
                <a:latin typeface="Arabic Typesetting" pitchFamily="66" charset="-78"/>
                <a:cs typeface="Arabic Typesetting" pitchFamily="66" charset="-78"/>
              </a:rPr>
              <a:t>DATA AND RESULTS</a:t>
            </a:r>
          </a:p>
        </p:txBody>
      </p:sp>
      <p:sp>
        <p:nvSpPr>
          <p:cNvPr id="8" name="TextBox 7"/>
          <p:cNvSpPr txBox="1"/>
          <p:nvPr/>
        </p:nvSpPr>
        <p:spPr>
          <a:xfrm>
            <a:off x="35661600" y="36576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spc="600" dirty="0" smtClean="0">
                <a:solidFill>
                  <a:schemeClr val="bg1"/>
                </a:solidFill>
                <a:latin typeface="Arabic Typesetting" pitchFamily="66" charset="-78"/>
                <a:cs typeface="Arabic Typesetting" pitchFamily="66" charset="-78"/>
              </a:rPr>
              <a:t>CONCLUSIONS</a:t>
            </a:r>
          </a:p>
        </p:txBody>
      </p:sp>
      <p:sp>
        <p:nvSpPr>
          <p:cNvPr id="9" name="TextBox 8"/>
          <p:cNvSpPr txBox="1"/>
          <p:nvPr/>
        </p:nvSpPr>
        <p:spPr>
          <a:xfrm>
            <a:off x="35814000" y="283464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dirty="0" smtClean="0">
                <a:solidFill>
                  <a:schemeClr val="bg1"/>
                </a:solidFill>
                <a:latin typeface="Arabic Typesetting" pitchFamily="66" charset="-78"/>
                <a:cs typeface="Arabic Typesetting" pitchFamily="66" charset="-78"/>
              </a:rPr>
              <a:t>LITERATURE CITED</a:t>
            </a:r>
          </a:p>
        </p:txBody>
      </p:sp>
      <p:sp>
        <p:nvSpPr>
          <p:cNvPr id="10" name="TextBox 9"/>
          <p:cNvSpPr txBox="1"/>
          <p:nvPr/>
        </p:nvSpPr>
        <p:spPr>
          <a:xfrm>
            <a:off x="1828800" y="4724400"/>
            <a:ext cx="13716000" cy="7201972"/>
          </a:xfrm>
          <a:prstGeom prst="rect">
            <a:avLst/>
          </a:prstGeom>
          <a:solidFill>
            <a:schemeClr val="accent3">
              <a:lumMod val="75000"/>
            </a:schemeClr>
          </a:solidFill>
          <a:ln w="38100">
            <a:solidFill>
              <a:schemeClr val="bg1"/>
            </a:solidFill>
          </a:ln>
          <a:effectLst>
            <a:outerShdw blurRad="50800" dist="38100" dir="2700000" algn="tl" rotWithShape="0">
              <a:prstClr val="black">
                <a:alpha val="40000"/>
              </a:prstClr>
            </a:outerShdw>
          </a:effectLst>
        </p:spPr>
        <p:txBody>
          <a:bodyPr wrap="square" rtlCol="0" anchor="ctr">
            <a:spAutoFit/>
          </a:bodyPr>
          <a:lstStyle/>
          <a:p>
            <a:r>
              <a:rPr lang="en-US" sz="3000" dirty="0" smtClean="0">
                <a:solidFill>
                  <a:schemeClr val="bg1"/>
                </a:solidFill>
              </a:rPr>
              <a:t>      </a:t>
            </a:r>
            <a:r>
              <a:rPr lang="en-US" sz="2400" dirty="0" smtClean="0">
                <a:solidFill>
                  <a:schemeClr val="bg1"/>
                </a:solidFill>
              </a:rPr>
              <a:t>Weed management is undoubtedly a crucial factor affecting the success of any agricultural operation. Weeds compete with crops for available nutrients, water, and space, possibly resulting in lower crop yields and decreased soil health. Over the past two years, as an intern at the URI Agricultural Research and Extension Farm in Kingston, Rhode Island, I have participated in an ongoing graduate thesis project in which several cover crop and living mulch treatments are being used to grow mixed vegetable crops. “Cover crops provide valuable erosion control, increase the amount of organic matter in the soil, reduce nitrate leaching, improve soil fertility, keep the soil cooler, improve water infiltration and storage in the soil, and suppress weeds” (Derpsch, 2002). Reduced tillage, including the use of cover crops and living mulch, is a practice that is being embraced by many farmers for its ecological value, but “no-till systems are used on only about 17.5% of the cropland in the United States” (Derpsch, 2002).</a:t>
            </a:r>
          </a:p>
          <a:p>
            <a:r>
              <a:rPr lang="en-US" sz="2400" dirty="0" smtClean="0">
                <a:solidFill>
                  <a:schemeClr val="bg1"/>
                </a:solidFill>
              </a:rPr>
              <a:t>       This research aims at furthering similar existing research, as well as localizing results to this agricultural region in order to provide valuable information about no-till or reduced tillage agricultural techniques to farmers in the Northeast. This poster will focus on the research relating specifically to weed management using cover cropping and living mulch. If effective cover cropping methods are successful for managing weed density, abundance, and diversity, then farmers in the Northeastern United States can implement these strategies for a more successful crop. An appropriate cover crop can be “indispensable to reduce weed infestation and herbicide costs, reduce diseases and pests, produce the permanent cover needed in the no-till system and increase organic matter content of the soil,“ all of which are results that would benefit both the producer and the cultivated landscape (Derpsch, 2002). </a:t>
            </a:r>
            <a:endParaRPr lang="en-US" dirty="0"/>
          </a:p>
        </p:txBody>
      </p:sp>
      <p:sp>
        <p:nvSpPr>
          <p:cNvPr id="11" name="AutoShape 2" descr="https://sakai.uri.edu/access/content/group/33bdcb6e-cbba-4e0a-9f24-b87d7973923f/Logos/URI-CF-2004-Logo.gif"/>
          <p:cNvSpPr>
            <a:spLocks noChangeAspect="1" noChangeArrowheads="1"/>
          </p:cNvSpPr>
          <p:nvPr/>
        </p:nvSpPr>
        <p:spPr bwMode="auto">
          <a:xfrm>
            <a:off x="155575" y="-3040063"/>
            <a:ext cx="6486525" cy="6334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https://sakai.uri.edu/access/content/group/33bdcb6e-cbba-4e0a-9f24-b87d7973923f/Logos/URI-CF-2004-Logo.gif"/>
          <p:cNvSpPr>
            <a:spLocks noChangeAspect="1" noChangeArrowheads="1"/>
          </p:cNvSpPr>
          <p:nvPr/>
        </p:nvSpPr>
        <p:spPr bwMode="auto">
          <a:xfrm>
            <a:off x="307975" y="-2887663"/>
            <a:ext cx="6486525" cy="6334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https://sakai.uri.edu/access/content/group/33bdcb6e-cbba-4e0a-9f24-b87d7973923f/Logos/URI-CF-2004-Logo.gif"/>
          <p:cNvSpPr>
            <a:spLocks noChangeAspect="1" noChangeArrowheads="1"/>
          </p:cNvSpPr>
          <p:nvPr/>
        </p:nvSpPr>
        <p:spPr bwMode="auto">
          <a:xfrm>
            <a:off x="460375" y="-2735263"/>
            <a:ext cx="6486525" cy="6334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96200" y="34213800"/>
            <a:ext cx="1450975" cy="1416515"/>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1828800" y="13868400"/>
            <a:ext cx="13716000" cy="10495181"/>
          </a:xfrm>
          <a:prstGeom prst="rect">
            <a:avLst/>
          </a:prstGeom>
          <a:solidFill>
            <a:schemeClr val="accent3">
              <a:lumMod val="75000"/>
            </a:schemeClr>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      Four cover crop treatments were replicated three times in an area of about 1.5 acres at the URI Agronomy Research and Extension Farm in Kingston, RI. The cover crop treatments were labeled as:</a:t>
            </a:r>
          </a:p>
          <a:p>
            <a:r>
              <a:rPr lang="en-US" sz="2400" dirty="0" smtClean="0">
                <a:solidFill>
                  <a:schemeClr val="bg1"/>
                </a:solidFill>
              </a:rPr>
              <a:t> </a:t>
            </a:r>
          </a:p>
          <a:p>
            <a:r>
              <a:rPr lang="en-US" sz="2400" dirty="0" smtClean="0">
                <a:solidFill>
                  <a:schemeClr val="bg1"/>
                </a:solidFill>
              </a:rPr>
              <a:t>A – Conventional tillage</a:t>
            </a:r>
          </a:p>
          <a:p>
            <a:endParaRPr lang="en-US" sz="2400" dirty="0" smtClean="0">
              <a:solidFill>
                <a:schemeClr val="bg1"/>
              </a:solidFill>
            </a:endParaRPr>
          </a:p>
          <a:p>
            <a:r>
              <a:rPr lang="en-US" sz="2400" dirty="0" smtClean="0">
                <a:solidFill>
                  <a:schemeClr val="bg1"/>
                </a:solidFill>
              </a:rPr>
              <a:t>B – Rolled and crimped winter rye, </a:t>
            </a:r>
          </a:p>
          <a:p>
            <a:r>
              <a:rPr lang="en-US" sz="2400" dirty="0" smtClean="0">
                <a:solidFill>
                  <a:schemeClr val="bg1"/>
                </a:solidFill>
              </a:rPr>
              <a:t>with crops planted directly into the cover</a:t>
            </a:r>
          </a:p>
          <a:p>
            <a:endParaRPr lang="en-US" sz="2400" dirty="0" smtClean="0">
              <a:solidFill>
                <a:schemeClr val="bg1"/>
              </a:solidFill>
            </a:endParaRPr>
          </a:p>
          <a:p>
            <a:r>
              <a:rPr lang="en-US" sz="2400" dirty="0" smtClean="0">
                <a:solidFill>
                  <a:schemeClr val="bg1"/>
                </a:solidFill>
              </a:rPr>
              <a:t>C – Dutch White clover and perennial rye, </a:t>
            </a:r>
          </a:p>
          <a:p>
            <a:r>
              <a:rPr lang="en-US" sz="2400" dirty="0" smtClean="0">
                <a:solidFill>
                  <a:schemeClr val="bg1"/>
                </a:solidFill>
              </a:rPr>
              <a:t>used as living mulch</a:t>
            </a:r>
          </a:p>
          <a:p>
            <a:endParaRPr lang="en-US" sz="2400" dirty="0" smtClean="0">
              <a:solidFill>
                <a:schemeClr val="bg1"/>
              </a:solidFill>
            </a:endParaRPr>
          </a:p>
          <a:p>
            <a:r>
              <a:rPr lang="en-US" sz="2400" dirty="0" smtClean="0">
                <a:solidFill>
                  <a:schemeClr val="bg1"/>
                </a:solidFill>
              </a:rPr>
              <a:t>D – Crimson clover, seeded annually and used as living mulch</a:t>
            </a:r>
          </a:p>
          <a:p>
            <a:r>
              <a:rPr lang="en-US" sz="2400" dirty="0" smtClean="0">
                <a:solidFill>
                  <a:schemeClr val="bg1"/>
                </a:solidFill>
              </a:rPr>
              <a:t> </a:t>
            </a:r>
          </a:p>
          <a:p>
            <a:r>
              <a:rPr lang="en-US" sz="2400" dirty="0" smtClean="0">
                <a:solidFill>
                  <a:schemeClr val="bg1"/>
                </a:solidFill>
              </a:rPr>
              <a:t>      Four 1 m. x 0.5 m. plots were marked with flags in each treatment, for a total of 48 marked plots over the three replications. Weed data collection was done on a biweekly basis, and consisted of plant identification, assessment of weed abundance, and collection and sorting bulk samples of plant matter.</a:t>
            </a:r>
          </a:p>
          <a:p>
            <a:r>
              <a:rPr lang="en-US" sz="2400" dirty="0" smtClean="0">
                <a:solidFill>
                  <a:schemeClr val="bg1"/>
                </a:solidFill>
              </a:rPr>
              <a:t> </a:t>
            </a:r>
          </a:p>
          <a:p>
            <a:r>
              <a:rPr lang="en-US" sz="2400" b="1" dirty="0" smtClean="0">
                <a:solidFill>
                  <a:schemeClr val="bg1"/>
                </a:solidFill>
              </a:rPr>
              <a:t>Plant Identification:</a:t>
            </a:r>
          </a:p>
          <a:p>
            <a:r>
              <a:rPr lang="en-US" sz="2400" dirty="0" smtClean="0">
                <a:solidFill>
                  <a:schemeClr val="bg1"/>
                </a:solidFill>
              </a:rPr>
              <a:t>      A 1 m x 0.5 m grid containing 50 quadrants was laid down in each flagged plot, </a:t>
            </a:r>
          </a:p>
          <a:p>
            <a:r>
              <a:rPr lang="en-US" sz="2400" dirty="0" smtClean="0">
                <a:solidFill>
                  <a:schemeClr val="bg1"/>
                </a:solidFill>
              </a:rPr>
              <a:t>and all species of weeds in each quadrant were identified and recorded. </a:t>
            </a:r>
          </a:p>
          <a:p>
            <a:r>
              <a:rPr lang="en-US" sz="2400" u="sng" dirty="0" smtClean="0">
                <a:solidFill>
                  <a:schemeClr val="bg1"/>
                </a:solidFill>
              </a:rPr>
              <a:t>Weeds of the Northeast</a:t>
            </a:r>
            <a:r>
              <a:rPr lang="en-US" sz="2400" dirty="0" smtClean="0">
                <a:solidFill>
                  <a:schemeClr val="bg1"/>
                </a:solidFill>
              </a:rPr>
              <a:t> was used as a supplementary reference guide for identification.      </a:t>
            </a:r>
            <a:r>
              <a:rPr lang="en-US" sz="2600" b="1" dirty="0" smtClean="0">
                <a:solidFill>
                  <a:schemeClr val="bg1"/>
                </a:solidFill>
                <a:latin typeface="Arabic Typesetting" pitchFamily="66" charset="-78"/>
                <a:cs typeface="Arabic Typesetting" pitchFamily="66" charset="-78"/>
              </a:rPr>
              <a:t>LARGE TRANSECT</a:t>
            </a:r>
          </a:p>
          <a:p>
            <a:r>
              <a:rPr lang="en-US" sz="2600" b="1" dirty="0" smtClean="0">
                <a:solidFill>
                  <a:schemeClr val="bg1"/>
                </a:solidFill>
                <a:latin typeface="Arabic Typesetting" pitchFamily="66" charset="-78"/>
                <a:cs typeface="Arabic Typesetting" pitchFamily="66" charset="-78"/>
              </a:rPr>
              <a:t>		                       (1 M X 0.5 M)</a:t>
            </a:r>
            <a:r>
              <a:rPr lang="en-US" sz="2400" dirty="0" smtClean="0">
                <a:solidFill>
                  <a:schemeClr val="bg1"/>
                </a:solidFill>
              </a:rPr>
              <a:t> </a:t>
            </a:r>
          </a:p>
          <a:p>
            <a:r>
              <a:rPr lang="en-US" sz="2400" b="1" dirty="0" smtClean="0">
                <a:solidFill>
                  <a:schemeClr val="bg1"/>
                </a:solidFill>
              </a:rPr>
              <a:t>Assessment of Weed Abundance:</a:t>
            </a:r>
          </a:p>
          <a:p>
            <a:r>
              <a:rPr lang="en-US" sz="2400" dirty="0" smtClean="0">
                <a:solidFill>
                  <a:schemeClr val="bg1"/>
                </a:solidFill>
              </a:rPr>
              <a:t>      48 different sampling plots were chosen at random, and a 0.25 m. x 0.25 m. grid was laid down upon each plot. The individual plants were counted where possible, and a percentage cover was assessed when necessary. All vegetation was then removed from the plot and sorted into broad-leaf and grass-like weeds, as well as cover crop plant matter. These sorted samples were weighed, allowed to dry for two weeks, and weighed again. </a:t>
            </a:r>
            <a:endParaRPr lang="en-US" sz="3000" dirty="0"/>
          </a:p>
        </p:txBody>
      </p:sp>
      <p:sp>
        <p:nvSpPr>
          <p:cNvPr id="17" name="TextBox 16"/>
          <p:cNvSpPr txBox="1"/>
          <p:nvPr/>
        </p:nvSpPr>
        <p:spPr>
          <a:xfrm>
            <a:off x="35814000" y="29413200"/>
            <a:ext cx="13716000" cy="3170099"/>
          </a:xfrm>
          <a:prstGeom prst="rect">
            <a:avLst/>
          </a:prstGeom>
          <a:solidFill>
            <a:schemeClr val="accent3">
              <a:lumMod val="75000"/>
            </a:schemeClr>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indent="-457200"/>
            <a:r>
              <a:rPr lang="en-US" sz="2500" dirty="0" smtClean="0">
                <a:solidFill>
                  <a:schemeClr val="bg1"/>
                </a:solidFill>
              </a:rPr>
              <a:t>Derpsch, R. 2002. Making conservation tillage conventional, building a future on 25 years of research: research and extension perspective. </a:t>
            </a:r>
            <a:r>
              <a:rPr lang="en-US" sz="2500" i="1" dirty="0" smtClean="0">
                <a:solidFill>
                  <a:schemeClr val="bg1"/>
                </a:solidFill>
              </a:rPr>
              <a:t>In </a:t>
            </a:r>
            <a:r>
              <a:rPr lang="en-US" sz="2500" dirty="0" smtClean="0">
                <a:solidFill>
                  <a:schemeClr val="bg1"/>
                </a:solidFill>
              </a:rPr>
              <a:t>E. van Santen (ed.) 2002. Making Conservation Tillage Conventional: Building a Future on 25 Years of Research. Proc. of 25th Annual Southern Conservation Tillage Conference for Sustainable Agriculture. Auburn, AL. 24-26 June 2002. Special Report No. 1. Alabama Agric. Exp. </a:t>
            </a:r>
            <a:r>
              <a:rPr lang="en-US" sz="2500" dirty="0" err="1" smtClean="0">
                <a:solidFill>
                  <a:schemeClr val="bg1"/>
                </a:solidFill>
              </a:rPr>
              <a:t>Stn.</a:t>
            </a:r>
            <a:r>
              <a:rPr lang="en-US" sz="2500" dirty="0" smtClean="0">
                <a:solidFill>
                  <a:schemeClr val="bg1"/>
                </a:solidFill>
              </a:rPr>
              <a:t> and Auburn University, AL 36849</a:t>
            </a:r>
          </a:p>
          <a:p>
            <a:pPr indent="-457200"/>
            <a:endParaRPr lang="en-US" sz="2500" dirty="0" smtClean="0">
              <a:solidFill>
                <a:schemeClr val="bg1"/>
              </a:solidFill>
            </a:endParaRPr>
          </a:p>
          <a:p>
            <a:pPr indent="-457200"/>
            <a:r>
              <a:rPr lang="en-US" sz="2500" dirty="0" err="1" smtClean="0">
                <a:solidFill>
                  <a:schemeClr val="bg1"/>
                </a:solidFill>
              </a:rPr>
              <a:t>Uva</a:t>
            </a:r>
            <a:r>
              <a:rPr lang="en-US" sz="2500" dirty="0" smtClean="0">
                <a:solidFill>
                  <a:schemeClr val="bg1"/>
                </a:solidFill>
              </a:rPr>
              <a:t>, Richard H., Joseph C. Neal, and Joseph M. </a:t>
            </a:r>
            <a:r>
              <a:rPr lang="en-US" sz="2500" dirty="0" err="1" smtClean="0">
                <a:solidFill>
                  <a:schemeClr val="bg1"/>
                </a:solidFill>
              </a:rPr>
              <a:t>DiTomaso</a:t>
            </a:r>
            <a:r>
              <a:rPr lang="en-US" sz="2500" dirty="0" smtClean="0">
                <a:solidFill>
                  <a:schemeClr val="bg1"/>
                </a:solidFill>
              </a:rPr>
              <a:t>. </a:t>
            </a:r>
            <a:r>
              <a:rPr lang="en-US" sz="2500" i="1" dirty="0" smtClean="0">
                <a:solidFill>
                  <a:schemeClr val="bg1"/>
                </a:solidFill>
              </a:rPr>
              <a:t>Weeds of the Northeast</a:t>
            </a:r>
            <a:r>
              <a:rPr lang="en-US" sz="2500" dirty="0" smtClean="0">
                <a:solidFill>
                  <a:schemeClr val="bg1"/>
                </a:solidFill>
              </a:rPr>
              <a:t>. Ithaca: Comstock Pub. Associates, 1997. Print.</a:t>
            </a:r>
            <a:endParaRPr lang="en-US" dirty="0"/>
          </a:p>
        </p:txBody>
      </p:sp>
      <p:pic>
        <p:nvPicPr>
          <p:cNvPr id="2056" name="Picture 8"/>
          <p:cNvPicPr>
            <a:picLocks noChangeAspect="1" noChangeArrowheads="1"/>
          </p:cNvPicPr>
          <p:nvPr/>
        </p:nvPicPr>
        <p:blipFill>
          <a:blip r:embed="rId4" cstate="print"/>
          <a:srcRect/>
          <a:stretch>
            <a:fillRect/>
          </a:stretch>
        </p:blipFill>
        <p:spPr bwMode="auto">
          <a:xfrm>
            <a:off x="12725400" y="19812000"/>
            <a:ext cx="2667000" cy="1304925"/>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2058" name="Picture 10"/>
          <p:cNvPicPr>
            <a:picLocks noChangeAspect="1" noChangeArrowheads="1"/>
          </p:cNvPicPr>
          <p:nvPr/>
        </p:nvPicPr>
        <p:blipFill>
          <a:blip r:embed="rId5" cstate="print"/>
          <a:srcRect/>
          <a:stretch>
            <a:fillRect/>
          </a:stretch>
        </p:blipFill>
        <p:spPr bwMode="auto">
          <a:xfrm>
            <a:off x="10210800" y="16840200"/>
            <a:ext cx="2171700" cy="1628775"/>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2059" name="Picture 11"/>
          <p:cNvPicPr>
            <a:picLocks noChangeAspect="1" noChangeArrowheads="1"/>
          </p:cNvPicPr>
          <p:nvPr/>
        </p:nvPicPr>
        <p:blipFill>
          <a:blip r:embed="rId6" cstate="print"/>
          <a:srcRect/>
          <a:stretch>
            <a:fillRect/>
          </a:stretch>
        </p:blipFill>
        <p:spPr bwMode="auto">
          <a:xfrm>
            <a:off x="12954000" y="14935200"/>
            <a:ext cx="2171700" cy="1628775"/>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2060" name="Picture 12"/>
          <p:cNvPicPr>
            <a:picLocks noChangeAspect="1" noChangeArrowheads="1"/>
          </p:cNvPicPr>
          <p:nvPr/>
        </p:nvPicPr>
        <p:blipFill>
          <a:blip r:embed="rId7" cstate="print"/>
          <a:srcRect/>
          <a:stretch>
            <a:fillRect/>
          </a:stretch>
        </p:blipFill>
        <p:spPr bwMode="auto">
          <a:xfrm>
            <a:off x="12954000" y="16840200"/>
            <a:ext cx="2171700" cy="1628775"/>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23" name="Picture 9"/>
          <p:cNvPicPr>
            <a:picLocks noChangeAspect="1" noChangeArrowheads="1"/>
          </p:cNvPicPr>
          <p:nvPr/>
        </p:nvPicPr>
        <p:blipFill>
          <a:blip r:embed="rId8" cstate="print"/>
          <a:srcRect/>
          <a:stretch>
            <a:fillRect/>
          </a:stretch>
        </p:blipFill>
        <p:spPr bwMode="auto">
          <a:xfrm>
            <a:off x="10210800" y="14935200"/>
            <a:ext cx="2171700" cy="1628775"/>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graphicFrame>
        <p:nvGraphicFramePr>
          <p:cNvPr id="27" name="Chart 26"/>
          <p:cNvGraphicFramePr/>
          <p:nvPr/>
        </p:nvGraphicFramePr>
        <p:xfrm>
          <a:off x="26517600" y="4724400"/>
          <a:ext cx="8229600" cy="502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p:cNvGraphicFramePr/>
          <p:nvPr/>
        </p:nvGraphicFramePr>
        <p:xfrm>
          <a:off x="26517600" y="11811000"/>
          <a:ext cx="8229600" cy="5029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Chart 30"/>
          <p:cNvGraphicFramePr/>
          <p:nvPr/>
        </p:nvGraphicFramePr>
        <p:xfrm>
          <a:off x="16459200" y="4724400"/>
          <a:ext cx="8226425" cy="5029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p:cNvGraphicFramePr/>
          <p:nvPr/>
        </p:nvGraphicFramePr>
        <p:xfrm>
          <a:off x="16459200" y="11811000"/>
          <a:ext cx="8229600" cy="50292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3" name="Chart 32"/>
          <p:cNvGraphicFramePr/>
          <p:nvPr/>
        </p:nvGraphicFramePr>
        <p:xfrm>
          <a:off x="16459200" y="19202400"/>
          <a:ext cx="8229600" cy="50292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4" name="Chart 33"/>
          <p:cNvGraphicFramePr/>
          <p:nvPr/>
        </p:nvGraphicFramePr>
        <p:xfrm>
          <a:off x="26517600" y="19202400"/>
          <a:ext cx="8229600" cy="5029200"/>
        </p:xfrm>
        <a:graphic>
          <a:graphicData uri="http://schemas.openxmlformats.org/drawingml/2006/chart">
            <c:chart xmlns:c="http://schemas.openxmlformats.org/drawingml/2006/chart" xmlns:r="http://schemas.openxmlformats.org/officeDocument/2006/relationships" r:id="rId14"/>
          </a:graphicData>
        </a:graphic>
      </p:graphicFrame>
      <p:sp>
        <p:nvSpPr>
          <p:cNvPr id="36" name="TextBox 35"/>
          <p:cNvSpPr txBox="1"/>
          <p:nvPr/>
        </p:nvSpPr>
        <p:spPr>
          <a:xfrm>
            <a:off x="35661600" y="4724400"/>
            <a:ext cx="13716000" cy="14065389"/>
          </a:xfrm>
          <a:prstGeom prst="rect">
            <a:avLst/>
          </a:prstGeom>
          <a:solidFill>
            <a:schemeClr val="accent3">
              <a:lumMod val="75000"/>
            </a:schemeClr>
          </a:solidFill>
          <a:ln w="38100">
            <a:solidFill>
              <a:schemeClr val="bg1"/>
            </a:solidFill>
          </a:ln>
          <a:effectLst>
            <a:outerShdw blurRad="50800" dist="38100" dir="2700000" algn="tl" rotWithShape="0">
              <a:prstClr val="black">
                <a:alpha val="40000"/>
              </a:prstClr>
            </a:outerShdw>
          </a:effectLst>
        </p:spPr>
        <p:txBody>
          <a:bodyPr wrap="square" rtlCol="0" anchor="ctr">
            <a:spAutoFit/>
          </a:bodyPr>
          <a:lstStyle/>
          <a:p>
            <a:r>
              <a:rPr lang="en-US" sz="2400" dirty="0" smtClean="0">
                <a:solidFill>
                  <a:schemeClr val="bg1"/>
                </a:solidFill>
              </a:rPr>
              <a:t>Ultimately, we are interested in which cover crop treatment was most effective in suppressing weed growth. The data and results help to answer this question in several ways. </a:t>
            </a:r>
            <a:r>
              <a:rPr lang="en-US" sz="2400" i="1" dirty="0" smtClean="0">
                <a:solidFill>
                  <a:schemeClr val="bg1"/>
                </a:solidFill>
              </a:rPr>
              <a:t>Figure 5</a:t>
            </a:r>
            <a:r>
              <a:rPr lang="en-US" sz="2400" dirty="0" smtClean="0">
                <a:solidFill>
                  <a:schemeClr val="bg1"/>
                </a:solidFill>
              </a:rPr>
              <a:t> shows the average mass of cover crop that was produced within each treatment throughout the growing season. Because the Conventional treatment (A) is acting as a control treatment, it is to be expected that there would be no cover crop. The lack of cover crop in the Crimson Clover (D) treatment is due to poor cover crop germination and establishment in the 2012 growing season. </a:t>
            </a:r>
          </a:p>
          <a:p>
            <a:endParaRPr lang="en-US" sz="2400" dirty="0" smtClean="0">
              <a:solidFill>
                <a:schemeClr val="bg1"/>
              </a:solidFill>
            </a:endParaRPr>
          </a:p>
          <a:p>
            <a:r>
              <a:rPr lang="en-US" sz="2400" i="1" dirty="0" smtClean="0">
                <a:solidFill>
                  <a:schemeClr val="bg1"/>
                </a:solidFill>
              </a:rPr>
              <a:t>Figure 6</a:t>
            </a:r>
            <a:r>
              <a:rPr lang="en-US" sz="2400" dirty="0" smtClean="0">
                <a:solidFill>
                  <a:schemeClr val="bg1"/>
                </a:solidFill>
              </a:rPr>
              <a:t> shows the total mass of all weeds (broadleaf and grass-like) sampled from each treatment throughout the season. </a:t>
            </a:r>
            <a:r>
              <a:rPr lang="en-US" sz="2400" b="1" dirty="0" smtClean="0">
                <a:solidFill>
                  <a:schemeClr val="bg1"/>
                </a:solidFill>
              </a:rPr>
              <a:t>Statistical analysis using </a:t>
            </a:r>
            <a:r>
              <a:rPr lang="en-US" sz="2600" b="1" dirty="0" smtClean="0">
                <a:solidFill>
                  <a:schemeClr val="bg1"/>
                </a:solidFill>
              </a:rPr>
              <a:t>SAS </a:t>
            </a:r>
            <a:r>
              <a:rPr lang="en-US" sz="2600" b="1" dirty="0" err="1" smtClean="0">
                <a:solidFill>
                  <a:schemeClr val="bg1"/>
                </a:solidFill>
              </a:rPr>
              <a:t>Anova</a:t>
            </a:r>
            <a:r>
              <a:rPr lang="en-US" sz="2600" b="1" dirty="0" smtClean="0">
                <a:solidFill>
                  <a:schemeClr val="bg1"/>
                </a:solidFill>
              </a:rPr>
              <a:t> Repeated Measures Tests illustrates that A (Conventional) and C (Dutch White Clover and Perennial Rye) were both more effective at managing total weed growth than B (Rolled and Crimped Winter Rye) and D (Crimson Clover). </a:t>
            </a:r>
            <a:r>
              <a:rPr lang="en-US" sz="2400" dirty="0" smtClean="0">
                <a:solidFill>
                  <a:schemeClr val="bg1"/>
                </a:solidFill>
              </a:rPr>
              <a:t>The data from Figure 6 can be broken down into broadleaf and grass-like weed dry weights (Figures 1 and 3). </a:t>
            </a:r>
            <a:r>
              <a:rPr lang="en-US" sz="2400" i="1" dirty="0" smtClean="0">
                <a:solidFill>
                  <a:schemeClr val="bg1"/>
                </a:solidFill>
              </a:rPr>
              <a:t>Figure 1</a:t>
            </a:r>
            <a:r>
              <a:rPr lang="en-US" sz="2400" dirty="0" smtClean="0">
                <a:solidFill>
                  <a:schemeClr val="bg1"/>
                </a:solidFill>
              </a:rPr>
              <a:t> shows that broadleaf weeds are considerably variable in all treatments, but </a:t>
            </a:r>
            <a:r>
              <a:rPr lang="en-US" sz="2600" b="1" dirty="0" smtClean="0">
                <a:solidFill>
                  <a:schemeClr val="bg1"/>
                </a:solidFill>
              </a:rPr>
              <a:t>Treatment C was overall more effective at controlling the growth of broadleaf weeds.</a:t>
            </a:r>
            <a:r>
              <a:rPr lang="en-US" sz="2400" dirty="0" smtClean="0">
                <a:solidFill>
                  <a:schemeClr val="bg1"/>
                </a:solidFill>
              </a:rPr>
              <a:t> </a:t>
            </a:r>
            <a:r>
              <a:rPr lang="en-US" sz="2400" i="1" dirty="0" smtClean="0">
                <a:solidFill>
                  <a:schemeClr val="bg1"/>
                </a:solidFill>
              </a:rPr>
              <a:t>Figure </a:t>
            </a:r>
            <a:r>
              <a:rPr lang="en-US" sz="2400" dirty="0" smtClean="0">
                <a:solidFill>
                  <a:schemeClr val="bg1"/>
                </a:solidFill>
              </a:rPr>
              <a:t>2 supports this claim in that the total abundance of broadleaf weeds was lowest in Treatment C. From this graph it can also be seen that abundance of broadleaf weeds in Treatment A is much higher than all other treatments. This is probably due to the frequency of tilling that is necessary for maintaining a conventional plot, which allows more individuals to be counted in the transect as small seedlings</a:t>
            </a:r>
            <a:r>
              <a:rPr lang="en-US" sz="2600" dirty="0" smtClean="0">
                <a:solidFill>
                  <a:schemeClr val="bg1"/>
                </a:solidFill>
              </a:rPr>
              <a:t>.  </a:t>
            </a:r>
            <a:r>
              <a:rPr lang="en-US" sz="2600" b="1" i="1" dirty="0" smtClean="0">
                <a:solidFill>
                  <a:schemeClr val="bg1"/>
                </a:solidFill>
              </a:rPr>
              <a:t>Figures 3 and 4 </a:t>
            </a:r>
            <a:r>
              <a:rPr lang="en-US" sz="2600" b="1" dirty="0" smtClean="0">
                <a:solidFill>
                  <a:schemeClr val="bg1"/>
                </a:solidFill>
              </a:rPr>
              <a:t>show similar growth pattern and abundance of grass-like weeds in all treatments, meaning that cover crop treatment had minimal effect on grass-like weed growth.</a:t>
            </a:r>
            <a:r>
              <a:rPr lang="en-US" sz="2600" dirty="0" smtClean="0">
                <a:solidFill>
                  <a:schemeClr val="bg1"/>
                </a:solidFill>
              </a:rPr>
              <a:t> </a:t>
            </a:r>
          </a:p>
          <a:p>
            <a:endParaRPr lang="en-US" sz="2600" dirty="0" smtClean="0">
              <a:solidFill>
                <a:schemeClr val="bg1"/>
              </a:solidFill>
            </a:endParaRPr>
          </a:p>
          <a:p>
            <a:r>
              <a:rPr lang="en-US" sz="2400" i="1" dirty="0" smtClean="0">
                <a:solidFill>
                  <a:schemeClr val="bg1"/>
                </a:solidFill>
              </a:rPr>
              <a:t>Figures 7 and 8</a:t>
            </a:r>
            <a:r>
              <a:rPr lang="en-US" sz="2400" dirty="0" smtClean="0">
                <a:solidFill>
                  <a:schemeClr val="bg1"/>
                </a:solidFill>
              </a:rPr>
              <a:t> illustrate a comparison of weed abundance as sampled with a small transect (0.25 m x 0.25 m) with abundance sampled with a large transect (1 m x 0.5 m). The four most prevalent broadleaf weeds were used for this comparison: </a:t>
            </a:r>
            <a:r>
              <a:rPr lang="en-US" sz="2400" i="1" dirty="0" smtClean="0">
                <a:solidFill>
                  <a:schemeClr val="bg1"/>
                </a:solidFill>
              </a:rPr>
              <a:t>Erigeron </a:t>
            </a:r>
            <a:r>
              <a:rPr lang="en-US" sz="2400" i="1" dirty="0" err="1" smtClean="0">
                <a:solidFill>
                  <a:schemeClr val="bg1"/>
                </a:solidFill>
              </a:rPr>
              <a:t>annus</a:t>
            </a:r>
            <a:r>
              <a:rPr lang="en-US" sz="2400" dirty="0" smtClean="0">
                <a:solidFill>
                  <a:schemeClr val="bg1"/>
                </a:solidFill>
              </a:rPr>
              <a:t> (Daisy Fleabane), </a:t>
            </a:r>
            <a:r>
              <a:rPr lang="en-US" sz="2400" i="1" dirty="0" err="1" smtClean="0">
                <a:solidFill>
                  <a:schemeClr val="bg1"/>
                </a:solidFill>
              </a:rPr>
              <a:t>Polygonum</a:t>
            </a:r>
            <a:r>
              <a:rPr lang="en-US" sz="2400" i="1" dirty="0" smtClean="0">
                <a:solidFill>
                  <a:schemeClr val="bg1"/>
                </a:solidFill>
              </a:rPr>
              <a:t> </a:t>
            </a:r>
            <a:r>
              <a:rPr lang="en-US" sz="2400" i="1" dirty="0" err="1" smtClean="0">
                <a:solidFill>
                  <a:schemeClr val="bg1"/>
                </a:solidFill>
              </a:rPr>
              <a:t>persicaria</a:t>
            </a:r>
            <a:r>
              <a:rPr lang="en-US" sz="2400" i="1" dirty="0" smtClean="0">
                <a:solidFill>
                  <a:schemeClr val="bg1"/>
                </a:solidFill>
              </a:rPr>
              <a:t> </a:t>
            </a:r>
            <a:r>
              <a:rPr lang="en-US" sz="2400" dirty="0" smtClean="0">
                <a:solidFill>
                  <a:schemeClr val="bg1"/>
                </a:solidFill>
              </a:rPr>
              <a:t>(Lady’s Thumb), </a:t>
            </a:r>
            <a:r>
              <a:rPr lang="en-US" sz="2400" i="1" dirty="0" err="1" smtClean="0">
                <a:solidFill>
                  <a:schemeClr val="bg1"/>
                </a:solidFill>
              </a:rPr>
              <a:t>Portulaca</a:t>
            </a:r>
            <a:r>
              <a:rPr lang="en-US" sz="2400" i="1" dirty="0" smtClean="0">
                <a:solidFill>
                  <a:schemeClr val="bg1"/>
                </a:solidFill>
              </a:rPr>
              <a:t> </a:t>
            </a:r>
            <a:r>
              <a:rPr lang="en-US" sz="2400" i="1" dirty="0" err="1" smtClean="0">
                <a:solidFill>
                  <a:schemeClr val="bg1"/>
                </a:solidFill>
              </a:rPr>
              <a:t>oleracea</a:t>
            </a:r>
            <a:r>
              <a:rPr lang="en-US" sz="2400" i="1" dirty="0" smtClean="0">
                <a:solidFill>
                  <a:schemeClr val="bg1"/>
                </a:solidFill>
              </a:rPr>
              <a:t> </a:t>
            </a:r>
            <a:r>
              <a:rPr lang="en-US" sz="2400" dirty="0" smtClean="0">
                <a:solidFill>
                  <a:schemeClr val="bg1"/>
                </a:solidFill>
              </a:rPr>
              <a:t>(</a:t>
            </a:r>
            <a:r>
              <a:rPr lang="en-US" sz="2400" dirty="0" err="1" smtClean="0">
                <a:solidFill>
                  <a:schemeClr val="bg1"/>
                </a:solidFill>
              </a:rPr>
              <a:t>Purslane</a:t>
            </a:r>
            <a:r>
              <a:rPr lang="en-US" sz="2400" dirty="0" smtClean="0">
                <a:solidFill>
                  <a:schemeClr val="bg1"/>
                </a:solidFill>
              </a:rPr>
              <a:t>), and </a:t>
            </a:r>
            <a:r>
              <a:rPr lang="en-US" sz="2400" i="1" dirty="0" err="1" smtClean="0">
                <a:solidFill>
                  <a:schemeClr val="bg1"/>
                </a:solidFill>
              </a:rPr>
              <a:t>Amaranthus</a:t>
            </a:r>
            <a:r>
              <a:rPr lang="en-US" sz="2400" i="1" dirty="0" smtClean="0">
                <a:solidFill>
                  <a:schemeClr val="bg1"/>
                </a:solidFill>
              </a:rPr>
              <a:t> </a:t>
            </a:r>
            <a:r>
              <a:rPr lang="en-US" sz="2400" i="1" dirty="0" err="1" smtClean="0">
                <a:solidFill>
                  <a:schemeClr val="bg1"/>
                </a:solidFill>
              </a:rPr>
              <a:t>retroflexus</a:t>
            </a:r>
            <a:r>
              <a:rPr lang="en-US" sz="2400" dirty="0" smtClean="0">
                <a:solidFill>
                  <a:schemeClr val="bg1"/>
                </a:solidFill>
              </a:rPr>
              <a:t> (Redroot Pigweed). This data could be used to determine whether it is possible to achieve similar sampling results using a smaller transect, thereby saving time and labor. For treatments A and C the results are very similar between the small and large transects, across all species. Treatments B and D, however, show different results between the two transects. Therefore it cannot be stated with certainty that a smaller transect will return similar abundance data to the large transect.</a:t>
            </a:r>
          </a:p>
          <a:p>
            <a:r>
              <a:rPr lang="en-US" sz="2400" dirty="0" smtClean="0">
                <a:solidFill>
                  <a:schemeClr val="bg1"/>
                </a:solidFill>
              </a:rPr>
              <a:t> </a:t>
            </a:r>
          </a:p>
          <a:p>
            <a:r>
              <a:rPr lang="en-US" sz="2600" b="1" dirty="0" smtClean="0">
                <a:solidFill>
                  <a:schemeClr val="bg1"/>
                </a:solidFill>
              </a:rPr>
              <a:t>Overall, Treatment C was most effective at controlling weed growth.</a:t>
            </a:r>
            <a:r>
              <a:rPr lang="en-US" sz="2600" dirty="0" smtClean="0">
                <a:solidFill>
                  <a:schemeClr val="bg1"/>
                </a:solidFill>
              </a:rPr>
              <a:t> </a:t>
            </a:r>
            <a:r>
              <a:rPr lang="en-US" sz="2400" dirty="0" smtClean="0">
                <a:solidFill>
                  <a:schemeClr val="bg1"/>
                </a:solidFill>
              </a:rPr>
              <a:t>As living mulch, it can be mowed to control grass-like weeds. Treatment B may have produced the greatest amount of cover crop, but it was not as effective as Treatment C, perhaps because it was not a living mulch. It is relevant to note that this 1.5 acre plot has been in cultivation of mixed vegetables for the past three years, but prior to 2009 these fields were severely under-utilized and under-staffed, which contributed to the large seed bank that is present in these otherwise very suitable agricultural soil.</a:t>
            </a:r>
            <a:endParaRPr lang="en-US" dirty="0"/>
          </a:p>
        </p:txBody>
      </p:sp>
      <p:sp>
        <p:nvSpPr>
          <p:cNvPr id="37" name="TextBox 36"/>
          <p:cNvSpPr txBox="1"/>
          <p:nvPr/>
        </p:nvSpPr>
        <p:spPr>
          <a:xfrm>
            <a:off x="16459200" y="9982200"/>
            <a:ext cx="8229600" cy="1323439"/>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1. Averages of dry samples of broadleaf weeds throughout the growing season. Treatment C is significantly different from A, B, and D at P = 0.0223, P = 0.0084, and P = 0.0207, respectively. Treatments A, B, and D do not illustrate significant differences. </a:t>
            </a:r>
            <a:endParaRPr lang="en-US" sz="2000" dirty="0">
              <a:solidFill>
                <a:schemeClr val="bg1"/>
              </a:solidFill>
            </a:endParaRPr>
          </a:p>
        </p:txBody>
      </p:sp>
      <p:sp>
        <p:nvSpPr>
          <p:cNvPr id="38" name="TextBox 37"/>
          <p:cNvSpPr txBox="1"/>
          <p:nvPr/>
        </p:nvSpPr>
        <p:spPr>
          <a:xfrm>
            <a:off x="16383000" y="32689800"/>
            <a:ext cx="8686800" cy="1015663"/>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7. Treatment comparison of the abundance of the four most prevalent broadleaf weed species by number of individuals per 0.25 m x 0.25 m transect.</a:t>
            </a:r>
            <a:endParaRPr lang="en-US" sz="2000" dirty="0">
              <a:solidFill>
                <a:schemeClr val="bg1"/>
              </a:solidFill>
            </a:endParaRPr>
          </a:p>
        </p:txBody>
      </p:sp>
      <p:sp>
        <p:nvSpPr>
          <p:cNvPr id="39" name="TextBox 38"/>
          <p:cNvSpPr txBox="1"/>
          <p:nvPr/>
        </p:nvSpPr>
        <p:spPr>
          <a:xfrm>
            <a:off x="26517600" y="32689800"/>
            <a:ext cx="8686800" cy="707886"/>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7. Treatment comparison of the abundance of the four most prevalent broadleaf weed species by number of individuals per 1 m x 0.5 m transect.</a:t>
            </a:r>
            <a:endParaRPr lang="en-US" sz="2000" dirty="0"/>
          </a:p>
        </p:txBody>
      </p:sp>
      <p:sp>
        <p:nvSpPr>
          <p:cNvPr id="40" name="TextBox 39"/>
          <p:cNvSpPr txBox="1"/>
          <p:nvPr/>
        </p:nvSpPr>
        <p:spPr>
          <a:xfrm>
            <a:off x="26517600" y="24460200"/>
            <a:ext cx="8229600" cy="1938992"/>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6. Averages of total weeds (grass-like and broadleaf) throughout the growing season. Treatment A is significantly different from treatments B and D at P = 0.0022 and 0.0253, respectively. Treatment C is also significantly different from B and D, at P = 0.0012 and 0.0134, respectively. There is no significant difference between treatments A and C, nor between treatments B and D.</a:t>
            </a:r>
            <a:endParaRPr lang="en-US" sz="2000" dirty="0"/>
          </a:p>
        </p:txBody>
      </p:sp>
      <p:sp>
        <p:nvSpPr>
          <p:cNvPr id="41" name="TextBox 40"/>
          <p:cNvSpPr txBox="1"/>
          <p:nvPr/>
        </p:nvSpPr>
        <p:spPr>
          <a:xfrm>
            <a:off x="16459200" y="24536400"/>
            <a:ext cx="8229600" cy="1015663"/>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5. Averages of dry samples of cover crops throughout the growing season. All treatments illustrate significant differences at P = &lt;0.0001, except for treatments A and D, which are not significantly different. </a:t>
            </a:r>
            <a:endParaRPr lang="en-US" sz="2000" dirty="0"/>
          </a:p>
        </p:txBody>
      </p:sp>
      <p:sp>
        <p:nvSpPr>
          <p:cNvPr id="42" name="TextBox 41"/>
          <p:cNvSpPr txBox="1"/>
          <p:nvPr/>
        </p:nvSpPr>
        <p:spPr>
          <a:xfrm>
            <a:off x="26517600" y="17068800"/>
            <a:ext cx="8229600" cy="1015663"/>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4. Treatment comparison of grass-like weed abundance by the average percent cover of </a:t>
            </a:r>
            <a:r>
              <a:rPr lang="en-US" sz="2000" i="1" dirty="0" err="1" smtClean="0">
                <a:solidFill>
                  <a:schemeClr val="bg1"/>
                </a:solidFill>
              </a:rPr>
              <a:t>Digitaria</a:t>
            </a:r>
            <a:r>
              <a:rPr lang="en-US" sz="2000" i="1" dirty="0" smtClean="0">
                <a:solidFill>
                  <a:schemeClr val="bg1"/>
                </a:solidFill>
              </a:rPr>
              <a:t> </a:t>
            </a:r>
            <a:r>
              <a:rPr lang="en-US" sz="2000" i="1" dirty="0" err="1" smtClean="0">
                <a:solidFill>
                  <a:schemeClr val="bg1"/>
                </a:solidFill>
              </a:rPr>
              <a:t>sanguinalis</a:t>
            </a:r>
            <a:r>
              <a:rPr lang="en-US" sz="2000" dirty="0" smtClean="0">
                <a:solidFill>
                  <a:schemeClr val="bg1"/>
                </a:solidFill>
              </a:rPr>
              <a:t> (Large Crabgrass), the foremost species of grass-like weed found in all treatments. </a:t>
            </a:r>
            <a:endParaRPr lang="en-US" sz="2000" dirty="0">
              <a:solidFill>
                <a:schemeClr val="bg1"/>
              </a:solidFill>
            </a:endParaRPr>
          </a:p>
        </p:txBody>
      </p:sp>
      <p:sp>
        <p:nvSpPr>
          <p:cNvPr id="43" name="TextBox 42"/>
          <p:cNvSpPr txBox="1"/>
          <p:nvPr/>
        </p:nvSpPr>
        <p:spPr>
          <a:xfrm>
            <a:off x="16459200" y="17068800"/>
            <a:ext cx="8229600" cy="1631216"/>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3. Averages of dry samples of grass-like weeds throughout the growing season. Treatment A is significantly different from B and D at P = 0.0006 and P = 0.0062, respectively. Treatment B is significantly different from C at P = 0.0156. There is no significant difference between treatments A, C, and D, nor between treatments B and D.</a:t>
            </a:r>
            <a:endParaRPr lang="en-US" sz="2000" dirty="0">
              <a:solidFill>
                <a:schemeClr val="bg1"/>
              </a:solidFill>
            </a:endParaRPr>
          </a:p>
        </p:txBody>
      </p:sp>
      <p:sp>
        <p:nvSpPr>
          <p:cNvPr id="44" name="TextBox 43"/>
          <p:cNvSpPr txBox="1"/>
          <p:nvPr/>
        </p:nvSpPr>
        <p:spPr>
          <a:xfrm>
            <a:off x="26517600" y="9982200"/>
            <a:ext cx="8229600" cy="707886"/>
          </a:xfrm>
          <a:prstGeom prst="rect">
            <a:avLst/>
          </a:prstGeom>
          <a:solidFill>
            <a:schemeClr val="accent3">
              <a:lumMod val="75000"/>
            </a:schemeClr>
          </a:solidFill>
          <a:ln w="12700">
            <a:solidFill>
              <a:schemeClr val="bg1"/>
            </a:solidFill>
          </a:ln>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Figure 2. Comparison of total broadleaf weed abundance by the average number of individuals per cover crop treatment.  </a:t>
            </a:r>
            <a:endParaRPr lang="en-US" sz="2000" dirty="0">
              <a:solidFill>
                <a:schemeClr val="bg1"/>
              </a:solidFill>
            </a:endParaRPr>
          </a:p>
        </p:txBody>
      </p:sp>
      <p:graphicFrame>
        <p:nvGraphicFramePr>
          <p:cNvPr id="46" name="Chart 45"/>
          <p:cNvGraphicFramePr/>
          <p:nvPr/>
        </p:nvGraphicFramePr>
        <p:xfrm>
          <a:off x="16459200" y="26974800"/>
          <a:ext cx="8686800" cy="54864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7" name="Chart 46"/>
          <p:cNvGraphicFramePr>
            <a:graphicFrameLocks/>
          </p:cNvGraphicFramePr>
          <p:nvPr/>
        </p:nvGraphicFramePr>
        <p:xfrm>
          <a:off x="26517600" y="26974800"/>
          <a:ext cx="8686800" cy="5486400"/>
        </p:xfrm>
        <a:graphic>
          <a:graphicData uri="http://schemas.openxmlformats.org/drawingml/2006/chart">
            <c:chart xmlns:c="http://schemas.openxmlformats.org/drawingml/2006/chart" xmlns:r="http://schemas.openxmlformats.org/officeDocument/2006/relationships" r:id="rId16"/>
          </a:graphicData>
        </a:graphic>
      </p:graphicFrame>
      <p:pic>
        <p:nvPicPr>
          <p:cNvPr id="2" name="Picture 2" descr="http://www.sare.org/content/download/59737/804690/SARE_Northeast_CMYK.gif"/>
          <p:cNvPicPr>
            <a:picLocks noChangeAspect="1" noChangeArrowheads="1"/>
          </p:cNvPicPr>
          <p:nvPr/>
        </p:nvPicPr>
        <p:blipFill>
          <a:blip r:embed="rId17" cstate="print"/>
          <a:srcRect/>
          <a:stretch>
            <a:fillRect/>
          </a:stretch>
        </p:blipFill>
        <p:spPr bwMode="auto">
          <a:xfrm>
            <a:off x="48234600" y="33832800"/>
            <a:ext cx="2013590" cy="1828800"/>
          </a:xfrm>
          <a:prstGeom prst="rect">
            <a:avLst/>
          </a:prstGeom>
          <a:noFill/>
          <a:ln w="38100">
            <a:solidFill>
              <a:schemeClr val="bg1"/>
            </a:solidFill>
          </a:ln>
          <a:effectLst>
            <a:outerShdw blurRad="50800" dist="38100" dir="2700000" algn="tl" rotWithShape="0">
              <a:prstClr val="black">
                <a:alpha val="40000"/>
              </a:prstClr>
            </a:outerShdw>
          </a:effectLst>
        </p:spPr>
      </p:pic>
      <p:pic>
        <p:nvPicPr>
          <p:cNvPr id="2052" name="Picture 4" descr="http://cels.uri.edu/enre/images/CELStext.png"/>
          <p:cNvPicPr>
            <a:picLocks noChangeAspect="1" noChangeArrowheads="1"/>
          </p:cNvPicPr>
          <p:nvPr/>
        </p:nvPicPr>
        <p:blipFill>
          <a:blip r:embed="rId18" cstate="print"/>
          <a:srcRect/>
          <a:stretch>
            <a:fillRect/>
          </a:stretch>
        </p:blipFill>
        <p:spPr bwMode="auto">
          <a:xfrm>
            <a:off x="37795200" y="35128200"/>
            <a:ext cx="4762500" cy="47625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pic>
      <p:pic>
        <p:nvPicPr>
          <p:cNvPr id="2054" name="Picture 6" descr="http://www.uri.edu/pharmacy/faculty/aps/akhlaghi/URI%20logo.png"/>
          <p:cNvPicPr>
            <a:picLocks noChangeAspect="1" noChangeArrowheads="1"/>
          </p:cNvPicPr>
          <p:nvPr/>
        </p:nvPicPr>
        <p:blipFill>
          <a:blip r:embed="rId19" cstate="print"/>
          <a:srcRect/>
          <a:stretch>
            <a:fillRect/>
          </a:stretch>
        </p:blipFill>
        <p:spPr bwMode="auto">
          <a:xfrm>
            <a:off x="43434000" y="34290000"/>
            <a:ext cx="1428750" cy="1362075"/>
          </a:xfrm>
          <a:prstGeom prst="rect">
            <a:avLst/>
          </a:prstGeom>
          <a:noFill/>
          <a:ln w="38100">
            <a:solidFill>
              <a:schemeClr val="bg1"/>
            </a:solidFill>
          </a:ln>
          <a:effectLst>
            <a:outerShdw blurRad="50800" dist="38100" dir="2700000" algn="tl" rotWithShape="0">
              <a:prstClr val="black">
                <a:alpha val="40000"/>
              </a:prstClr>
            </a:outerShdw>
          </a:effectLst>
        </p:spPr>
      </p:pic>
      <p:sp>
        <p:nvSpPr>
          <p:cNvPr id="48" name="TextBox 47"/>
          <p:cNvSpPr txBox="1"/>
          <p:nvPr/>
        </p:nvSpPr>
        <p:spPr>
          <a:xfrm>
            <a:off x="35890200" y="25298400"/>
            <a:ext cx="13716000" cy="707886"/>
          </a:xfrm>
          <a:prstGeom prst="rect">
            <a:avLst/>
          </a:prstGeom>
          <a:solidFill>
            <a:schemeClr val="accent3"/>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4000" b="1" dirty="0" smtClean="0">
                <a:solidFill>
                  <a:schemeClr val="bg1"/>
                </a:solidFill>
                <a:latin typeface="Arabic Typesetting" pitchFamily="66" charset="-78"/>
                <a:cs typeface="Arabic Typesetting" pitchFamily="66" charset="-78"/>
              </a:rPr>
              <a:t>ACKNOWLEDGEMENTS</a:t>
            </a:r>
          </a:p>
        </p:txBody>
      </p:sp>
      <p:sp>
        <p:nvSpPr>
          <p:cNvPr id="45" name="Rectangle 44"/>
          <p:cNvSpPr/>
          <p:nvPr/>
        </p:nvSpPr>
        <p:spPr>
          <a:xfrm>
            <a:off x="9829800" y="15925800"/>
            <a:ext cx="838200"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A</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49" name="Rectangle 48"/>
          <p:cNvSpPr/>
          <p:nvPr/>
        </p:nvSpPr>
        <p:spPr>
          <a:xfrm>
            <a:off x="9753600" y="17907000"/>
            <a:ext cx="838200"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C</a:t>
            </a:r>
          </a:p>
        </p:txBody>
      </p:sp>
      <p:sp>
        <p:nvSpPr>
          <p:cNvPr id="50" name="Rectangle 49"/>
          <p:cNvSpPr/>
          <p:nvPr/>
        </p:nvSpPr>
        <p:spPr>
          <a:xfrm>
            <a:off x="12573000" y="15925800"/>
            <a:ext cx="838200"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B</a:t>
            </a:r>
          </a:p>
        </p:txBody>
      </p:sp>
      <p:sp>
        <p:nvSpPr>
          <p:cNvPr id="51" name="Rectangle 50"/>
          <p:cNvSpPr/>
          <p:nvPr/>
        </p:nvSpPr>
        <p:spPr>
          <a:xfrm>
            <a:off x="12573000" y="17907000"/>
            <a:ext cx="838200"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D</a:t>
            </a:r>
          </a:p>
        </p:txBody>
      </p:sp>
      <p:sp>
        <p:nvSpPr>
          <p:cNvPr id="53" name="TextBox 52"/>
          <p:cNvSpPr txBox="1"/>
          <p:nvPr/>
        </p:nvSpPr>
        <p:spPr>
          <a:xfrm>
            <a:off x="35890200" y="26441400"/>
            <a:ext cx="13716000" cy="830997"/>
          </a:xfrm>
          <a:prstGeom prst="rect">
            <a:avLst/>
          </a:prstGeom>
          <a:solidFill>
            <a:schemeClr val="accent3">
              <a:lumMod val="75000"/>
            </a:schemeClr>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indent="-457200"/>
            <a:r>
              <a:rPr lang="en-US" sz="2400" dirty="0" smtClean="0">
                <a:solidFill>
                  <a:schemeClr val="bg1"/>
                </a:solidFill>
              </a:rPr>
              <a:t>Thanks to Jeff Pieper and Dr. Rebecca Brown for all of your guidance, and to Grace Hyde and Jim Given for the sorting help. </a:t>
            </a:r>
            <a:endParaRPr lang="en-US" sz="2400" dirty="0">
              <a:solidFill>
                <a:schemeClr val="bg1"/>
              </a:solidFill>
            </a:endParaRPr>
          </a:p>
        </p:txBody>
      </p:sp>
      <p:sp>
        <p:nvSpPr>
          <p:cNvPr id="1028" name="AutoShape 4" descr="IMG_27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20" cstate="print"/>
          <a:srcRect/>
          <a:stretch>
            <a:fillRect/>
          </a:stretch>
        </p:blipFill>
        <p:spPr bwMode="auto">
          <a:xfrm>
            <a:off x="10591800" y="29260800"/>
            <a:ext cx="4871772" cy="36576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1033" name="Picture 9"/>
          <p:cNvPicPr>
            <a:picLocks noChangeAspect="1" noChangeArrowheads="1"/>
          </p:cNvPicPr>
          <p:nvPr/>
        </p:nvPicPr>
        <p:blipFill>
          <a:blip r:embed="rId21" cstate="print"/>
          <a:srcRect/>
          <a:stretch>
            <a:fillRect/>
          </a:stretch>
        </p:blipFill>
        <p:spPr bwMode="auto">
          <a:xfrm>
            <a:off x="914400" y="28879800"/>
            <a:ext cx="6162675" cy="459105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22" cstate="print"/>
          <a:srcRect/>
          <a:stretch>
            <a:fillRect/>
          </a:stretch>
        </p:blipFill>
        <p:spPr bwMode="auto">
          <a:xfrm>
            <a:off x="4419600" y="24155400"/>
            <a:ext cx="2049137" cy="27432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23" cstate="print"/>
          <a:srcRect/>
          <a:stretch>
            <a:fillRect/>
          </a:stretch>
        </p:blipFill>
        <p:spPr bwMode="auto">
          <a:xfrm>
            <a:off x="7162800" y="24155400"/>
            <a:ext cx="2050793" cy="27432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24" cstate="print"/>
          <a:srcRect/>
          <a:stretch>
            <a:fillRect/>
          </a:stretch>
        </p:blipFill>
        <p:spPr bwMode="auto">
          <a:xfrm>
            <a:off x="10058400" y="24155400"/>
            <a:ext cx="4943475" cy="36957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sp>
        <p:nvSpPr>
          <p:cNvPr id="55" name="TextBox 54"/>
          <p:cNvSpPr txBox="1"/>
          <p:nvPr/>
        </p:nvSpPr>
        <p:spPr>
          <a:xfrm>
            <a:off x="4343400" y="27051000"/>
            <a:ext cx="4876800" cy="830997"/>
          </a:xfrm>
          <a:prstGeom prst="rect">
            <a:avLst/>
          </a:prstGeom>
          <a:noFill/>
          <a:ln>
            <a:noFill/>
          </a:ln>
        </p:spPr>
        <p:txBody>
          <a:bodyPr wrap="square" rtlCol="0">
            <a:spAutoFit/>
          </a:bodyPr>
          <a:lstStyle/>
          <a:p>
            <a:pPr algn="ctr"/>
            <a:r>
              <a:rPr lang="en-US" sz="2400" b="1" dirty="0" smtClean="0">
                <a:solidFill>
                  <a:schemeClr val="accent3">
                    <a:lumMod val="50000"/>
                  </a:schemeClr>
                </a:solidFill>
                <a:latin typeface="Arabic Typesetting" pitchFamily="66" charset="-78"/>
                <a:cs typeface="Arabic Typesetting" pitchFamily="66" charset="-78"/>
              </a:rPr>
              <a:t>0.25 M X 0.25 M SAMPLING PLOTS,</a:t>
            </a:r>
          </a:p>
          <a:p>
            <a:pPr algn="ctr"/>
            <a:r>
              <a:rPr lang="en-US" sz="2400" b="1" dirty="0" smtClean="0">
                <a:solidFill>
                  <a:schemeClr val="accent3">
                    <a:lumMod val="50000"/>
                  </a:schemeClr>
                </a:solidFill>
                <a:latin typeface="Arabic Typesetting" pitchFamily="66" charset="-78"/>
                <a:cs typeface="Arabic Typesetting" pitchFamily="66" charset="-78"/>
              </a:rPr>
              <a:t>WITH VEGETATION REMOVED</a:t>
            </a:r>
          </a:p>
        </p:txBody>
      </p:sp>
      <p:sp>
        <p:nvSpPr>
          <p:cNvPr id="56" name="Rectangle 55"/>
          <p:cNvSpPr/>
          <p:nvPr/>
        </p:nvSpPr>
        <p:spPr>
          <a:xfrm>
            <a:off x="13106400" y="21259800"/>
            <a:ext cx="22098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058400" y="27965400"/>
            <a:ext cx="4953000" cy="830997"/>
          </a:xfrm>
          <a:prstGeom prst="rect">
            <a:avLst/>
          </a:prstGeom>
          <a:noFill/>
          <a:ln>
            <a:noFill/>
          </a:ln>
        </p:spPr>
        <p:txBody>
          <a:bodyPr wrap="square" rtlCol="0">
            <a:spAutoFit/>
          </a:bodyPr>
          <a:lstStyle/>
          <a:p>
            <a:pPr algn="ctr"/>
            <a:r>
              <a:rPr lang="en-US" sz="2400" b="1" dirty="0" smtClean="0">
                <a:solidFill>
                  <a:schemeClr val="accent3">
                    <a:lumMod val="50000"/>
                  </a:schemeClr>
                </a:solidFill>
                <a:latin typeface="Arabic Typesetting" pitchFamily="66" charset="-78"/>
                <a:cs typeface="Arabic Typesetting" pitchFamily="66" charset="-78"/>
              </a:rPr>
              <a:t>SAMPLE FROM TREATMENT B, </a:t>
            </a:r>
          </a:p>
          <a:p>
            <a:pPr algn="ctr"/>
            <a:r>
              <a:rPr lang="en-US" sz="2400" b="1" dirty="0" smtClean="0">
                <a:solidFill>
                  <a:schemeClr val="accent3">
                    <a:lumMod val="50000"/>
                  </a:schemeClr>
                </a:solidFill>
                <a:latin typeface="Arabic Typesetting" pitchFamily="66" charset="-78"/>
                <a:cs typeface="Arabic Typesetting" pitchFamily="66" charset="-78"/>
              </a:rPr>
              <a:t>READY TO BE SORTED</a:t>
            </a:r>
          </a:p>
        </p:txBody>
      </p:sp>
      <p:pic>
        <p:nvPicPr>
          <p:cNvPr id="58" name="Picture 57"/>
          <p:cNvPicPr/>
          <p:nvPr/>
        </p:nvPicPr>
        <p:blipFill>
          <a:blip r:embed="rId25" cstate="print"/>
          <a:srcRect/>
          <a:stretch>
            <a:fillRect/>
          </a:stretch>
        </p:blipFill>
        <p:spPr bwMode="auto">
          <a:xfrm>
            <a:off x="16687800" y="34137600"/>
            <a:ext cx="1295400" cy="2057400"/>
          </a:xfrm>
          <a:prstGeom prst="rect">
            <a:avLst/>
          </a:prstGeom>
          <a:noFill/>
          <a:ln w="19050">
            <a:solidFill>
              <a:schemeClr val="accent3">
                <a:lumMod val="75000"/>
              </a:schemeClr>
            </a:solidFill>
            <a:miter lim="800000"/>
            <a:headEnd/>
            <a:tailEnd/>
          </a:ln>
          <a:effectLst>
            <a:outerShdw blurRad="50800" dist="38100" dir="2700000" algn="tl" rotWithShape="0">
              <a:prstClr val="black">
                <a:alpha val="40000"/>
              </a:prstClr>
            </a:outerShdw>
          </a:effectLst>
        </p:spPr>
      </p:pic>
      <p:pic>
        <p:nvPicPr>
          <p:cNvPr id="59" name="Picture 5"/>
          <p:cNvPicPr>
            <a:picLocks noChangeAspect="1" noChangeArrowheads="1"/>
          </p:cNvPicPr>
          <p:nvPr/>
        </p:nvPicPr>
        <p:blipFill>
          <a:blip r:embed="rId26" cstate="print">
            <a:extLst>
              <a:ext uri="{BEBA8EAE-BF5A-486C-A8C5-ECC9F3942E4B}">
                <a14:imgProps xmlns:mc="http://schemas.openxmlformats.org/markup-compatibility/2006" xmlns:mv="urn:schemas-microsoft-com:mac:vml" xmlns:a14="http://schemas.microsoft.com/office/drawing/2010/main" xmlns="">
                  <a14:imgLayer r:embed="rId27">
                    <a14:imgEffect>
                      <a14:colorTemperature colorTemp="11200"/>
                    </a14:imgEffect>
                    <a14:imgEffect>
                      <a14:saturation sat="200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848600" y="31927800"/>
            <a:ext cx="3730625" cy="2797969"/>
          </a:xfrm>
          <a:prstGeom prst="rect">
            <a:avLst/>
          </a:prstGeom>
          <a:ln w="2857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62" name="TextBox 61"/>
          <p:cNvSpPr txBox="1"/>
          <p:nvPr/>
        </p:nvSpPr>
        <p:spPr>
          <a:xfrm>
            <a:off x="7848600" y="34899600"/>
            <a:ext cx="7696200" cy="492443"/>
          </a:xfrm>
          <a:prstGeom prst="rect">
            <a:avLst/>
          </a:prstGeom>
          <a:noFill/>
          <a:ln>
            <a:noFill/>
          </a:ln>
        </p:spPr>
        <p:txBody>
          <a:bodyPr wrap="square" rtlCol="0">
            <a:spAutoFit/>
          </a:bodyPr>
          <a:lstStyle/>
          <a:p>
            <a:pPr algn="ctr"/>
            <a:r>
              <a:rPr lang="en-US" sz="2600" b="1" dirty="0" smtClean="0">
                <a:solidFill>
                  <a:schemeClr val="accent3">
                    <a:lumMod val="50000"/>
                  </a:schemeClr>
                </a:solidFill>
                <a:latin typeface="Arabic Typesetting" pitchFamily="66" charset="-78"/>
                <a:cs typeface="Arabic Typesetting" pitchFamily="66" charset="-78"/>
              </a:rPr>
              <a:t>IDENTIFYING WEEDS (1 M X 1 M TRANSECT)</a:t>
            </a:r>
          </a:p>
        </p:txBody>
      </p:sp>
      <p:sp>
        <p:nvSpPr>
          <p:cNvPr id="63" name="TextBox 62"/>
          <p:cNvSpPr txBox="1"/>
          <p:nvPr/>
        </p:nvSpPr>
        <p:spPr>
          <a:xfrm>
            <a:off x="914400" y="33604200"/>
            <a:ext cx="6172200" cy="492443"/>
          </a:xfrm>
          <a:prstGeom prst="rect">
            <a:avLst/>
          </a:prstGeom>
          <a:noFill/>
          <a:ln>
            <a:noFill/>
          </a:ln>
        </p:spPr>
        <p:txBody>
          <a:bodyPr wrap="square" rtlCol="0">
            <a:spAutoFit/>
          </a:bodyPr>
          <a:lstStyle/>
          <a:p>
            <a:pPr algn="ctr"/>
            <a:r>
              <a:rPr lang="en-US" sz="2600" b="1" dirty="0" smtClean="0">
                <a:solidFill>
                  <a:schemeClr val="accent3">
                    <a:lumMod val="50000"/>
                  </a:schemeClr>
                </a:solidFill>
                <a:latin typeface="Arabic Typesetting" pitchFamily="66" charset="-78"/>
                <a:cs typeface="Arabic Typesetting" pitchFamily="66" charset="-78"/>
              </a:rPr>
              <a:t>PLANT IDENTIFICATION PLOT (1 M X 1 M TRANSECT)</a:t>
            </a:r>
          </a:p>
        </p:txBody>
      </p:sp>
    </p:spTree>
    <p:extLst>
      <p:ext uri="{BB962C8B-B14F-4D97-AF65-F5344CB8AC3E}">
        <p14:creationId xmlns:p14="http://schemas.microsoft.com/office/powerpoint/2010/main" xmlns="" val="73921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1165</Words>
  <Application>Microsoft Office PowerPoint</Application>
  <PresentationFormat>Custom</PresentationFormat>
  <Paragraphs>93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dc:creator>
  <cp:lastModifiedBy>Reviewer One</cp:lastModifiedBy>
  <cp:revision>73</cp:revision>
  <dcterms:created xsi:type="dcterms:W3CDTF">2012-10-23T18:01:45Z</dcterms:created>
  <dcterms:modified xsi:type="dcterms:W3CDTF">2012-12-10T14:27:51Z</dcterms:modified>
</cp:coreProperties>
</file>