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6" r:id="rId6"/>
    <p:sldId id="267" r:id="rId7"/>
    <p:sldId id="268" r:id="rId8"/>
    <p:sldId id="269" r:id="rId9"/>
    <p:sldId id="259" r:id="rId10"/>
    <p:sldId id="260" r:id="rId11"/>
    <p:sldId id="261" r:id="rId12"/>
    <p:sldId id="262" r:id="rId13"/>
    <p:sldId id="264" r:id="rId14"/>
    <p:sldId id="263"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2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2/23/12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3926089"/>
            <a:ext cx="6498158" cy="1724867"/>
          </a:xfrm>
        </p:spPr>
        <p:txBody>
          <a:bodyPr/>
          <a:lstStyle/>
          <a:p>
            <a:r>
              <a:rPr lang="en-US" dirty="0" smtClean="0"/>
              <a:t>Marine Ornamental Invertebrate Culture</a:t>
            </a:r>
            <a:br>
              <a:rPr lang="en-US" dirty="0" smtClean="0"/>
            </a:br>
            <a:r>
              <a:rPr lang="en-US" dirty="0" smtClean="0"/>
              <a:t>Workshop</a:t>
            </a:r>
            <a:br>
              <a:rPr lang="en-US" dirty="0" smtClean="0"/>
            </a:br>
            <a:r>
              <a:rPr lang="en-US" dirty="0" smtClean="0"/>
              <a:t>WSARE</a:t>
            </a:r>
            <a:br>
              <a:rPr lang="en-US" dirty="0" smtClean="0"/>
            </a:br>
            <a:r>
              <a:rPr lang="en-US" dirty="0" smtClean="0"/>
              <a:t>March 5-8 2012</a:t>
            </a:r>
            <a:br>
              <a:rPr lang="en-US" dirty="0" smtClean="0"/>
            </a:br>
            <a:endParaRPr lang="en-US" dirty="0"/>
          </a:p>
        </p:txBody>
      </p:sp>
      <p:sp>
        <p:nvSpPr>
          <p:cNvPr id="3" name="Subtitle 2"/>
          <p:cNvSpPr>
            <a:spLocks noGrp="1"/>
          </p:cNvSpPr>
          <p:nvPr>
            <p:ph type="subTitle" idx="1"/>
          </p:nvPr>
        </p:nvSpPr>
        <p:spPr>
          <a:xfrm>
            <a:off x="1322921" y="4939640"/>
            <a:ext cx="6498159" cy="916641"/>
          </a:xfrm>
        </p:spPr>
        <p:txBody>
          <a:bodyPr/>
          <a:lstStyle/>
          <a:p>
            <a:endParaRPr lang="en-US"/>
          </a:p>
        </p:txBody>
      </p:sp>
    </p:spTree>
    <p:extLst>
      <p:ext uri="{BB962C8B-B14F-4D97-AF65-F5344CB8AC3E}">
        <p14:creationId xmlns:p14="http://schemas.microsoft.com/office/powerpoint/2010/main" val="3915761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Day 2</a:t>
            </a:r>
            <a:endParaRPr lang="en-US" dirty="0"/>
          </a:p>
        </p:txBody>
      </p:sp>
      <p:sp>
        <p:nvSpPr>
          <p:cNvPr id="3" name="Content Placeholder 2"/>
          <p:cNvSpPr>
            <a:spLocks noGrp="1"/>
          </p:cNvSpPr>
          <p:nvPr>
            <p:ph idx="1"/>
          </p:nvPr>
        </p:nvSpPr>
        <p:spPr/>
        <p:txBody>
          <a:bodyPr/>
          <a:lstStyle/>
          <a:p>
            <a:r>
              <a:rPr lang="en-US" dirty="0"/>
              <a:t>Coral and invertebrate farming techniques </a:t>
            </a:r>
            <a:endParaRPr lang="en-US" dirty="0" smtClean="0"/>
          </a:p>
          <a:p>
            <a:r>
              <a:rPr lang="en-US" dirty="0" smtClean="0"/>
              <a:t>MERIP water system</a:t>
            </a:r>
          </a:p>
          <a:p>
            <a:r>
              <a:rPr lang="en-US" dirty="0" smtClean="0"/>
              <a:t>Water quality and key parameters for marine ornamental invertebrates</a:t>
            </a:r>
          </a:p>
          <a:p>
            <a:r>
              <a:rPr lang="en-US" dirty="0" smtClean="0"/>
              <a:t>Permitting, packing and shipping</a:t>
            </a:r>
            <a:endParaRPr lang="en-US" dirty="0"/>
          </a:p>
        </p:txBody>
      </p:sp>
    </p:spTree>
    <p:extLst>
      <p:ext uri="{BB962C8B-B14F-4D97-AF65-F5344CB8AC3E}">
        <p14:creationId xmlns:p14="http://schemas.microsoft.com/office/powerpoint/2010/main" val="2045595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Day 3</a:t>
            </a:r>
            <a:endParaRPr lang="en-US" dirty="0"/>
          </a:p>
        </p:txBody>
      </p:sp>
      <p:sp>
        <p:nvSpPr>
          <p:cNvPr id="3" name="Content Placeholder 2"/>
          <p:cNvSpPr>
            <a:spLocks noGrp="1"/>
          </p:cNvSpPr>
          <p:nvPr>
            <p:ph idx="1"/>
          </p:nvPr>
        </p:nvSpPr>
        <p:spPr/>
        <p:txBody>
          <a:bodyPr/>
          <a:lstStyle/>
          <a:p>
            <a:r>
              <a:rPr lang="en-US" dirty="0" smtClean="0"/>
              <a:t>Surge tank construction</a:t>
            </a:r>
          </a:p>
          <a:p>
            <a:r>
              <a:rPr lang="en-US" dirty="0" smtClean="0"/>
              <a:t>Post-larval capture and culture</a:t>
            </a:r>
          </a:p>
          <a:p>
            <a:r>
              <a:rPr lang="en-US" dirty="0" smtClean="0"/>
              <a:t>Giant clam drain down and stocking.</a:t>
            </a:r>
            <a:endParaRPr lang="en-US" dirty="0"/>
          </a:p>
        </p:txBody>
      </p:sp>
    </p:spTree>
    <p:extLst>
      <p:ext uri="{BB962C8B-B14F-4D97-AF65-F5344CB8AC3E}">
        <p14:creationId xmlns:p14="http://schemas.microsoft.com/office/powerpoint/2010/main" val="424068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Day 4</a:t>
            </a:r>
            <a:endParaRPr lang="en-US" dirty="0"/>
          </a:p>
        </p:txBody>
      </p:sp>
      <p:sp>
        <p:nvSpPr>
          <p:cNvPr id="3" name="Content Placeholder 2"/>
          <p:cNvSpPr>
            <a:spLocks noGrp="1"/>
          </p:cNvSpPr>
          <p:nvPr>
            <p:ph idx="1"/>
          </p:nvPr>
        </p:nvSpPr>
        <p:spPr/>
        <p:txBody>
          <a:bodyPr/>
          <a:lstStyle/>
          <a:p>
            <a:r>
              <a:rPr lang="en-US" dirty="0" smtClean="0"/>
              <a:t>Wrap up discussions, next steps, any issues to be addressed.</a:t>
            </a:r>
          </a:p>
          <a:p>
            <a:r>
              <a:rPr lang="en-US" dirty="0" smtClean="0"/>
              <a:t>Exit surveys</a:t>
            </a:r>
          </a:p>
          <a:p>
            <a:r>
              <a:rPr lang="en-US" dirty="0" smtClean="0"/>
              <a:t>Field trip to coral farms followed by BBQ.</a:t>
            </a:r>
            <a:endParaRPr lang="en-US" dirty="0"/>
          </a:p>
        </p:txBody>
      </p:sp>
    </p:spTree>
    <p:extLst>
      <p:ext uri="{BB962C8B-B14F-4D97-AF65-F5344CB8AC3E}">
        <p14:creationId xmlns:p14="http://schemas.microsoft.com/office/powerpoint/2010/main" val="2487032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Points</a:t>
            </a:r>
            <a:endParaRPr lang="en-US" dirty="0"/>
          </a:p>
        </p:txBody>
      </p:sp>
      <p:sp>
        <p:nvSpPr>
          <p:cNvPr id="3" name="Content Placeholder 2"/>
          <p:cNvSpPr>
            <a:spLocks noGrp="1"/>
          </p:cNvSpPr>
          <p:nvPr>
            <p:ph idx="1"/>
          </p:nvPr>
        </p:nvSpPr>
        <p:spPr/>
        <p:txBody>
          <a:bodyPr/>
          <a:lstStyle/>
          <a:p>
            <a:r>
              <a:rPr lang="en-US" dirty="0" smtClean="0"/>
              <a:t>Please share your knowledge as much as you can</a:t>
            </a:r>
          </a:p>
          <a:p>
            <a:r>
              <a:rPr lang="en-US" dirty="0" smtClean="0"/>
              <a:t>We at MERIP hope to learn from you as well, as our knowledge is incomplete</a:t>
            </a:r>
          </a:p>
          <a:p>
            <a:r>
              <a:rPr lang="en-US" dirty="0" smtClean="0"/>
              <a:t>Ask for more information if it is not covered</a:t>
            </a:r>
          </a:p>
          <a:p>
            <a:r>
              <a:rPr lang="en-US" dirty="0" smtClean="0"/>
              <a:t>Allow about 75 minutes to drive from town</a:t>
            </a:r>
          </a:p>
          <a:p>
            <a:r>
              <a:rPr lang="en-US" dirty="0" smtClean="0"/>
              <a:t>Lunch and snacks will be provided every day</a:t>
            </a:r>
          </a:p>
          <a:p>
            <a:r>
              <a:rPr lang="en-US" dirty="0" smtClean="0"/>
              <a:t>Don</a:t>
            </a:r>
            <a:r>
              <a:rPr lang="fr-FR" dirty="0" smtClean="0"/>
              <a:t>’</a:t>
            </a:r>
            <a:r>
              <a:rPr lang="en-US" dirty="0" smtClean="0"/>
              <a:t>t chew </a:t>
            </a:r>
            <a:r>
              <a:rPr lang="en-US" dirty="0" err="1" smtClean="0"/>
              <a:t>betelnut</a:t>
            </a:r>
            <a:r>
              <a:rPr lang="en-US" dirty="0" smtClean="0"/>
              <a:t>, tobacco or smoke around the facility</a:t>
            </a:r>
          </a:p>
          <a:p>
            <a:endParaRPr lang="en-US" dirty="0" smtClean="0"/>
          </a:p>
        </p:txBody>
      </p:sp>
    </p:spTree>
    <p:extLst>
      <p:ext uri="{BB962C8B-B14F-4D97-AF65-F5344CB8AC3E}">
        <p14:creationId xmlns:p14="http://schemas.microsoft.com/office/powerpoint/2010/main" val="363419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survey</a:t>
            </a:r>
            <a:endParaRPr lang="en-US" dirty="0"/>
          </a:p>
        </p:txBody>
      </p:sp>
      <p:sp>
        <p:nvSpPr>
          <p:cNvPr id="3" name="Content Placeholder 2"/>
          <p:cNvSpPr>
            <a:spLocks noGrp="1"/>
          </p:cNvSpPr>
          <p:nvPr>
            <p:ph idx="1"/>
          </p:nvPr>
        </p:nvSpPr>
        <p:spPr/>
        <p:txBody>
          <a:bodyPr/>
          <a:lstStyle/>
          <a:p>
            <a:r>
              <a:rPr lang="en-US" dirty="0" smtClean="0"/>
              <a:t>This will help us to understand who is doing extension work in MOA</a:t>
            </a:r>
          </a:p>
          <a:p>
            <a:r>
              <a:rPr lang="en-US" dirty="0" smtClean="0"/>
              <a:t>Please be as specific as possible.</a:t>
            </a:r>
          </a:p>
          <a:p>
            <a:r>
              <a:rPr lang="en-US" dirty="0" smtClean="0"/>
              <a:t>It will help with future initiatives</a:t>
            </a:r>
            <a:endParaRPr lang="en-US" dirty="0"/>
          </a:p>
        </p:txBody>
      </p:sp>
    </p:spTree>
    <p:extLst>
      <p:ext uri="{BB962C8B-B14F-4D97-AF65-F5344CB8AC3E}">
        <p14:creationId xmlns:p14="http://schemas.microsoft.com/office/powerpoint/2010/main" val="4240008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667000"/>
            <a:ext cx="8229600" cy="1384300"/>
          </a:xfrm>
        </p:spPr>
        <p:txBody>
          <a:bodyPr/>
          <a:lstStyle/>
          <a:p>
            <a:pPr eaLnBrk="1" hangingPunct="1">
              <a:defRPr/>
            </a:pPr>
            <a:r>
              <a:rPr lang="en-US" sz="5000" dirty="0" err="1" smtClean="0"/>
              <a:t>www.meripmicronesia.org</a:t>
            </a:r>
            <a:endParaRPr lang="en-US" sz="5000" dirty="0" smtClean="0"/>
          </a:p>
        </p:txBody>
      </p:sp>
      <p:sp>
        <p:nvSpPr>
          <p:cNvPr id="15363" name="Rectangle 3"/>
          <p:cNvSpPr>
            <a:spLocks noGrp="1" noChangeArrowheads="1"/>
          </p:cNvSpPr>
          <p:nvPr>
            <p:ph type="body" idx="1"/>
          </p:nvPr>
        </p:nvSpPr>
        <p:spPr>
          <a:xfrm>
            <a:off x="762000" y="6858000"/>
            <a:ext cx="8229600" cy="4114800"/>
          </a:xfrm>
        </p:spPr>
        <p:txBody>
          <a:bodyPr/>
          <a:lstStyle/>
          <a:p>
            <a:pPr eaLnBrk="1" hangingPunct="1">
              <a:defRPr/>
            </a:pPr>
            <a:endParaRPr lang="en-US" sz="3600" dirty="0" smtClean="0"/>
          </a:p>
        </p:txBody>
      </p:sp>
    </p:spTree>
    <p:extLst>
      <p:ext uri="{BB962C8B-B14F-4D97-AF65-F5344CB8AC3E}">
        <p14:creationId xmlns:p14="http://schemas.microsoft.com/office/powerpoint/2010/main" val="24796756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Improve coordination </a:t>
            </a:r>
            <a:r>
              <a:rPr lang="en-US" dirty="0"/>
              <a:t>and communication between </a:t>
            </a:r>
            <a:r>
              <a:rPr lang="en-US" dirty="0" smtClean="0"/>
              <a:t>practitioners (private and public) in the Marine Ornamental Aquaculture Industry in Micronesia.  </a:t>
            </a:r>
          </a:p>
          <a:p>
            <a:r>
              <a:rPr lang="en-US" dirty="0" smtClean="0"/>
              <a:t>Improve knowledge of marine </a:t>
            </a:r>
            <a:r>
              <a:rPr lang="en-US" dirty="0"/>
              <a:t>ornamental </a:t>
            </a:r>
            <a:r>
              <a:rPr lang="en-US" dirty="0" smtClean="0"/>
              <a:t>invertebrate farming </a:t>
            </a:r>
            <a:r>
              <a:rPr lang="en-US" dirty="0"/>
              <a:t>techniques.  </a:t>
            </a:r>
            <a:endParaRPr lang="en-US" dirty="0" smtClean="0"/>
          </a:p>
        </p:txBody>
      </p:sp>
    </p:spTree>
    <p:extLst>
      <p:ext uri="{BB962C8B-B14F-4D97-AF65-F5344CB8AC3E}">
        <p14:creationId xmlns:p14="http://schemas.microsoft.com/office/powerpoint/2010/main" val="62924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Predicted Outcomes</a:t>
            </a:r>
            <a:endParaRPr lang="en-US" dirty="0"/>
          </a:p>
        </p:txBody>
      </p:sp>
      <p:sp>
        <p:nvSpPr>
          <p:cNvPr id="3" name="Content Placeholder 2"/>
          <p:cNvSpPr>
            <a:spLocks noGrp="1"/>
          </p:cNvSpPr>
          <p:nvPr>
            <p:ph idx="1"/>
          </p:nvPr>
        </p:nvSpPr>
        <p:spPr/>
        <p:txBody>
          <a:bodyPr/>
          <a:lstStyle/>
          <a:p>
            <a:r>
              <a:rPr lang="en-US" dirty="0" smtClean="0"/>
              <a:t>Greater </a:t>
            </a:r>
            <a:r>
              <a:rPr lang="en-US" dirty="0"/>
              <a:t>number of people involved in the </a:t>
            </a:r>
            <a:r>
              <a:rPr lang="en-US" dirty="0" smtClean="0"/>
              <a:t>field</a:t>
            </a:r>
          </a:p>
          <a:p>
            <a:r>
              <a:rPr lang="en-US" dirty="0" smtClean="0"/>
              <a:t>Larger </a:t>
            </a:r>
            <a:r>
              <a:rPr lang="en-US" dirty="0"/>
              <a:t>variety of products being </a:t>
            </a:r>
            <a:r>
              <a:rPr lang="en-US" dirty="0" smtClean="0"/>
              <a:t>farmed</a:t>
            </a:r>
            <a:endParaRPr lang="en-US" dirty="0"/>
          </a:p>
          <a:p>
            <a:r>
              <a:rPr lang="en-US" dirty="0" smtClean="0"/>
              <a:t>More stable </a:t>
            </a:r>
            <a:r>
              <a:rPr lang="en-US" dirty="0"/>
              <a:t>pricing for products being </a:t>
            </a:r>
            <a:r>
              <a:rPr lang="en-US" dirty="0" smtClean="0"/>
              <a:t>grown</a:t>
            </a:r>
          </a:p>
          <a:p>
            <a:r>
              <a:rPr lang="en-US" dirty="0" smtClean="0"/>
              <a:t>Higher </a:t>
            </a:r>
            <a:r>
              <a:rPr lang="en-US" dirty="0"/>
              <a:t>skill level among outreach and extension professionals in the public sector. </a:t>
            </a:r>
          </a:p>
          <a:p>
            <a:endParaRPr lang="en-US" dirty="0"/>
          </a:p>
        </p:txBody>
      </p:sp>
    </p:spTree>
    <p:extLst>
      <p:ext uri="{BB962C8B-B14F-4D97-AF65-F5344CB8AC3E}">
        <p14:creationId xmlns:p14="http://schemas.microsoft.com/office/powerpoint/2010/main" val="10982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BayView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9888"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a:xfrm>
            <a:off x="685800" y="228600"/>
            <a:ext cx="7772400" cy="1143000"/>
          </a:xfrm>
        </p:spPr>
        <p:txBody>
          <a:bodyPr/>
          <a:lstStyle/>
          <a:p>
            <a:pPr eaLnBrk="1" hangingPunct="1">
              <a:defRPr/>
            </a:pPr>
            <a:r>
              <a:rPr lang="en-US" sz="4000" b="1" smtClean="0">
                <a:solidFill>
                  <a:schemeClr val="tx1"/>
                </a:solidFill>
              </a:rPr>
              <a:t>MERIP Mission Statement</a:t>
            </a:r>
          </a:p>
        </p:txBody>
      </p:sp>
      <p:sp>
        <p:nvSpPr>
          <p:cNvPr id="9220" name="Rectangle 4"/>
          <p:cNvSpPr>
            <a:spLocks noGrp="1" noChangeArrowheads="1"/>
          </p:cNvSpPr>
          <p:nvPr>
            <p:ph type="body" idx="1"/>
          </p:nvPr>
        </p:nvSpPr>
        <p:spPr>
          <a:xfrm>
            <a:off x="685800" y="1600200"/>
            <a:ext cx="7772400" cy="4114800"/>
          </a:xfrm>
        </p:spPr>
        <p:txBody>
          <a:bodyPr/>
          <a:lstStyle/>
          <a:p>
            <a:pPr eaLnBrk="1" hangingPunct="1">
              <a:defRPr/>
            </a:pPr>
            <a:r>
              <a:rPr lang="en-US" b="1" smtClean="0">
                <a:solidFill>
                  <a:srgbClr val="333399"/>
                </a:solidFill>
              </a:rPr>
              <a:t>To promote sustainable development and livelihoods for Micronesians, through natural resource conservation, and to research, teach, demonstrate and transfer technologies that allow Micronesians to improve their lives while maintaining core traditional values and minimizing impact to the environment.</a:t>
            </a:r>
          </a:p>
        </p:txBody>
      </p:sp>
    </p:spTree>
    <p:extLst>
      <p:ext uri="{BB962C8B-B14F-4D97-AF65-F5344CB8AC3E}">
        <p14:creationId xmlns:p14="http://schemas.microsoft.com/office/powerpoint/2010/main" val="14978262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229600" cy="1384300"/>
          </a:xfrm>
        </p:spPr>
        <p:txBody>
          <a:bodyPr/>
          <a:lstStyle/>
          <a:p>
            <a:pPr eaLnBrk="1" hangingPunct="1">
              <a:defRPr/>
            </a:pPr>
            <a:r>
              <a:rPr lang="en-US" dirty="0" smtClean="0">
                <a:solidFill>
                  <a:schemeClr val="hlink"/>
                </a:solidFill>
              </a:rPr>
              <a:t>MERIP Background</a:t>
            </a:r>
          </a:p>
        </p:txBody>
      </p:sp>
      <p:sp>
        <p:nvSpPr>
          <p:cNvPr id="10243" name="Rectangle 3"/>
          <p:cNvSpPr>
            <a:spLocks noGrp="1" noChangeArrowheads="1"/>
          </p:cNvSpPr>
          <p:nvPr>
            <p:ph type="body" idx="1"/>
          </p:nvPr>
        </p:nvSpPr>
        <p:spPr>
          <a:xfrm>
            <a:off x="457200" y="1600200"/>
            <a:ext cx="8229600" cy="4114800"/>
          </a:xfrm>
        </p:spPr>
        <p:txBody>
          <a:bodyPr>
            <a:normAutofit/>
          </a:bodyPr>
          <a:lstStyle/>
          <a:p>
            <a:pPr eaLnBrk="1" hangingPunct="1">
              <a:defRPr/>
            </a:pPr>
            <a:r>
              <a:rPr lang="en-US" sz="2800" dirty="0" smtClean="0"/>
              <a:t>Developed a three tier approach to sustainable development:  </a:t>
            </a:r>
          </a:p>
          <a:p>
            <a:pPr lvl="1" eaLnBrk="1" hangingPunct="1">
              <a:defRPr/>
            </a:pPr>
            <a:r>
              <a:rPr lang="en-US" sz="2800" dirty="0" smtClean="0"/>
              <a:t>Product development</a:t>
            </a:r>
          </a:p>
          <a:p>
            <a:pPr lvl="1" eaLnBrk="1" hangingPunct="1">
              <a:defRPr/>
            </a:pPr>
            <a:r>
              <a:rPr lang="en-US" sz="2800" dirty="0" smtClean="0"/>
              <a:t>Community technology transfer/training</a:t>
            </a:r>
          </a:p>
          <a:p>
            <a:pPr lvl="1" eaLnBrk="1" hangingPunct="1">
              <a:defRPr/>
            </a:pPr>
            <a:r>
              <a:rPr lang="en-US" sz="2800" dirty="0" smtClean="0"/>
              <a:t>Marketing and market development</a:t>
            </a:r>
          </a:p>
          <a:p>
            <a:pPr lvl="1" eaLnBrk="1" hangingPunct="1">
              <a:defRPr/>
            </a:pPr>
            <a:endParaRPr lang="en-US" sz="2400" dirty="0" smtClean="0"/>
          </a:p>
          <a:p>
            <a:pPr eaLnBrk="1" hangingPunct="1">
              <a:defRPr/>
            </a:pPr>
            <a:r>
              <a:rPr lang="en-US" sz="2800" dirty="0" smtClean="0"/>
              <a:t>Use the Nucleus Estate Model as defined by the FAO </a:t>
            </a:r>
          </a:p>
          <a:p>
            <a:pPr marL="0" indent="0" eaLnBrk="1" hangingPunct="1">
              <a:buFontTx/>
              <a:buNone/>
              <a:defRPr/>
            </a:pPr>
            <a:endParaRPr lang="en-US" sz="2800" dirty="0" smtClean="0">
              <a:solidFill>
                <a:schemeClr val="hlink"/>
              </a:solidFill>
            </a:endParaRPr>
          </a:p>
        </p:txBody>
      </p:sp>
    </p:spTree>
    <p:extLst>
      <p:ext uri="{BB962C8B-B14F-4D97-AF65-F5344CB8AC3E}">
        <p14:creationId xmlns:p14="http://schemas.microsoft.com/office/powerpoint/2010/main" val="9321480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Facil Raceway"/>
          <p:cNvPicPr>
            <a:picLocks noChangeAspect="1" noChangeArrowheads="1"/>
          </p:cNvPicPr>
          <p:nvPr/>
        </p:nvPicPr>
        <p:blipFill>
          <a:blip r:embed="rId2">
            <a:extLst>
              <a:ext uri="{28A0092B-C50C-407E-A947-70E740481C1C}">
                <a14:useLocalDpi xmlns:a14="http://schemas.microsoft.com/office/drawing/2010/main" val="0"/>
              </a:ext>
            </a:extLst>
          </a:blip>
          <a:srcRect b="15938"/>
          <a:stretch>
            <a:fillRect/>
          </a:stretch>
        </p:blipFill>
        <p:spPr bwMode="auto">
          <a:xfrm>
            <a:off x="1447800" y="9525"/>
            <a:ext cx="6477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Rectangle 2"/>
          <p:cNvSpPr>
            <a:spLocks noGrp="1" noChangeArrowheads="1"/>
          </p:cNvSpPr>
          <p:nvPr>
            <p:ph type="title"/>
          </p:nvPr>
        </p:nvSpPr>
        <p:spPr>
          <a:xfrm>
            <a:off x="762000" y="228600"/>
            <a:ext cx="7772400" cy="1143000"/>
          </a:xfrm>
        </p:spPr>
        <p:txBody>
          <a:bodyPr/>
          <a:lstStyle/>
          <a:p>
            <a:pPr eaLnBrk="1" hangingPunct="1">
              <a:defRPr/>
            </a:pPr>
            <a:r>
              <a:rPr lang="en-US" sz="3600" dirty="0" smtClean="0">
                <a:solidFill>
                  <a:srgbClr val="FFFF00"/>
                </a:solidFill>
                <a:effectLst>
                  <a:outerShdw blurRad="38100" dist="38100" dir="2700000" algn="tl">
                    <a:srgbClr val="FFFFFF"/>
                  </a:outerShdw>
                </a:effectLst>
              </a:rPr>
              <a:t>Nucleus Estate Model - FAO</a:t>
            </a:r>
          </a:p>
        </p:txBody>
      </p:sp>
      <p:sp>
        <p:nvSpPr>
          <p:cNvPr id="75781" name="Rectangle 5"/>
          <p:cNvSpPr>
            <a:spLocks noGrp="1" noChangeArrowheads="1"/>
          </p:cNvSpPr>
          <p:nvPr>
            <p:ph type="body" idx="1"/>
          </p:nvPr>
        </p:nvSpPr>
        <p:spPr>
          <a:xfrm>
            <a:off x="1447800" y="1371600"/>
            <a:ext cx="6477000" cy="5029200"/>
          </a:xfrm>
        </p:spPr>
        <p:txBody>
          <a:bodyPr/>
          <a:lstStyle/>
          <a:p>
            <a:pPr eaLnBrk="1" hangingPunct="1">
              <a:lnSpc>
                <a:spcPct val="90000"/>
              </a:lnSpc>
              <a:defRPr/>
            </a:pPr>
            <a:r>
              <a:rPr lang="en-US" dirty="0" smtClean="0">
                <a:solidFill>
                  <a:srgbClr val="FFFF00"/>
                </a:solidFill>
                <a:effectLst>
                  <a:outerShdw blurRad="38100" dist="38100" dir="2700000" algn="tl">
                    <a:srgbClr val="FFFFFF"/>
                  </a:outerShdw>
                </a:effectLst>
              </a:rPr>
              <a:t>Production by farmers but MERIP retains a central farm to guarantee quality, throughput, </a:t>
            </a:r>
            <a:r>
              <a:rPr lang="en-US" dirty="0" err="1" smtClean="0">
                <a:solidFill>
                  <a:srgbClr val="FFFF00"/>
                </a:solidFill>
                <a:effectLst>
                  <a:outerShdw blurRad="38100" dist="38100" dir="2700000" algn="tl">
                    <a:srgbClr val="FFFFFF"/>
                  </a:outerShdw>
                </a:effectLst>
              </a:rPr>
              <a:t>seedstock</a:t>
            </a:r>
            <a:r>
              <a:rPr lang="en-US" dirty="0" smtClean="0">
                <a:solidFill>
                  <a:srgbClr val="FFFF00"/>
                </a:solidFill>
                <a:effectLst>
                  <a:outerShdw blurRad="38100" dist="38100" dir="2700000" algn="tl">
                    <a:srgbClr val="FFFFFF"/>
                  </a:outerShdw>
                </a:effectLst>
              </a:rPr>
              <a:t> and a place to conduct research.</a:t>
            </a:r>
          </a:p>
          <a:p>
            <a:pPr eaLnBrk="1" hangingPunct="1">
              <a:lnSpc>
                <a:spcPct val="90000"/>
              </a:lnSpc>
              <a:defRPr/>
            </a:pPr>
            <a:r>
              <a:rPr lang="en-US" dirty="0" smtClean="0">
                <a:effectLst>
                  <a:outerShdw blurRad="38100" dist="38100" dir="2700000" algn="tl">
                    <a:srgbClr val="FFFFFF"/>
                  </a:outerShdw>
                </a:effectLst>
              </a:rPr>
              <a:t>MERIP provides significant material, training, management and  marketing input.</a:t>
            </a:r>
          </a:p>
          <a:p>
            <a:pPr eaLnBrk="1" hangingPunct="1">
              <a:lnSpc>
                <a:spcPct val="90000"/>
              </a:lnSpc>
              <a:defRPr/>
            </a:pPr>
            <a:r>
              <a:rPr lang="en-US" dirty="0" smtClean="0">
                <a:effectLst>
                  <a:outerShdw blurRad="38100" dist="38100" dir="2700000" algn="tl">
                    <a:srgbClr val="FFFFFF"/>
                  </a:outerShdw>
                </a:effectLst>
              </a:rPr>
              <a:t>Provides an holistic or fully integrated approach to product development</a:t>
            </a:r>
          </a:p>
        </p:txBody>
      </p:sp>
    </p:spTree>
    <p:extLst>
      <p:ext uri="{BB962C8B-B14F-4D97-AF65-F5344CB8AC3E}">
        <p14:creationId xmlns:p14="http://schemas.microsoft.com/office/powerpoint/2010/main" val="297510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229600" cy="1384300"/>
          </a:xfrm>
        </p:spPr>
        <p:txBody>
          <a:bodyPr/>
          <a:lstStyle/>
          <a:p>
            <a:pPr eaLnBrk="1" hangingPunct="1">
              <a:defRPr/>
            </a:pPr>
            <a:r>
              <a:rPr lang="en-US" dirty="0" smtClean="0">
                <a:solidFill>
                  <a:schemeClr val="hlink"/>
                </a:solidFill>
              </a:rPr>
              <a:t>MERIP Background</a:t>
            </a:r>
          </a:p>
        </p:txBody>
      </p:sp>
      <p:sp>
        <p:nvSpPr>
          <p:cNvPr id="10243" name="Rectangle 3"/>
          <p:cNvSpPr>
            <a:spLocks noGrp="1" noChangeArrowheads="1"/>
          </p:cNvSpPr>
          <p:nvPr>
            <p:ph type="body" idx="1"/>
          </p:nvPr>
        </p:nvSpPr>
        <p:spPr>
          <a:xfrm>
            <a:off x="457200" y="1676400"/>
            <a:ext cx="8229600" cy="4114800"/>
          </a:xfrm>
        </p:spPr>
        <p:txBody>
          <a:bodyPr>
            <a:normAutofit fontScale="77500" lnSpcReduction="20000"/>
          </a:bodyPr>
          <a:lstStyle/>
          <a:p>
            <a:pPr eaLnBrk="1" hangingPunct="1">
              <a:defRPr/>
            </a:pPr>
            <a:r>
              <a:rPr lang="en-US" sz="2800" dirty="0" smtClean="0"/>
              <a:t>Not for profit corporation so operates as a business but can also apply for grant funding</a:t>
            </a:r>
          </a:p>
          <a:p>
            <a:pPr eaLnBrk="1" hangingPunct="1">
              <a:defRPr/>
            </a:pPr>
            <a:r>
              <a:rPr lang="en-US" sz="2800" dirty="0" smtClean="0"/>
              <a:t>Focus on aquaculture products - marine ornamental invertebrates, bath sponges and to a lesser extent Black pearls</a:t>
            </a:r>
          </a:p>
          <a:p>
            <a:pPr eaLnBrk="1" hangingPunct="1">
              <a:defRPr/>
            </a:pPr>
            <a:r>
              <a:rPr lang="en-US" sz="2800" dirty="0" smtClean="0"/>
              <a:t>Establish farms with community members, providing training, materials and marketing assistance</a:t>
            </a:r>
          </a:p>
          <a:p>
            <a:pPr eaLnBrk="1" hangingPunct="1">
              <a:defRPr/>
            </a:pPr>
            <a:r>
              <a:rPr lang="en-US" sz="2800" dirty="0" smtClean="0"/>
              <a:t>Develop methods on a central farm and disseminate methods and </a:t>
            </a:r>
            <a:r>
              <a:rPr lang="en-US" sz="2800" dirty="0" err="1" smtClean="0"/>
              <a:t>broodstock</a:t>
            </a:r>
            <a:r>
              <a:rPr lang="en-US" sz="2800" dirty="0" smtClean="0"/>
              <a:t> to farmers</a:t>
            </a:r>
          </a:p>
          <a:p>
            <a:pPr eaLnBrk="1" hangingPunct="1">
              <a:defRPr/>
            </a:pPr>
            <a:r>
              <a:rPr lang="en-US" sz="2800" dirty="0" smtClean="0"/>
              <a:t>Promotes private sector development in sustainable aquaculture in the Pacific region</a:t>
            </a:r>
          </a:p>
          <a:p>
            <a:pPr eaLnBrk="1" hangingPunct="1">
              <a:buFontTx/>
              <a:buNone/>
              <a:defRPr/>
            </a:pPr>
            <a:endParaRPr lang="en-US" sz="2800" dirty="0" smtClean="0"/>
          </a:p>
          <a:p>
            <a:pPr eaLnBrk="1" hangingPunct="1">
              <a:defRPr/>
            </a:pPr>
            <a:endParaRPr lang="en-US" sz="2800" dirty="0" smtClean="0">
              <a:solidFill>
                <a:schemeClr val="hlink"/>
              </a:solidFill>
            </a:endParaRPr>
          </a:p>
        </p:txBody>
      </p:sp>
    </p:spTree>
    <p:extLst>
      <p:ext uri="{BB962C8B-B14F-4D97-AF65-F5344CB8AC3E}">
        <p14:creationId xmlns:p14="http://schemas.microsoft.com/office/powerpoint/2010/main" val="39277139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76054"/>
            <a:ext cx="8042276" cy="1336956"/>
          </a:xfrm>
        </p:spPr>
        <p:txBody>
          <a:bodyPr/>
          <a:lstStyle/>
          <a:p>
            <a:pPr eaLnBrk="1" hangingPunct="1">
              <a:defRPr/>
            </a:pPr>
            <a:r>
              <a:rPr lang="en-US" sz="4000" dirty="0" smtClean="0"/>
              <a:t>Products and Product Development</a:t>
            </a:r>
          </a:p>
        </p:txBody>
      </p:sp>
      <p:sp>
        <p:nvSpPr>
          <p:cNvPr id="3" name="Content Placeholder 2"/>
          <p:cNvSpPr>
            <a:spLocks noGrp="1"/>
          </p:cNvSpPr>
          <p:nvPr>
            <p:ph idx="1"/>
          </p:nvPr>
        </p:nvSpPr>
        <p:spPr>
          <a:xfrm>
            <a:off x="549275" y="2514600"/>
            <a:ext cx="8042276" cy="4343400"/>
          </a:xfrm>
        </p:spPr>
        <p:txBody>
          <a:bodyPr/>
          <a:lstStyle/>
          <a:p>
            <a:pPr eaLnBrk="1" hangingPunct="1">
              <a:defRPr/>
            </a:pPr>
            <a:r>
              <a:rPr lang="en-US" dirty="0" smtClean="0"/>
              <a:t>Simple technologies easily adopted by community members</a:t>
            </a:r>
          </a:p>
          <a:p>
            <a:pPr eaLnBrk="1" hangingPunct="1">
              <a:defRPr/>
            </a:pPr>
            <a:r>
              <a:rPr lang="en-US" dirty="0" smtClean="0"/>
              <a:t>Lightweight or valuable enough to be exported cost-effectively</a:t>
            </a:r>
          </a:p>
          <a:p>
            <a:pPr eaLnBrk="1" hangingPunct="1">
              <a:defRPr/>
            </a:pPr>
            <a:r>
              <a:rPr lang="en-US" dirty="0" smtClean="0"/>
              <a:t>Environmentally sustainable technologies</a:t>
            </a:r>
          </a:p>
        </p:txBody>
      </p:sp>
    </p:spTree>
    <p:extLst>
      <p:ext uri="{BB962C8B-B14F-4D97-AF65-F5344CB8AC3E}">
        <p14:creationId xmlns:p14="http://schemas.microsoft.com/office/powerpoint/2010/main" val="18469092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Day 1</a:t>
            </a:r>
            <a:endParaRPr lang="en-US" dirty="0"/>
          </a:p>
        </p:txBody>
      </p:sp>
      <p:sp>
        <p:nvSpPr>
          <p:cNvPr id="3" name="Content Placeholder 2"/>
          <p:cNvSpPr>
            <a:spLocks noGrp="1"/>
          </p:cNvSpPr>
          <p:nvPr>
            <p:ph idx="1"/>
          </p:nvPr>
        </p:nvSpPr>
        <p:spPr/>
        <p:txBody>
          <a:bodyPr/>
          <a:lstStyle/>
          <a:p>
            <a:r>
              <a:rPr lang="en-US" dirty="0" smtClean="0"/>
              <a:t>Introductions and presentations from private sector (MIMF, MMME, and Palau).</a:t>
            </a:r>
          </a:p>
          <a:p>
            <a:r>
              <a:rPr lang="en-US" dirty="0" smtClean="0"/>
              <a:t>The marine ornamental industry introduction</a:t>
            </a:r>
          </a:p>
          <a:p>
            <a:r>
              <a:rPr lang="en-US" dirty="0" smtClean="0"/>
              <a:t>Giant clam spawning and stocking</a:t>
            </a:r>
            <a:endParaRPr lang="en-US" dirty="0"/>
          </a:p>
        </p:txBody>
      </p:sp>
    </p:spTree>
    <p:extLst>
      <p:ext uri="{BB962C8B-B14F-4D97-AF65-F5344CB8AC3E}">
        <p14:creationId xmlns:p14="http://schemas.microsoft.com/office/powerpoint/2010/main" val="3987171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90</TotalTime>
  <Words>485</Words>
  <Application>Microsoft Macintosh PowerPoint</Application>
  <PresentationFormat>On-screen Show (4:3)</PresentationFormat>
  <Paragraphs>61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Breeze</vt:lpstr>
      <vt:lpstr>Marine Ornamental Invertebrate Culture Workshop WSARE March 5-8 2012 </vt:lpstr>
      <vt:lpstr>Objectives</vt:lpstr>
      <vt:lpstr>Predicted Outcomes</vt:lpstr>
      <vt:lpstr>MERIP Mission Statement</vt:lpstr>
      <vt:lpstr>MERIP Background</vt:lpstr>
      <vt:lpstr>Nucleus Estate Model - FAO</vt:lpstr>
      <vt:lpstr>MERIP Background</vt:lpstr>
      <vt:lpstr>Products and Product Development</vt:lpstr>
      <vt:lpstr>Schedule Day 1</vt:lpstr>
      <vt:lpstr>Schedule Day 2</vt:lpstr>
      <vt:lpstr>Schedule Day 3</vt:lpstr>
      <vt:lpstr>Schedule Day 4</vt:lpstr>
      <vt:lpstr>Discussion Points</vt:lpstr>
      <vt:lpstr>Extension survey</vt:lpstr>
      <vt:lpstr>www.meripmicronesia.org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Ornamental Invertebrate Culture</dc:title>
  <dc:creator>Simon Ellis</dc:creator>
  <cp:lastModifiedBy>Simon Ellis</cp:lastModifiedBy>
  <cp:revision>11</cp:revision>
  <dcterms:created xsi:type="dcterms:W3CDTF">2012-02-21T04:00:47Z</dcterms:created>
  <dcterms:modified xsi:type="dcterms:W3CDTF">2012-02-22T23:03:25Z</dcterms:modified>
</cp:coreProperties>
</file>