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80C27-4125-4515-BBC0-D57BD4253571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1D26-7862-404A-B2A5-1D5828A75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7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Percent Reduction</a:t>
            </a:r>
            <a:r>
              <a:rPr lang="en-US" baseline="0" dirty="0" smtClean="0"/>
              <a:t> from Control:</a:t>
            </a:r>
          </a:p>
          <a:p>
            <a:r>
              <a:rPr lang="en-US" baseline="0" dirty="0" smtClean="0"/>
              <a:t>Must4  73%</a:t>
            </a:r>
          </a:p>
          <a:p>
            <a:r>
              <a:rPr lang="en-US" baseline="0" dirty="0" smtClean="0"/>
              <a:t>Dan10.3  66%</a:t>
            </a:r>
          </a:p>
          <a:p>
            <a:r>
              <a:rPr lang="en-US" baseline="0" dirty="0" smtClean="0"/>
              <a:t>Del6  49%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96DC-1235-4184-BDD8-46A4AD28C5E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0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661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66" y="76200"/>
            <a:ext cx="7879672" cy="1039427"/>
          </a:xfrm>
        </p:spPr>
        <p:txBody>
          <a:bodyPr>
            <a:noAutofit/>
          </a:bodyPr>
          <a:lstStyle/>
          <a:p>
            <a:r>
              <a:rPr lang="en-US" sz="3200" b="1" cap="none" dirty="0" smtClean="0"/>
              <a:t>Activity Response </a:t>
            </a:r>
            <a:r>
              <a:rPr lang="en-US" sz="3200" b="1" cap="none" dirty="0"/>
              <a:t>of </a:t>
            </a:r>
            <a:r>
              <a:rPr lang="en-US" sz="3200" b="1" cap="none" dirty="0" smtClean="0"/>
              <a:t>Male </a:t>
            </a:r>
            <a:r>
              <a:rPr lang="en-US" sz="3200" b="1" cap="none" dirty="0" smtClean="0"/>
              <a:t>SWD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12694943"/>
              </p:ext>
            </p:extLst>
          </p:nvPr>
        </p:nvGraphicFramePr>
        <p:xfrm>
          <a:off x="114300" y="2308086"/>
          <a:ext cx="8839200" cy="258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4287"/>
                <a:gridCol w="1219200"/>
                <a:gridCol w="1143000"/>
                <a:gridCol w="1214202"/>
                <a:gridCol w="1143811"/>
                <a:gridCol w="1142189"/>
                <a:gridCol w="1143000"/>
                <a:gridCol w="1029511"/>
              </a:tblGrid>
              <a:tr h="544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Dan10.3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</a:t>
                      </a:r>
                    </a:p>
                  </a:txBody>
                  <a:tcPr marL="9525" marR="9525" marT="9525" marB="0" anchor="ctr"/>
                </a:tc>
              </a:tr>
              <a:tr h="510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2.57 ± 0.11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2.33 ± 0.20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0.98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1.03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0.78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1.45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0.19*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2.86 ± 0.08</a:t>
                      </a:r>
                    </a:p>
                  </a:txBody>
                  <a:tcPr marL="9525" marR="9525" marT="9525" marB="0" anchor="ctr"/>
                </a:tc>
              </a:tr>
              <a:tr h="510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2.56 ± 0.05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2.41 ± 0.08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2.25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2.04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2.47 ± 0.03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2.12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0.20*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2.79 ± 0.11</a:t>
                      </a:r>
                    </a:p>
                  </a:txBody>
                  <a:tcPr marL="9525" marR="9525" marT="9525" marB="0" anchor="ctr"/>
                </a:tc>
              </a:tr>
              <a:tr h="510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2.68 ± 0.13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 ± 0.09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2.03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2.27 ± 0.07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2.41 ± 0.07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2.78 ± 0.08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2.72 ± 0.03</a:t>
                      </a:r>
                    </a:p>
                  </a:txBody>
                  <a:tcPr marL="9525" marR="9525" marT="9525" marB="0" anchor="ctr"/>
                </a:tc>
              </a:tr>
              <a:tr h="510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 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2.83 ± 0.05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--- **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2.74 ± 0.11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2.60 ± 0.05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2.42 ± 0.13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2.72 ± 0.09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2.99 ± 0.04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600200"/>
            <a:ext cx="861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itchFamily="49" charset="-128"/>
                <a:cs typeface="Times New Roman" pitchFamily="18" charset="0"/>
              </a:rPr>
              <a:t>Average male adult activity per 24-h period for each treatment by DAA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115" y="5029200"/>
            <a:ext cx="89070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+mj-lt"/>
                <a:ea typeface="MS Mincho" pitchFamily="49" charset="-128"/>
                <a:cs typeface="Times New Roman" pitchFamily="18" charset="0"/>
              </a:rPr>
              <a:t>Asterisk (*) </a:t>
            </a:r>
            <a:r>
              <a:rPr lang="en-US" sz="2000" dirty="0" smtClean="0">
                <a:latin typeface="+mj-lt"/>
                <a:ea typeface="MS Mincho" pitchFamily="49" charset="-128"/>
                <a:cs typeface="Times New Roman" pitchFamily="18" charset="0"/>
              </a:rPr>
              <a:t>and highlighting indicates </a:t>
            </a:r>
            <a:r>
              <a:rPr lang="en-US" sz="2000" dirty="0">
                <a:latin typeface="+mj-lt"/>
                <a:ea typeface="MS Mincho" pitchFamily="49" charset="-128"/>
                <a:cs typeface="Times New Roman" pitchFamily="18" charset="0"/>
              </a:rPr>
              <a:t>significant difference when </a:t>
            </a:r>
            <a:r>
              <a:rPr lang="en-US" sz="2000" b="1" dirty="0">
                <a:latin typeface="+mj-lt"/>
                <a:ea typeface="MS Mincho" pitchFamily="49" charset="-128"/>
                <a:cs typeface="Times New Roman" pitchFamily="18" charset="0"/>
              </a:rPr>
              <a:t>compared with the control</a:t>
            </a:r>
            <a:r>
              <a:rPr lang="en-US" sz="2000" dirty="0">
                <a:latin typeface="+mj-lt"/>
                <a:ea typeface="MS Mincho" pitchFamily="49" charset="-128"/>
                <a:cs typeface="Times New Roman" pitchFamily="18" charset="0"/>
              </a:rPr>
              <a:t> as </a:t>
            </a:r>
            <a:r>
              <a:rPr lang="en-US" sz="2000" i="1" dirty="0">
                <a:latin typeface="+mj-lt"/>
                <a:ea typeface="MS Mincho" pitchFamily="49" charset="-128"/>
                <a:cs typeface="Times New Roman" pitchFamily="18" charset="0"/>
              </a:rPr>
              <a:t>P </a:t>
            </a:r>
            <a:r>
              <a:rPr lang="en-US" sz="2000" dirty="0">
                <a:latin typeface="+mj-lt"/>
                <a:ea typeface="MS Mincho" pitchFamily="49" charset="-128"/>
                <a:cs typeface="Times New Roman" pitchFamily="18" charset="0"/>
              </a:rPr>
              <a:t>&lt; 0.05. </a:t>
            </a:r>
            <a:endParaRPr lang="en-US" sz="2000" dirty="0" smtClean="0">
              <a:latin typeface="+mj-lt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+mj-lt"/>
              <a:ea typeface="MS Mincho" pitchFamily="49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+mj-lt"/>
                <a:ea typeface="MS Mincho" pitchFamily="49" charset="-128"/>
                <a:cs typeface="Times New Roman" pitchFamily="18" charset="0"/>
              </a:rPr>
              <a:t>**Bel6 (Day 14) all male flies lost due to freezing process.</a:t>
            </a:r>
            <a:endParaRPr lang="en-US" sz="44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4772</TotalTime>
  <Words>171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Activity Response of Male SWD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ESA-SEB 2013</dc:title>
  <dc:creator>IFAS Entomology &amp; Nematology</dc:creator>
  <dc:description>Activity Response of Male SWD</dc:description>
  <cp:lastModifiedBy>IFAS Entomology &amp; Nematology</cp:lastModifiedBy>
  <cp:revision>216</cp:revision>
  <cp:lastPrinted>2012-10-15T14:05:16Z</cp:lastPrinted>
  <dcterms:created xsi:type="dcterms:W3CDTF">2012-10-02T14:36:16Z</dcterms:created>
  <dcterms:modified xsi:type="dcterms:W3CDTF">2013-03-28T20:44:04Z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ESA-SEB 2013</vt:lpwstr>
  </property>
  <property fmtid="{D5CDD505-2E9C-101B-9397-08002B2CF9AE}" pid="3" name="SlideDescription">
    <vt:lpwstr>Activity Response of Male SWD</vt:lpwstr>
  </property>
</Properties>
</file>