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66" r:id="rId5"/>
    <p:sldId id="260" r:id="rId6"/>
    <p:sldId id="259" r:id="rId7"/>
    <p:sldId id="263" r:id="rId8"/>
    <p:sldId id="267" r:id="rId9"/>
    <p:sldId id="269" r:id="rId10"/>
    <p:sldId id="264" r:id="rId11"/>
    <p:sldId id="262" r:id="rId12"/>
    <p:sldId id="268" r:id="rId13"/>
    <p:sldId id="261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Zone</a:t>
            </a:r>
            <a:r>
              <a:rPr lang="en-US" baseline="0" dirty="0" smtClean="0">
                <a:solidFill>
                  <a:srgbClr val="FF0000"/>
                </a:solidFill>
              </a:rPr>
              <a:t> tillage </a:t>
            </a:r>
            <a:r>
              <a:rPr lang="en-US" dirty="0" smtClean="0">
                <a:solidFill>
                  <a:srgbClr val="FF0000"/>
                </a:solidFill>
              </a:rPr>
              <a:t> HV</a:t>
            </a:r>
            <a:r>
              <a:rPr lang="en-US" baseline="0" dirty="0" smtClean="0">
                <a:solidFill>
                  <a:srgbClr val="FF0000"/>
                </a:solidFill>
              </a:rPr>
              <a:t> 2012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ECB NY</c:v>
                </c:pt>
              </c:strCache>
            </c:strRef>
          </c:tx>
          <c:marker>
            <c:symbol val="none"/>
          </c:marker>
          <c:cat>
            <c:numRef>
              <c:f>Sheet1!$B$6:$B$22</c:f>
              <c:numCache>
                <c:formatCode>m/d/yyyy</c:formatCode>
                <c:ptCount val="17"/>
                <c:pt idx="0">
                  <c:v>41040</c:v>
                </c:pt>
                <c:pt idx="1">
                  <c:v>41047</c:v>
                </c:pt>
                <c:pt idx="2">
                  <c:v>41054</c:v>
                </c:pt>
                <c:pt idx="3">
                  <c:v>41060</c:v>
                </c:pt>
                <c:pt idx="4">
                  <c:v>41067</c:v>
                </c:pt>
                <c:pt idx="5">
                  <c:v>41075</c:v>
                </c:pt>
                <c:pt idx="6">
                  <c:v>41082</c:v>
                </c:pt>
                <c:pt idx="7">
                  <c:v>41096</c:v>
                </c:pt>
                <c:pt idx="8">
                  <c:v>41110</c:v>
                </c:pt>
                <c:pt idx="9">
                  <c:v>41116</c:v>
                </c:pt>
                <c:pt idx="10">
                  <c:v>41123</c:v>
                </c:pt>
                <c:pt idx="11">
                  <c:v>41130</c:v>
                </c:pt>
                <c:pt idx="12">
                  <c:v>41138</c:v>
                </c:pt>
                <c:pt idx="13">
                  <c:v>41144</c:v>
                </c:pt>
                <c:pt idx="14">
                  <c:v>41151</c:v>
                </c:pt>
                <c:pt idx="15">
                  <c:v>41159</c:v>
                </c:pt>
                <c:pt idx="16">
                  <c:v>41165</c:v>
                </c:pt>
              </c:numCache>
            </c:numRef>
          </c:cat>
          <c:val>
            <c:numRef>
              <c:f>Sheet1!$C$6:$C$22</c:f>
              <c:numCache>
                <c:formatCode>General</c:formatCode>
                <c:ptCount val="17"/>
                <c:pt idx="0">
                  <c:v>4</c:v>
                </c:pt>
                <c:pt idx="1">
                  <c:v>14</c:v>
                </c:pt>
                <c:pt idx="2">
                  <c:v>12</c:v>
                </c:pt>
                <c:pt idx="3">
                  <c:v>4</c:v>
                </c:pt>
                <c:pt idx="4">
                  <c:v>0</c:v>
                </c:pt>
                <c:pt idx="5">
                  <c:v>5</c:v>
                </c:pt>
                <c:pt idx="6">
                  <c:v>4</c:v>
                </c:pt>
                <c:pt idx="7">
                  <c:v>20</c:v>
                </c:pt>
                <c:pt idx="8">
                  <c:v>25</c:v>
                </c:pt>
                <c:pt idx="9">
                  <c:v>0</c:v>
                </c:pt>
                <c:pt idx="10">
                  <c:v>17</c:v>
                </c:pt>
                <c:pt idx="11">
                  <c:v>7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</c:v>
                </c:pt>
                <c:pt idx="16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ECB Iowa </c:v>
                </c:pt>
              </c:strCache>
            </c:strRef>
          </c:tx>
          <c:marker>
            <c:symbol val="none"/>
          </c:marker>
          <c:cat>
            <c:numRef>
              <c:f>Sheet1!$B$6:$B$22</c:f>
              <c:numCache>
                <c:formatCode>m/d/yyyy</c:formatCode>
                <c:ptCount val="17"/>
                <c:pt idx="0">
                  <c:v>41040</c:v>
                </c:pt>
                <c:pt idx="1">
                  <c:v>41047</c:v>
                </c:pt>
                <c:pt idx="2">
                  <c:v>41054</c:v>
                </c:pt>
                <c:pt idx="3">
                  <c:v>41060</c:v>
                </c:pt>
                <c:pt idx="4">
                  <c:v>41067</c:v>
                </c:pt>
                <c:pt idx="5">
                  <c:v>41075</c:v>
                </c:pt>
                <c:pt idx="6">
                  <c:v>41082</c:v>
                </c:pt>
                <c:pt idx="7">
                  <c:v>41096</c:v>
                </c:pt>
                <c:pt idx="8">
                  <c:v>41110</c:v>
                </c:pt>
                <c:pt idx="9">
                  <c:v>41116</c:v>
                </c:pt>
                <c:pt idx="10">
                  <c:v>41123</c:v>
                </c:pt>
                <c:pt idx="11">
                  <c:v>41130</c:v>
                </c:pt>
                <c:pt idx="12">
                  <c:v>41138</c:v>
                </c:pt>
                <c:pt idx="13">
                  <c:v>41144</c:v>
                </c:pt>
                <c:pt idx="14">
                  <c:v>41151</c:v>
                </c:pt>
                <c:pt idx="15">
                  <c:v>41159</c:v>
                </c:pt>
                <c:pt idx="16">
                  <c:v>41165</c:v>
                </c:pt>
              </c:numCache>
            </c:numRef>
          </c:cat>
          <c:val>
            <c:numRef>
              <c:f>Sheet1!$D$6:$D$22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CEW</c:v>
                </c:pt>
              </c:strCache>
            </c:strRef>
          </c:tx>
          <c:marker>
            <c:symbol val="none"/>
          </c:marker>
          <c:cat>
            <c:numRef>
              <c:f>Sheet1!$B$6:$B$22</c:f>
              <c:numCache>
                <c:formatCode>m/d/yyyy</c:formatCode>
                <c:ptCount val="17"/>
                <c:pt idx="0">
                  <c:v>41040</c:v>
                </c:pt>
                <c:pt idx="1">
                  <c:v>41047</c:v>
                </c:pt>
                <c:pt idx="2">
                  <c:v>41054</c:v>
                </c:pt>
                <c:pt idx="3">
                  <c:v>41060</c:v>
                </c:pt>
                <c:pt idx="4">
                  <c:v>41067</c:v>
                </c:pt>
                <c:pt idx="5">
                  <c:v>41075</c:v>
                </c:pt>
                <c:pt idx="6">
                  <c:v>41082</c:v>
                </c:pt>
                <c:pt idx="7">
                  <c:v>41096</c:v>
                </c:pt>
                <c:pt idx="8">
                  <c:v>41110</c:v>
                </c:pt>
                <c:pt idx="9">
                  <c:v>41116</c:v>
                </c:pt>
                <c:pt idx="10">
                  <c:v>41123</c:v>
                </c:pt>
                <c:pt idx="11">
                  <c:v>41130</c:v>
                </c:pt>
                <c:pt idx="12">
                  <c:v>41138</c:v>
                </c:pt>
                <c:pt idx="13">
                  <c:v>41144</c:v>
                </c:pt>
                <c:pt idx="14">
                  <c:v>41151</c:v>
                </c:pt>
                <c:pt idx="15">
                  <c:v>41159</c:v>
                </c:pt>
                <c:pt idx="16">
                  <c:v>41165</c:v>
                </c:pt>
              </c:numCache>
            </c:numRef>
          </c:cat>
          <c:val>
            <c:numRef>
              <c:f>Sheet1!$E$6:$E$22</c:f>
              <c:numCache>
                <c:formatCode>General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8</c:v>
                </c:pt>
                <c:pt idx="10">
                  <c:v>28</c:v>
                </c:pt>
                <c:pt idx="11">
                  <c:v>57</c:v>
                </c:pt>
                <c:pt idx="12">
                  <c:v>80</c:v>
                </c:pt>
                <c:pt idx="13">
                  <c:v>18</c:v>
                </c:pt>
                <c:pt idx="14">
                  <c:v>6</c:v>
                </c:pt>
                <c:pt idx="15">
                  <c:v>31</c:v>
                </c:pt>
                <c:pt idx="16">
                  <c:v>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80672"/>
        <c:axId val="108426880"/>
      </c:lineChart>
      <c:dateAx>
        <c:axId val="1067806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108426880"/>
        <c:crosses val="autoZero"/>
        <c:auto val="1"/>
        <c:lblOffset val="100"/>
        <c:baseTimeUnit val="days"/>
      </c:dateAx>
      <c:valAx>
        <c:axId val="108426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67806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2">
        <a:lumMod val="5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Zone tillage </a:t>
            </a:r>
            <a:r>
              <a:rPr lang="en-US" baseline="0" dirty="0" smtClean="0"/>
              <a:t> Albany County </a:t>
            </a:r>
            <a:r>
              <a:rPr lang="en-US" dirty="0" smtClean="0"/>
              <a:t>NY </a:t>
            </a:r>
            <a:r>
              <a:rPr lang="en-US" dirty="0"/>
              <a:t>2013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Sheet2!$B$4</c:f>
              <c:strCache>
                <c:ptCount val="1"/>
                <c:pt idx="0">
                  <c:v>ECB E</c:v>
                </c:pt>
              </c:strCache>
            </c:strRef>
          </c:tx>
          <c:marker>
            <c:symbol val="none"/>
          </c:marker>
          <c:cat>
            <c:numRef>
              <c:f>Sheet2!$A$5:$A$16</c:f>
              <c:numCache>
                <c:formatCode>m/d/yyyy</c:formatCode>
                <c:ptCount val="12"/>
                <c:pt idx="0">
                  <c:v>41050</c:v>
                </c:pt>
                <c:pt idx="1">
                  <c:v>41058</c:v>
                </c:pt>
                <c:pt idx="2">
                  <c:v>41065</c:v>
                </c:pt>
                <c:pt idx="3">
                  <c:v>41072</c:v>
                </c:pt>
                <c:pt idx="4">
                  <c:v>41079</c:v>
                </c:pt>
                <c:pt idx="5">
                  <c:v>41086</c:v>
                </c:pt>
                <c:pt idx="6">
                  <c:v>41093</c:v>
                </c:pt>
                <c:pt idx="7">
                  <c:v>41100</c:v>
                </c:pt>
                <c:pt idx="8">
                  <c:v>41107</c:v>
                </c:pt>
                <c:pt idx="9">
                  <c:v>41114</c:v>
                </c:pt>
                <c:pt idx="10">
                  <c:v>41123</c:v>
                </c:pt>
                <c:pt idx="11">
                  <c:v>41129</c:v>
                </c:pt>
              </c:numCache>
            </c:numRef>
          </c:cat>
          <c:val>
            <c:numRef>
              <c:f>Sheet2!$B$5:$B$16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14</c:v>
                </c:pt>
                <c:pt idx="8">
                  <c:v>3</c:v>
                </c:pt>
                <c:pt idx="9">
                  <c:v>0</c:v>
                </c:pt>
                <c:pt idx="10">
                  <c:v>0</c:v>
                </c:pt>
                <c:pt idx="11">
                  <c:v>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Sheet2!$C$4</c:f>
              <c:strCache>
                <c:ptCount val="1"/>
                <c:pt idx="0">
                  <c:v>ECBZ</c:v>
                </c:pt>
              </c:strCache>
            </c:strRef>
          </c:tx>
          <c:marker>
            <c:symbol val="none"/>
          </c:marker>
          <c:cat>
            <c:numRef>
              <c:f>Sheet2!$A$5:$A$16</c:f>
              <c:numCache>
                <c:formatCode>m/d/yyyy</c:formatCode>
                <c:ptCount val="12"/>
                <c:pt idx="0">
                  <c:v>41050</c:v>
                </c:pt>
                <c:pt idx="1">
                  <c:v>41058</c:v>
                </c:pt>
                <c:pt idx="2">
                  <c:v>41065</c:v>
                </c:pt>
                <c:pt idx="3">
                  <c:v>41072</c:v>
                </c:pt>
                <c:pt idx="4">
                  <c:v>41079</c:v>
                </c:pt>
                <c:pt idx="5">
                  <c:v>41086</c:v>
                </c:pt>
                <c:pt idx="6">
                  <c:v>41093</c:v>
                </c:pt>
                <c:pt idx="7">
                  <c:v>41100</c:v>
                </c:pt>
                <c:pt idx="8">
                  <c:v>41107</c:v>
                </c:pt>
                <c:pt idx="9">
                  <c:v>41114</c:v>
                </c:pt>
                <c:pt idx="10">
                  <c:v>41123</c:v>
                </c:pt>
                <c:pt idx="11">
                  <c:v>41129</c:v>
                </c:pt>
              </c:numCache>
            </c:numRef>
          </c:cat>
          <c:val>
            <c:numRef>
              <c:f>Sheet2!$C$5:$C$16</c:f>
              <c:numCache>
                <c:formatCode>General</c:formatCode>
                <c:ptCount val="12"/>
                <c:pt idx="0">
                  <c:v>7</c:v>
                </c:pt>
                <c:pt idx="1">
                  <c:v>11</c:v>
                </c:pt>
                <c:pt idx="2">
                  <c:v>34</c:v>
                </c:pt>
                <c:pt idx="3">
                  <c:v>5</c:v>
                </c:pt>
                <c:pt idx="4">
                  <c:v>0</c:v>
                </c:pt>
                <c:pt idx="5">
                  <c:v>4</c:v>
                </c:pt>
                <c:pt idx="6">
                  <c:v>0</c:v>
                </c:pt>
                <c:pt idx="7">
                  <c:v>0</c:v>
                </c:pt>
                <c:pt idx="8">
                  <c:v>4</c:v>
                </c:pt>
                <c:pt idx="9">
                  <c:v>13</c:v>
                </c:pt>
                <c:pt idx="10">
                  <c:v>3</c:v>
                </c:pt>
                <c:pt idx="11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Sheet2!$D$4</c:f>
              <c:strCache>
                <c:ptCount val="1"/>
                <c:pt idx="0">
                  <c:v>CEW</c:v>
                </c:pt>
              </c:strCache>
            </c:strRef>
          </c:tx>
          <c:marker>
            <c:symbol val="none"/>
          </c:marker>
          <c:cat>
            <c:numRef>
              <c:f>Sheet2!$A$5:$A$16</c:f>
              <c:numCache>
                <c:formatCode>m/d/yyyy</c:formatCode>
                <c:ptCount val="12"/>
                <c:pt idx="0">
                  <c:v>41050</c:v>
                </c:pt>
                <c:pt idx="1">
                  <c:v>41058</c:v>
                </c:pt>
                <c:pt idx="2">
                  <c:v>41065</c:v>
                </c:pt>
                <c:pt idx="3">
                  <c:v>41072</c:v>
                </c:pt>
                <c:pt idx="4">
                  <c:v>41079</c:v>
                </c:pt>
                <c:pt idx="5">
                  <c:v>41086</c:v>
                </c:pt>
                <c:pt idx="6">
                  <c:v>41093</c:v>
                </c:pt>
                <c:pt idx="7">
                  <c:v>41100</c:v>
                </c:pt>
                <c:pt idx="8">
                  <c:v>41107</c:v>
                </c:pt>
                <c:pt idx="9">
                  <c:v>41114</c:v>
                </c:pt>
                <c:pt idx="10">
                  <c:v>41123</c:v>
                </c:pt>
                <c:pt idx="11">
                  <c:v>41129</c:v>
                </c:pt>
              </c:numCache>
            </c:numRef>
          </c:cat>
          <c:val>
            <c:numRef>
              <c:f>Sheet2!$D$5:$D$16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10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37472"/>
        <c:axId val="36848192"/>
      </c:lineChart>
      <c:dateAx>
        <c:axId val="109737472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crossAx val="36848192"/>
        <c:crosses val="autoZero"/>
        <c:auto val="1"/>
        <c:lblOffset val="100"/>
        <c:baseTimeUnit val="days"/>
      </c:dateAx>
      <c:valAx>
        <c:axId val="3684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97374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9489-C6CD-4725-9992-FEA0A130A605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FC442-4C74-479B-9142-240A239EE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66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FC442-4C74-479B-9142-240A239EE5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FC442-4C74-479B-9142-240A239EE5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2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597AE2-C6D8-4239-B355-30A069C3EA88}" type="datetimeFigureOut">
              <a:rPr lang="en-US" smtClean="0"/>
              <a:t>7/14/2013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275CEC-EDE9-47C6-9F83-6DD6299D8C8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127000">
                    <a:schemeClr val="accent3">
                      <a:satMod val="175000"/>
                      <a:alpha val="94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study of Overwintering </a:t>
            </a:r>
            <a:r>
              <a:rPr lang="en-US" i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127000">
                    <a:schemeClr val="accent3">
                      <a:satMod val="175000"/>
                      <a:alpha val="94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Lepidoptera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glow rad="127000">
                    <a:schemeClr val="accent3">
                      <a:satMod val="175000"/>
                      <a:alpha val="94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Pests in Reduced Tillage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ffectLst>
                <a:glow rad="127000">
                  <a:schemeClr val="accent3">
                    <a:satMod val="175000"/>
                    <a:alpha val="94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57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Teresa Rusinek</a:t>
            </a:r>
          </a:p>
          <a:p>
            <a:r>
              <a:rPr lang="en-US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</a:rPr>
              <a:t>Cornell Cooperative Extension of Ulster County/Eastern New York Horticulture Team</a:t>
            </a:r>
            <a:endParaRPr lang="en-US" b="1" dirty="0">
              <a:solidFill>
                <a:schemeClr val="bg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6426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3" y="4916"/>
            <a:ext cx="9001432" cy="685308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600" b="1" u="sng" dirty="0">
                <a:solidFill>
                  <a:schemeClr val="bg1"/>
                </a:solidFill>
              </a:rPr>
              <a:t>Farm A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b="1" dirty="0">
                <a:solidFill>
                  <a:schemeClr val="bg1"/>
                </a:solidFill>
              </a:rPr>
              <a:t>Treatment 1 (conventional tillage) </a:t>
            </a:r>
          </a:p>
          <a:p>
            <a:pPr lvl="0"/>
            <a:r>
              <a:rPr lang="en-US" sz="2600" b="1" dirty="0">
                <a:solidFill>
                  <a:schemeClr val="bg1"/>
                </a:solidFill>
              </a:rPr>
              <a:t>Treatment 2 (single </a:t>
            </a:r>
            <a:r>
              <a:rPr lang="en-US" sz="2600" b="1" dirty="0" smtClean="0">
                <a:solidFill>
                  <a:schemeClr val="bg1"/>
                </a:solidFill>
              </a:rPr>
              <a:t>cut Zone tillage)</a:t>
            </a:r>
            <a:r>
              <a:rPr lang="en-US" sz="2600" dirty="0" smtClean="0">
                <a:solidFill>
                  <a:schemeClr val="bg1"/>
                </a:solidFill>
              </a:rPr>
              <a:t>-  </a:t>
            </a:r>
            <a:r>
              <a:rPr lang="en-US" sz="2600" dirty="0">
                <a:solidFill>
                  <a:schemeClr val="bg1"/>
                </a:solidFill>
              </a:rPr>
              <a:t>ears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harvested, stalk  left behind infield. 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Fall </a:t>
            </a:r>
            <a:r>
              <a:rPr lang="en-US" sz="2600" dirty="0" smtClean="0">
                <a:solidFill>
                  <a:schemeClr val="bg1"/>
                </a:solidFill>
              </a:rPr>
              <a:t> seeded </a:t>
            </a:r>
            <a:r>
              <a:rPr lang="en-US" sz="2600" dirty="0">
                <a:solidFill>
                  <a:schemeClr val="bg1"/>
                </a:solidFill>
              </a:rPr>
              <a:t>cover </a:t>
            </a:r>
            <a:r>
              <a:rPr lang="en-US" sz="2600" dirty="0" smtClean="0">
                <a:solidFill>
                  <a:schemeClr val="bg1"/>
                </a:solidFill>
              </a:rPr>
              <a:t>crop, seed and stubble  disked  in.  </a:t>
            </a:r>
            <a:r>
              <a:rPr lang="en-US" sz="2600" dirty="0">
                <a:solidFill>
                  <a:schemeClr val="bg1"/>
                </a:solidFill>
              </a:rPr>
              <a:t>In </a:t>
            </a:r>
            <a:r>
              <a:rPr lang="en-US" sz="2600" dirty="0" smtClean="0">
                <a:solidFill>
                  <a:schemeClr val="bg1"/>
                </a:solidFill>
              </a:rPr>
              <a:t>spring  </a:t>
            </a:r>
            <a:r>
              <a:rPr lang="en-US" sz="2600" dirty="0">
                <a:solidFill>
                  <a:schemeClr val="bg1"/>
                </a:solidFill>
              </a:rPr>
              <a:t>field is </a:t>
            </a:r>
            <a:r>
              <a:rPr lang="en-US" sz="2600" dirty="0" smtClean="0">
                <a:solidFill>
                  <a:schemeClr val="bg1"/>
                </a:solidFill>
              </a:rPr>
              <a:t>disked </a:t>
            </a:r>
            <a:r>
              <a:rPr lang="en-US" sz="2600" dirty="0">
                <a:solidFill>
                  <a:schemeClr val="bg1"/>
                </a:solidFill>
              </a:rPr>
              <a:t>again and zone tilled. </a:t>
            </a:r>
          </a:p>
          <a:p>
            <a:pPr lvl="0"/>
            <a:r>
              <a:rPr lang="en-US" sz="2600" b="1" dirty="0">
                <a:solidFill>
                  <a:schemeClr val="bg1"/>
                </a:solidFill>
              </a:rPr>
              <a:t>Treatment 3 (double </a:t>
            </a:r>
            <a:r>
              <a:rPr lang="en-US" sz="2600" b="1" dirty="0" smtClean="0">
                <a:solidFill>
                  <a:schemeClr val="bg1"/>
                </a:solidFill>
              </a:rPr>
              <a:t>cut </a:t>
            </a:r>
            <a:r>
              <a:rPr lang="en-US" sz="2600" b="1" dirty="0">
                <a:solidFill>
                  <a:schemeClr val="bg1"/>
                </a:solidFill>
              </a:rPr>
              <a:t>Z</a:t>
            </a:r>
            <a:r>
              <a:rPr lang="en-US" sz="2600" b="1" dirty="0" smtClean="0">
                <a:solidFill>
                  <a:schemeClr val="bg1"/>
                </a:solidFill>
              </a:rPr>
              <a:t>one tillage) </a:t>
            </a:r>
            <a:r>
              <a:rPr lang="en-US" sz="2600" dirty="0">
                <a:solidFill>
                  <a:schemeClr val="bg1"/>
                </a:solidFill>
              </a:rPr>
              <a:t>-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>
                <a:solidFill>
                  <a:schemeClr val="bg1"/>
                </a:solidFill>
              </a:rPr>
              <a:t>the difference  from treatment </a:t>
            </a:r>
            <a:r>
              <a:rPr lang="en-US" sz="2600" dirty="0" smtClean="0">
                <a:solidFill>
                  <a:schemeClr val="bg1"/>
                </a:solidFill>
              </a:rPr>
              <a:t>two is </a:t>
            </a:r>
            <a:r>
              <a:rPr lang="en-US" sz="2600" dirty="0">
                <a:solidFill>
                  <a:schemeClr val="bg1"/>
                </a:solidFill>
              </a:rPr>
              <a:t>that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crop residue is </a:t>
            </a:r>
            <a:r>
              <a:rPr lang="en-US" sz="2600" dirty="0" smtClean="0">
                <a:solidFill>
                  <a:schemeClr val="bg1"/>
                </a:solidFill>
              </a:rPr>
              <a:t>disked </a:t>
            </a:r>
            <a:r>
              <a:rPr lang="en-US" sz="2600" dirty="0">
                <a:solidFill>
                  <a:schemeClr val="bg1"/>
                </a:solidFill>
              </a:rPr>
              <a:t>in twice in the fall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u="sng" dirty="0">
                <a:solidFill>
                  <a:schemeClr val="bg1"/>
                </a:solidFill>
              </a:rPr>
              <a:t>Farm B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600" b="1" dirty="0" smtClean="0">
                <a:solidFill>
                  <a:schemeClr val="bg1"/>
                </a:solidFill>
              </a:rPr>
              <a:t>Treatment </a:t>
            </a:r>
            <a:r>
              <a:rPr lang="en-US" sz="2600" b="1" dirty="0">
                <a:solidFill>
                  <a:schemeClr val="bg1"/>
                </a:solidFill>
              </a:rPr>
              <a:t>1 (conventional tillage</a:t>
            </a:r>
            <a:r>
              <a:rPr lang="en-US" sz="2600" dirty="0" smtClean="0">
                <a:solidFill>
                  <a:schemeClr val="bg1"/>
                </a:solidFill>
              </a:rPr>
              <a:t>)-  Fall stalks disked in, Spring moldboard plowed, disked and harrowed</a:t>
            </a:r>
          </a:p>
          <a:p>
            <a:pPr lvl="0"/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u="sng" dirty="0">
                <a:solidFill>
                  <a:schemeClr val="bg1"/>
                </a:solidFill>
              </a:rPr>
              <a:t>Farm C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Kinderhook, </a:t>
            </a:r>
            <a:r>
              <a:rPr lang="en-US" sz="2600" dirty="0" smtClean="0">
                <a:solidFill>
                  <a:schemeClr val="bg1"/>
                </a:solidFill>
              </a:rPr>
              <a:t>NY</a:t>
            </a:r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b="1" dirty="0">
                <a:solidFill>
                  <a:schemeClr val="bg1"/>
                </a:solidFill>
              </a:rPr>
              <a:t>Treatment 1 (conventional tillage</a:t>
            </a:r>
            <a:r>
              <a:rPr lang="en-US" sz="2600" b="1" dirty="0" smtClean="0">
                <a:solidFill>
                  <a:schemeClr val="bg1"/>
                </a:solidFill>
              </a:rPr>
              <a:t>)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bg1"/>
                </a:solidFill>
              </a:rPr>
              <a:t>moldboard plowed, disked and Perfecta harrowed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2600" dirty="0">
              <a:solidFill>
                <a:schemeClr val="bg1"/>
              </a:solidFill>
            </a:endParaRPr>
          </a:p>
          <a:p>
            <a:pPr lvl="0"/>
            <a:r>
              <a:rPr lang="en-US" sz="2600" b="1" dirty="0">
                <a:solidFill>
                  <a:schemeClr val="bg1"/>
                </a:solidFill>
              </a:rPr>
              <a:t>Treatment 2 (reduced tillage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32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" y="18365"/>
            <a:ext cx="501398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90" y="3352800"/>
            <a:ext cx="4944192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04799" y="4038600"/>
            <a:ext cx="3505201" cy="2362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Rear and side view of the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Unverferth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Ripper Stripper used in preparing the reduced tillage fields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61819" y="762000"/>
            <a:ext cx="3429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S</a:t>
            </a:r>
            <a:r>
              <a:rPr lang="en-US" sz="2400" dirty="0" smtClean="0">
                <a:solidFill>
                  <a:schemeClr val="bg2"/>
                </a:solidFill>
              </a:rPr>
              <a:t>ub </a:t>
            </a:r>
            <a:r>
              <a:rPr lang="en-US" sz="2400" dirty="0">
                <a:solidFill>
                  <a:schemeClr val="bg2"/>
                </a:solidFill>
              </a:rPr>
              <a:t>soiling shank followed by a set of fluted coulters and a rolling </a:t>
            </a:r>
            <a:r>
              <a:rPr lang="en-US" sz="2400" dirty="0" smtClean="0">
                <a:solidFill>
                  <a:schemeClr val="bg2"/>
                </a:solidFill>
              </a:rPr>
              <a:t>basket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2008 Zone Tillage Photos Twilight Gill Farms\2008 Zone Tllage Twilight Gill Farms Photos 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6075" cy="692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9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52400" y="5791200"/>
            <a:ext cx="8915400" cy="91598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/>
              <a:t> </a:t>
            </a:r>
            <a:r>
              <a:rPr lang="en-US" sz="2800" dirty="0"/>
              <a:t>3 (6 foot X 25 foot)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952500">
                    <a:schemeClr val="accent1">
                      <a:alpha val="40000"/>
                    </a:schemeClr>
                  </a:glow>
                </a:effectLst>
                <a:latin typeface="Calibri" pitchFamily="34" charset="0"/>
                <a:cs typeface="Arial" pitchFamily="34" charset="0"/>
              </a:rPr>
              <a:t>Low tunnels set up in reduced tillage experiment with wing traps attached to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glow rad="952500">
                    <a:schemeClr val="accent1">
                      <a:alpha val="40000"/>
                    </a:schemeClr>
                  </a:glow>
                </a:effectLst>
                <a:latin typeface="Calibri" pitchFamily="34" charset="0"/>
                <a:cs typeface="Arial" pitchFamily="34" charset="0"/>
              </a:rPr>
              <a:t>hoops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glow rad="952500">
                    <a:schemeClr val="accent1">
                      <a:alpha val="40000"/>
                    </a:schemeClr>
                  </a:glow>
                </a:effectLst>
                <a:latin typeface="Calibri" pitchFamily="34" charset="0"/>
                <a:cs typeface="Arial" pitchFamily="34" charset="0"/>
              </a:rPr>
              <a:t> inside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6439"/>
            <a:ext cx="7468272" cy="527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7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98800" y="279400"/>
            <a:ext cx="7518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34024" y="1363186"/>
            <a:ext cx="7104187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24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Results &amp; Discussion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No moths were caught in the low tunnels on any farm , any treatment.  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igher number of moths were caught in traps  field edges than in the field outside of the low tunnels.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Black Cutworm moths were only caught on one farm, with higher numbers in weedy edges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Changes in weed management in areas bordering fields may help reduce ECB populations by eliminating refuge areas where ECB successfully overwinter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</a:rPr>
              <a:t>Pesticide resistance may be an issue on some farms  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82287"/>
            <a:ext cx="8305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Project Funded through SARE Partnership Grant</a:t>
            </a:r>
          </a:p>
          <a:p>
            <a:r>
              <a:rPr lang="en-US" sz="2400" b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Co-Investigator Chuck </a:t>
            </a:r>
            <a:r>
              <a:rPr lang="en-US" sz="24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27000">
                    <a:schemeClr val="accent3">
                      <a:lumMod val="60000"/>
                      <a:lumOff val="40000"/>
                    </a:schemeClr>
                  </a:glow>
                </a:effectLst>
              </a:rPr>
              <a:t>Bornt</a:t>
            </a:r>
          </a:p>
          <a:p>
            <a:endParaRPr lang="en-US" sz="24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27000">
                  <a:schemeClr val="accent3">
                    <a:lumMod val="60000"/>
                    <a:lumOff val="40000"/>
                  </a:schemeClr>
                </a:glow>
              </a:effectLst>
            </a:endParaRPr>
          </a:p>
          <a:p>
            <a:endParaRPr lang="en-US" sz="3200" b="1" dirty="0">
              <a:solidFill>
                <a:schemeClr val="bg1">
                  <a:lumMod val="85000"/>
                  <a:lumOff val="15000"/>
                </a:schemeClr>
              </a:solidFill>
              <a:effectLst>
                <a:glow rad="127000">
                  <a:schemeClr val="accent3">
                    <a:lumMod val="60000"/>
                    <a:lumOff val="40000"/>
                  </a:schemeClr>
                </a:glow>
              </a:effectLst>
            </a:endParaRPr>
          </a:p>
          <a:p>
            <a:r>
              <a:rPr lang="en-US" sz="32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ctr"/>
            <a:r>
              <a:rPr lang="en-US" sz="3200" b="1" dirty="0" smtClean="0"/>
              <a:t>,</a:t>
            </a:r>
            <a:r>
              <a:rPr lang="en-US" sz="3200" b="1" i="1" dirty="0" smtClean="0"/>
              <a:t> </a:t>
            </a:r>
            <a:r>
              <a:rPr lang="en-US" sz="44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92100">
                    <a:schemeClr val="accent3">
                      <a:satMod val="175000"/>
                      <a:alpha val="84000"/>
                    </a:schemeClr>
                  </a:glow>
                </a:effectLst>
              </a:rPr>
              <a:t>Is fresh market sweet corn in reduced-till systems at greater risk to </a:t>
            </a:r>
            <a:r>
              <a:rPr lang="en-US" sz="4400" b="1" i="1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92100">
                    <a:schemeClr val="accent3">
                      <a:satMod val="175000"/>
                      <a:alpha val="84000"/>
                    </a:schemeClr>
                  </a:glow>
                </a:effectLst>
              </a:rPr>
              <a:t>lepidoptera</a:t>
            </a:r>
            <a:r>
              <a:rPr lang="en-US" sz="4400" b="1" i="1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92100">
                    <a:schemeClr val="accent3">
                      <a:satMod val="175000"/>
                      <a:alpha val="84000"/>
                    </a:schemeClr>
                  </a:glow>
                </a:effectLst>
              </a:rPr>
              <a:t> pests</a:t>
            </a:r>
            <a:r>
              <a:rPr lang="en-US" sz="4400" b="1" i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92100">
                    <a:schemeClr val="accent3">
                      <a:satMod val="175000"/>
                      <a:alpha val="84000"/>
                    </a:schemeClr>
                  </a:glow>
                </a:effectLst>
              </a:rPr>
              <a:t>?</a:t>
            </a:r>
            <a:endParaRPr lang="en-US" sz="44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292100">
                  <a:schemeClr val="accent3">
                    <a:satMod val="175000"/>
                    <a:alpha val="84000"/>
                  </a:schemeClr>
                </a:glow>
              </a:effectLst>
            </a:endParaRPr>
          </a:p>
          <a:p>
            <a:pPr algn="ctr"/>
            <a:endParaRPr lang="en-US" sz="4400" b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http://files.sare.thinkcreativeinternal.net/extension/site/design/site/images/logos/sare-natio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41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97" y="48006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Suspicion that  reduced tillage  can lead to higher populations of </a:t>
            </a:r>
            <a:r>
              <a:rPr lang="en-US" sz="2800" dirty="0" err="1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lep</a:t>
            </a: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 pests in the field </a:t>
            </a:r>
            <a:endParaRPr lang="en-US" sz="2800" dirty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  <a:p>
            <a:endParaRPr lang="en-US" sz="2800" dirty="0" smtClean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CEW may be overwintering in field in NY now.</a:t>
            </a:r>
          </a:p>
          <a:p>
            <a:endParaRPr lang="en-US" sz="2800" dirty="0" smtClean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  <a:p>
            <a:endParaRPr lang="en-US" sz="2800" dirty="0" smtClean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</p:txBody>
      </p:sp>
      <p:pic>
        <p:nvPicPr>
          <p:cNvPr id="1026" name="Picture 2" descr="http://1.bp.blogspot.com/-pG4rV35N14s/TiY7zCwwYUI/AAAAAAAAAgE/17HRB4Qoejk/s1600/suspicious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0"/>
            <a:ext cx="3533775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6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In reduced tillage systems growers do not deep disk or mold board plow thus potentially and inadvertently increasing Lepidoptera populations</a:t>
            </a:r>
            <a:r>
              <a:rPr lang="en-US" sz="2400" dirty="0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.</a:t>
            </a:r>
            <a:endParaRPr lang="en-US" sz="2400" dirty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  <a:p>
            <a:endParaRPr lang="en-US" sz="2400" dirty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high </a:t>
            </a:r>
            <a:r>
              <a:rPr lang="en-US" sz="2400" dirty="0" smtClean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ECB/CEW </a:t>
            </a:r>
            <a:r>
              <a:rPr lang="en-US" sz="2400" dirty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populations  on reduced tillage farms</a:t>
            </a:r>
          </a:p>
          <a:p>
            <a:endParaRPr lang="en-US" sz="2400" dirty="0">
              <a:solidFill>
                <a:schemeClr val="bg1"/>
              </a:solidFill>
              <a:effectLst>
                <a:glow rad="127000">
                  <a:schemeClr val="accent3"/>
                </a:glow>
              </a:effectLst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effectLst>
                  <a:glow rad="127000">
                    <a:schemeClr val="accent3"/>
                  </a:glow>
                </a:effectLst>
              </a:rPr>
              <a:t> Black Cutworms </a:t>
            </a:r>
          </a:p>
        </p:txBody>
      </p:sp>
      <p:pic>
        <p:nvPicPr>
          <p:cNvPr id="3074" name="Picture 2" descr="C:\Users\Spades\AppData\Local\Microsoft\Windows\Temporary Internet Files\Content.Outlook\3K2B2IU9\IMG_4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08" y="2677655"/>
            <a:ext cx="6469727" cy="431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nt.iastate.edu/images/plantpath/corn/bcutworm/black_cutworm_cut_pl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834" y="2057400"/>
            <a:ext cx="4117166" cy="297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9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48" y="105697"/>
            <a:ext cx="91440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66700">
                    <a:schemeClr val="accent2">
                      <a:satMod val="175000"/>
                      <a:alpha val="99000"/>
                    </a:schemeClr>
                  </a:glow>
                </a:effectLst>
              </a:rPr>
              <a:t>The most important cultural management technique is to destroy  crop residue of infested plants at the end of the growing season by burning or plowing crop residue.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66700">
                    <a:schemeClr val="accent2">
                      <a:satMod val="175000"/>
                      <a:alpha val="99000"/>
                    </a:schemeClr>
                  </a:glow>
                </a:effectLst>
              </a:rPr>
              <a:t>This process will reduce overwintering survivability 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66700">
                    <a:schemeClr val="accent2">
                      <a:satMod val="175000"/>
                      <a:alpha val="99000"/>
                    </a:schemeClr>
                  </a:glow>
                </a:effectLst>
              </a:rPr>
              <a:t>(</a:t>
            </a: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266700">
                    <a:schemeClr val="accent2">
                      <a:satMod val="175000"/>
                      <a:alpha val="99000"/>
                    </a:schemeClr>
                  </a:glow>
                </a:effectLst>
              </a:rPr>
              <a:t>University of Maine Fact sheet #207</a:t>
            </a:r>
            <a:r>
              <a:rPr lang="en-US" sz="2000" b="1" dirty="0" smtClean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). </a:t>
            </a:r>
            <a:endParaRPr lang="en-US" sz="2800" b="1" dirty="0" smtClean="0">
              <a:solidFill>
                <a:schemeClr val="bg1">
                  <a:lumMod val="85000"/>
                  <a:lumOff val="1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endParaRPr lang="en-US" sz="28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Those pests that overwinter in the soil or in crop residues  benefit  from tillage reduction.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T</a:t>
            </a:r>
            <a:r>
              <a:rPr lang="en-US" sz="2800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hey can be more numerous because they have not been exposed to tillage.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Slugs</a:t>
            </a:r>
            <a:r>
              <a:rPr lang="en-US" sz="2800" dirty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, Black Cutworms, </a:t>
            </a:r>
            <a:r>
              <a:rPr lang="en-US" sz="2800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Armyworms</a:t>
            </a:r>
          </a:p>
          <a:p>
            <a:endParaRPr lang="en-US" sz="2800" dirty="0">
              <a:solidFill>
                <a:schemeClr val="bg1"/>
              </a:solidFill>
              <a:effectLst>
                <a:glow rad="165100">
                  <a:schemeClr val="accent1">
                    <a:lumMod val="75000"/>
                    <a:alpha val="95000"/>
                  </a:schemeClr>
                </a:glow>
              </a:effectLst>
            </a:endParaRPr>
          </a:p>
          <a:p>
            <a:r>
              <a:rPr lang="en-US" sz="2000" dirty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Washington State University Paper on 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“Effects </a:t>
            </a:r>
            <a:r>
              <a:rPr lang="en-US" sz="2000" b="1" dirty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of Reduced Tillage on Pest Management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65100">
                    <a:schemeClr val="accent1">
                      <a:lumMod val="75000"/>
                      <a:alpha val="95000"/>
                    </a:schemeClr>
                  </a:glow>
                </a:effectLst>
              </a:rPr>
              <a:t>”)</a:t>
            </a:r>
            <a:endParaRPr lang="en-US" sz="2000" b="1" dirty="0">
              <a:solidFill>
                <a:schemeClr val="bg1"/>
              </a:solidFill>
              <a:effectLst>
                <a:glow rad="165100">
                  <a:schemeClr val="accent1">
                    <a:lumMod val="75000"/>
                    <a:alpha val="9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compare four Lepidoptera populations among three geographically diverse </a:t>
            </a: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farms</a:t>
            </a:r>
          </a:p>
          <a:p>
            <a:endParaRPr lang="en-US" sz="4000" dirty="0" smtClean="0">
              <a:solidFill>
                <a:schemeClr val="bg1"/>
              </a:solidFill>
              <a:effectLst>
                <a:glow rad="101600">
                  <a:schemeClr val="accent3">
                    <a:satMod val="175000"/>
                  </a:schemeClr>
                </a:glow>
              </a:effectLst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employing various reduced and conventional tillage </a:t>
            </a: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techniques</a:t>
            </a:r>
          </a:p>
          <a:p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determine </a:t>
            </a:r>
            <a:r>
              <a:rPr lang="en-US" sz="40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the influence of tillage on the pest complex</a:t>
            </a:r>
            <a:r>
              <a:rPr lang="en-US" sz="4000" dirty="0">
                <a:effectLst>
                  <a:glow rad="101600">
                    <a:schemeClr val="accent3">
                      <a:satMod val="175000"/>
                    </a:schemeClr>
                  </a:glo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768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7497" y="3213100"/>
            <a:ext cx="6159295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10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66700" y="258408"/>
            <a:ext cx="4876800" cy="36933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Tillage 2011 Hudson Valley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2400" y="3470787"/>
            <a:ext cx="35052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Zone tillage 2011 Hudson Valley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6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06"/>
            <a:ext cx="5257800" cy="344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5800" y="224135"/>
            <a:ext cx="23302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ECB, CEW and FAW Pheromone Trap </a:t>
            </a:r>
            <a:r>
              <a:rPr lang="en-US" b="1" dirty="0" smtClean="0">
                <a:solidFill>
                  <a:schemeClr val="bg1"/>
                </a:solidFill>
              </a:rPr>
              <a:t>New </a:t>
            </a:r>
            <a:r>
              <a:rPr lang="en-US" b="1" dirty="0" err="1">
                <a:solidFill>
                  <a:schemeClr val="bg1"/>
                </a:solidFill>
              </a:rPr>
              <a:t>Paltz</a:t>
            </a:r>
            <a:r>
              <a:rPr lang="en-US" b="1" dirty="0">
                <a:solidFill>
                  <a:schemeClr val="bg1"/>
                </a:solidFill>
              </a:rPr>
              <a:t>, NY </a:t>
            </a:r>
            <a:r>
              <a:rPr lang="en-US" b="1" dirty="0" smtClean="0">
                <a:solidFill>
                  <a:schemeClr val="bg1"/>
                </a:solidFill>
              </a:rPr>
              <a:t>2012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153718"/>
              </p:ext>
            </p:extLst>
          </p:nvPr>
        </p:nvGraphicFramePr>
        <p:xfrm>
          <a:off x="3505200" y="3429000"/>
          <a:ext cx="54864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824298"/>
            <a:ext cx="2749345" cy="64633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Conventional Tillage 2011 Hudson Valley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0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9433802"/>
              </p:ext>
            </p:extLst>
          </p:nvPr>
        </p:nvGraphicFramePr>
        <p:xfrm>
          <a:off x="990600" y="762000"/>
          <a:ext cx="7086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23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881</TotalTime>
  <Words>523</Words>
  <Application>Microsoft Office PowerPoint</Application>
  <PresentationFormat>On-screen Show (4:3)</PresentationFormat>
  <Paragraphs>62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 study of Overwintering Lepidoptera Pests in Reduced Tillage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Spades</dc:creator>
  <cp:lastModifiedBy>Spades</cp:lastModifiedBy>
  <cp:revision>52</cp:revision>
  <dcterms:created xsi:type="dcterms:W3CDTF">2013-01-17T21:04:53Z</dcterms:created>
  <dcterms:modified xsi:type="dcterms:W3CDTF">2013-07-14T20:02:51Z</dcterms:modified>
</cp:coreProperties>
</file>